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83" r:id="rId4"/>
    <p:sldId id="282" r:id="rId5"/>
    <p:sldId id="284" r:id="rId6"/>
    <p:sldId id="285" r:id="rId7"/>
    <p:sldId id="287" r:id="rId8"/>
    <p:sldId id="288" r:id="rId9"/>
    <p:sldId id="286" r:id="rId10"/>
    <p:sldId id="297" r:id="rId11"/>
    <p:sldId id="289" r:id="rId12"/>
    <p:sldId id="290" r:id="rId13"/>
    <p:sldId id="266" r:id="rId14"/>
    <p:sldId id="294" r:id="rId15"/>
    <p:sldId id="295" r:id="rId16"/>
    <p:sldId id="296" r:id="rId17"/>
    <p:sldId id="291" r:id="rId18"/>
    <p:sldId id="292" r:id="rId19"/>
    <p:sldId id="279" r:id="rId20"/>
    <p:sldId id="270" r:id="rId21"/>
    <p:sldId id="271" r:id="rId22"/>
    <p:sldId id="29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1A2C"/>
    <a:srgbClr val="CC3300"/>
    <a:srgbClr val="000099"/>
    <a:srgbClr val="336600"/>
    <a:srgbClr val="F36A3F"/>
    <a:srgbClr val="DC80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6.0114318748011188E-2"/>
          <c:y val="0.24564522070647174"/>
          <c:w val="0.41939377425496904"/>
          <c:h val="0.640127339652319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1"/>
          <c:cat>
            <c:strRef>
              <c:f>Лист1!$A$2:$A$5</c:f>
              <c:strCache>
                <c:ptCount val="4"/>
                <c:pt idx="0">
                  <c:v>пагубные привычки (алкоголизм, наркомания, игромания), 40%</c:v>
                </c:pt>
                <c:pt idx="1">
                  <c:v>материальные и жилищные трудности, 26%</c:v>
                </c:pt>
                <c:pt idx="2">
                  <c:v>вмешательство родственников (совместное проживание с родственниками мужа/жены, или их слишком активное участие в жизни), 15%</c:v>
                </c:pt>
                <c:pt idx="3">
                  <c:v>другое, 19%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26</c:v>
                </c:pt>
                <c:pt idx="2">
                  <c:v>15</c:v>
                </c:pt>
                <c:pt idx="3">
                  <c:v>19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46022052163695581"/>
          <c:y val="0.17087322423112408"/>
          <c:w val="0.53871272757133259"/>
          <c:h val="0.7917553242876395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847111004760243E-2"/>
          <c:y val="0.19977366855879061"/>
          <c:w val="0.94030577799047965"/>
          <c:h val="0.6362852447919223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полная семья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2022год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одинокие матери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2022год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одинокие отцы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2022год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7.4</c:v>
                </c:pt>
              </c:numCache>
            </c:numRef>
          </c:val>
        </c:ser>
        <c:dLbls>
          <c:showVal val="1"/>
        </c:dLbls>
        <c:overlap val="-25"/>
        <c:axId val="85041152"/>
        <c:axId val="85042688"/>
      </c:barChart>
      <c:catAx>
        <c:axId val="85041152"/>
        <c:scaling>
          <c:orientation val="minMax"/>
        </c:scaling>
        <c:axPos val="b"/>
        <c:numFmt formatCode="General" sourceLinked="1"/>
        <c:majorTickMark val="none"/>
        <c:tickLblPos val="nextTo"/>
        <c:crossAx val="85042688"/>
        <c:crosses val="autoZero"/>
        <c:auto val="1"/>
        <c:lblAlgn val="ctr"/>
        <c:lblOffset val="100"/>
      </c:catAx>
      <c:valAx>
        <c:axId val="8504268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5041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8366121712972145"/>
          <c:y val="0.3238839095397672"/>
          <c:w val="0.45517399776093281"/>
          <c:h val="0.491131476347589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0.42453</cdr:x>
      <cdr:y>0.06944</cdr:y>
    </cdr:from>
    <cdr:to>
      <cdr:x>0.54433</cdr:x>
      <cdr:y>0.24581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40360" y="3600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0.1913</cdr:x>
      <cdr:y>0</cdr:y>
    </cdr:from>
    <cdr:to>
      <cdr:x>0.75652</cdr:x>
      <cdr:y>0.06849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0"/>
          <a:ext cx="46805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0.17241</cdr:x>
      <cdr:y>0</cdr:y>
    </cdr:from>
    <cdr:to>
      <cdr:x>0.28188</cdr:x>
      <cdr:y>0.16709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440160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0.15517</cdr:x>
      <cdr:y>0.01316</cdr:y>
    </cdr:from>
    <cdr:to>
      <cdr:x>0.26464</cdr:x>
      <cdr:y>0.18024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720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rgbClr val="336600"/>
              </a:solidFill>
            </a:rPr>
            <a:t>Причины разводов и разладов в семье по мнению россиян </a:t>
          </a:r>
          <a:endParaRPr lang="ru-RU" sz="1800" dirty="0">
            <a:solidFill>
              <a:srgbClr val="3366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0.26154</cdr:x>
      <cdr:y>0.18605</cdr:y>
    </cdr:from>
    <cdr:to>
      <cdr:x>0.92308</cdr:x>
      <cdr:y>0.30233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576064"/>
          <a:ext cx="3096351" cy="3600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>
              <a:solidFill>
                <a:srgbClr val="336600"/>
              </a:solidFill>
            </a:rPr>
            <a:t>Показатели  неполных семей в России, %</a:t>
          </a:r>
          <a:endParaRPr lang="ru-RU" sz="1600" dirty="0">
            <a:solidFill>
              <a:srgbClr val="3366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88640"/>
            <a:ext cx="730830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рязанской области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Сасовский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комплексный центр социального обслуживания населения»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1124744"/>
            <a:ext cx="7128792" cy="64807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«Здоровье семьи – незыблемость рода»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22920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just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itchFamily="18" charset="0"/>
              </a:rPr>
              <a:t>Егорова Т.В.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9872" y="6237312"/>
            <a:ext cx="228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Сасово 2023г.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e9019b4c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700808"/>
            <a:ext cx="5688632" cy="31683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23728" y="5229200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C1A2C"/>
                </a:solidFill>
              </a:rPr>
              <a:t>Отделение психолого-педагогической</a:t>
            </a:r>
          </a:p>
          <a:p>
            <a:r>
              <a:rPr lang="ru-RU" b="1" dirty="0" smtClean="0">
                <a:solidFill>
                  <a:srgbClr val="6C1A2C"/>
                </a:solidFill>
              </a:rPr>
              <a:t>помощи семье и детям</a:t>
            </a:r>
            <a:endParaRPr lang="ru-RU" b="1" dirty="0">
              <a:solidFill>
                <a:srgbClr val="6C1A2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332656"/>
            <a:ext cx="39604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Выявление неблагополучия в семье происходит в результате: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 сигнала о неблагополучии в семье (телефонный звонок)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</a:rPr>
              <a:t>межведомственного взаимодействия (КДН и ЗП, полиция, образовательные учреждения, </a:t>
            </a:r>
            <a:r>
              <a:rPr lang="ru-RU" dirty="0" err="1" smtClean="0">
                <a:solidFill>
                  <a:srgbClr val="002060"/>
                </a:solidFill>
              </a:rPr>
              <a:t>мед.учреждения</a:t>
            </a:r>
            <a:r>
              <a:rPr lang="ru-RU" dirty="0" smtClean="0">
                <a:solidFill>
                  <a:srgbClr val="002060"/>
                </a:solidFill>
              </a:rPr>
              <a:t>, учреждения культуры и дополнительного образования, администрация города и района,  др.)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целях предупреждения и преодоления трудной жизненной ситуации специалистами отделения психолого-педагогической помощи семье и детям оказывается своевременная всесторонняя помощь семье, оказавшейся в данной ситуации. 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d639eb7ba20d66dc5b7ee81c8b4d85f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447" y="1196752"/>
            <a:ext cx="4710017" cy="41253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0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Отделение психолого-педагогической помощи семье и детям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707904" y="1268760"/>
          <a:ext cx="5064224" cy="2376264"/>
        </p:xfrm>
        <a:graphic>
          <a:graphicData uri="http://schemas.openxmlformats.org/drawingml/2006/table">
            <a:tbl>
              <a:tblPr/>
              <a:tblGrid>
                <a:gridCol w="5064224"/>
              </a:tblGrid>
              <a:tr h="2376264">
                <a:tc>
                  <a:txBody>
                    <a:bodyPr/>
                    <a:lstStyle/>
                    <a:p>
                      <a:pPr marL="388620" marR="297180"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 любых делах, проблемах, начинаниях </a:t>
                      </a:r>
                      <a:b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Роль первая семье отведена. </a:t>
                      </a:r>
                      <a:b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А, между тем, и помощь, и внимание, </a:t>
                      </a:r>
                      <a:b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 добрая поддержка всем нужна.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88620" marR="297180" algn="ctr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 том стоит вся сфера социальная, </a:t>
                      </a:r>
                      <a:b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Чтоб вовремя помочь и подсказать, </a:t>
                      </a:r>
                      <a:b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Кого-то поддержать материально, </a:t>
                      </a:r>
                      <a:b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ru-RU" sz="16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Кому-то слово доброе сказать.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7409" name="Picture 1" descr="677px-Devyatovaol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168352" cy="284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3429000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336600"/>
                </a:solidFill>
              </a:rPr>
              <a:t>Отделение помощи семье и детям, как орган профилактики неблагополучия в семье, действует на базе ГБУ РО «</a:t>
            </a:r>
            <a:r>
              <a:rPr lang="ru-RU" sz="2000" dirty="0" err="1" smtClean="0">
                <a:solidFill>
                  <a:srgbClr val="336600"/>
                </a:solidFill>
              </a:rPr>
              <a:t>Сасовский</a:t>
            </a:r>
            <a:r>
              <a:rPr lang="ru-RU" sz="2000" dirty="0" smtClean="0">
                <a:solidFill>
                  <a:srgbClr val="336600"/>
                </a:solidFill>
              </a:rPr>
              <a:t> КЦСОН» с января 2014г. 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Основными задачами Отделения являются: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336600"/>
                </a:solidFill>
              </a:rPr>
              <a:t> пропаганда ЗОЖ;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336600"/>
                </a:solidFill>
              </a:rPr>
              <a:t> пропаганда семейных ценностей;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336600"/>
                </a:solidFill>
              </a:rPr>
              <a:t>повышение культуры семьи;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336600"/>
                </a:solidFill>
              </a:rPr>
              <a:t>гармонизация внутрисемейных отношений;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336600"/>
                </a:solidFill>
              </a:rPr>
              <a:t>организация полезного досуга семей с детьми;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>
                <a:solidFill>
                  <a:srgbClr val="336600"/>
                </a:solidFill>
              </a:rPr>
              <a:t>профилактика безнадзорности и беспризорности несовершеннолетних  </a:t>
            </a:r>
            <a:endParaRPr lang="ru-RU" i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Семья – главная ценность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" name="Picture 3" descr="C:\Users\user\Desktop\P1030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708920"/>
            <a:ext cx="243027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084168" y="5877272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Игровое занятие «</a:t>
            </a:r>
            <a:r>
              <a:rPr lang="ru-RU" dirty="0" err="1" smtClean="0">
                <a:solidFill>
                  <a:srgbClr val="7030A0"/>
                </a:solidFill>
              </a:rPr>
              <a:t>СемьЯ</a:t>
            </a:r>
            <a:r>
              <a:rPr lang="ru-RU" dirty="0" smtClean="0">
                <a:solidFill>
                  <a:srgbClr val="7030A0"/>
                </a:solidFill>
              </a:rPr>
              <a:t>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6021288"/>
            <a:ext cx="274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День семьи, любви и верности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P1030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708920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851920" y="5657671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Поздравление многодетных семей на дому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ко Дню матери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0466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Семья</a:t>
            </a:r>
            <a:r>
              <a:rPr lang="ru-RU" dirty="0" smtClean="0">
                <a:solidFill>
                  <a:srgbClr val="002060"/>
                </a:solidFill>
              </a:rPr>
              <a:t> – </a:t>
            </a:r>
            <a:r>
              <a:rPr lang="ru-RU" b="1" dirty="0" smtClean="0">
                <a:solidFill>
                  <a:srgbClr val="002060"/>
                </a:solidFill>
              </a:rPr>
              <a:t>главная</a:t>
            </a:r>
            <a:r>
              <a:rPr lang="ru-RU" dirty="0" smtClean="0">
                <a:solidFill>
                  <a:srgbClr val="002060"/>
                </a:solidFill>
              </a:rPr>
              <a:t> </a:t>
            </a:r>
            <a:r>
              <a:rPr lang="ru-RU" b="1" dirty="0" smtClean="0">
                <a:solidFill>
                  <a:srgbClr val="002060"/>
                </a:solidFill>
              </a:rPr>
              <a:t>ценность</a:t>
            </a:r>
            <a:r>
              <a:rPr lang="ru-RU" dirty="0" smtClean="0">
                <a:solidFill>
                  <a:srgbClr val="002060"/>
                </a:solidFill>
              </a:rPr>
              <a:t> любого общества. Это крепкий дом, это дети и внуки, это наша поддержка и опора, это самое дорогое, что у нас есть. Залог </a:t>
            </a:r>
            <a:r>
              <a:rPr lang="ru-RU" b="1" dirty="0" smtClean="0">
                <a:solidFill>
                  <a:srgbClr val="002060"/>
                </a:solidFill>
              </a:rPr>
              <a:t>семейного</a:t>
            </a:r>
            <a:r>
              <a:rPr lang="ru-RU" dirty="0" smtClean="0">
                <a:solidFill>
                  <a:srgbClr val="002060"/>
                </a:solidFill>
              </a:rPr>
              <a:t> счастья – это создание и поддержка гармоничных, теплых взаимоотношений, основанных на доверии, уважении и любви. Крепкая дружная </a:t>
            </a:r>
            <a:r>
              <a:rPr lang="ru-RU" b="1" dirty="0" smtClean="0">
                <a:solidFill>
                  <a:srgbClr val="002060"/>
                </a:solidFill>
              </a:rPr>
              <a:t>семья</a:t>
            </a:r>
            <a:r>
              <a:rPr lang="ru-RU" dirty="0" smtClean="0">
                <a:solidFill>
                  <a:srgbClr val="002060"/>
                </a:solidFill>
              </a:rPr>
              <a:t> дает человеку силы, помогает в трудную минуту. От взаимоотношений в </a:t>
            </a:r>
            <a:r>
              <a:rPr lang="ru-RU" b="1" dirty="0" smtClean="0">
                <a:solidFill>
                  <a:srgbClr val="002060"/>
                </a:solidFill>
              </a:rPr>
              <a:t>семье</a:t>
            </a:r>
            <a:r>
              <a:rPr lang="ru-RU" dirty="0" smtClean="0">
                <a:solidFill>
                  <a:srgbClr val="002060"/>
                </a:solidFill>
              </a:rPr>
              <a:t> зависят и наши отношения в обществе.</a:t>
            </a:r>
          </a:p>
          <a:p>
            <a:r>
              <a:rPr lang="ru-RU" dirty="0" smtClean="0">
                <a:solidFill>
                  <a:srgbClr val="336600"/>
                </a:solidFill>
              </a:rPr>
              <a:t>В отделении помощи семье и детям в целях пропаганды «здоровых» семейных ценностей проходят тематические мероприятия</a:t>
            </a:r>
            <a:endParaRPr lang="ru-RU" dirty="0">
              <a:solidFill>
                <a:srgbClr val="336600"/>
              </a:solidFill>
            </a:endParaRPr>
          </a:p>
        </p:txBody>
      </p:sp>
      <p:pic>
        <p:nvPicPr>
          <p:cNvPr id="1027" name="Picture 3" descr="C:\Users\user\Desktop\UTOdi2tEh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2520280" cy="3452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87824" y="188640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pPr algn="just"/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40" y="47971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14" name="Picture 4" descr="C:\Users\user\Desktop\P1030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536504" cy="3402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23528" y="33265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Семейная гостиная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неформальной обстановке, за чашечкой чая, психолог с родителями обсуждает особенности внутрисемейных отношений, часто встречающиеся трудности в семье и нахождение решений насущных проблем.  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5" descr="C:\Users\user\Desktop\P10303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292080" y="2852936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Посещение городского краеведческого музея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573016"/>
            <a:ext cx="277627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508104" y="6211669"/>
            <a:ext cx="2672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Игровая программа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 Дню защиты детей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058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Психологическое сопровождение семьи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80728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Главной целью психологического сопровождения семьи является создание благоприятных условий для выработки оптимального решения по преодолению трудной жизненной ситуации членами семьи</a:t>
            </a:r>
            <a:r>
              <a:rPr lang="ru-RU" dirty="0" smtClean="0">
                <a:solidFill>
                  <a:srgbClr val="336600"/>
                </a:solidFill>
              </a:rPr>
              <a:t>.</a:t>
            </a:r>
            <a:endParaRPr lang="ru-RU" dirty="0">
              <a:solidFill>
                <a:srgbClr val="336600"/>
              </a:solidFill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79512" y="2132856"/>
            <a:ext cx="8316416" cy="439248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помощь в поиске внутреннего ресурса для разрешения трудностей и проблем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коррекционные индивидуальные и групповые занятия с детьми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 снижение </a:t>
            </a:r>
            <a:r>
              <a:rPr lang="ru-RU" sz="2400" dirty="0" err="1" smtClean="0">
                <a:solidFill>
                  <a:schemeClr val="bg1"/>
                </a:solidFill>
              </a:rPr>
              <a:t>психо-эмоционального</a:t>
            </a:r>
            <a:r>
              <a:rPr lang="ru-RU" sz="2400" dirty="0" smtClean="0">
                <a:solidFill>
                  <a:schemeClr val="bg1"/>
                </a:solidFill>
              </a:rPr>
              <a:t> напряжения, тревожности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гармонизация внутрисемейных отношений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повышение психологической грамотности родителей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овости КЦСОН\индивид занятия\ф\P10405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3168351" cy="2376264"/>
          </a:xfrm>
          <a:prstGeom prst="rect">
            <a:avLst/>
          </a:prstGeom>
          <a:noFill/>
        </p:spPr>
      </p:pic>
      <p:pic>
        <p:nvPicPr>
          <p:cNvPr id="1028" name="Picture 4" descr="C:\Users\user\Desktop\Новости КЦСОН\лечебная среда СК\P1040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17032"/>
            <a:ext cx="3168353" cy="2376264"/>
          </a:xfrm>
          <a:prstGeom prst="rect">
            <a:avLst/>
          </a:prstGeom>
          <a:noFill/>
        </p:spPr>
      </p:pic>
      <p:pic>
        <p:nvPicPr>
          <p:cNvPr id="1030" name="Picture 6" descr="C:\Users\user\Desktop\Новости КЦСОН\песочные истории\DK-eHOmW3-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8"/>
            <a:ext cx="3264363" cy="2448272"/>
          </a:xfrm>
          <a:prstGeom prst="rect">
            <a:avLst/>
          </a:prstGeom>
          <a:noFill/>
        </p:spPr>
      </p:pic>
      <p:pic>
        <p:nvPicPr>
          <p:cNvPr id="1031" name="Picture 7" descr="C:\Users\user\Desktop\Новости КЦСОН\P10208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04664"/>
            <a:ext cx="3456384" cy="25922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15616" y="0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Волшебный круг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92494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Групповое занятие с детьми на развитие личностных особенностей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92080" y="0"/>
            <a:ext cx="2218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Песочная терапия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20072" y="2924944"/>
            <a:ext cx="1997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</a:rPr>
              <a:t>метод </a:t>
            </a:r>
            <a:r>
              <a:rPr lang="en-US" i="1" dirty="0" smtClean="0">
                <a:solidFill>
                  <a:srgbClr val="002060"/>
                </a:solidFill>
              </a:rPr>
              <a:t>Sand -art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9552" y="621166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000099"/>
                </a:solidFill>
              </a:rPr>
              <a:t>Релаксирующее</a:t>
            </a:r>
            <a:r>
              <a:rPr lang="ru-RU" dirty="0" smtClean="0">
                <a:solidFill>
                  <a:srgbClr val="000099"/>
                </a:solidFill>
              </a:rPr>
              <a:t> занятие «Тайны космоса»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6237312"/>
            <a:ext cx="2137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Рисунки на песке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403745" cy="242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864" y="3428999"/>
            <a:ext cx="3107040" cy="289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4664"/>
            <a:ext cx="31389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59632" y="0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Куклотерапия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0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Изотерапия</a:t>
            </a:r>
            <a:r>
              <a:rPr lang="ru-RU" dirty="0" smtClean="0">
                <a:solidFill>
                  <a:srgbClr val="002060"/>
                </a:solidFill>
              </a:rPr>
              <a:t> гуашью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996952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МАК-карты «Роботы»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3" descr="C:\Users\user\Desktop\Новая папка\IMG_20190819_093745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148064" y="6211669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Мак –карты «Про тебя. Женская идентичность»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ости КЦСОН\Наш лучший час\P103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9792" y="0"/>
            <a:ext cx="33105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ЗОЖ – это здорово!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632579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861048"/>
            <a:ext cx="450274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32" name="Picture 8" descr="E:\День защиты детей\P10207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933056"/>
            <a:ext cx="3048339" cy="22862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395536" y="2996952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Игровая программа «Счастье, солнце, дружба – вот что детям нужно!»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3068960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Участие детей в забеге ко Дню Победы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6309320"/>
            <a:ext cx="522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Спортивные соревнования в городском парке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esktop\Новости КЦСОН\Я и мое окружение\IMG_20180322_151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772816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user\Desktop\Новости КЦСОН\нет-это тоже ответ\D091IHTWC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3516649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4727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«Нет!» пагубным привычкам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Новости КЦСОН\Если хочешь быть здоров\gZZL9eUZj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780928"/>
            <a:ext cx="2085696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51520" y="692696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семьями, в которых воспитываются несовершеннолетние дети, состоящие на обслуживании в учреждении, специалисты Отделения проводят тематические мероприятия, направленные на профилактику алкоголизма, </a:t>
            </a:r>
            <a:r>
              <a:rPr lang="ru-RU" dirty="0" err="1" smtClean="0"/>
              <a:t>табакокурения</a:t>
            </a:r>
            <a:r>
              <a:rPr lang="ru-RU" dirty="0" smtClean="0"/>
              <a:t>, наркомании.   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5445224"/>
            <a:ext cx="2186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Тренинг «Я и мое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окружение»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309320"/>
            <a:ext cx="368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Тренинг «Нет – это тоже ответ!»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5661248"/>
            <a:ext cx="2376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Тренинг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«Я выбираю ЗОЖ!»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988841"/>
            <a:ext cx="2160240" cy="181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250704" cy="57606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Служба проката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фото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7"/>
            <a:ext cx="2160240" cy="3332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lXkGuRDvT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708920"/>
            <a:ext cx="15379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lmeRb4DPl5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8640"/>
            <a:ext cx="2355726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user\Desktop\aU_PXKPBT4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052736"/>
            <a:ext cx="23222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79512" y="692696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Служба выдачи товаров первой необходимости в безвозмездное временное пользование семьям с детьми при рождении ребенка находится на базе отделения помощи семье и детям.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5976" y="4365104"/>
            <a:ext cx="41764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Право на предоставление товаров первой необходимости имеет один из родителей ребенка до 3 лет, являющиеся получателями социальных услуг.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69269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0"/>
            <a:ext cx="3546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Актуальность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476672"/>
            <a:ext cx="457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Семья – один из наиболее древних социальных институтов: она возникла в недрах первобытного общества значительно раньше классов, самого общества и государства. Семья может объединять не только супругов, но и их детей, а также других родственников. Кроме того, семья может сложиться и вне брака.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404487"/>
            <a:ext cx="3024336" cy="2115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1691680" y="3068960"/>
            <a:ext cx="6390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.  </a:t>
            </a:r>
          </a:p>
        </p:txBody>
      </p:sp>
      <p:pic>
        <p:nvPicPr>
          <p:cNvPr id="1027" name="Picture 3" descr="C:\Users\user\Downloads\семья-оисторическая-823255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3566158" cy="2545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87624" y="3356992"/>
            <a:ext cx="4788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Именно семья является первой ступенькой социализации и играет важную роль в жизни каждого человека</a:t>
            </a:r>
          </a:p>
        </p:txBody>
      </p:sp>
      <p:pic>
        <p:nvPicPr>
          <p:cNvPr id="1028" name="Picture 4" descr="C:\Users\user\Downloads\счастливым-мило-победитель-ребенок-стал-мальчик-который-первым-166430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2780928"/>
            <a:ext cx="2304256" cy="20882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923929" y="4797152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Будущее страны закладывается сегодня в каждом доме и в каждой семье. От здоровья семьи зависит здоровье рода, что в свою очередь связано с процветанием  всего государства и нации.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190807_144947_HD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2376264" cy="3168352"/>
          </a:xfrm>
          <a:prstGeom prst="rect">
            <a:avLst/>
          </a:prstGeom>
          <a:noFill/>
        </p:spPr>
      </p:pic>
      <p:pic>
        <p:nvPicPr>
          <p:cNvPr id="2051" name="Picture 3" descr="C:\Users\user\Desktop\IMG_20190805_115558_H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573016"/>
            <a:ext cx="2304256" cy="3072341"/>
          </a:xfrm>
          <a:prstGeom prst="rect">
            <a:avLst/>
          </a:prstGeom>
          <a:noFill/>
        </p:spPr>
      </p:pic>
      <p:pic>
        <p:nvPicPr>
          <p:cNvPr id="2055" name="Picture 7" descr="C:\Users\user\Desktop\Новости КЦСОН\гум помощь\P1020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2304256" cy="3072341"/>
          </a:xfrm>
          <a:prstGeom prst="rect">
            <a:avLst/>
          </a:prstGeom>
          <a:noFill/>
        </p:spPr>
      </p:pic>
      <p:pic>
        <p:nvPicPr>
          <p:cNvPr id="2056" name="Picture 8" descr="C:\Users\user\Desktop\Новая папка\IMG_20190806_112724_HD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88640"/>
            <a:ext cx="2288790" cy="3051720"/>
          </a:xfrm>
          <a:prstGeom prst="rect">
            <a:avLst/>
          </a:prstGeom>
          <a:noFill/>
        </p:spPr>
      </p:pic>
      <p:pic>
        <p:nvPicPr>
          <p:cNvPr id="3074" name="Picture 2" descr="http://rostov-news.net/img/20190124/a824d20935e57313a27f7bb4d9f7dff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420888"/>
            <a:ext cx="3384376" cy="225399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260648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Содействие в сборе документов 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92" y="836712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Помощь в оформлении документов на полагающие льготы и выплаты семьям с детьми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4941168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Сопровождение специалистом по социальной работе в оформлении и восстановлении документов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ости КЦСОН\помощь семье\P103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2214246" cy="2952328"/>
          </a:xfrm>
          <a:prstGeom prst="rect">
            <a:avLst/>
          </a:prstGeom>
          <a:noFill/>
        </p:spPr>
      </p:pic>
      <p:pic>
        <p:nvPicPr>
          <p:cNvPr id="4" name="Picture 6" descr="C:\Users\user\Desktop\Новости КЦСОН\гум помощь\P1020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789040"/>
            <a:ext cx="2085696" cy="2780928"/>
          </a:xfrm>
          <a:prstGeom prst="rect">
            <a:avLst/>
          </a:prstGeom>
          <a:noFill/>
        </p:spPr>
      </p:pic>
      <p:pic>
        <p:nvPicPr>
          <p:cNvPr id="5" name="Picture 5" descr="C:\Users\user\Desktop\Новая папка\9ak4Nf76E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39"/>
            <a:ext cx="2232248" cy="2976331"/>
          </a:xfrm>
          <a:prstGeom prst="rect">
            <a:avLst/>
          </a:prstGeom>
          <a:noFill/>
        </p:spPr>
      </p:pic>
      <p:pic>
        <p:nvPicPr>
          <p:cNvPr id="3076" name="Picture 4" descr="C:\Users\user\Desktop\Новая папка\tDyMRKIORs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717031"/>
            <a:ext cx="2196244" cy="2928325"/>
          </a:xfrm>
          <a:prstGeom prst="rect">
            <a:avLst/>
          </a:prstGeom>
          <a:noFill/>
        </p:spPr>
      </p:pic>
      <p:pic>
        <p:nvPicPr>
          <p:cNvPr id="6" name="Picture 4" descr="C:\Users\user\Desktop\Новая папка\IMG_20190801_163318_HD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188639"/>
            <a:ext cx="2283718" cy="304495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55776" y="332656"/>
            <a:ext cx="4012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Оказание гуманитарной помощи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836712"/>
            <a:ext cx="38501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0099"/>
                </a:solidFill>
              </a:rPr>
              <a:t>  </a:t>
            </a:r>
            <a:r>
              <a:rPr lang="ru-RU" sz="2000" dirty="0" smtClean="0">
                <a:solidFill>
                  <a:srgbClr val="000099"/>
                </a:solidFill>
              </a:rPr>
              <a:t>вещевая помощь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99"/>
                </a:solidFill>
              </a:rPr>
              <a:t>  продуктовая помощь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99"/>
                </a:solidFill>
              </a:rPr>
              <a:t>  канцелярские принадлежности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>
                <a:solidFill>
                  <a:srgbClr val="000099"/>
                </a:solidFill>
              </a:rPr>
              <a:t>  средства гигиены для детей и др.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2636912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336600"/>
                </a:solidFill>
              </a:rPr>
              <a:t>Работа со спонсорами, сотрудничество с НКО </a:t>
            </a:r>
          </a:p>
          <a:p>
            <a:pPr algn="ctr"/>
            <a:r>
              <a:rPr lang="ru-RU" i="1" dirty="0" smtClean="0">
                <a:solidFill>
                  <a:srgbClr val="336600"/>
                </a:solidFill>
              </a:rPr>
              <a:t>Фонд «Русь»  </a:t>
            </a:r>
            <a:endParaRPr lang="ru-RU" i="1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5256584" cy="4572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Ожидаемый результат</a:t>
            </a:r>
            <a:endParaRPr lang="ru-RU" sz="32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444208" y="404664"/>
            <a:ext cx="2232248" cy="540060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solidFill>
                  <a:srgbClr val="CC3300"/>
                </a:solidFill>
              </a:rPr>
              <a:t>Дерево с гнилой сердцевиной непрочно стоит на земле, также и род, утративший здоровое самосознание – близок к искоренению. Здоровая семья – это крепость, которая построена на благополучии, ЗОЖ, взаимопонимании и </a:t>
            </a:r>
            <a:r>
              <a:rPr lang="ru-RU" sz="1600" dirty="0" err="1" smtClean="0">
                <a:solidFill>
                  <a:srgbClr val="CC3300"/>
                </a:solidFill>
              </a:rPr>
              <a:t>взаимоподдержки</a:t>
            </a:r>
            <a:r>
              <a:rPr lang="ru-RU" sz="1600" dirty="0" smtClean="0">
                <a:solidFill>
                  <a:srgbClr val="CC3300"/>
                </a:solidFill>
              </a:rPr>
              <a:t>. </a:t>
            </a:r>
          </a:p>
          <a:p>
            <a:r>
              <a:rPr lang="ru-RU" sz="1600" dirty="0" smtClean="0">
                <a:solidFill>
                  <a:srgbClr val="CC3300"/>
                </a:solidFill>
              </a:rPr>
              <a:t>Вовремя оказанная помощь и поддержка сохранит благополучие семьи, что в свою </a:t>
            </a:r>
            <a:r>
              <a:rPr lang="ru-RU" sz="1600" dirty="0" smtClean="0">
                <a:solidFill>
                  <a:srgbClr val="CC3300"/>
                </a:solidFill>
              </a:rPr>
              <a:t>очередь, влияет на </a:t>
            </a:r>
            <a:r>
              <a:rPr lang="ru-RU" sz="1600" dirty="0" smtClean="0">
                <a:solidFill>
                  <a:srgbClr val="CC3300"/>
                </a:solidFill>
              </a:rPr>
              <a:t>незыблемость рода. </a:t>
            </a:r>
          </a:p>
          <a:p>
            <a:endParaRPr lang="ru-RU" sz="1600" dirty="0" smtClean="0"/>
          </a:p>
        </p:txBody>
      </p:sp>
      <p:pic>
        <p:nvPicPr>
          <p:cNvPr id="2050" name="Picture 2" descr="C:\Users\user\Desktop\1674603948_top-fon-com-p-fon-prezentatsii-moya-rodoslovnaya-1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61618"/>
            <a:ext cx="5638800" cy="4443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wnloads\1A54z422JZ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717032"/>
            <a:ext cx="3767624" cy="284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88024" y="234888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8864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36600"/>
                </a:solidFill>
              </a:rPr>
              <a:t>В процессе жизнедеятельности каждой семьи, внутри нее складывается своя атмосфера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ownloads\1647287687_45-kartinkin-net-p-schastlivaya-semya-kartinki-narisovannie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996420" cy="33569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4272677"/>
            <a:ext cx="46085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Также существует немалое количество семей, где между домочадцами царит дух отчуждения и непонимания. Последствия таких внутрисемейных отношений могут быть разными:  от развода родителей, до более  серьезных </a:t>
            </a:r>
            <a:r>
              <a:rPr lang="ru-RU" dirty="0" err="1" smtClean="0">
                <a:solidFill>
                  <a:srgbClr val="002060"/>
                </a:solidFill>
              </a:rPr>
              <a:t>психоэмоциональных</a:t>
            </a:r>
            <a:r>
              <a:rPr lang="ru-RU" dirty="0" smtClean="0">
                <a:solidFill>
                  <a:srgbClr val="002060"/>
                </a:solidFill>
              </a:rPr>
              <a:t> нарушений у детей.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90872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Здоровая семья – это семья, которая ведет здоровый образ жизни, в которой присутствует здоровый психологический климат, духовная культура и ценности, материальный достаток. В здоровой семье взрослые своим примером научают ребенка ценить, беречь и укреплять свое здоровье, уметь выстраивать «здоровые» отношения с социумом.  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0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современном изменчивом мире разводы, неполные семьи, матери-одиночки из исключений стали нормой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3356992"/>
          <a:ext cx="849694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2339752" y="260648"/>
          <a:ext cx="468052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49587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79712" y="908720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solidFill>
                  <a:srgbClr val="002060"/>
                </a:solidFill>
              </a:rPr>
              <a:t>Понятие здоровья тесно связано с понятием благополучия</a:t>
            </a: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88640"/>
            <a:ext cx="2510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Здоровье семьи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8012" y="2780928"/>
            <a:ext cx="3252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  Здоровый образ жизни,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материальный достаток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3645024"/>
            <a:ext cx="3636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Любовь, уважение, взаимопонимание, поддержка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8064" y="5085184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Культура, наследие, семейные ценности и традиции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15816" y="1844824"/>
            <a:ext cx="5658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rgbClr val="6C1A2C"/>
                </a:solidFill>
              </a:rPr>
              <a:t>«Здоровая» семья держится на трех китах:</a:t>
            </a:r>
            <a:endParaRPr lang="ru-RU" sz="2000" i="1" dirty="0">
              <a:solidFill>
                <a:srgbClr val="6C1A2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руг-значка-у-ара-мо-нии-об-ака-шторма-95328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916832"/>
            <a:ext cx="3235424" cy="32354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15816" y="188640"/>
            <a:ext cx="3066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«Непогода» в семье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27584" y="3501008"/>
            <a:ext cx="2353624" cy="125863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C1A2C"/>
                </a:solidFill>
              </a:rPr>
              <a:t>Незапланированная беременность</a:t>
            </a:r>
            <a:endParaRPr lang="ru-RU" sz="1400" dirty="0">
              <a:solidFill>
                <a:srgbClr val="6C1A2C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rot="795678">
            <a:off x="4603779" y="718527"/>
            <a:ext cx="1681736" cy="1728192"/>
          </a:xfrm>
          <a:prstGeom prst="downArrow">
            <a:avLst>
              <a:gd name="adj1" fmla="val 50000"/>
              <a:gd name="adj2" fmla="val 295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C1A2C"/>
                </a:solidFill>
              </a:rPr>
              <a:t>безработица</a:t>
            </a:r>
            <a:endParaRPr lang="ru-RU" sz="1400" dirty="0">
              <a:solidFill>
                <a:srgbClr val="6C1A2C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 rot="20281713">
            <a:off x="2674102" y="737689"/>
            <a:ext cx="1678495" cy="1728192"/>
          </a:xfrm>
          <a:prstGeom prst="downArrow">
            <a:avLst>
              <a:gd name="adj1" fmla="val 50000"/>
              <a:gd name="adj2" fmla="val 2294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C1A2C"/>
                </a:solidFill>
              </a:rPr>
              <a:t>материальные трудности</a:t>
            </a:r>
            <a:endParaRPr lang="ru-RU" sz="1400" dirty="0">
              <a:solidFill>
                <a:srgbClr val="6C1A2C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3219885">
            <a:off x="5897372" y="1816935"/>
            <a:ext cx="1765193" cy="1859365"/>
          </a:xfrm>
          <a:prstGeom prst="downArrow">
            <a:avLst>
              <a:gd name="adj1" fmla="val 50000"/>
              <a:gd name="adj2" fmla="val 295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C1A2C"/>
                </a:solidFill>
              </a:rPr>
              <a:t>Жилищные трудности</a:t>
            </a:r>
            <a:endParaRPr lang="ru-RU" sz="1400" dirty="0">
              <a:solidFill>
                <a:srgbClr val="6C1A2C"/>
              </a:solidFill>
            </a:endParaRPr>
          </a:p>
        </p:txBody>
      </p:sp>
      <p:sp>
        <p:nvSpPr>
          <p:cNvPr id="13" name="Стрелка вверх 12"/>
          <p:cNvSpPr/>
          <p:nvPr/>
        </p:nvSpPr>
        <p:spPr>
          <a:xfrm>
            <a:off x="3707904" y="4941168"/>
            <a:ext cx="2592288" cy="1728192"/>
          </a:xfrm>
          <a:prstGeom prst="upArrow">
            <a:avLst>
              <a:gd name="adj1" fmla="val 50000"/>
              <a:gd name="adj2" fmla="val 312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C1A2C"/>
                </a:solidFill>
              </a:rPr>
              <a:t>Алкоголизм</a:t>
            </a:r>
          </a:p>
          <a:p>
            <a:pPr algn="ctr"/>
            <a:r>
              <a:rPr lang="ru-RU" sz="1400" dirty="0" smtClean="0">
                <a:solidFill>
                  <a:srgbClr val="6C1A2C"/>
                </a:solidFill>
              </a:rPr>
              <a:t>наркомания</a:t>
            </a:r>
          </a:p>
          <a:p>
            <a:pPr algn="ctr"/>
            <a:r>
              <a:rPr lang="ru-RU" sz="1400" dirty="0" err="1" smtClean="0">
                <a:solidFill>
                  <a:srgbClr val="6C1A2C"/>
                </a:solidFill>
              </a:rPr>
              <a:t>игромания</a:t>
            </a:r>
            <a:endParaRPr lang="ru-RU" sz="1400" dirty="0">
              <a:solidFill>
                <a:srgbClr val="6C1A2C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19544038">
            <a:off x="1611244" y="4848875"/>
            <a:ext cx="2345598" cy="1204712"/>
          </a:xfrm>
          <a:prstGeom prst="rightArrow">
            <a:avLst>
              <a:gd name="adj1" fmla="val 50000"/>
              <a:gd name="adj2" fmla="val 476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C1A2C"/>
                </a:solidFill>
              </a:rPr>
              <a:t>Жестокое обращение</a:t>
            </a:r>
            <a:endParaRPr lang="ru-RU" sz="1400" dirty="0">
              <a:solidFill>
                <a:srgbClr val="6C1A2C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851287">
            <a:off x="892190" y="2030251"/>
            <a:ext cx="2274552" cy="139780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C1A2C"/>
                </a:solidFill>
              </a:rPr>
              <a:t>Частые конфликты, скандалы</a:t>
            </a:r>
          </a:p>
          <a:p>
            <a:pPr algn="ctr"/>
            <a:r>
              <a:rPr lang="ru-RU" sz="1400" dirty="0" smtClean="0">
                <a:solidFill>
                  <a:srgbClr val="6C1A2C"/>
                </a:solidFill>
              </a:rPr>
              <a:t>непонимание</a:t>
            </a:r>
            <a:endParaRPr lang="ru-RU" sz="1400" dirty="0">
              <a:solidFill>
                <a:srgbClr val="6C1A2C"/>
              </a:solidFill>
            </a:endParaRPr>
          </a:p>
        </p:txBody>
      </p:sp>
      <p:sp>
        <p:nvSpPr>
          <p:cNvPr id="16" name="Стрелка влево 15"/>
          <p:cNvSpPr/>
          <p:nvPr/>
        </p:nvSpPr>
        <p:spPr>
          <a:xfrm rot="2035862">
            <a:off x="5609147" y="3882817"/>
            <a:ext cx="2088232" cy="1515104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6C1A2C"/>
                </a:solidFill>
              </a:rPr>
              <a:t>Асоциальное поведение подростка</a:t>
            </a:r>
            <a:endParaRPr lang="ru-RU" sz="1400" dirty="0">
              <a:solidFill>
                <a:srgbClr val="6C1A2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188640"/>
            <a:ext cx="34387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Всё идет из детства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36866" name="Picture 2" descr="C:\Users\user\Desktop\8c5737679b710e8d9b9349b29d231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140968"/>
            <a:ext cx="4968551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1124744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«Большинство патогенных потрясений приходится на период детства. Поэтому не следует удивляться, когда человек, пытаясь объяснить происхождение своего страдания, внезапно впадает в детство.»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err="1" smtClean="0"/>
              <a:t>Шандор</a:t>
            </a:r>
            <a:r>
              <a:rPr lang="ru-RU" i="1" dirty="0" smtClean="0"/>
              <a:t> </a:t>
            </a:r>
            <a:r>
              <a:rPr lang="ru-RU" i="1" dirty="0" err="1" smtClean="0"/>
              <a:t>Ференци</a:t>
            </a:r>
            <a:r>
              <a:rPr lang="ru-RU" i="1" dirty="0" smtClean="0"/>
              <a:t> (07.07.1873 – 22.05.1933гг.)</a:t>
            </a:r>
            <a:endParaRPr lang="ru-RU" dirty="0"/>
          </a:p>
        </p:txBody>
      </p:sp>
      <p:pic>
        <p:nvPicPr>
          <p:cNvPr id="36867" name="Picture 3" descr="C:\Users\user\Desktop\80559ee125cfbb1ef973480fd6194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2639274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604" y="0"/>
            <a:ext cx="124480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835696" y="188640"/>
            <a:ext cx="58326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 детства родители закладывают в ребенка семейную модель поведения. Ребенок обучается у родителей всему путем наблюдения.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393305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 семье ЗОЖ чаще вырастают дети с развитым нравственным отношением к своему образу жизни, здоровью. Конечно, в подростковом возрасте, в качестве протеста родителям, ребенок может вести себя кардинально противоположно семейным ценностям. Но как показывает практика, уже в юношестве и далее во взрослом возрасте человек переосмысливает семейные ценности и принимает их, а также может следовать семейному сценарию – осознанно или нет, следуя приоритетом родителей.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196752"/>
            <a:ext cx="6048672" cy="246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7" y="0"/>
            <a:ext cx="1224136" cy="214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 дробь: числитель: 12, знаменатель: 18 конец дроби = дробь: числитель: ?, знаменатель: 3 конец дроби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Последствия неблагополучия в семье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" name="Picture 2" descr="C:\Users\user\Desktop\index-img(32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977680"/>
            <a:ext cx="2762651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620688"/>
            <a:ext cx="55446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C1A2C"/>
                </a:solidFill>
              </a:rPr>
              <a:t>По закону родители несут ответственность за своих детей. Они обязаны воспитывать их, а также заботиться об их здоровье, физическом, психическом, духовном и нравственном развитии, защищать их права и интересы. Семьи, в которых родители не исполняют эти обязанности, считаются неблагополучными. Неблагополучная семья отрицательно влияет на поведение ребенка. Семья с нездоровой нравственной атмосферой формирует у ребенка эмоциональный и психологический дискомфорт и, как следствие отклоняющееся поведение. </a:t>
            </a:r>
            <a:endParaRPr lang="ru-RU" dirty="0">
              <a:solidFill>
                <a:srgbClr val="6C1A2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005064"/>
            <a:ext cx="5184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Сам термин «неблагополучная семья» нигде в законодательстве не используется. Но есть термины «несовершеннолетний, находящийся в социально опасном положении», и «семья, находящаяся в социально опасном положении», «группе социального риска». Как правило, такие семьи состоят на учете в Комиссии по делам несовершеннолетних и защите их прав и в других органах профилактики. 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Изъять-ребенка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2913479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8801</TotalTime>
  <Words>1016</Words>
  <Application>Microsoft Office PowerPoint</Application>
  <PresentationFormat>Экран (4:3)</PresentationFormat>
  <Paragraphs>127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Эркер</vt:lpstr>
      <vt:lpstr>Государственное бюджетное учреждение рязанской области «Сасовский комплексный центр социального обслуживания населения»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Служба проката</vt:lpstr>
      <vt:lpstr>Слайд 20</vt:lpstr>
      <vt:lpstr>Слайд 21</vt:lpstr>
      <vt:lpstr>Ожидаемый 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Кабинет медико-социальной помощи женщинам с критической беременностью</dc:title>
  <dc:creator>user</dc:creator>
  <cp:lastModifiedBy>user</cp:lastModifiedBy>
  <cp:revision>722</cp:revision>
  <dcterms:created xsi:type="dcterms:W3CDTF">2019-08-13T10:31:25Z</dcterms:created>
  <dcterms:modified xsi:type="dcterms:W3CDTF">2023-04-18T14:18:49Z</dcterms:modified>
</cp:coreProperties>
</file>