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4"/>
  </p:custDataLst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98" d="100"/>
          <a:sy n="98" d="100"/>
        </p:scale>
        <p:origin x="8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roddom_2" TargetMode="External"/><Relationship Id="rId3" Type="http://schemas.openxmlformats.org/officeDocument/2006/relationships/hyperlink" Target="https://vk.com/momevent" TargetMode="External"/><Relationship Id="rId7" Type="http://schemas.openxmlformats.org/officeDocument/2006/relationships/hyperlink" Target="https://vk.com/ch_clini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slingomamy_yar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vk.com/doctorivanovayar_76" TargetMode="External"/><Relationship Id="rId10" Type="http://schemas.openxmlformats.org/officeDocument/2006/relationships/hyperlink" Target="https://t.me/zhk31" TargetMode="External"/><Relationship Id="rId4" Type="http://schemas.openxmlformats.org/officeDocument/2006/relationships/hyperlink" Target="https://vk.com/yar9month" TargetMode="External"/><Relationship Id="rId9" Type="http://schemas.openxmlformats.org/officeDocument/2006/relationships/hyperlink" Target="https://vk.com/club2168096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>
                <a:solidFill>
                  <a:schemeClr val="bg1"/>
                </a:solidFill>
              </a:rPr>
              <a:t/>
            </a:r>
            <a:br>
              <a:rPr lang="en-US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5"/>
            <a:ext cx="919567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smtClean="0">
                <a:solidFill>
                  <a:schemeClr val="bg1"/>
                </a:solidFill>
                <a:latin typeface="Playfair Display" pitchFamily="2" charset="-52"/>
              </a:rPr>
              <a:t>Просветительское мероприятие </a:t>
            </a:r>
            <a:r>
              <a:rPr lang="en-US" sz="5400" err="1" smtClean="0">
                <a:solidFill>
                  <a:schemeClr val="bg1"/>
                </a:solidFill>
                <a:latin typeface="Playfair Display" pitchFamily="2" charset="-52"/>
              </a:rPr>
              <a:t>MomEvent</a:t>
            </a:r>
            <a:endParaRPr lang="ru-RU" sz="480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994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Руководитель команды</a:t>
            </a:r>
            <a:r>
              <a:rPr lang="ru-RU" sz="2000" smtClean="0">
                <a:solidFill>
                  <a:schemeClr val="bg1"/>
                </a:solidFill>
              </a:rPr>
              <a:t>: Оралова Алина Сергеевна, самозанятая, РФ, Ярославская область, Ярославль </a:t>
            </a:r>
            <a:r>
              <a:rPr lang="ru-RU" sz="2000">
                <a:solidFill>
                  <a:schemeClr val="bg1"/>
                </a:solidFill>
              </a:rPr>
              <a:t/>
            </a:r>
            <a:br>
              <a:rPr lang="ru-RU" sz="2000">
                <a:solidFill>
                  <a:schemeClr val="bg1"/>
                </a:solidFill>
              </a:rPr>
            </a:b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schemeClr val="bg1"/>
                </a:solidFill>
                <a:latin typeface="Playfair Display" pitchFamily="2" charset="-52"/>
              </a:rPr>
              <a:t>Материнство и детство</a:t>
            </a:r>
            <a:endParaRPr lang="ru-RU" sz="320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024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mtClean="0"/>
          </a:p>
          <a:p>
            <a:r>
              <a:rPr lang="ru-RU" smtClean="0"/>
              <a:t>Группа Вконтакте</a:t>
            </a:r>
          </a:p>
          <a:p>
            <a:r>
              <a:rPr lang="en-US" smtClean="0">
                <a:hlinkClick r:id="rId3"/>
              </a:rPr>
              <a:t>https</a:t>
            </a:r>
            <a:r>
              <a:rPr lang="en-US">
                <a:hlinkClick r:id="rId3"/>
              </a:rPr>
              <a:t>://vk.com/momevent</a:t>
            </a:r>
            <a:r>
              <a:rPr lang="ru-RU"/>
              <a:t> </a:t>
            </a:r>
          </a:p>
          <a:p>
            <a:endParaRPr lang="ru-RU" smtClean="0"/>
          </a:p>
          <a:p>
            <a:endParaRPr lang="ru-RU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mtClean="0"/>
              <a:t>Группа для публикаций информационнаых постов, сбора заявок, обмена постами с партнерами мероприятия. </a:t>
            </a:r>
            <a:endParaRPr lang="ru-RU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mtClean="0"/>
              <a:t>Чат в телеграмм</a:t>
            </a:r>
          </a:p>
          <a:p>
            <a:r>
              <a:rPr lang="en-US"/>
              <a:t>https://t.me/+ultJW5tlhVpjZWUy</a:t>
            </a:r>
            <a:endParaRPr lang="ru-RU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mtClean="0"/>
              <a:t>Канал для общения с участницами, размещение информации о проекте. Сбор обратной связи. </a:t>
            </a:r>
            <a:endParaRPr lang="ru-RU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mtClean="0"/>
              <a:t>Группы и чаты партнеров мероприятия</a:t>
            </a:r>
            <a:endParaRPr lang="ru-RU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34154" y="4832867"/>
            <a:ext cx="3860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4"/>
              </a:rPr>
              <a:t>https://</a:t>
            </a:r>
            <a:r>
              <a:rPr lang="en-US" sz="1400" smtClean="0">
                <a:hlinkClick r:id="rId4"/>
              </a:rPr>
              <a:t>vk.com/yar9month</a:t>
            </a:r>
            <a:endParaRPr lang="ru-RU" sz="1400" smtClean="0"/>
          </a:p>
          <a:p>
            <a:r>
              <a:rPr lang="en-US" sz="1400">
                <a:hlinkClick r:id="rId5"/>
              </a:rPr>
              <a:t>https://</a:t>
            </a:r>
            <a:r>
              <a:rPr lang="en-US" sz="1400" smtClean="0">
                <a:hlinkClick r:id="rId5"/>
              </a:rPr>
              <a:t>vk.com/doctorivanovayar_76</a:t>
            </a:r>
            <a:endParaRPr lang="ru-RU" sz="1400" smtClean="0"/>
          </a:p>
          <a:p>
            <a:r>
              <a:rPr lang="en-US" sz="1400">
                <a:hlinkClick r:id="rId6"/>
              </a:rPr>
              <a:t>https://</a:t>
            </a:r>
            <a:r>
              <a:rPr lang="en-US" sz="1400" smtClean="0">
                <a:hlinkClick r:id="rId6"/>
              </a:rPr>
              <a:t>vk.com/slingomamy_yar</a:t>
            </a:r>
            <a:endParaRPr lang="ru-RU" sz="1400" smtClean="0"/>
          </a:p>
          <a:p>
            <a:r>
              <a:rPr lang="en-US" sz="1400">
                <a:hlinkClick r:id="rId7"/>
              </a:rPr>
              <a:t>https://</a:t>
            </a:r>
            <a:r>
              <a:rPr lang="en-US" sz="1400" smtClean="0">
                <a:hlinkClick r:id="rId7"/>
              </a:rPr>
              <a:t>vk.com/ch_clinic</a:t>
            </a:r>
            <a:endParaRPr lang="ru-RU" sz="1400" smtClean="0"/>
          </a:p>
          <a:p>
            <a:r>
              <a:rPr lang="ru-RU" sz="1400">
                <a:hlinkClick r:id="rId8"/>
              </a:rPr>
              <a:t>Ярославский роддом №2. Липовая </a:t>
            </a:r>
            <a:r>
              <a:rPr lang="ru-RU" sz="1400" smtClean="0">
                <a:hlinkClick r:id="rId8"/>
              </a:rPr>
              <a:t>гора</a:t>
            </a:r>
            <a:endParaRPr lang="ru-RU" sz="1400" smtClean="0"/>
          </a:p>
          <a:p>
            <a:r>
              <a:rPr lang="ru-RU" sz="1400">
                <a:hlinkClick r:id="rId9"/>
              </a:rPr>
              <a:t>Родильный дом №9 город </a:t>
            </a:r>
            <a:r>
              <a:rPr lang="ru-RU" sz="1400" smtClean="0">
                <a:hlinkClick r:id="rId9"/>
              </a:rPr>
              <a:t>Ярославль</a:t>
            </a:r>
            <a:endParaRPr lang="ru-RU" sz="1400" smtClean="0"/>
          </a:p>
          <a:p>
            <a:r>
              <a:rPr lang="en-US" sz="1200">
                <a:hlinkClick r:id="rId10"/>
              </a:rPr>
              <a:t>https://t.me/zhk31</a:t>
            </a:r>
            <a:endParaRPr lang="ru-RU" sz="1050" smtClean="0"/>
          </a:p>
          <a:p>
            <a:endParaRPr lang="ru-RU" sz="1400" smtClean="0"/>
          </a:p>
          <a:p>
            <a:endParaRPr lang="ru-RU" smtClean="0"/>
          </a:p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99" y="4181230"/>
            <a:ext cx="3839178" cy="24984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09845" y="6198998"/>
            <a:ext cx="27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/>
              <a:t>Страница в местном журнале «Улыбнись, Ярославль!»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/>
              <a:t>Указываются какие ресурсы есть в проекте, в т.ч. Финансовые, организационные, информационные и пр.</a:t>
            </a:r>
          </a:p>
          <a:p>
            <a:r>
              <a:rPr lang="ru-RU" sz="1400"/>
              <a:t>Отдельно выделяются какие ресурсы требуются проекту для его воплощения и реализации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Организационные взносы для партнеров мероприятия</a:t>
            </a: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Организационный взнос участников</a:t>
            </a:r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Предоставление партнерами подарков для участниц: формируем пакеты участниц и призовой фонд на финальный розыгрыш в конце мероприятия</a:t>
            </a: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Авторская разработка и подготовка лекций спикеров</a:t>
            </a: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96000" y="342900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Имеем оборудование, реквизит для проведения мероприятия, мастер-классов.</a:t>
            </a:r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174827" y="4850424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Слаженная команда проекта, привлечено и обучено 12 волонтеров.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23417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23025" y="3129821"/>
            <a:ext cx="4080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err="1"/>
              <a:t>Оралова Алина Сергеевна, </a:t>
            </a:r>
            <a:r>
              <a:rPr lang="ru-RU" sz="1000" err="1" smtClean="0"/>
              <a:t>самозанятая, РФ, ЯО, г Ярославль. 1993 гр. Врач педиатр, невролог </a:t>
            </a:r>
          </a:p>
          <a:p>
            <a:r>
              <a:rPr lang="ru-RU" sz="1000" smtClean="0"/>
              <a:t>Сертифицированная </a:t>
            </a:r>
            <a:r>
              <a:rPr lang="ru-RU" sz="1000"/>
              <a:t>ведущая курсов по подготовке к </a:t>
            </a:r>
            <a:r>
              <a:rPr lang="ru-RU" sz="1000" smtClean="0"/>
              <a:t>родам</a:t>
            </a:r>
          </a:p>
          <a:p>
            <a:r>
              <a:rPr lang="ru-RU" sz="1000" smtClean="0"/>
              <a:t>Сертифицированный </a:t>
            </a:r>
            <a:r>
              <a:rPr lang="ru-RU" sz="1000"/>
              <a:t>детский </a:t>
            </a:r>
            <a:r>
              <a:rPr lang="ru-RU" sz="1000" smtClean="0"/>
              <a:t>массажист, Директор </a:t>
            </a:r>
            <a:r>
              <a:rPr lang="ru-RU" sz="1000"/>
              <a:t>АНО «9 месяцев» (с 2023)  Автор и руководитель Школы будущих мам г Ярославль (с 2018)  </a:t>
            </a:r>
            <a:r>
              <a:rPr lang="ru-RU" sz="1000" smtClean="0"/>
              <a:t>Главный организатор проекта "</a:t>
            </a:r>
            <a:r>
              <a:rPr lang="en-US" sz="1000" err="1"/>
              <a:t>MomEvent</a:t>
            </a:r>
            <a:r>
              <a:rPr lang="ru-RU" sz="1000"/>
              <a:t>"  </a:t>
            </a:r>
            <a:endParaRPr lang="ru-RU" sz="1000" smtClean="0"/>
          </a:p>
          <a:p>
            <a:r>
              <a:rPr lang="ru-RU" sz="1000" smtClean="0"/>
              <a:t>Призер </a:t>
            </a:r>
            <a:r>
              <a:rPr lang="ru-RU" sz="1000"/>
              <a:t>регионального этапа премии #мывместе </a:t>
            </a:r>
            <a:r>
              <a:rPr lang="ru-RU" sz="1000" smtClean="0"/>
              <a:t>2023, 2024.</a:t>
            </a:r>
          </a:p>
          <a:p>
            <a:r>
              <a:rPr lang="ru-RU" sz="1000" smtClean="0"/>
              <a:t>Призер регионального этапа «Мой добрый бизнес» </a:t>
            </a:r>
          </a:p>
          <a:p>
            <a:r>
              <a:rPr lang="ru-RU" sz="1000" smtClean="0"/>
              <a:t>Победитель </a:t>
            </a:r>
            <a:r>
              <a:rPr lang="ru-RU" sz="1000"/>
              <a:t>«Мама-предприниматель» Ярославль 2019  </a:t>
            </a:r>
            <a:endParaRPr lang="ru-RU" sz="1000" smtClean="0"/>
          </a:p>
          <a:p>
            <a:r>
              <a:rPr lang="ru-RU" sz="1000" smtClean="0"/>
              <a:t>Многодетная </a:t>
            </a:r>
            <a:r>
              <a:rPr lang="ru-RU" sz="1000"/>
              <a:t>мама, воспитывает 4 </a:t>
            </a:r>
            <a:r>
              <a:rPr lang="ru-RU" sz="1000" smtClean="0"/>
              <a:t>дочерей</a:t>
            </a:r>
            <a:endParaRPr lang="ru-RU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223025" y="4953396"/>
            <a:ext cx="4080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/>
              <a:t>Иванова </a:t>
            </a:r>
            <a:r>
              <a:rPr lang="ru-RU" sz="1100" smtClean="0"/>
              <a:t>Лариса Александровка.1993 гр Самозанятая. РФ, ЯО, Ярославль. </a:t>
            </a:r>
            <a:r>
              <a:rPr lang="ru-RU" sz="1100"/>
              <a:t>врач неонатолог, реаниматолог родильного дома №9. Сертифицированный консультант по грудному вскармливанию и прикорму детей. Лектор Школы будущих мам с 2019 года. Волонтёр проекта "9 месяцев". Наставник команды</a:t>
            </a:r>
          </a:p>
          <a:p>
            <a:r>
              <a:rPr lang="ru-RU" sz="1100"/>
              <a:t>консультантов по ГВ "YarLact". Мама дочки</a:t>
            </a:r>
            <a:r>
              <a:rPr lang="ru-RU" sz="1100" smtClean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14727" y="3126847"/>
            <a:ext cx="3426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/>
              <a:t>Прокофьева </a:t>
            </a:r>
            <a:r>
              <a:rPr lang="ru-RU" sz="1100" smtClean="0"/>
              <a:t>Александра Михайловна. 1998 гр. Самозанятая. РФ, ЯО, г Ярославль. Педагог-психолог</a:t>
            </a:r>
            <a:r>
              <a:rPr lang="ru-RU" sz="1100"/>
              <a:t>, Сертифицированный консультант по грудному вскармливанию и уходу за детьми. Волонтер проекта "9 месяцев". Лектор школы будущих мам. Член команды консультантов по ГВ "YarLact". </a:t>
            </a:r>
            <a:endParaRPr lang="ru-RU" sz="1100" smtClean="0"/>
          </a:p>
          <a:p>
            <a:r>
              <a:rPr lang="ru-RU" sz="1100" smtClean="0"/>
              <a:t>Победитель конкурса «Учитель года» 2025</a:t>
            </a:r>
          </a:p>
          <a:p>
            <a:r>
              <a:rPr lang="ru-RU" sz="1100" smtClean="0"/>
              <a:t>Мама </a:t>
            </a:r>
            <a:r>
              <a:rPr lang="ru-RU" sz="1100"/>
              <a:t>дочки</a:t>
            </a:r>
            <a:r>
              <a:rPr lang="ru-RU" sz="1100" smtClean="0"/>
              <a:t>. </a:t>
            </a:r>
            <a:endParaRPr lang="ru-RU" sz="11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090429" y="5009477"/>
            <a:ext cx="3426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err="1" smtClean="0"/>
              <a:t>Качина Анна Александровна, 1995 гр Самозанятая. РФ, ЯО, г. Ярославль. Куратор проекта, маркетолог, специалист </a:t>
            </a:r>
            <a:r>
              <a:rPr lang="en-US" sz="1100" smtClean="0"/>
              <a:t>SMM.</a:t>
            </a:r>
            <a:endParaRPr lang="ru-RU" sz="11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84549" y="259098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258532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8330"/>
            <a:ext cx="3048000" cy="203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1" y="3016201"/>
            <a:ext cx="1570892" cy="15708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" y="4650793"/>
            <a:ext cx="1508369" cy="15083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91" y="3047056"/>
            <a:ext cx="1547446" cy="15474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15" y="4681245"/>
            <a:ext cx="1483022" cy="14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204260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География проекта: Ярославская область</a:t>
            </a:r>
            <a:endParaRPr lang="ru-RU" sz="2000"/>
          </a:p>
          <a:p>
            <a:endParaRPr lang="ru-RU" sz="2000"/>
          </a:p>
          <a:p>
            <a:endParaRPr lang="ru-RU" sz="200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3215341"/>
            <a:ext cx="10731062" cy="3474628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/>
              <a:t>Молодые</a:t>
            </a:r>
            <a:r>
              <a:rPr lang="ru-RU" sz="1400"/>
              <a:t> пары испытывают страх перед рождением ребенка, стараются отложить это событие до наступления "зрелости и осознанности". Одной из причин этих страхов является </a:t>
            </a:r>
            <a:r>
              <a:rPr lang="ru-RU" sz="1400" b="1"/>
              <a:t>низкая степень информированности, навыков и умений!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402734"/>
            <a:ext cx="929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/>
              <a:t>Нет преемственности</a:t>
            </a:r>
            <a:r>
              <a:rPr lang="ru-RU" sz="1600"/>
              <a:t> знаний и навыков от старшего поколения</a:t>
            </a:r>
            <a:r>
              <a:rPr lang="ru-RU" sz="1600" smtClean="0"/>
              <a:t>. </a:t>
            </a:r>
            <a:r>
              <a:rPr lang="ru-RU" sz="1600"/>
              <a:t>Информация и навыки от старшего поколения является устаревшей, а иногда даже опасной для здоровья для матери и младенца.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/>
              <a:t>Низкий уровень вовлеченности отцов </a:t>
            </a:r>
            <a:r>
              <a:rPr lang="ru-RU" sz="1600"/>
              <a:t>в воспитание и уход за ребенком, ввиду низкой информированности этой категории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43160" y="5751327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chemeClr val="bg1"/>
                </a:solidFill>
                <a:latin typeface="Dita Sweet" panose="02000503090000020004" pitchFamily="50" charset="0"/>
              </a:rPr>
              <a:t>4</a:t>
            </a:r>
            <a:r>
              <a:rPr lang="ru-RU" sz="540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06381" y="491921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886360"/>
            <a:ext cx="929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/>
              <a:t>Снижение рождаемости на территории Ярославской области. 2023 – 9026 младенцев, 2024 – 8471 младенцев. </a:t>
            </a:r>
            <a:r>
              <a:rPr lang="ru-RU" sz="1600" smtClean="0"/>
              <a:t>На данный момент средний коэффициент детей в семьях 1.4, очень важно повысить этот показатель</a:t>
            </a:r>
            <a:r>
              <a:rPr lang="ru-RU" sz="1600" b="1" smtClean="0"/>
              <a:t> </a:t>
            </a:r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08" y="1285067"/>
            <a:ext cx="2569383" cy="1712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90" y="1285068"/>
            <a:ext cx="2463223" cy="16421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92" y="1612649"/>
            <a:ext cx="2362495" cy="1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5418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Будущие и молодые родители Ярославской области</a:t>
            </a:r>
          </a:p>
          <a:p>
            <a:r>
              <a:rPr lang="ru-RU" sz="2000"/>
              <a:t>Портрет ЦА: </a:t>
            </a:r>
          </a:p>
          <a:p>
            <a:r>
              <a:rPr lang="ru-RU" sz="2000"/>
              <a:t>Возраст: 25-35 лет </a:t>
            </a:r>
          </a:p>
          <a:p>
            <a:r>
              <a:rPr lang="ru-RU" sz="2000"/>
              <a:t>Образование: высшее </a:t>
            </a:r>
          </a:p>
          <a:p>
            <a:r>
              <a:rPr lang="ru-RU" sz="2000"/>
              <a:t>Место проживания: Ярославская область </a:t>
            </a:r>
          </a:p>
          <a:p>
            <a:r>
              <a:rPr lang="ru-RU" sz="2000"/>
              <a:t>Семейный статус: замужем/женат </a:t>
            </a:r>
          </a:p>
          <a:p>
            <a:r>
              <a:rPr lang="ru-RU" sz="2000"/>
              <a:t>Интересы в сфере родительства: роды, партнерские роды, уход за малышом, новорожденный, грудное вскармливание, воспитание, детская и семейная психология, послеродовое восстановление.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8" y="717326"/>
            <a:ext cx="2683034" cy="4024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73" y="3790462"/>
            <a:ext cx="4172438" cy="2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smtClean="0"/>
              <a:t>Успешный проект. Многократно реализован.</a:t>
            </a:r>
            <a:endParaRPr lang="ru-RU" sz="200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/>
              <a:t>Выбирается один из возможных вариантов статусов проекта: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4" y="2793592"/>
            <a:ext cx="4903602" cy="3269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75" y="2793592"/>
            <a:ext cx="4942680" cy="32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09991" y="3145514"/>
            <a:ext cx="3541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/>
              <a:t>Повышение родительской грамотности и </a:t>
            </a:r>
            <a:r>
              <a:rPr lang="ru-RU" sz="1200" smtClean="0"/>
              <a:t>осознанности, популяризация естественных, партнерских родов, грудного вскармливания, ухода за новорожденным, профилактика послеродовой депрессии</a:t>
            </a:r>
            <a:endParaRPr lang="ru-RU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Сформировать новые социальные связи у будущих и молодых мам: контакты специалистов, единомышленницы и др.</a:t>
            </a:r>
            <a:endParaRPr lang="ru-RU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51016" y="5092414"/>
            <a:ext cx="3541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Повышение рождаемости за счёт формирования в обществе культуры бережного отношения к материнству и детству</a:t>
            </a:r>
            <a:endParaRPr lang="ru-RU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5866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Повышение родительских компетенций путем проведения тематических лекций от ведущих специалистов перинатальной сферы г. Ярославля на мероприятии </a:t>
            </a:r>
            <a:r>
              <a:rPr lang="en-US" sz="1400" err="1" smtClean="0"/>
              <a:t>MomEvent</a:t>
            </a:r>
            <a:endParaRPr lang="ru-RU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175376"/>
            <a:ext cx="578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Сформировать </a:t>
            </a:r>
            <a:r>
              <a:rPr lang="ru-RU" sz="1400"/>
              <a:t>необходимые навыки по </a:t>
            </a:r>
            <a:r>
              <a:rPr lang="ru-RU" sz="1400" smtClean="0"/>
              <a:t>темам </a:t>
            </a:r>
            <a:r>
              <a:rPr lang="ru-RU" sz="1400"/>
              <a:t>грудного вскармливания</a:t>
            </a:r>
            <a:r>
              <a:rPr lang="ru-RU" sz="1400" smtClean="0"/>
              <a:t>, детского сна и ухода за новорожденным путем проведения практических мастер-классов </a:t>
            </a:r>
            <a:r>
              <a:rPr lang="ru-RU" sz="1400"/>
              <a:t>на мероприятии </a:t>
            </a:r>
            <a:r>
              <a:rPr lang="en-US" sz="1400" err="1" smtClean="0"/>
              <a:t>MomEvent</a:t>
            </a:r>
            <a:endParaRPr lang="ru-RU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084110"/>
            <a:ext cx="5788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Создать условия для поддержки </a:t>
            </a:r>
            <a:r>
              <a:rPr lang="ru-RU" sz="1600" smtClean="0"/>
              <a:t>и общения молодых </a:t>
            </a:r>
            <a:r>
              <a:rPr lang="ru-RU" sz="1600"/>
              <a:t>родителей </a:t>
            </a:r>
            <a:r>
              <a:rPr lang="ru-RU" sz="1600" smtClean="0"/>
              <a:t>посредством </a:t>
            </a:r>
            <a:r>
              <a:rPr lang="ru-RU" sz="1600"/>
              <a:t>функционирования </a:t>
            </a:r>
            <a:r>
              <a:rPr lang="ru-RU" sz="1600" smtClean="0"/>
              <a:t>чата Телеграмм</a:t>
            </a:r>
            <a:endParaRPr lang="ru-RU" sz="16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89" y="1230662"/>
            <a:ext cx="3106009" cy="20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Организация мероприятия для будущих и молодых родителей. Проведение просветительских лекций (по 15 минут) от специалистов перинатальной сферы по актуальным темам. Теоретический блок состоит из 2 частей.</a:t>
            </a:r>
            <a:endParaRPr lang="ru-RU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Во время перерывов работает выставка товаров для мам и малышей, консультации специалистов, организованы обучающие, творческие мастер-классы и другие активности. Работает фотозона. Кофе-брейк.</a:t>
            </a:r>
            <a:endParaRPr lang="ru-RU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 завершении мероприятия розыгрыш призов от партнеров.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99090" y="131185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Описываются отличительные характеристики проекта с точки зрения его реализации: </a:t>
            </a:r>
            <a:br>
              <a:rPr lang="ru-RU" sz="2000"/>
            </a:br>
            <a:r>
              <a:rPr lang="ru-RU" sz="200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mtClean="0"/>
              <a:t>Мы делаем акцент на просветительской составляющей нашего мероприятия: не реклама, не праздник, а продуманная программа, действительно актуальная для аудитории.</a:t>
            </a:r>
            <a:endParaRPr lang="ru-RU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/>
              <a:t>Инструменты:</a:t>
            </a:r>
          </a:p>
          <a:p>
            <a:r>
              <a:rPr lang="ru-RU"/>
              <a:t>1</a:t>
            </a:r>
            <a:r>
              <a:rPr lang="ru-RU" smtClean="0"/>
              <a:t>. Переговоры с партнерами</a:t>
            </a:r>
            <a:endParaRPr lang="ru-RU"/>
          </a:p>
          <a:p>
            <a:r>
              <a:rPr lang="ru-RU"/>
              <a:t>2</a:t>
            </a:r>
            <a:r>
              <a:rPr lang="ru-RU" smtClean="0"/>
              <a:t>. Создание авторских лекций и подготовка спикеров</a:t>
            </a:r>
            <a:endParaRPr lang="ru-RU"/>
          </a:p>
          <a:p>
            <a:endParaRPr lang="ru-RU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6"/>
            <a:ext cx="10993820" cy="218249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/>
              <a:t>Последовательность:</a:t>
            </a:r>
          </a:p>
          <a:p>
            <a:r>
              <a:rPr lang="ru-RU"/>
              <a:t>1. Организационное собрание с командой </a:t>
            </a:r>
            <a:r>
              <a:rPr lang="ru-RU" smtClean="0"/>
              <a:t>проекта, втч с волонтерами. Постановка задач.</a:t>
            </a:r>
            <a:endParaRPr lang="ru-RU"/>
          </a:p>
          <a:p>
            <a:r>
              <a:rPr lang="ru-RU"/>
              <a:t>2. Формирование спикерского состава и партнеров мероприятия</a:t>
            </a:r>
            <a:r>
              <a:rPr lang="ru-RU" smtClean="0"/>
              <a:t>. Подготовка выступлений спикеров. Подготовка мастер-классов</a:t>
            </a:r>
            <a:endParaRPr lang="ru-RU"/>
          </a:p>
          <a:p>
            <a:r>
              <a:rPr lang="ru-RU"/>
              <a:t>3. Открытие регистрации. Размещение информации в социальных сетях, у партнеров.</a:t>
            </a:r>
          </a:p>
          <a:p>
            <a:r>
              <a:rPr lang="ru-RU" smtClean="0"/>
              <a:t>4. Проведение мероприятия</a:t>
            </a:r>
          </a:p>
          <a:p>
            <a:r>
              <a:rPr lang="ru-RU" smtClean="0"/>
              <a:t>5. Сбор и анализ обратной связи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Ожидаемое количество участников 440 мам и 200 пап</a:t>
            </a:r>
            <a:endParaRPr lang="ru-RU" sz="2000"/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57966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3" y="545953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Повышение уровня знаний ЦА о естественных и партнерских </a:t>
            </a:r>
            <a:r>
              <a:rPr lang="ru-RU"/>
              <a:t>родах, грудном вскармливании, </a:t>
            </a:r>
            <a:r>
              <a:rPr lang="ru-RU" smtClean="0"/>
              <a:t>новорожденном, </a:t>
            </a:r>
            <a:r>
              <a:rPr lang="ru-RU"/>
              <a:t>уходу за ним и </a:t>
            </a:r>
            <a:r>
              <a:rPr lang="ru-RU" smtClean="0"/>
              <a:t>послеродовом восстановлении</a:t>
            </a:r>
            <a:endParaRPr lang="ru-RU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Формирование новых навыков по грудному вскармливанию и уходу за младенцем у будущих и молодых родителей</a:t>
            </a: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Формирование новых социальных связей: контакты специалистов, единомышленниц, поддержка и общение, что является профилактикой послеродовой депрессии, и облегчит </a:t>
            </a:r>
            <a:r>
              <a:rPr lang="ru-RU"/>
              <a:t>адаптацию женщины к новому этапу жизни - материнству.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357287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Полученные знания и навыки снизят </a:t>
            </a:r>
            <a:r>
              <a:rPr lang="ru-RU"/>
              <a:t>тревожность и напряженность будущих родителей в ожидании </a:t>
            </a:r>
            <a:r>
              <a:rPr lang="ru-RU" smtClean="0"/>
              <a:t>малыша, помогут </a:t>
            </a:r>
            <a:r>
              <a:rPr lang="ru-RU"/>
              <a:t>лучше понимать своего ребенка, что в итоге повысит уровень качества жизни в молодых семьях, социальную активность и психологическую устойчивость участников. </a:t>
            </a:r>
            <a:endParaRPr lang="ru-RU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5355265"/>
            <a:ext cx="1032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Создание чата позволит быстро оповещать участников о </a:t>
            </a:r>
            <a:r>
              <a:rPr lang="ru-RU" smtClean="0"/>
              <a:t>предстоящих мероприятиях, других встречах для родителей, </a:t>
            </a:r>
            <a:r>
              <a:rPr lang="ru-RU"/>
              <a:t>участницы смогут задавать вопросы и найти </a:t>
            </a:r>
            <a:r>
              <a:rPr lang="ru-RU" smtClean="0"/>
              <a:t>единомышленниц, общаться.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mtClean="0"/>
              <a:t>Проект успешно реализуется с 2019 года. В 2025 году запланировано 4 мероприятия, которые будут проходить в 2 залах с отдельными программами для мам и для пап. Привлечено 54 партнера. 12 волонтеров.</a:t>
            </a:r>
            <a:endParaRPr lang="ru-RU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/>
              <a:t>https://vesti-yaroslavl.ru/novosti/item/87912-v-yaroslavle-na-odin-den-otkrylas-shkola-budushchikh-mam</a:t>
            </a:r>
            <a:endParaRPr lang="ru-RU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800"/>
              <a:t>https://vk.com/id22396021?w=wall22396021_3838/all</a:t>
            </a:r>
          </a:p>
          <a:p>
            <a:r>
              <a:rPr lang="en-US" sz="800"/>
              <a:t>https://vk.com/ch_clinic?w=wall-117842578_689</a:t>
            </a:r>
          </a:p>
          <a:p>
            <a:r>
              <a:rPr lang="en-US" sz="800"/>
              <a:t>https://vk.com/ch_clinic?w=wall-117842578_682</a:t>
            </a:r>
          </a:p>
          <a:p>
            <a:r>
              <a:rPr lang="en-US" sz="800"/>
              <a:t>https://vk.com/id1390930?w=wall1390930_1345/all</a:t>
            </a:r>
          </a:p>
          <a:p>
            <a:r>
              <a:rPr lang="en-US" sz="800"/>
              <a:t>https://vk.com/vov4u4a?w=wall33448_3450/all</a:t>
            </a:r>
          </a:p>
          <a:p>
            <a:r>
              <a:rPr lang="en-US" sz="800"/>
              <a:t>https://vk.com/vov4u4a?w=wall33448_3447/all</a:t>
            </a:r>
          </a:p>
          <a:p>
            <a:r>
              <a:rPr lang="en-US" sz="800"/>
              <a:t>https://vk.com/vov4u4a?w=wall33448_3441/all</a:t>
            </a:r>
          </a:p>
          <a:p>
            <a:r>
              <a:rPr lang="en-US" sz="800"/>
              <a:t>https://vk.com/warm__whale?w=wall-219745573_147</a:t>
            </a:r>
          </a:p>
          <a:p>
            <a:r>
              <a:rPr lang="en-US" sz="800"/>
              <a:t>https://vk.com/id151850085?w=wall151850085_1388/all</a:t>
            </a:r>
          </a:p>
          <a:p>
            <a:r>
              <a:rPr lang="en-US" sz="800"/>
              <a:t>https://vk.com/dr_khrapova?w=wall285156990_693</a:t>
            </a:r>
          </a:p>
          <a:p>
            <a:r>
              <a:rPr lang="en-US" sz="800"/>
              <a:t>https://vk.com/id24524799?w=wall24524799_9078/all</a:t>
            </a:r>
          </a:p>
          <a:p>
            <a:r>
              <a:rPr lang="ru-RU" sz="800"/>
              <a:t>Ульяна Леонова (</a:t>
            </a:r>
            <a:r>
              <a:rPr lang="en-US" sz="800"/>
              <a:t>vk.com)</a:t>
            </a:r>
          </a:p>
          <a:p>
            <a:r>
              <a:rPr lang="ru-RU" sz="800"/>
              <a:t>Ульяна Леонова (</a:t>
            </a:r>
            <a:r>
              <a:rPr lang="en-US" sz="800"/>
              <a:t>vk.com)</a:t>
            </a:r>
          </a:p>
          <a:p>
            <a:r>
              <a:rPr lang="ru-RU" sz="800"/>
              <a:t>Наташа Соловьева (</a:t>
            </a:r>
            <a:r>
              <a:rPr lang="en-US" sz="800"/>
              <a:t>vk.com)</a:t>
            </a:r>
            <a:endParaRPr lang="ru-RU" sz="80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/>
              <a:t>https://vk.com/momevent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1267</Words>
  <Application>Microsoft Office PowerPoint</Application>
  <PresentationFormat>Широкоэкранный</PresentationFormat>
  <Paragraphs>135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ПК</cp:lastModifiedBy>
  <cp:revision>31</cp:revision>
  <dcterms:created xsi:type="dcterms:W3CDTF">2025-03-26T12:04:55Z</dcterms:created>
  <dcterms:modified xsi:type="dcterms:W3CDTF">2025-04-09T21:30:48Z</dcterms:modified>
</cp:coreProperties>
</file>