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6"/>
  </p:notesMasterIdLst>
  <p:sldIdLst>
    <p:sldId id="256" r:id="rId2"/>
    <p:sldId id="265" r:id="rId3"/>
    <p:sldId id="361" r:id="rId4"/>
    <p:sldId id="362" r:id="rId5"/>
    <p:sldId id="274" r:id="rId6"/>
    <p:sldId id="351" r:id="rId7"/>
    <p:sldId id="366" r:id="rId8"/>
    <p:sldId id="363" r:id="rId9"/>
    <p:sldId id="364" r:id="rId10"/>
    <p:sldId id="353" r:id="rId11"/>
    <p:sldId id="354" r:id="rId12"/>
    <p:sldId id="295" r:id="rId13"/>
    <p:sldId id="355" r:id="rId14"/>
    <p:sldId id="352" r:id="rId15"/>
  </p:sldIdLst>
  <p:sldSz cx="9144000" cy="5143500" type="screen16x9"/>
  <p:notesSz cx="6858000" cy="9144000"/>
  <p:embeddedFontLst>
    <p:embeddedFont>
      <p:font typeface="Playfair Display" charset="-52"/>
      <p:regular r:id="rId17"/>
      <p:bold r:id="rId18"/>
      <p:italic r:id="rId19"/>
      <p:boldItalic r:id="rId20"/>
    </p:embeddedFont>
    <p:embeddedFont>
      <p:font typeface="Montserrat" charset="-52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ED950EB-E8BF-41B1-BDC6-48F772BCCE0B}">
  <a:tblStyle styleId="{FED950EB-E8BF-41B1-BDC6-48F772BCC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17" autoAdjust="0"/>
    <p:restoredTop sz="94943" autoAdjust="0"/>
  </p:normalViewPr>
  <p:slideViewPr>
    <p:cSldViewPr>
      <p:cViewPr>
        <p:scale>
          <a:sx n="140" d="100"/>
          <a:sy n="140" d="100"/>
        </p:scale>
        <p:origin x="-822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2969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329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0723" name="Google Shape;330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395;g8d5fefc678_0_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9939" name="Google Shape;396;g8d5fefc678_0_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009;g8d6673586f_0_10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40963" name="Google Shape;1010;g8d6673586f_0_10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582;g8bfcb6685f_0_13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41987" name="Google Shape;583;g8bfcb6685f_0_13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336;g148a2bc4f44_0_40957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43011" name="Google Shape;337;g148a2bc4f44_0_409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447;g8d5fefc678_0_18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1747" name="Google Shape;448;g8d5fefc678_0_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755;g1387e4aa072_0_136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2771" name="Google Shape;756;g1387e4aa072_0_136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567;g824a92be28_0_5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3795" name="Google Shape;568;g824a92be28_0_5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567;g824a92be28_0_5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4819" name="Google Shape;568;g824a92be28_0_5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346;g1387e4aa072_0_76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5843" name="Google Shape;347;g1387e4aa072_0_7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479;g1387e4aa072_0_99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6867" name="Google Shape;480;g1387e4aa072_0_9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479;g1387e4aa072_0_99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7891" name="Google Shape;480;g1387e4aa072_0_9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479;g1387e4aa072_0_99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8915" name="Google Shape;480;g1387e4aa072_0_99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3900488" y="0"/>
            <a:ext cx="5243512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9;p35"/>
          <p:cNvSpPr>
            <a:spLocks noChangeArrowheads="1"/>
          </p:cNvSpPr>
          <p:nvPr/>
        </p:nvSpPr>
        <p:spPr bwMode="auto">
          <a:xfrm>
            <a:off x="-31750" y="-28575"/>
            <a:ext cx="9207500" cy="571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8" name="Google Shape;170;p35"/>
          <p:cNvSpPr>
            <a:spLocks noChangeArrowheads="1"/>
          </p:cNvSpPr>
          <p:nvPr/>
        </p:nvSpPr>
        <p:spPr bwMode="auto">
          <a:xfrm rot="10800000">
            <a:off x="-79375" y="4606925"/>
            <a:ext cx="9302750" cy="565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65" name="Google Shape;165;p35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08;p40"/>
          <p:cNvSpPr>
            <a:spLocks noChangeArrowheads="1"/>
          </p:cNvSpPr>
          <p:nvPr/>
        </p:nvSpPr>
        <p:spPr bwMode="auto">
          <a:xfrm>
            <a:off x="0" y="3146425"/>
            <a:ext cx="9144000" cy="9413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2" name="Google Shape;209;p40"/>
          <p:cNvSpPr>
            <a:spLocks noChangeArrowheads="1"/>
          </p:cNvSpPr>
          <p:nvPr/>
        </p:nvSpPr>
        <p:spPr bwMode="auto">
          <a:xfrm>
            <a:off x="0" y="1751013"/>
            <a:ext cx="9144000" cy="942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10" name="Google Shape;210;p40"/>
          <p:cNvSpPr txBox="1">
            <a:spLocks noGrp="1"/>
          </p:cNvSpPr>
          <p:nvPr>
            <p:ph type="subTitle" idx="1"/>
          </p:nvPr>
        </p:nvSpPr>
        <p:spPr>
          <a:xfrm>
            <a:off x="1119675" y="2075938"/>
            <a:ext cx="2867100" cy="623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ubTitle" idx="2"/>
          </p:nvPr>
        </p:nvSpPr>
        <p:spPr>
          <a:xfrm>
            <a:off x="5157251" y="2075938"/>
            <a:ext cx="2867100" cy="623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ubTitle" idx="3"/>
          </p:nvPr>
        </p:nvSpPr>
        <p:spPr>
          <a:xfrm>
            <a:off x="1119675" y="3470575"/>
            <a:ext cx="2867100" cy="623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ubTitle" idx="4"/>
          </p:nvPr>
        </p:nvSpPr>
        <p:spPr>
          <a:xfrm>
            <a:off x="5157251" y="3470575"/>
            <a:ext cx="2867100" cy="623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subTitle" idx="5"/>
          </p:nvPr>
        </p:nvSpPr>
        <p:spPr>
          <a:xfrm>
            <a:off x="1119650" y="1745638"/>
            <a:ext cx="28671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ubTitle" idx="6"/>
          </p:nvPr>
        </p:nvSpPr>
        <p:spPr>
          <a:xfrm>
            <a:off x="1119650" y="3140325"/>
            <a:ext cx="28671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subTitle" idx="7"/>
          </p:nvPr>
        </p:nvSpPr>
        <p:spPr>
          <a:xfrm>
            <a:off x="5157250" y="1745638"/>
            <a:ext cx="28671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subTitle" idx="8"/>
          </p:nvPr>
        </p:nvSpPr>
        <p:spPr>
          <a:xfrm>
            <a:off x="5157250" y="3140325"/>
            <a:ext cx="28671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7;p51"/>
          <p:cNvSpPr>
            <a:spLocks noChangeArrowheads="1"/>
          </p:cNvSpPr>
          <p:nvPr/>
        </p:nvSpPr>
        <p:spPr bwMode="auto">
          <a:xfrm>
            <a:off x="0" y="0"/>
            <a:ext cx="2462213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" name="Google Shape;318;p51"/>
          <p:cNvSpPr>
            <a:spLocks noChangeArrowheads="1"/>
          </p:cNvSpPr>
          <p:nvPr/>
        </p:nvSpPr>
        <p:spPr bwMode="auto">
          <a:xfrm flipH="1">
            <a:off x="2325688" y="1458913"/>
            <a:ext cx="6818312" cy="2225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52"/>
          <p:cNvSpPr>
            <a:spLocks noChangeArrowheads="1"/>
          </p:cNvSpPr>
          <p:nvPr/>
        </p:nvSpPr>
        <p:spPr bwMode="auto">
          <a:xfrm flipH="1">
            <a:off x="0" y="0"/>
            <a:ext cx="4846638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" name="Google Shape;321;p52"/>
          <p:cNvSpPr>
            <a:spLocks noChangeArrowheads="1"/>
          </p:cNvSpPr>
          <p:nvPr/>
        </p:nvSpPr>
        <p:spPr bwMode="auto">
          <a:xfrm flipH="1">
            <a:off x="8405813" y="0"/>
            <a:ext cx="738187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7;p16"/>
          <p:cNvSpPr/>
          <p:nvPr/>
        </p:nvSpPr>
        <p:spPr>
          <a:xfrm>
            <a:off x="0" y="1514475"/>
            <a:ext cx="9144000" cy="5524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Google Shape;58;p16"/>
          <p:cNvSpPr/>
          <p:nvPr/>
        </p:nvSpPr>
        <p:spPr>
          <a:xfrm>
            <a:off x="0" y="3168650"/>
            <a:ext cx="9144000" cy="5524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Google Shape;78;p16"/>
          <p:cNvSpPr/>
          <p:nvPr/>
        </p:nvSpPr>
        <p:spPr>
          <a:xfrm>
            <a:off x="-49213" y="-58738"/>
            <a:ext cx="9242426" cy="8239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 rot="1973">
            <a:off x="13656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720000" y="2362453"/>
            <a:ext cx="2336400" cy="60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title" idx="2"/>
          </p:nvPr>
        </p:nvSpPr>
        <p:spPr>
          <a:xfrm rot="1973">
            <a:off x="13656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 idx="4"/>
          </p:nvPr>
        </p:nvSpPr>
        <p:spPr>
          <a:xfrm rot="1973">
            <a:off x="40494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5"/>
          </p:nvPr>
        </p:nvSpPr>
        <p:spPr>
          <a:xfrm>
            <a:off x="3403800" y="2362453"/>
            <a:ext cx="2336400" cy="60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 idx="6"/>
          </p:nvPr>
        </p:nvSpPr>
        <p:spPr>
          <a:xfrm rot="1973">
            <a:off x="40494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7"/>
          </p:nvPr>
        </p:nvSpPr>
        <p:spPr>
          <a:xfrm>
            <a:off x="3403800" y="4000803"/>
            <a:ext cx="2336400" cy="60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8"/>
          </p:nvPr>
        </p:nvSpPr>
        <p:spPr>
          <a:xfrm rot="1973">
            <a:off x="67332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9"/>
          </p:nvPr>
        </p:nvSpPr>
        <p:spPr>
          <a:xfrm>
            <a:off x="6087600" y="2362453"/>
            <a:ext cx="2336400" cy="60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13"/>
          </p:nvPr>
        </p:nvSpPr>
        <p:spPr>
          <a:xfrm rot="1973">
            <a:off x="67332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4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5"/>
          </p:nvPr>
        </p:nvSpPr>
        <p:spPr>
          <a:xfrm>
            <a:off x="720000" y="2057250"/>
            <a:ext cx="23364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6"/>
          </p:nvPr>
        </p:nvSpPr>
        <p:spPr>
          <a:xfrm>
            <a:off x="720000" y="3695700"/>
            <a:ext cx="23364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7"/>
          </p:nvPr>
        </p:nvSpPr>
        <p:spPr>
          <a:xfrm>
            <a:off x="3403800" y="2057250"/>
            <a:ext cx="23364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8"/>
          </p:nvPr>
        </p:nvSpPr>
        <p:spPr>
          <a:xfrm>
            <a:off x="3403800" y="3695700"/>
            <a:ext cx="23364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9"/>
          </p:nvPr>
        </p:nvSpPr>
        <p:spPr>
          <a:xfrm>
            <a:off x="6087600" y="2057250"/>
            <a:ext cx="23364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0"/>
          </p:nvPr>
        </p:nvSpPr>
        <p:spPr>
          <a:xfrm>
            <a:off x="6087600" y="3695700"/>
            <a:ext cx="2336400" cy="467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1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;p3"/>
          <p:cNvSpPr>
            <a:spLocks noChangeArrowheads="1"/>
          </p:cNvSpPr>
          <p:nvPr/>
        </p:nvSpPr>
        <p:spPr bwMode="auto">
          <a:xfrm>
            <a:off x="4570413" y="0"/>
            <a:ext cx="4573587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226600" y="2464676"/>
            <a:ext cx="3262500" cy="72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226600" y="3151519"/>
            <a:ext cx="3262500" cy="42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5226600" y="1564175"/>
            <a:ext cx="819300" cy="84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bg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67500" y="539400"/>
            <a:ext cx="78090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7717500" cy="339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7"/>
          <p:cNvSpPr>
            <a:spLocks noChangeArrowheads="1"/>
          </p:cNvSpPr>
          <p:nvPr/>
        </p:nvSpPr>
        <p:spPr bwMode="auto">
          <a:xfrm>
            <a:off x="0" y="0"/>
            <a:ext cx="4573588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226600" y="1697150"/>
            <a:ext cx="2607600" cy="733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4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226600" y="2393950"/>
            <a:ext cx="2607600" cy="10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bg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13225" y="868676"/>
            <a:ext cx="49152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714050" y="1928551"/>
            <a:ext cx="4915200" cy="2174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6;p18"/>
          <p:cNvSpPr>
            <a:spLocks noChangeArrowheads="1"/>
          </p:cNvSpPr>
          <p:nvPr/>
        </p:nvSpPr>
        <p:spPr bwMode="auto">
          <a:xfrm rot="16200000">
            <a:off x="4283869" y="-4320382"/>
            <a:ext cx="581026" cy="91487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;p23"/>
          <p:cNvSpPr>
            <a:spLocks noChangeArrowheads="1"/>
          </p:cNvSpPr>
          <p:nvPr/>
        </p:nvSpPr>
        <p:spPr bwMode="auto">
          <a:xfrm>
            <a:off x="0" y="0"/>
            <a:ext cx="4573588" cy="5143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713225" y="2464676"/>
            <a:ext cx="3262500" cy="72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713225" y="3151519"/>
            <a:ext cx="3262500" cy="42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3156425" y="1564175"/>
            <a:ext cx="819300" cy="84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bg>
      <p:bgPr>
        <a:solidFill>
          <a:schemeClr val="bg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34"/>
          <p:cNvSpPr>
            <a:spLocks noChangeArrowheads="1"/>
          </p:cNvSpPr>
          <p:nvPr/>
        </p:nvSpPr>
        <p:spPr bwMode="auto">
          <a:xfrm>
            <a:off x="712788" y="539750"/>
            <a:ext cx="7718425" cy="405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1"/>
          </p:nvPr>
        </p:nvSpPr>
        <p:spPr>
          <a:xfrm>
            <a:off x="1622550" y="3934425"/>
            <a:ext cx="5898900" cy="621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88" y="539750"/>
            <a:ext cx="7718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88" y="1182688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2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1.xls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32;p56"/>
          <p:cNvSpPr txBox="1">
            <a:spLocks noGrp="1"/>
          </p:cNvSpPr>
          <p:nvPr>
            <p:ph type="ctrTitle"/>
          </p:nvPr>
        </p:nvSpPr>
        <p:spPr>
          <a:xfrm>
            <a:off x="4500563" y="214313"/>
            <a:ext cx="4214812" cy="242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layfair Display" charset="-52"/>
              <a:buNone/>
            </a:pPr>
            <a:r>
              <a:rPr lang="ru-RU" sz="4000" b="1" smtClean="0">
                <a:solidFill>
                  <a:schemeClr val="accent2"/>
                </a:solidFill>
                <a:latin typeface="Playfair Display" charset="-52"/>
                <a:cs typeface="Arial" pitchFamily="34" charset="0"/>
                <a:sym typeface="Playfair Display" charset="-52"/>
              </a:rPr>
              <a:t>Проект </a:t>
            </a:r>
            <a:r>
              <a:rPr lang="ru-RU" sz="5400" b="1" smtClean="0">
                <a:solidFill>
                  <a:schemeClr val="accent2"/>
                </a:solidFill>
                <a:latin typeface="Playfair Display" charset="-52"/>
                <a:cs typeface="Arial" pitchFamily="34" charset="0"/>
                <a:sym typeface="Playfair Display" charset="-52"/>
              </a:rPr>
              <a:t>«Здоровье - школе»</a:t>
            </a:r>
          </a:p>
        </p:txBody>
      </p:sp>
      <p:sp>
        <p:nvSpPr>
          <p:cNvPr id="16387" name="Google Shape;333;p56"/>
          <p:cNvSpPr txBox="1">
            <a:spLocks noGrp="1"/>
          </p:cNvSpPr>
          <p:nvPr>
            <p:ph type="subTitle" idx="1"/>
          </p:nvPr>
        </p:nvSpPr>
        <p:spPr>
          <a:xfrm>
            <a:off x="4000500" y="3000375"/>
            <a:ext cx="5143500" cy="9286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Montserrat" charset="-5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  <a:sym typeface="Montserrat" charset="-52"/>
              </a:rPr>
              <a:t>ОБУЗ «Центр общественного здоровья и медицинской профилактики»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Montserrat" charset="-5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Arial" pitchFamily="34" charset="0"/>
              <a:sym typeface="Montserrat" charset="-52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Montserrat" charset="-5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Arial" pitchFamily="34" charset="0"/>
              <a:sym typeface="Montserrat" charset="-52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Montserrat" charset="-5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Arial" pitchFamily="34" charset="0"/>
              <a:sym typeface="Montserrat" charset="-52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Montserrat" charset="-5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Arial" pitchFamily="34" charset="0"/>
              <a:sym typeface="Montserrat" charset="-52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Montserrat" charset="-5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Arial" pitchFamily="34" charset="0"/>
              <a:sym typeface="Montserrat" charset="-52"/>
            </a:endParaRP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Montserrat" charset="-52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Arial" pitchFamily="34" charset="0"/>
              <a:sym typeface="Montserrat" charset="-52"/>
            </a:endParaRPr>
          </a:p>
        </p:txBody>
      </p:sp>
      <p:pic>
        <p:nvPicPr>
          <p:cNvPr id="16388" name="Picture 2" descr="C:\Users\Пользователь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004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\\Desktop-jhrmj8t\общая папка\ЦОЗМП ЛОГО новый\НОВЫЙ 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3929063"/>
            <a:ext cx="1143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357813" y="471487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Курск 2017-2023гг.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483;p68"/>
          <p:cNvSpPr txBox="1">
            <a:spLocks noGrp="1"/>
          </p:cNvSpPr>
          <p:nvPr>
            <p:ph type="title"/>
          </p:nvPr>
        </p:nvSpPr>
        <p:spPr>
          <a:xfrm>
            <a:off x="71438" y="285750"/>
            <a:ext cx="4357687" cy="10001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layfair Display" charset="-52"/>
              <a:buNone/>
            </a:pPr>
            <a:r>
              <a:rPr lang="ru-RU" sz="3600" smtClean="0">
                <a:solidFill>
                  <a:srgbClr val="FFFFFF"/>
                </a:solidFill>
                <a:latin typeface="Playfair Display" charset="-52"/>
                <a:cs typeface="Arial" pitchFamily="34" charset="0"/>
                <a:sym typeface="Playfair Display" charset="-52"/>
              </a:rPr>
              <a:t>Реализация проекта</a:t>
            </a:r>
          </a:p>
        </p:txBody>
      </p:sp>
      <p:sp>
        <p:nvSpPr>
          <p:cNvPr id="25603" name="Google Shape;484;p68"/>
          <p:cNvSpPr txBox="1">
            <a:spLocks noGrp="1"/>
          </p:cNvSpPr>
          <p:nvPr>
            <p:ph type="subTitle" idx="1"/>
          </p:nvPr>
        </p:nvSpPr>
        <p:spPr>
          <a:xfrm>
            <a:off x="142875" y="1643063"/>
            <a:ext cx="4429125" cy="2928937"/>
          </a:xfrm>
        </p:spPr>
        <p:txBody>
          <a:bodyPr/>
          <a:lstStyle/>
          <a:p>
            <a:pPr marL="45720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Проект внедрен и реализован ОБУЗ «Центр общественного здоровья и медицинской профилактики»  на базе ОГБУ ДПО «Курский институт развития образования» с привлечением ведущих врачей – специалистов медицинских организаций Курской области (онкологов, кардиологов, диетологов, психиатров, специалистов центра СПИД, Областной клинической больницы и др.)</a:t>
            </a:r>
          </a:p>
        </p:txBody>
      </p:sp>
      <p:sp>
        <p:nvSpPr>
          <p:cNvPr id="25604" name="Google Shape;486;p6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5605" name="Google Shape;487;p6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5606" name="Google Shape;488;p6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975" y="4625975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pic>
        <p:nvPicPr>
          <p:cNvPr id="25607" name="Picture 2" descr="C:\Users\Пользователь\Pictures\Au34N6GsjFKTePfkJqe2M9bRHavbIiXs-ph6nl4woVB__SdzPMtljQ-2-8qREL_CZy_7xR0oYrCjWP8kQEnFNC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07156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398;p60"/>
          <p:cNvSpPr txBox="1">
            <a:spLocks noGrp="1"/>
          </p:cNvSpPr>
          <p:nvPr>
            <p:ph type="title"/>
          </p:nvPr>
        </p:nvSpPr>
        <p:spPr>
          <a:xfrm>
            <a:off x="4572000" y="142875"/>
            <a:ext cx="428625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Montserrat" charset="-52"/>
              <a:buNone/>
            </a:pPr>
            <a:r>
              <a:rPr lang="ru-RU" smtClean="0">
                <a:latin typeface="Playfair Display" charset="-52"/>
                <a:cs typeface="Arial" pitchFamily="34" charset="0"/>
                <a:sym typeface="Playfair Display" charset="-52"/>
              </a:rPr>
              <a:t>Результаты проекта</a:t>
            </a:r>
          </a:p>
        </p:txBody>
      </p:sp>
      <p:sp>
        <p:nvSpPr>
          <p:cNvPr id="26627" name="Google Shape;399;p60"/>
          <p:cNvSpPr txBox="1">
            <a:spLocks noGrp="1"/>
          </p:cNvSpPr>
          <p:nvPr>
            <p:ph type="subTitle" idx="1"/>
          </p:nvPr>
        </p:nvSpPr>
        <p:spPr>
          <a:xfrm>
            <a:off x="4643438" y="1143000"/>
            <a:ext cx="4214812" cy="4000500"/>
          </a:xfrm>
        </p:spPr>
        <p:txBody>
          <a:bodyPr/>
          <a:lstStyle/>
          <a:p>
            <a:pPr marL="8001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AutoNum type="arabicPeriod"/>
            </a:pPr>
            <a:r>
              <a:rPr lang="ru-RU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Повышен уровень информированности педагогов, учащихся и их родителей о здоровом образе жизни.</a:t>
            </a:r>
          </a:p>
          <a:p>
            <a:pPr marL="8001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AutoNum type="arabicPeriod"/>
            </a:pPr>
            <a:endParaRPr lang="ru-RU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8001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AutoNum type="arabicPeriod"/>
            </a:pPr>
            <a:r>
              <a:rPr lang="ru-RU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Внедрен мониторинг здоровья школьников: ежегодное анкетирование по ЗОЖ (курение, употребление алкоголя и психоактивных веществ, рациональное питание).  </a:t>
            </a:r>
          </a:p>
        </p:txBody>
      </p:sp>
      <p:sp>
        <p:nvSpPr>
          <p:cNvPr id="26628" name="Google Shape;402;p6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6629" name="Google Shape;403;p6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975" y="4625975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pic>
        <p:nvPicPr>
          <p:cNvPr id="26630" name="Picture 3" descr="C:\Users\Пользователь\Downloads\Ryp0aa3twkSPeIiiBa7lzTnOwptxiWmeqd5IBb-eQHjcrPF8X8sFeeOvV_jjuhPG84yLLicnZoRwERjRYAZ9ZtQ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85725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13;p95"/>
          <p:cNvSpPr txBox="1">
            <a:spLocks noGrp="1"/>
          </p:cNvSpPr>
          <p:nvPr>
            <p:ph type="title"/>
          </p:nvPr>
        </p:nvSpPr>
        <p:spPr>
          <a:xfrm>
            <a:off x="712788" y="868363"/>
            <a:ext cx="7718425" cy="91757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 typeface="Montserrat" charset="-52"/>
              <a:buNone/>
            </a:pPr>
            <a:r>
              <a:rPr lang="ru-RU" sz="1400" smtClean="0">
                <a:latin typeface="Playfair Display" charset="-52"/>
                <a:cs typeface="Arial" pitchFamily="34" charset="0"/>
                <a:sym typeface="Playfair Display" charset="-52"/>
              </a:rPr>
              <a:t>По результатам анкетирования отмечено повышение  внимания подростков к собственному здоровью:</a:t>
            </a:r>
            <a:endParaRPr lang="ru-RU" sz="1400" b="0" smtClean="0">
              <a:latin typeface="Montserrat" charset="-52"/>
              <a:cs typeface="Arial" pitchFamily="34" charset="0"/>
              <a:sym typeface="Playfair Display" charset="-52"/>
            </a:endParaRPr>
          </a:p>
        </p:txBody>
      </p:sp>
      <p:sp>
        <p:nvSpPr>
          <p:cNvPr id="1028" name="Google Shape;1014;p9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029" name="Google Shape;1015;p9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030" name="Google Shape;1016;p9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0975" y="4625975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031" name="Google Shape;1017;p9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57313" y="4714875"/>
            <a:ext cx="250825" cy="230188"/>
          </a:xfrm>
          <a:custGeom>
            <a:avLst/>
            <a:gdLst>
              <a:gd name="T0" fmla="*/ 0 w 11217"/>
              <a:gd name="T1" fmla="*/ 0 h 10342"/>
              <a:gd name="T2" fmla="*/ 11217 w 11217"/>
              <a:gd name="T3" fmla="*/ 10342 h 10342"/>
            </a:gdLst>
            <a:ahLst/>
            <a:cxnLst/>
            <a:rect l="T0" t="T1" r="T2" b="T3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1428750" y="1285875"/>
          <a:ext cx="6357938" cy="3714750"/>
        </p:xfrm>
        <a:graphic>
          <a:graphicData uri="http://schemas.openxmlformats.org/presentationml/2006/ole">
            <p:oleObj spid="_x0000_s1026" r:id="rId5" imgW="6358679" imgH="3712786" progId="Excel.Chart.8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586;p75"/>
          <p:cNvSpPr txBox="1">
            <a:spLocks noGrp="1"/>
          </p:cNvSpPr>
          <p:nvPr>
            <p:ph type="subTitle" idx="1"/>
          </p:nvPr>
        </p:nvSpPr>
        <p:spPr>
          <a:xfrm>
            <a:off x="4643438" y="214313"/>
            <a:ext cx="4000500" cy="4572000"/>
          </a:xfrm>
        </p:spPr>
        <p:txBody>
          <a:bodyPr/>
          <a:lstStyle/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AutoNum type="arabicPeriod" startAt="3"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Организовано взаимодействие ОГБУ ДПО «Курский институт развития образования», а так же школ Курской области с медицинскими и общественными организациями для проведения мероприятий, посвященных профилактике курения, употребления алкоголя и психоактивных веществ.</a:t>
            </a:r>
          </a:p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AutoNum type="arabicPeriod" startAt="3"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AutoNum type="arabicPeriod" startAt="3"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Увеличена  аудитория слушателей-педагогов за счет внедрения в деятельность онлайн - трансляций семинаров и лекций с 70 чел. до 300 чел. на один семинар.</a:t>
            </a:r>
          </a:p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AutoNum type="arabicPeriod" startAt="3"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В 2022году подключено к трансляции 217 школ, участвовало в семинарах 1839 педагогов.</a:t>
            </a:r>
          </a:p>
        </p:txBody>
      </p:sp>
      <p:sp>
        <p:nvSpPr>
          <p:cNvPr id="27651" name="Google Shape;589;p7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7652" name="Google Shape;590;p7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7653" name="Google Shape;591;p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975" y="4625975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7654" name="Google Shape;592;p7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363" y="4687888"/>
            <a:ext cx="250825" cy="231775"/>
          </a:xfrm>
          <a:custGeom>
            <a:avLst/>
            <a:gdLst>
              <a:gd name="T0" fmla="*/ 0 w 11217"/>
              <a:gd name="T1" fmla="*/ 0 h 10342"/>
              <a:gd name="T2" fmla="*/ 11217 w 11217"/>
              <a:gd name="T3" fmla="*/ 10342 h 10342"/>
            </a:gdLst>
            <a:ahLst/>
            <a:cxnLst/>
            <a:rect l="T0" t="T1" r="T2" b="T3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pic>
        <p:nvPicPr>
          <p:cNvPr id="27655" name="Picture 2" descr="C:\Users\Пользователь\Pictures\0b67e9f2-3080-4bcc-a54b-bef7df8b71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0063"/>
            <a:ext cx="30543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339;p57"/>
          <p:cNvSpPr txBox="1">
            <a:spLocks noGrp="1"/>
          </p:cNvSpPr>
          <p:nvPr>
            <p:ph type="title"/>
          </p:nvPr>
        </p:nvSpPr>
        <p:spPr>
          <a:xfrm>
            <a:off x="285750" y="539750"/>
            <a:ext cx="8572500" cy="18176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Montserrat" charset="-52"/>
              <a:buNone/>
            </a:pPr>
            <a:r>
              <a:rPr lang="ru-RU" sz="6000" smtClean="0">
                <a:solidFill>
                  <a:srgbClr val="FFFFFF"/>
                </a:solidFill>
                <a:latin typeface="Playfair Display" charset="-52"/>
                <a:cs typeface="Arial" pitchFamily="34" charset="0"/>
                <a:sym typeface="Playfair Display" charset="-52"/>
              </a:rPr>
              <a:t>Спасибо за внимание!</a:t>
            </a:r>
          </a:p>
        </p:txBody>
      </p:sp>
      <p:sp>
        <p:nvSpPr>
          <p:cNvPr id="28675" name="Google Shape;340;p57"/>
          <p:cNvSpPr txBox="1">
            <a:spLocks noGrp="1"/>
          </p:cNvSpPr>
          <p:nvPr>
            <p:ph type="body" idx="1"/>
          </p:nvPr>
        </p:nvSpPr>
        <p:spPr>
          <a:xfrm>
            <a:off x="642938" y="2714625"/>
            <a:ext cx="4573587" cy="10826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Наши контакты: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https://cmpkursk.ru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+7(4712)70-05-68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</p:txBody>
      </p:sp>
      <p:sp>
        <p:nvSpPr>
          <p:cNvPr id="28676" name="Google Shape;343;p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975" y="4625975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8677" name="Google Shape;344;p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363" y="4687888"/>
            <a:ext cx="250825" cy="231775"/>
          </a:xfrm>
          <a:custGeom>
            <a:avLst/>
            <a:gdLst>
              <a:gd name="T0" fmla="*/ 0 w 11217"/>
              <a:gd name="T1" fmla="*/ 0 h 10342"/>
              <a:gd name="T2" fmla="*/ 11217 w 11217"/>
              <a:gd name="T3" fmla="*/ 10342 h 10342"/>
            </a:gdLst>
            <a:ahLst/>
            <a:cxnLst/>
            <a:rect l="T0" t="T1" r="T2" b="T3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Pictures\Bg3eskV_V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77136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Google Shape;450;p65"/>
          <p:cNvSpPr txBox="1">
            <a:spLocks noGrp="1"/>
          </p:cNvSpPr>
          <p:nvPr>
            <p:ph type="title"/>
          </p:nvPr>
        </p:nvSpPr>
        <p:spPr>
          <a:xfrm>
            <a:off x="4500563" y="1500188"/>
            <a:ext cx="4914900" cy="546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Playfair Display" charset="-52"/>
                <a:cs typeface="Arial" pitchFamily="34" charset="0"/>
                <a:sym typeface="Playfair Display" charset="-52"/>
              </a:rPr>
              <a:t>Уварова Лариса Фёдоровна</a:t>
            </a:r>
          </a:p>
        </p:txBody>
      </p:sp>
      <p:sp>
        <p:nvSpPr>
          <p:cNvPr id="17412" name="Google Shape;451;p65"/>
          <p:cNvSpPr txBox="1">
            <a:spLocks noGrp="1"/>
          </p:cNvSpPr>
          <p:nvPr>
            <p:ph type="body" idx="1"/>
          </p:nvPr>
        </p:nvSpPr>
        <p:spPr>
          <a:xfrm>
            <a:off x="5357813" y="2214563"/>
            <a:ext cx="3929062" cy="23574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Главный врач ОБУЗ «Центр общественного здоровья и медицинской профилактики»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Главный внештатный специалист по медицинской профилактике Министерства здравоохранения Курской области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Врач высшей категории.</a:t>
            </a:r>
          </a:p>
        </p:txBody>
      </p:sp>
      <p:sp>
        <p:nvSpPr>
          <p:cNvPr id="17413" name="Google Shape;452;p6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7414" name="Google Shape;453;p6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143500" y="64293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sz="1800" b="1">
                <a:solidFill>
                  <a:schemeClr val="bg1"/>
                </a:solidFill>
                <a:latin typeface="Playfair Display" charset="-52"/>
              </a:rPr>
              <a:t>Автор проекта:</a:t>
            </a:r>
          </a:p>
        </p:txBody>
      </p:sp>
      <p:sp>
        <p:nvSpPr>
          <p:cNvPr id="17416" name="Google Shape;370;p5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2875" y="4572000"/>
            <a:ext cx="428625" cy="427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1"/>
          <p:cNvSpPr txBox="1">
            <a:spLocks noGrp="1"/>
          </p:cNvSpPr>
          <p:nvPr>
            <p:ph type="subTitle" idx="1"/>
          </p:nvPr>
        </p:nvSpPr>
        <p:spPr>
          <a:xfrm>
            <a:off x="571500" y="714375"/>
            <a:ext cx="7429500" cy="3643313"/>
          </a:xfrm>
        </p:spPr>
        <p:txBody>
          <a:bodyPr/>
          <a:lstStyle/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r>
              <a:rPr lang="ru-RU" sz="1200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По данным ВОЗ за 2022год среди подростков доминируют проблемы повышенного травматизма, физического насилия, нарушений психического здоровья, раннего начала употребления психоактивных веществ, нерационального или несбалансированного питания и низкой физической активности, приводящие к хроническим заболеваниям или смерти.</a:t>
            </a: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r>
              <a:rPr lang="ru-RU" sz="1200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В связи с этим необходимо организовать образовательный процесс в школе с учетом развития социально-эмоциональных навыков у детей и подростков и оказания им психосоциальной поддержки, также необходимо включить наряду с педагогической медико-профилактическую деятельность и при возникновении проблем их следует выявлять и своевременно решать с привлечением компетентных и внимательных работников здравоохранения </a:t>
            </a: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z="1200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  <a:p>
            <a:pPr marL="457200" indent="45720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</p:txBody>
      </p:sp>
      <p:sp>
        <p:nvSpPr>
          <p:cNvPr id="18435" name="Заголовок 2"/>
          <p:cNvSpPr txBox="1">
            <a:spLocks noGrp="1"/>
          </p:cNvSpPr>
          <p:nvPr>
            <p:ph type="title"/>
          </p:nvPr>
        </p:nvSpPr>
        <p:spPr>
          <a:xfrm>
            <a:off x="857250" y="0"/>
            <a:ext cx="7716838" cy="546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Montserrat" charset="-52"/>
              <a:buNone/>
            </a:pPr>
            <a:r>
              <a:rPr lang="ru-RU" smtClean="0">
                <a:latin typeface="Playfair Display" charset="-52"/>
                <a:cs typeface="Arial" pitchFamily="34" charset="0"/>
                <a:sym typeface="Playfair Display" charset="-52"/>
              </a:rPr>
              <a:t>Обоснование: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762;p86"/>
          <p:cNvSpPr txBox="1">
            <a:spLocks noGrp="1"/>
          </p:cNvSpPr>
          <p:nvPr>
            <p:ph type="subTitle" idx="5"/>
          </p:nvPr>
        </p:nvSpPr>
        <p:spPr>
          <a:xfrm>
            <a:off x="1143000" y="1857375"/>
            <a:ext cx="7024688" cy="21113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A6BFA5"/>
              </a:buClr>
              <a:buFont typeface="Montserrat" charset="-52"/>
              <a:buNone/>
            </a:pPr>
            <a:r>
              <a:rPr lang="ru-RU" smtClean="0">
                <a:solidFill>
                  <a:srgbClr val="404040"/>
                </a:solidFill>
                <a:latin typeface="Montserrat" charset="-52"/>
                <a:cs typeface="Arial" pitchFamily="34" charset="0"/>
                <a:sym typeface="Montserrat" charset="-52"/>
              </a:rPr>
              <a:t>Развитие профессиональных компетенций педагогических работников в области основ здорового образа жизни, профилактики вредных привычек, а также повышение информированности об особенностях репродуктивного здоровья и девиантном поведении подростков.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A6BFA5"/>
              </a:buClr>
              <a:buFont typeface="Montserrat" charset="-52"/>
              <a:buNone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</p:txBody>
      </p:sp>
      <p:sp>
        <p:nvSpPr>
          <p:cNvPr id="19459" name="Google Shape;766;p86"/>
          <p:cNvSpPr txBox="1">
            <a:spLocks noGrp="1"/>
          </p:cNvSpPr>
          <p:nvPr>
            <p:ph type="title"/>
          </p:nvPr>
        </p:nvSpPr>
        <p:spPr>
          <a:xfrm>
            <a:off x="712788" y="868363"/>
            <a:ext cx="7718425" cy="546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Montserrat" charset="-52"/>
              <a:buNone/>
            </a:pPr>
            <a:r>
              <a:rPr lang="ru-RU" smtClean="0">
                <a:latin typeface="Playfair Display" charset="-52"/>
                <a:cs typeface="Arial" pitchFamily="34" charset="0"/>
                <a:sym typeface="Playfair Display" charset="-52"/>
              </a:rPr>
              <a:t>Цель проекта:</a:t>
            </a:r>
          </a:p>
        </p:txBody>
      </p:sp>
      <p:sp>
        <p:nvSpPr>
          <p:cNvPr id="19460" name="Google Shape;767;p8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9461" name="Google Shape;768;p8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9462" name="Google Shape;769;p8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975" y="4625975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19463" name="Google Shape;770;p8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363" y="4687888"/>
            <a:ext cx="250825" cy="231775"/>
          </a:xfrm>
          <a:custGeom>
            <a:avLst/>
            <a:gdLst>
              <a:gd name="T0" fmla="*/ 0 w 11217"/>
              <a:gd name="T1" fmla="*/ 0 h 10342"/>
              <a:gd name="T2" fmla="*/ 11217 w 11217"/>
              <a:gd name="T3" fmla="*/ 10342 h 10342"/>
            </a:gdLst>
            <a:ahLst/>
            <a:cxnLst/>
            <a:rect l="T0" t="T1" r="T2" b="T3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grpSp>
        <p:nvGrpSpPr>
          <p:cNvPr id="19464" name="Google Shape;10320;p131"/>
          <p:cNvGrpSpPr>
            <a:grpSpLocks/>
          </p:cNvGrpSpPr>
          <p:nvPr/>
        </p:nvGrpSpPr>
        <p:grpSpPr bwMode="auto">
          <a:xfrm>
            <a:off x="8429625" y="2000250"/>
            <a:ext cx="368300" cy="352425"/>
            <a:chOff x="7101317" y="2441655"/>
            <a:chExt cx="367925" cy="352380"/>
          </a:xfrm>
        </p:grpSpPr>
        <p:sp>
          <p:nvSpPr>
            <p:cNvPr id="19476" name="Google Shape;10321;p131"/>
            <p:cNvSpPr>
              <a:spLocks noChangeArrowheads="1"/>
            </p:cNvSpPr>
            <p:nvPr/>
          </p:nvSpPr>
          <p:spPr bwMode="auto">
            <a:xfrm>
              <a:off x="7101317" y="2441655"/>
              <a:ext cx="367925" cy="352380"/>
            </a:xfrm>
            <a:custGeom>
              <a:avLst/>
              <a:gdLst>
                <a:gd name="T0" fmla="*/ 0 w 11550"/>
                <a:gd name="T1" fmla="*/ 0 h 11062"/>
                <a:gd name="T2" fmla="*/ 11550 w 11550"/>
                <a:gd name="T3" fmla="*/ 11062 h 11062"/>
              </a:gdLst>
              <a:ahLst/>
              <a:cxnLst/>
              <a:rect l="T0" t="T1" r="T2" b="T3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  <p:sp>
          <p:nvSpPr>
            <p:cNvPr id="19477" name="Google Shape;10322;p131"/>
            <p:cNvSpPr>
              <a:spLocks noChangeArrowheads="1"/>
            </p:cNvSpPr>
            <p:nvPr/>
          </p:nvSpPr>
          <p:spPr bwMode="auto">
            <a:xfrm>
              <a:off x="7222302" y="2588443"/>
              <a:ext cx="124426" cy="124043"/>
            </a:xfrm>
            <a:custGeom>
              <a:avLst/>
              <a:gdLst>
                <a:gd name="T0" fmla="*/ 0 w 3906"/>
                <a:gd name="T1" fmla="*/ 0 h 3894"/>
                <a:gd name="T2" fmla="*/ 3906 w 3906"/>
                <a:gd name="T3" fmla="*/ 3894 h 3894"/>
              </a:gdLst>
              <a:ahLst/>
              <a:cxnLst/>
              <a:rect l="T0" t="T1" r="T2" b="T3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</p:grpSp>
      <p:grpSp>
        <p:nvGrpSpPr>
          <p:cNvPr id="19465" name="Google Shape;9690;p130"/>
          <p:cNvGrpSpPr>
            <a:grpSpLocks/>
          </p:cNvGrpSpPr>
          <p:nvPr/>
        </p:nvGrpSpPr>
        <p:grpSpPr bwMode="auto">
          <a:xfrm>
            <a:off x="428625" y="3429000"/>
            <a:ext cx="365125" cy="325438"/>
            <a:chOff x="5765817" y="3227724"/>
            <a:chExt cx="364865" cy="324822"/>
          </a:xfrm>
        </p:grpSpPr>
        <p:sp>
          <p:nvSpPr>
            <p:cNvPr id="19473" name="Google Shape;9691;p130"/>
            <p:cNvSpPr>
              <a:spLocks noChangeArrowheads="1"/>
            </p:cNvSpPr>
            <p:nvPr/>
          </p:nvSpPr>
          <p:spPr bwMode="auto">
            <a:xfrm>
              <a:off x="5765817" y="3227724"/>
              <a:ext cx="364865" cy="324822"/>
            </a:xfrm>
            <a:custGeom>
              <a:avLst/>
              <a:gdLst>
                <a:gd name="T0" fmla="*/ 0 w 11490"/>
                <a:gd name="T1" fmla="*/ 0 h 10229"/>
                <a:gd name="T2" fmla="*/ 11490 w 11490"/>
                <a:gd name="T3" fmla="*/ 10229 h 10229"/>
              </a:gdLst>
              <a:ahLst/>
              <a:cxnLst/>
              <a:rect l="T0" t="T1" r="T2" b="T3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  <p:sp>
          <p:nvSpPr>
            <p:cNvPr id="19474" name="Google Shape;9692;p130"/>
            <p:cNvSpPr>
              <a:spLocks noChangeArrowheads="1"/>
            </p:cNvSpPr>
            <p:nvPr/>
          </p:nvSpPr>
          <p:spPr bwMode="auto">
            <a:xfrm>
              <a:off x="6022144" y="3250429"/>
              <a:ext cx="85484" cy="84341"/>
            </a:xfrm>
            <a:custGeom>
              <a:avLst/>
              <a:gdLst>
                <a:gd name="T0" fmla="*/ 0 w 2692"/>
                <a:gd name="T1" fmla="*/ 0 h 2656"/>
                <a:gd name="T2" fmla="*/ 2692 w 2692"/>
                <a:gd name="T3" fmla="*/ 2656 h 2656"/>
              </a:gdLst>
              <a:ahLst/>
              <a:cxnLst/>
              <a:rect l="T0" t="T1" r="T2" b="T3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  <p:sp>
          <p:nvSpPr>
            <p:cNvPr id="19475" name="Google Shape;9693;p130"/>
            <p:cNvSpPr>
              <a:spLocks noChangeArrowheads="1"/>
            </p:cNvSpPr>
            <p:nvPr/>
          </p:nvSpPr>
          <p:spPr bwMode="auto">
            <a:xfrm>
              <a:off x="5862987" y="3250429"/>
              <a:ext cx="73386" cy="43504"/>
            </a:xfrm>
            <a:custGeom>
              <a:avLst/>
              <a:gdLst>
                <a:gd name="T0" fmla="*/ 0 w 2311"/>
                <a:gd name="T1" fmla="*/ 0 h 1370"/>
                <a:gd name="T2" fmla="*/ 2311 w 2311"/>
                <a:gd name="T3" fmla="*/ 1370 h 1370"/>
              </a:gdLst>
              <a:ahLst/>
              <a:cxnLst/>
              <a:rect l="T0" t="T1" r="T2" b="T3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</p:grpSp>
      <p:grpSp>
        <p:nvGrpSpPr>
          <p:cNvPr id="19466" name="Google Shape;10186;p131"/>
          <p:cNvGrpSpPr>
            <a:grpSpLocks/>
          </p:cNvGrpSpPr>
          <p:nvPr/>
        </p:nvGrpSpPr>
        <p:grpSpPr bwMode="auto">
          <a:xfrm>
            <a:off x="8501063" y="3429000"/>
            <a:ext cx="333375" cy="373063"/>
            <a:chOff x="861113" y="2885746"/>
            <a:chExt cx="333809" cy="373277"/>
          </a:xfrm>
        </p:grpSpPr>
        <p:sp>
          <p:nvSpPr>
            <p:cNvPr id="19470" name="Google Shape;10187;p131"/>
            <p:cNvSpPr>
              <a:spLocks noChangeArrowheads="1"/>
            </p:cNvSpPr>
            <p:nvPr/>
          </p:nvSpPr>
          <p:spPr bwMode="auto">
            <a:xfrm>
              <a:off x="861113" y="2981533"/>
              <a:ext cx="315970" cy="277489"/>
            </a:xfrm>
            <a:custGeom>
              <a:avLst/>
              <a:gdLst>
                <a:gd name="T0" fmla="*/ 0 w 9919"/>
                <a:gd name="T1" fmla="*/ 0 h 8711"/>
                <a:gd name="T2" fmla="*/ 9919 w 9919"/>
                <a:gd name="T3" fmla="*/ 8711 h 8711"/>
              </a:gdLst>
              <a:ahLst/>
              <a:cxnLst/>
              <a:rect l="T0" t="T1" r="T2" b="T3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  <p:sp>
          <p:nvSpPr>
            <p:cNvPr id="19471" name="Google Shape;10188;p131"/>
            <p:cNvSpPr>
              <a:spLocks noChangeArrowheads="1"/>
            </p:cNvSpPr>
            <p:nvPr/>
          </p:nvSpPr>
          <p:spPr bwMode="auto">
            <a:xfrm>
              <a:off x="1024976" y="2981756"/>
              <a:ext cx="125572" cy="45903"/>
            </a:xfrm>
            <a:custGeom>
              <a:avLst/>
              <a:gdLst>
                <a:gd name="T0" fmla="*/ 0 w 3942"/>
                <a:gd name="T1" fmla="*/ 0 h 1441"/>
                <a:gd name="T2" fmla="*/ 3942 w 3942"/>
                <a:gd name="T3" fmla="*/ 1441 h 1441"/>
              </a:gdLst>
              <a:ahLst/>
              <a:cxnLst/>
              <a:rect l="T0" t="T1" r="T2" b="T3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  <p:sp>
          <p:nvSpPr>
            <p:cNvPr id="19472" name="Google Shape;10189;p131"/>
            <p:cNvSpPr>
              <a:spLocks noChangeArrowheads="1"/>
            </p:cNvSpPr>
            <p:nvPr/>
          </p:nvSpPr>
          <p:spPr bwMode="auto">
            <a:xfrm>
              <a:off x="979455" y="2885746"/>
              <a:ext cx="215467" cy="145705"/>
            </a:xfrm>
            <a:custGeom>
              <a:avLst/>
              <a:gdLst>
                <a:gd name="T0" fmla="*/ 0 w 6764"/>
                <a:gd name="T1" fmla="*/ 0 h 4574"/>
                <a:gd name="T2" fmla="*/ 6764 w 6764"/>
                <a:gd name="T3" fmla="*/ 4574 h 4574"/>
              </a:gdLst>
              <a:ahLst/>
              <a:cxnLst/>
              <a:rect l="T0" t="T1" r="T2" b="T3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</p:grpSp>
      <p:grpSp>
        <p:nvGrpSpPr>
          <p:cNvPr id="19467" name="Google Shape;9933;p131"/>
          <p:cNvGrpSpPr>
            <a:grpSpLocks/>
          </p:cNvGrpSpPr>
          <p:nvPr/>
        </p:nvGrpSpPr>
        <p:grpSpPr bwMode="auto">
          <a:xfrm>
            <a:off x="428625" y="2000250"/>
            <a:ext cx="209550" cy="366713"/>
            <a:chOff x="6275635" y="4282651"/>
            <a:chExt cx="209383" cy="366778"/>
          </a:xfrm>
        </p:grpSpPr>
        <p:sp>
          <p:nvSpPr>
            <p:cNvPr id="19468" name="Google Shape;9934;p131"/>
            <p:cNvSpPr>
              <a:spLocks noChangeArrowheads="1"/>
            </p:cNvSpPr>
            <p:nvPr/>
          </p:nvSpPr>
          <p:spPr bwMode="auto">
            <a:xfrm>
              <a:off x="6275635" y="4282651"/>
              <a:ext cx="89162" cy="366778"/>
            </a:xfrm>
            <a:custGeom>
              <a:avLst/>
              <a:gdLst>
                <a:gd name="T0" fmla="*/ 0 w 2799"/>
                <a:gd name="T1" fmla="*/ 0 h 11514"/>
                <a:gd name="T2" fmla="*/ 2799 w 2799"/>
                <a:gd name="T3" fmla="*/ 11514 h 11514"/>
              </a:gdLst>
              <a:ahLst/>
              <a:cxnLst/>
              <a:rect l="T0" t="T1" r="T2" b="T3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  <p:sp>
          <p:nvSpPr>
            <p:cNvPr id="19469" name="Google Shape;9935;p131"/>
            <p:cNvSpPr>
              <a:spLocks noChangeArrowheads="1"/>
            </p:cNvSpPr>
            <p:nvPr/>
          </p:nvSpPr>
          <p:spPr bwMode="auto">
            <a:xfrm>
              <a:off x="6395474" y="4282651"/>
              <a:ext cx="89544" cy="366778"/>
            </a:xfrm>
            <a:custGeom>
              <a:avLst/>
              <a:gdLst>
                <a:gd name="T0" fmla="*/ 0 w 2811"/>
                <a:gd name="T1" fmla="*/ 0 h 11514"/>
                <a:gd name="T2" fmla="*/ 2811 w 2811"/>
                <a:gd name="T3" fmla="*/ 11514 h 11514"/>
              </a:gdLst>
              <a:ahLst/>
              <a:cxnLst/>
              <a:rect l="T0" t="T1" r="T2" b="T3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</a:pPr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571;p74"/>
          <p:cNvSpPr txBox="1">
            <a:spLocks noGrp="1"/>
          </p:cNvSpPr>
          <p:nvPr>
            <p:ph type="subTitle" idx="2"/>
          </p:nvPr>
        </p:nvSpPr>
        <p:spPr>
          <a:xfrm>
            <a:off x="5143500" y="3214688"/>
            <a:ext cx="3008313" cy="123825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r>
              <a:rPr lang="ru-RU" sz="1200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Охват максимальной аудитории педагогов путем внедрения в работу онлайн-технологий.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endParaRPr lang="ru-RU" smtClean="0">
              <a:solidFill>
                <a:srgbClr val="000000"/>
              </a:solidFill>
              <a:latin typeface="Montserrat" charset="-52"/>
              <a:cs typeface="Arial" pitchFamily="34" charset="0"/>
              <a:sym typeface="Montserrat" charset="-52"/>
            </a:endParaRPr>
          </a:p>
        </p:txBody>
      </p:sp>
      <p:sp>
        <p:nvSpPr>
          <p:cNvPr id="20483" name="Google Shape;572;p74"/>
          <p:cNvSpPr txBox="1">
            <a:spLocks noGrp="1"/>
          </p:cNvSpPr>
          <p:nvPr>
            <p:ph type="title"/>
          </p:nvPr>
        </p:nvSpPr>
        <p:spPr>
          <a:xfrm>
            <a:off x="714375" y="428625"/>
            <a:ext cx="7716838" cy="5461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pitchFamily="34" charset="0"/>
              <a:buNone/>
            </a:pPr>
            <a:r>
              <a:rPr lang="ru-RU" smtClean="0">
                <a:latin typeface="Playfair Display" charset="-52"/>
                <a:cs typeface="Arial" pitchFamily="34" charset="0"/>
                <a:sym typeface="Playfair Display" charset="-52"/>
              </a:rPr>
              <a:t>Задачи проекта:</a:t>
            </a:r>
          </a:p>
        </p:txBody>
      </p:sp>
      <p:cxnSp>
        <p:nvCxnSpPr>
          <p:cNvPr id="20484" name="Google Shape;574;p74"/>
          <p:cNvCxnSpPr>
            <a:cxnSpLocks noChangeShapeType="1"/>
          </p:cNvCxnSpPr>
          <p:nvPr/>
        </p:nvCxnSpPr>
        <p:spPr bwMode="auto">
          <a:xfrm rot="10800000" flipH="1">
            <a:off x="6000750" y="3143250"/>
            <a:ext cx="1042988" cy="4763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0485" name="Google Shape;575;p74"/>
          <p:cNvCxnSpPr>
            <a:cxnSpLocks noChangeShapeType="1"/>
          </p:cNvCxnSpPr>
          <p:nvPr/>
        </p:nvCxnSpPr>
        <p:spPr bwMode="auto">
          <a:xfrm rot="10800000" flipH="1">
            <a:off x="2000250" y="3143250"/>
            <a:ext cx="1042988" cy="4763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20486" name="Google Shape;577;p7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0487" name="Google Shape;578;p7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pic>
        <p:nvPicPr>
          <p:cNvPr id="20488" name="Picture 2" descr="C:\Users\Пользователь\Downloads\киро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28688"/>
            <a:ext cx="27654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 descr="C:\Users\Пользователь\Downloads\DSCN01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928688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Google Shape;370;p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438" y="4643438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0491" name="Google Shape;571;p74"/>
          <p:cNvSpPr txBox="1">
            <a:spLocks noGrp="1"/>
          </p:cNvSpPr>
          <p:nvPr>
            <p:ph type="subTitle" idx="2"/>
          </p:nvPr>
        </p:nvSpPr>
        <p:spPr>
          <a:xfrm>
            <a:off x="285750" y="3214688"/>
            <a:ext cx="4143375" cy="1643062"/>
          </a:xfrm>
        </p:spPr>
        <p:txBody>
          <a:bodyPr/>
          <a:lstStyle/>
          <a:p>
            <a:pPr marL="45720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r>
              <a:rPr lang="ru-RU" sz="1200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Ориентация педагогов на формирование у подростков ценностного отношения к собственному здоровью и ведению здорового образа жизни, а также на самостоятельное сохранение и дальнейшее укрепление здоровья.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71;p74"/>
          <p:cNvSpPr txBox="1">
            <a:spLocks noGrp="1"/>
          </p:cNvSpPr>
          <p:nvPr>
            <p:ph type="subTitle" idx="2"/>
          </p:nvPr>
        </p:nvSpPr>
        <p:spPr>
          <a:xfrm>
            <a:off x="4643438" y="2857500"/>
            <a:ext cx="4400550" cy="1976438"/>
          </a:xfrm>
        </p:spPr>
        <p:txBody>
          <a:bodyPr/>
          <a:lstStyle/>
          <a:p>
            <a:pPr marL="45720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r>
              <a:rPr lang="ru-RU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Внедрение мониторинга здоровья школьников: ежегодное анкетирование по ЗОЖ (курение, употребление алкоголя и психоактивных веществ, рациональное питание).</a:t>
            </a:r>
          </a:p>
        </p:txBody>
      </p:sp>
      <p:cxnSp>
        <p:nvCxnSpPr>
          <p:cNvPr id="21507" name="Google Shape;574;p74"/>
          <p:cNvCxnSpPr>
            <a:cxnSpLocks noChangeShapeType="1"/>
          </p:cNvCxnSpPr>
          <p:nvPr/>
        </p:nvCxnSpPr>
        <p:spPr bwMode="auto">
          <a:xfrm rot="10800000" flipH="1">
            <a:off x="6572250" y="2857500"/>
            <a:ext cx="1042988" cy="4763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21508" name="Google Shape;575;p74"/>
          <p:cNvCxnSpPr>
            <a:cxnSpLocks noChangeShapeType="1"/>
          </p:cNvCxnSpPr>
          <p:nvPr/>
        </p:nvCxnSpPr>
        <p:spPr bwMode="auto">
          <a:xfrm rot="10800000" flipH="1">
            <a:off x="1714500" y="2928938"/>
            <a:ext cx="1042988" cy="4762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21509" name="Google Shape;577;p7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1510" name="Google Shape;578;p7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pic>
        <p:nvPicPr>
          <p:cNvPr id="21511" name="Picture 2" descr="C:\Users\Пользователь\Pictures\5ec815cc-fde5-443c-9f0c-84076d92f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71500"/>
            <a:ext cx="357187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C:\Users\Пользователь\Pictures\49f881f5-2dad-40d3-8f6d-c05ed7df43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571500"/>
            <a:ext cx="339566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Google Shape;370;p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438" y="4643438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1514" name="Google Shape;571;p74"/>
          <p:cNvSpPr txBox="1">
            <a:spLocks noGrp="1"/>
          </p:cNvSpPr>
          <p:nvPr>
            <p:ph type="subTitle" idx="2"/>
          </p:nvPr>
        </p:nvSpPr>
        <p:spPr>
          <a:xfrm>
            <a:off x="-285750" y="2928938"/>
            <a:ext cx="4786313" cy="1976437"/>
          </a:xfrm>
        </p:spPr>
        <p:txBody>
          <a:bodyPr/>
          <a:lstStyle/>
          <a:p>
            <a:pPr marL="45720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Montserrat" charset="-52"/>
              <a:buNone/>
            </a:pPr>
            <a:r>
              <a:rPr lang="ru-RU" smtClean="0">
                <a:solidFill>
                  <a:srgbClr val="000000"/>
                </a:solidFill>
                <a:latin typeface="Montserrat" charset="-52"/>
                <a:cs typeface="Arial" pitchFamily="34" charset="0"/>
                <a:sym typeface="Montserrat" charset="-52"/>
              </a:rPr>
              <a:t>Координация усилий образовательных и медицинских организаций, а также общественных объединений для решения проблем профилактики вредных привычек у детей.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67;p58"/>
          <p:cNvSpPr txBox="1">
            <a:spLocks noGrp="1"/>
          </p:cNvSpPr>
          <p:nvPr>
            <p:ph type="title"/>
          </p:nvPr>
        </p:nvSpPr>
        <p:spPr>
          <a:xfrm rot="1973">
            <a:off x="928688" y="1501775"/>
            <a:ext cx="7135812" cy="603250"/>
          </a:xfrm>
        </p:spPr>
        <p:txBody>
          <a:bodyPr anchor="t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Целевая аудитория:</a:t>
            </a:r>
          </a:p>
        </p:txBody>
      </p:sp>
      <p:sp>
        <p:nvSpPr>
          <p:cNvPr id="22531" name="Google Shape;361;p58"/>
          <p:cNvSpPr txBox="1">
            <a:spLocks noGrp="1"/>
          </p:cNvSpPr>
          <p:nvPr>
            <p:ph type="subTitle" idx="1"/>
          </p:nvPr>
        </p:nvSpPr>
        <p:spPr>
          <a:xfrm>
            <a:off x="285750" y="1428750"/>
            <a:ext cx="8572500" cy="1657350"/>
          </a:xfrm>
        </p:spPr>
        <p:txBody>
          <a:bodyPr anchor="b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4B684A"/>
                </a:solidFill>
                <a:latin typeface="Montserrat" charset="-52"/>
                <a:cs typeface="Arial" pitchFamily="34" charset="0"/>
              </a:rPr>
              <a:t>Педагогические работники образовательных организаций Курской области (учителя, воспитатели групп продленного дня, социальные педагоги, педагоги-психологи, педагоги летних оздоровительных лагерей и др.)</a:t>
            </a:r>
          </a:p>
        </p:txBody>
      </p:sp>
      <p:sp>
        <p:nvSpPr>
          <p:cNvPr id="22532" name="Google Shape;361;p58"/>
          <p:cNvSpPr txBox="1">
            <a:spLocks noGrp="1"/>
          </p:cNvSpPr>
          <p:nvPr>
            <p:ph type="subTitle" idx="3"/>
          </p:nvPr>
        </p:nvSpPr>
        <p:spPr>
          <a:xfrm>
            <a:off x="285750" y="3786188"/>
            <a:ext cx="8572500" cy="800100"/>
          </a:xfrm>
        </p:spPr>
        <p:txBody>
          <a:bodyPr anchor="b"/>
          <a:lstStyle/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Montserrat" charset="-52"/>
                <a:cs typeface="Arial" pitchFamily="34" charset="0"/>
              </a:rPr>
              <a:t>Проект реализуется в Курской области с 2017 года.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597A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Google Shape;368;p5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2534" name="Google Shape;369;p5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2535" name="Google Shape;370;p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975" y="4625975"/>
            <a:ext cx="3556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83;p68"/>
          <p:cNvSpPr txBox="1">
            <a:spLocks noGrp="1"/>
          </p:cNvSpPr>
          <p:nvPr>
            <p:ph type="title"/>
          </p:nvPr>
        </p:nvSpPr>
        <p:spPr>
          <a:xfrm>
            <a:off x="0" y="71438"/>
            <a:ext cx="4572000" cy="64293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layfair Display" charset="-52"/>
              <a:buNone/>
            </a:pPr>
            <a:r>
              <a:rPr lang="ru-RU" sz="3600" smtClean="0">
                <a:solidFill>
                  <a:srgbClr val="FFFFFF"/>
                </a:solidFill>
                <a:latin typeface="Playfair Display" charset="-52"/>
                <a:cs typeface="Arial" pitchFamily="34" charset="0"/>
                <a:sym typeface="Playfair Display" charset="-52"/>
              </a:rPr>
              <a:t>Описание проекта:</a:t>
            </a:r>
          </a:p>
        </p:txBody>
      </p:sp>
      <p:sp>
        <p:nvSpPr>
          <p:cNvPr id="23555" name="Google Shape;484;p68"/>
          <p:cNvSpPr txBox="1">
            <a:spLocks noGrp="1"/>
          </p:cNvSpPr>
          <p:nvPr>
            <p:ph type="subTitle" idx="1"/>
          </p:nvPr>
        </p:nvSpPr>
        <p:spPr>
          <a:xfrm>
            <a:off x="-214313" y="928688"/>
            <a:ext cx="4786313" cy="3643312"/>
          </a:xfrm>
        </p:spPr>
        <p:txBody>
          <a:bodyPr/>
          <a:lstStyle/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Данный проект разработан с целью ознакомления педагогических работников образовательных организаций Курской области с основными проблемами состояния здоровья школьников, формирования профессиональных компетенций в вопросах сохранения и укрепления здоровья обучающихся (профилактика вредных привычек и девиантного поведения, предотвращение заболеваний, связанных с нарушением режима дня, неправильным питанием, с низкой физической активностью детей и подростков и др.).</a:t>
            </a:r>
          </a:p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</p:txBody>
      </p:sp>
      <p:sp>
        <p:nvSpPr>
          <p:cNvPr id="23556" name="Google Shape;486;p6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3557" name="Google Shape;487;p6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pic>
        <p:nvPicPr>
          <p:cNvPr id="23558" name="Picture 2" descr="C:\Users\Пользователь\Downloads\киро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928688"/>
            <a:ext cx="4005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483;p68"/>
          <p:cNvSpPr txBox="1">
            <a:spLocks noGrp="1"/>
          </p:cNvSpPr>
          <p:nvPr>
            <p:ph type="title"/>
          </p:nvPr>
        </p:nvSpPr>
        <p:spPr>
          <a:xfrm>
            <a:off x="0" y="71438"/>
            <a:ext cx="4572000" cy="64293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Playfair Display" charset="-52"/>
              <a:buNone/>
            </a:pPr>
            <a:r>
              <a:rPr lang="ru-RU" sz="3600" smtClean="0">
                <a:solidFill>
                  <a:srgbClr val="FFFFFF"/>
                </a:solidFill>
                <a:latin typeface="Playfair Display" charset="-52"/>
                <a:cs typeface="Arial" pitchFamily="34" charset="0"/>
                <a:sym typeface="Playfair Display" charset="-52"/>
              </a:rPr>
              <a:t>Описание проекта:</a:t>
            </a:r>
          </a:p>
        </p:txBody>
      </p:sp>
      <p:sp>
        <p:nvSpPr>
          <p:cNvPr id="24579" name="Google Shape;484;p68"/>
          <p:cNvSpPr txBox="1">
            <a:spLocks noGrp="1"/>
          </p:cNvSpPr>
          <p:nvPr>
            <p:ph type="subTitle" idx="1"/>
          </p:nvPr>
        </p:nvSpPr>
        <p:spPr>
          <a:xfrm>
            <a:off x="-214313" y="642938"/>
            <a:ext cx="4786313" cy="4500562"/>
          </a:xfrm>
        </p:spPr>
        <p:txBody>
          <a:bodyPr/>
          <a:lstStyle/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Проект предполагает повышение уровня информированности педагогов, обучающихся и их родителей о проблемах здоровья ребенка и методах их преодоления, о профилактике вредных привычек, медиа и интернет зависимости. </a:t>
            </a:r>
          </a:p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Знания и навыки, полученные педагогами,  применяются для организации внеурочной деятельности школы, класса по вопросам сохранения здоровья и при проведении учебных занятий.</a:t>
            </a:r>
          </a:p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r>
              <a:rPr lang="ru-RU" smtClean="0">
                <a:solidFill>
                  <a:srgbClr val="FFFFFF"/>
                </a:solidFill>
                <a:latin typeface="Montserrat" charset="-52"/>
                <a:cs typeface="Arial" pitchFamily="34" charset="0"/>
                <a:sym typeface="Montserrat" charset="-52"/>
              </a:rPr>
              <a:t>Проект способствует формированию негативного отношения у подростков к алкоголю, курению, психоактивным веществам, а также стимулирует ответственное отношение к своему здоровью.</a:t>
            </a:r>
          </a:p>
          <a:p>
            <a:pPr marL="457200" indent="31750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-52"/>
              <a:buNone/>
            </a:pPr>
            <a:endParaRPr lang="ru-RU" smtClean="0">
              <a:solidFill>
                <a:srgbClr val="FFFFFF"/>
              </a:solidFill>
              <a:latin typeface="Montserrat" charset="-52"/>
              <a:cs typeface="Arial" pitchFamily="34" charset="0"/>
              <a:sym typeface="Montserrat" charset="-52"/>
            </a:endParaRPr>
          </a:p>
        </p:txBody>
      </p:sp>
      <p:sp>
        <p:nvSpPr>
          <p:cNvPr id="24580" name="Google Shape;486;p6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56625" y="4700588"/>
            <a:ext cx="203200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sp>
        <p:nvSpPr>
          <p:cNvPr id="24581" name="Google Shape;487;p6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8820150" y="4700588"/>
            <a:ext cx="201613" cy="2063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ru-RU"/>
          </a:p>
        </p:txBody>
      </p:sp>
      <p:pic>
        <p:nvPicPr>
          <p:cNvPr id="24582" name="Picture 5" descr="C:\Users\Пользователь\Downloads\кир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000125"/>
            <a:ext cx="40052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nimalist Green Slides XL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628</Words>
  <Application>Microsoft Office PowerPoint</Application>
  <PresentationFormat>Экран (16:9)</PresentationFormat>
  <Paragraphs>56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Playfair Display</vt:lpstr>
      <vt:lpstr>Times New Roman</vt:lpstr>
      <vt:lpstr>Montserrat</vt:lpstr>
      <vt:lpstr>Roboto Condensed Light</vt:lpstr>
      <vt:lpstr>Minimalist Green Slides XL by Slidesgo</vt:lpstr>
      <vt:lpstr>Диаграмма Microsoft Office Excel</vt:lpstr>
      <vt:lpstr>Проект «Здоровье - школе»</vt:lpstr>
      <vt:lpstr>Уварова Лариса Фёдоровна</vt:lpstr>
      <vt:lpstr>Обоснование:</vt:lpstr>
      <vt:lpstr>Цель проекта:</vt:lpstr>
      <vt:lpstr>Задачи проекта:</vt:lpstr>
      <vt:lpstr>Слайд 6</vt:lpstr>
      <vt:lpstr>Целевая аудитория:</vt:lpstr>
      <vt:lpstr>Описание проекта:</vt:lpstr>
      <vt:lpstr>Описание проекта:</vt:lpstr>
      <vt:lpstr>Реализация проекта</vt:lpstr>
      <vt:lpstr>Результаты проекта</vt:lpstr>
      <vt:lpstr>По результатам анкетирования отмечено повышение  внимания подростков к собственному здоровью: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Green Slides</dc:title>
  <dc:creator>Пользователь</dc:creator>
  <cp:lastModifiedBy>Пользователь</cp:lastModifiedBy>
  <cp:revision>73</cp:revision>
  <dcterms:modified xsi:type="dcterms:W3CDTF">2023-04-07T11:36:41Z</dcterms:modified>
</cp:coreProperties>
</file>