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72E87"/>
    <a:srgbClr val="A23694"/>
    <a:srgbClr val="863458"/>
    <a:srgbClr val="651C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32"/>
    <p:restoredTop sz="96405"/>
  </p:normalViewPr>
  <p:slideViewPr>
    <p:cSldViewPr snapToGrid="0" snapToObjects="1" showGuides="1">
      <p:cViewPr varScale="1">
        <p:scale>
          <a:sx n="110" d="100"/>
          <a:sy n="110" d="100"/>
        </p:scale>
        <p:origin x="6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13CA14-0783-0442-8B43-1865A88129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R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07D968-37EC-FE40-AB46-32C59BD11A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11B1C4-A9AA-9042-9A10-D8A21B428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FBB3-7FA6-3D49-B851-9472CC50247F}" type="datetimeFigureOut">
              <a:rPr lang="en-RU" smtClean="0"/>
              <a:t>4/7/25</a:t>
            </a:fld>
            <a:endParaRPr lang="en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CD9571-5E7F-E745-AEB9-7CA9B155D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E4D91-4232-2E40-B542-61599FA52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9A69-AF25-1848-A12F-D5E9AB2C720D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2013099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563C7-BF04-9541-A3BA-1EC3155ED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F8868E-D979-C241-9B7B-847DB9EFB9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3B753-0970-BA49-8E1F-69739D451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FBB3-7FA6-3D49-B851-9472CC50247F}" type="datetimeFigureOut">
              <a:rPr lang="en-RU" smtClean="0"/>
              <a:t>4/7/25</a:t>
            </a:fld>
            <a:endParaRPr lang="en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1C29A-35D4-764F-8EF5-3B1CB7A4A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95C276-872E-5C43-B7CF-2AD1F9D38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9A69-AF25-1848-A12F-D5E9AB2C720D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3866470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DDB34-A444-AC47-803F-5C0D2E85D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7685CE-926B-ED47-BE9E-FA65006D4C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E7A14B-C39F-6845-B507-E6C27D1AE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FBB3-7FA6-3D49-B851-9472CC50247F}" type="datetimeFigureOut">
              <a:rPr lang="en-RU" smtClean="0"/>
              <a:t>4/7/25</a:t>
            </a:fld>
            <a:endParaRPr lang="en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28461A-2CA5-9C43-BE32-7E938C3CD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139A6B-82D4-FA40-9BF2-3B5522C1D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9A69-AF25-1848-A12F-D5E9AB2C720D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3759332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215C8-2F70-BA4E-AFC1-2D345E508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EC1E8B-2AA2-DF40-A096-0F20FFA597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520B7B-023C-F549-8C1D-ABE1A60C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D3FBAD-B739-3849-AE3A-878D05538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FBB3-7FA6-3D49-B851-9472CC50247F}" type="datetimeFigureOut">
              <a:rPr lang="en-RU" smtClean="0"/>
              <a:t>4/7/25</a:t>
            </a:fld>
            <a:endParaRPr lang="en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D44275-9D2F-D540-98C7-790CF9E40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D65E1B-BDC3-5E40-B884-047D1EED5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9A69-AF25-1848-A12F-D5E9AB2C720D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196910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A4140-6F29-874E-83AA-5CBE2EB5C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1479D2-391E-3D47-9236-19E384C6BA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87586E-75BA-BA45-8BC4-920EABE2AF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EF321A-AC70-EF49-8FCC-46AA238979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A2D6C3-FD50-B64A-9FBE-62BB4E0DAF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462348-8F70-B14D-BE99-0C70F9FB2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FBB3-7FA6-3D49-B851-9472CC50247F}" type="datetimeFigureOut">
              <a:rPr lang="en-RU" smtClean="0"/>
              <a:t>4/7/25</a:t>
            </a:fld>
            <a:endParaRPr lang="en-R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8A1FC1-9FD6-2546-BF32-F542B8245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87ADF1-7043-3943-9B86-91A5BFAAE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9A69-AF25-1848-A12F-D5E9AB2C720D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2598242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22561-48E8-EE44-B6C8-580307506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R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EF9D8E-5CD9-FC4F-B6F4-C020B57E4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FBB3-7FA6-3D49-B851-9472CC50247F}" type="datetimeFigureOut">
              <a:rPr lang="en-RU" smtClean="0"/>
              <a:t>4/7/25</a:t>
            </a:fld>
            <a:endParaRPr lang="en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C9FEC1-62B9-824C-822A-7AF12162A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9528D4-1EA2-B548-9AD9-1B7F8428E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9A69-AF25-1848-A12F-D5E9AB2C720D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418682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5A742A-4AF4-2543-813D-9C714AC99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FBB3-7FA6-3D49-B851-9472CC50247F}" type="datetimeFigureOut">
              <a:rPr lang="en-RU" smtClean="0"/>
              <a:t>4/7/25</a:t>
            </a:fld>
            <a:endParaRPr lang="en-R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921CE1-9D2B-2843-8523-1F03F6B82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B24975-66A2-2B48-A7C4-BD60AEBFC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9A69-AF25-1848-A12F-D5E9AB2C720D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1525301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92AEC-4239-8546-8CD5-EA687E733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761AE6-5F80-AA4C-9CB5-5F3A8FC8C3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ABE359-5A99-DD4C-B0D3-25A48DB1C3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EB49FA-C8A1-2948-A5F0-3FC5D3054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FBB3-7FA6-3D49-B851-9472CC50247F}" type="datetimeFigureOut">
              <a:rPr lang="en-RU" smtClean="0"/>
              <a:t>4/7/25</a:t>
            </a:fld>
            <a:endParaRPr lang="en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418EFC-7344-1549-8D73-BEF777EBA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730B34-6B03-2C4D-9648-5B35E449C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9A69-AF25-1848-A12F-D5E9AB2C720D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4180756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BFACA-111A-D74A-AD16-129F183A4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R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9E9030E-57F6-1141-BCB4-E951A80B43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R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E6E3DE-83F5-6541-8F19-ED9CDCBD37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A7955-355C-0145-B0AA-A67AC9CBD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FBB3-7FA6-3D49-B851-9472CC50247F}" type="datetimeFigureOut">
              <a:rPr lang="en-RU" smtClean="0"/>
              <a:t>4/7/25</a:t>
            </a:fld>
            <a:endParaRPr lang="en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6279E2-40E0-E74A-9196-0CFD2D075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684C6A-B901-5F4D-B2DF-14E4FBA1D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9A69-AF25-1848-A12F-D5E9AB2C720D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1294541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8B3C3-C578-844B-AF87-F297E696D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R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4A91F7-A599-FB43-A586-0CC751004D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71F158-2512-A44D-A26D-54697C16E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FBB3-7FA6-3D49-B851-9472CC50247F}" type="datetimeFigureOut">
              <a:rPr lang="en-RU" smtClean="0"/>
              <a:t>4/7/25</a:t>
            </a:fld>
            <a:endParaRPr lang="en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64F998-4F9B-804A-9F02-0F4D60108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71966B-9D23-6848-99CB-AB9C01AB6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9A69-AF25-1848-A12F-D5E9AB2C720D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629233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08C84E-89E4-D749-BF5D-C7AFF866AA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R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841363-9323-674F-A3CA-6D2AAEE611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4CFA2A-828B-5843-93AB-C4BBF9132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FBB3-7FA6-3D49-B851-9472CC50247F}" type="datetimeFigureOut">
              <a:rPr lang="en-RU" smtClean="0"/>
              <a:t>4/7/25</a:t>
            </a:fld>
            <a:endParaRPr lang="en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FEFA42-7CDF-C24D-8B70-B191A9AEC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55325E-D7E8-9F48-B2BF-11C3640AB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9A69-AF25-1848-A12F-D5E9AB2C720D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4021374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C00B775-6F2A-A24E-B50A-4A3DE0E5C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ED5A98-EC46-7644-8DA8-92AFCEC35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9DDACC-C11C-8C47-8E0D-C4036CB53D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EFBB3-7FA6-3D49-B851-9472CC50247F}" type="datetimeFigureOut">
              <a:rPr lang="en-RU" smtClean="0"/>
              <a:t>4/7/25</a:t>
            </a:fld>
            <a:endParaRPr lang="en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33BE82-33C8-7C44-81AF-AE353C01D0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E79654-7902-ED4A-8D7C-93B21514F5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39A69-AF25-1848-A12F-D5E9AB2C720D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2118521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s://online-zaryadka.com/" TargetMode="External"/><Relationship Id="rId7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hyperlink" Target="https://vk.com/zaryadka_33" TargetMode="External"/><Relationship Id="rId4" Type="http://schemas.openxmlformats.org/officeDocument/2006/relationships/hyperlink" Target="https://t.me/zaryadka33" TargetMode="External"/><Relationship Id="rId9" Type="http://schemas.openxmlformats.org/officeDocument/2006/relationships/hyperlink" Target="https://zaryadka33.ru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C2C3183-3BA4-DC45-A563-EB07D8457435}"/>
              </a:ext>
            </a:extLst>
          </p:cNvPr>
          <p:cNvSpPr/>
          <p:nvPr/>
        </p:nvSpPr>
        <p:spPr>
          <a:xfrm>
            <a:off x="399073" y="1108797"/>
            <a:ext cx="11319642" cy="5370786"/>
          </a:xfrm>
          <a:prstGeom prst="roundRect">
            <a:avLst>
              <a:gd name="adj" fmla="val 5904"/>
            </a:avLst>
          </a:prstGeom>
          <a:solidFill>
            <a:srgbClr val="A72E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B475A95-DB94-754D-B3E8-90058E1674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7205" y="90106"/>
            <a:ext cx="1661510" cy="86420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B63974C-299F-3A42-928D-66554BBDC41B}"/>
              </a:ext>
            </a:extLst>
          </p:cNvPr>
          <p:cNvSpPr txBox="1"/>
          <p:nvPr/>
        </p:nvSpPr>
        <p:spPr>
          <a:xfrm>
            <a:off x="767255" y="1848585"/>
            <a:ext cx="59791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Всероссийский конкурсный отбор проектов </a:t>
            </a:r>
            <a:br>
              <a:rPr lang="en-US" sz="2400" dirty="0">
                <a:solidFill>
                  <a:schemeClr val="bg1"/>
                </a:solidFill>
              </a:rPr>
            </a:br>
            <a:r>
              <a:rPr lang="ru-RU" sz="2400" dirty="0">
                <a:solidFill>
                  <a:schemeClr val="bg1"/>
                </a:solidFill>
              </a:rPr>
              <a:t>«Женщины за здоровое общество»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9B813D-2B66-114A-A35A-8916837DF786}"/>
              </a:ext>
            </a:extLst>
          </p:cNvPr>
          <p:cNvSpPr txBox="1"/>
          <p:nvPr/>
        </p:nvSpPr>
        <p:spPr>
          <a:xfrm>
            <a:off x="767255" y="2970888"/>
            <a:ext cx="8098953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700"/>
              </a:lnSpc>
            </a:pPr>
            <a:r>
              <a:rPr lang="ru-RU" sz="5400" dirty="0">
                <a:solidFill>
                  <a:schemeClr val="bg1"/>
                </a:solidFill>
                <a:latin typeface="Playfair Display" pitchFamily="2" charset="-52"/>
              </a:rPr>
              <a:t>Студия умного фитнеса</a:t>
            </a:r>
            <a:endParaRPr lang="ru-RU" sz="4800" dirty="0">
              <a:solidFill>
                <a:schemeClr val="bg1"/>
              </a:solidFill>
              <a:latin typeface="Playfair Display" pitchFamily="2" charset="-52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09C0A55-CA0E-4A40-B358-6A83C9303414}"/>
              </a:ext>
            </a:extLst>
          </p:cNvPr>
          <p:cNvSpPr txBox="1"/>
          <p:nvPr/>
        </p:nvSpPr>
        <p:spPr>
          <a:xfrm>
            <a:off x="620270" y="5349093"/>
            <a:ext cx="109514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Руководитель команды: Павлова Наталья Владимировна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г</a:t>
            </a:r>
            <a:r>
              <a:rPr lang="ru-RU" sz="2000" dirty="0">
                <a:solidFill>
                  <a:schemeClr val="bg1"/>
                </a:solidFill>
              </a:rPr>
              <a:t>.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В</a:t>
            </a:r>
            <a:r>
              <a:rPr lang="ru-RU" sz="2000" dirty="0" err="1">
                <a:solidFill>
                  <a:schemeClr val="bg1"/>
                </a:solidFill>
              </a:rPr>
              <a:t>ладимир</a:t>
            </a:r>
            <a:r>
              <a:rPr lang="ru-RU" sz="2000" dirty="0">
                <a:solidFill>
                  <a:schemeClr val="bg1"/>
                </a:solidFill>
              </a:rPr>
              <a:t>,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с</a:t>
            </a:r>
            <a:r>
              <a:rPr lang="ru-RU" sz="2000" dirty="0" err="1">
                <a:solidFill>
                  <a:schemeClr val="bg1"/>
                </a:solidFill>
              </a:rPr>
              <a:t>тудия</a:t>
            </a:r>
            <a:r>
              <a:rPr lang="ru-RU" sz="2000" dirty="0">
                <a:solidFill>
                  <a:schemeClr val="bg1"/>
                </a:solidFill>
              </a:rPr>
              <a:t> фитнеса «</a:t>
            </a:r>
            <a:r>
              <a:rPr lang="en-US" sz="2000" dirty="0">
                <a:solidFill>
                  <a:schemeClr val="bg1"/>
                </a:solidFill>
              </a:rPr>
              <a:t>ZА</a:t>
            </a:r>
            <a:r>
              <a:rPr lang="ru-RU" sz="2000" dirty="0">
                <a:solidFill>
                  <a:schemeClr val="bg1"/>
                </a:solidFill>
              </a:rPr>
              <a:t>РЯДКА»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8E84038-B740-F244-89E0-809A1E3F117D}"/>
              </a:ext>
            </a:extLst>
          </p:cNvPr>
          <p:cNvSpPr txBox="1"/>
          <p:nvPr/>
        </p:nvSpPr>
        <p:spPr>
          <a:xfrm>
            <a:off x="906151" y="4220037"/>
            <a:ext cx="7960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Playfair Display" pitchFamily="2" charset="-52"/>
              </a:rPr>
              <a:t>Номинация: Здоровый образ жизни</a:t>
            </a:r>
          </a:p>
        </p:txBody>
      </p:sp>
    </p:spTree>
    <p:extLst>
      <p:ext uri="{BB962C8B-B14F-4D97-AF65-F5344CB8AC3E}">
        <p14:creationId xmlns:p14="http://schemas.microsoft.com/office/powerpoint/2010/main" val="2196248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9B926B-C25E-3643-8B89-D0DBA20B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6881" y="333972"/>
            <a:ext cx="1176541" cy="611959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9994135-0F8D-E842-A692-39AD48CECA8E}"/>
              </a:ext>
            </a:extLst>
          </p:cNvPr>
          <p:cNvSpPr/>
          <p:nvPr/>
        </p:nvSpPr>
        <p:spPr>
          <a:xfrm>
            <a:off x="325821" y="252248"/>
            <a:ext cx="11698013" cy="6492497"/>
          </a:xfrm>
          <a:prstGeom prst="roundRect">
            <a:avLst>
              <a:gd name="adj" fmla="val 5834"/>
            </a:avLst>
          </a:prstGeom>
          <a:noFill/>
          <a:ln w="19050">
            <a:solidFill>
              <a:srgbClr val="A23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FA4AC9-FA2A-F546-B98E-179AC30F4925}"/>
              </a:ext>
            </a:extLst>
          </p:cNvPr>
          <p:cNvSpPr txBox="1"/>
          <p:nvPr/>
        </p:nvSpPr>
        <p:spPr>
          <a:xfrm>
            <a:off x="599090" y="588577"/>
            <a:ext cx="86450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err="1">
                <a:solidFill>
                  <a:srgbClr val="A72E88"/>
                </a:solidFill>
                <a:latin typeface=""/>
              </a:rPr>
              <a:t>Проблематизация</a:t>
            </a:r>
            <a:r>
              <a:rPr lang="ru-RU" sz="3200" b="1" dirty="0">
                <a:solidFill>
                  <a:srgbClr val="A72E88"/>
                </a:solidFill>
                <a:latin typeface=""/>
              </a:rPr>
              <a:t>. Актуальность проекта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46D322-CBE5-544C-9576-5AB63A8F2DAD}"/>
              </a:ext>
            </a:extLst>
          </p:cNvPr>
          <p:cNvSpPr txBox="1"/>
          <p:nvPr/>
        </p:nvSpPr>
        <p:spPr>
          <a:xfrm>
            <a:off x="599090" y="1287994"/>
            <a:ext cx="10731062" cy="2259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900"/>
              </a:lnSpc>
            </a:pPr>
            <a:r>
              <a:rPr lang="ru-RU" sz="2000" dirty="0">
                <a:effectLst/>
                <a:latin typeface="Times" pitchFamily="2" charset="0"/>
                <a:ea typeface="Calibri" panose="020F0502020204030204" pitchFamily="34" charset="0"/>
              </a:rPr>
              <a:t>На данный момент  сотни женщин, обращаются с просьбой помочь решить их проблемы со здоровьем, полюбить спорт и научиться жить без боли.</a:t>
            </a:r>
            <a:endParaRPr lang="en-US" sz="2000" dirty="0">
              <a:latin typeface="Times" pitchFamily="2" charset="0"/>
            </a:endParaRPr>
          </a:p>
          <a:p>
            <a:pPr>
              <a:lnSpc>
                <a:spcPts val="2900"/>
              </a:lnSpc>
            </a:pPr>
            <a:r>
              <a:rPr lang="ru-RU" sz="2000" dirty="0">
                <a:latin typeface="Times" pitchFamily="2" charset="0"/>
              </a:rPr>
              <a:t>Уникальность нашей студии заключается в том,</a:t>
            </a:r>
            <a:r>
              <a:rPr lang="en-US" sz="2000" dirty="0">
                <a:latin typeface="Times" pitchFamily="2" charset="0"/>
              </a:rPr>
              <a:t> </a:t>
            </a:r>
            <a:r>
              <a:rPr lang="en-US" sz="2000" dirty="0" err="1">
                <a:latin typeface="Times" pitchFamily="2" charset="0"/>
              </a:rPr>
              <a:t>ч</a:t>
            </a:r>
            <a:r>
              <a:rPr lang="ru-RU" sz="2000" dirty="0">
                <a:latin typeface="Times" pitchFamily="2" charset="0"/>
              </a:rPr>
              <a:t>то мы находим подход к каждому клиенту,</a:t>
            </a:r>
            <a:r>
              <a:rPr lang="en-US" sz="2000" dirty="0">
                <a:latin typeface="Times" pitchFamily="2" charset="0"/>
              </a:rPr>
              <a:t> </a:t>
            </a:r>
            <a:r>
              <a:rPr lang="ru-RU" sz="2000" dirty="0">
                <a:latin typeface="Times" pitchFamily="2" charset="0"/>
              </a:rPr>
              <a:t>анализируя его осанку, и составляем грамотный план тренировок,</a:t>
            </a:r>
            <a:r>
              <a:rPr lang="en-US" sz="2000" dirty="0">
                <a:latin typeface="Times" pitchFamily="2" charset="0"/>
              </a:rPr>
              <a:t> </a:t>
            </a:r>
            <a:r>
              <a:rPr lang="ru-RU" sz="2000" dirty="0">
                <a:latin typeface="Times" pitchFamily="2" charset="0"/>
              </a:rPr>
              <a:t>основываясь на особенности каждого</a:t>
            </a:r>
          </a:p>
          <a:p>
            <a:endParaRPr lang="ru-RU" sz="2000" dirty="0"/>
          </a:p>
        </p:txBody>
      </p:sp>
      <p:sp>
        <p:nvSpPr>
          <p:cNvPr id="8" name="Прямоугольник: скругленные углы 5">
            <a:extLst>
              <a:ext uri="{FF2B5EF4-FFF2-40B4-BE49-F238E27FC236}">
                <a16:creationId xmlns:a16="http://schemas.microsoft.com/office/drawing/2014/main" id="{9F6E69A9-5301-7B4E-92FA-1F8457768E3C}"/>
              </a:ext>
            </a:extLst>
          </p:cNvPr>
          <p:cNvSpPr/>
          <p:nvPr/>
        </p:nvSpPr>
        <p:spPr>
          <a:xfrm>
            <a:off x="704193" y="3321269"/>
            <a:ext cx="10731062" cy="2848303"/>
          </a:xfrm>
          <a:prstGeom prst="roundRect">
            <a:avLst>
              <a:gd name="adj" fmla="val 6704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910EEE-BC29-304B-9E47-CEEC63703760}"/>
              </a:ext>
            </a:extLst>
          </p:cNvPr>
          <p:cNvSpPr txBox="1"/>
          <p:nvPr/>
        </p:nvSpPr>
        <p:spPr>
          <a:xfrm>
            <a:off x="1719495" y="3680983"/>
            <a:ext cx="9295656" cy="369332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Помочь решить проблемы со здоровьем у населения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9DE830-45A8-874C-AFAB-3F5290048970}"/>
              </a:ext>
            </a:extLst>
          </p:cNvPr>
          <p:cNvSpPr txBox="1"/>
          <p:nvPr/>
        </p:nvSpPr>
        <p:spPr>
          <a:xfrm>
            <a:off x="1719495" y="4454827"/>
            <a:ext cx="9295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Уникальность проекта заключается в нестандартном подходе к упражнениям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56765F-582D-8346-8EDF-C67D0745B7AB}"/>
              </a:ext>
            </a:extLst>
          </p:cNvPr>
          <p:cNvSpPr txBox="1"/>
          <p:nvPr/>
        </p:nvSpPr>
        <p:spPr>
          <a:xfrm>
            <a:off x="1717200" y="5297538"/>
            <a:ext cx="9295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Тренировки подходят абсолютно каждому в независимости от уровня подготовки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C306F3-43A5-3A4C-BCD8-D0207E3A747A}"/>
              </a:ext>
            </a:extLst>
          </p:cNvPr>
          <p:cNvSpPr txBox="1"/>
          <p:nvPr/>
        </p:nvSpPr>
        <p:spPr>
          <a:xfrm>
            <a:off x="943161" y="3372071"/>
            <a:ext cx="54694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Dita Sweet" panose="02000503090000020004" pitchFamily="50" charset="0"/>
              </a:rPr>
              <a:t>1</a:t>
            </a:r>
            <a:r>
              <a:rPr lang="ru-RU" sz="5400" dirty="0">
                <a:solidFill>
                  <a:schemeClr val="bg1"/>
                </a:solidFill>
                <a:latin typeface="Dita Sweet" panose="02000503090000020004" pitchFamily="50" charset="0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7CF2911-A4F6-6F4B-94D7-5D790B8B48F4}"/>
              </a:ext>
            </a:extLst>
          </p:cNvPr>
          <p:cNvSpPr txBox="1"/>
          <p:nvPr/>
        </p:nvSpPr>
        <p:spPr>
          <a:xfrm>
            <a:off x="919978" y="4177828"/>
            <a:ext cx="6751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solidFill>
                  <a:schemeClr val="bg1"/>
                </a:solidFill>
                <a:latin typeface="Dita Sweet" panose="02000503090000020004" pitchFamily="50" charset="0"/>
              </a:rPr>
              <a:t>2.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60AB43A-6FF0-EC46-A91F-70C0BBFB8398}"/>
              </a:ext>
            </a:extLst>
          </p:cNvPr>
          <p:cNvSpPr txBox="1"/>
          <p:nvPr/>
        </p:nvSpPr>
        <p:spPr>
          <a:xfrm>
            <a:off x="936912" y="5022280"/>
            <a:ext cx="6751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solidFill>
                  <a:schemeClr val="bg1"/>
                </a:solidFill>
                <a:latin typeface="Dita Sweet" panose="02000503090000020004" pitchFamily="50" charset="0"/>
              </a:rPr>
              <a:t>3.</a:t>
            </a:r>
          </a:p>
        </p:txBody>
      </p:sp>
    </p:spTree>
    <p:extLst>
      <p:ext uri="{BB962C8B-B14F-4D97-AF65-F5344CB8AC3E}">
        <p14:creationId xmlns:p14="http://schemas.microsoft.com/office/powerpoint/2010/main" val="305355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9B926B-C25E-3643-8B89-D0DBA20B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6881" y="333972"/>
            <a:ext cx="1176541" cy="611959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9994135-0F8D-E842-A692-39AD48CECA8E}"/>
              </a:ext>
            </a:extLst>
          </p:cNvPr>
          <p:cNvSpPr/>
          <p:nvPr/>
        </p:nvSpPr>
        <p:spPr>
          <a:xfrm>
            <a:off x="325821" y="252248"/>
            <a:ext cx="11698013" cy="6492497"/>
          </a:xfrm>
          <a:prstGeom prst="roundRect">
            <a:avLst>
              <a:gd name="adj" fmla="val 5834"/>
            </a:avLst>
          </a:prstGeom>
          <a:noFill/>
          <a:ln w="19050">
            <a:solidFill>
              <a:srgbClr val="A23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0BFE4FB-DBD4-3046-8961-57C86C99613F}"/>
              </a:ext>
            </a:extLst>
          </p:cNvPr>
          <p:cNvSpPr txBox="1"/>
          <p:nvPr/>
        </p:nvSpPr>
        <p:spPr>
          <a:xfrm>
            <a:off x="599090" y="588577"/>
            <a:ext cx="36543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A72E88"/>
                </a:solidFill>
                <a:latin typeface="Playfair Display SemiBold" pitchFamily="2" charset="-52"/>
              </a:rPr>
              <a:t>Целевая аудитория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A3FE0D1-C6A5-C04E-AEFC-D4902E28A74D}"/>
              </a:ext>
            </a:extLst>
          </p:cNvPr>
          <p:cNvSpPr txBox="1"/>
          <p:nvPr/>
        </p:nvSpPr>
        <p:spPr>
          <a:xfrm>
            <a:off x="599090" y="1282260"/>
            <a:ext cx="10582054" cy="5498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Times" pitchFamily="2" charset="0"/>
              </a:rPr>
              <a:t>Ж</a:t>
            </a:r>
            <a:r>
              <a:rPr lang="ru-RU" sz="2400" dirty="0" err="1">
                <a:latin typeface="Times" pitchFamily="2" charset="0"/>
              </a:rPr>
              <a:t>енщины</a:t>
            </a:r>
            <a:r>
              <a:rPr lang="ru-RU" sz="2400" dirty="0">
                <a:latin typeface="Times" pitchFamily="2" charset="0"/>
              </a:rPr>
              <a:t>,</a:t>
            </a:r>
            <a:r>
              <a:rPr lang="en-US" sz="2400" dirty="0">
                <a:latin typeface="Times" pitchFamily="2" charset="0"/>
              </a:rPr>
              <a:t> c </a:t>
            </a:r>
            <a:r>
              <a:rPr lang="ru-RU" sz="2400" dirty="0">
                <a:latin typeface="Times" pitchFamily="2" charset="0"/>
              </a:rPr>
              <a:t>самыми распространенными проблемами:</a:t>
            </a:r>
            <a:endParaRPr lang="en-US" sz="2400" dirty="0">
              <a:latin typeface="Times" pitchFamily="2" charset="0"/>
            </a:endParaRPr>
          </a:p>
          <a:p>
            <a:endParaRPr lang="ru-RU" sz="2400" dirty="0">
              <a:latin typeface="Times" pitchFamily="2" charset="0"/>
            </a:endParaRPr>
          </a:p>
          <a:p>
            <a:pPr marL="342900" indent="-342900">
              <a:lnSpc>
                <a:spcPts val="338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latin typeface="Times" pitchFamily="2" charset="0"/>
              </a:rPr>
              <a:t>Защемило нерв</a:t>
            </a:r>
          </a:p>
          <a:p>
            <a:pPr marL="342900" indent="-342900">
              <a:lnSpc>
                <a:spcPts val="338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latin typeface="Times" pitchFamily="2" charset="0"/>
              </a:rPr>
              <a:t>Боль под лопаткой</a:t>
            </a:r>
          </a:p>
          <a:p>
            <a:pPr marL="342900" indent="-342900">
              <a:lnSpc>
                <a:spcPts val="338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latin typeface="Times" pitchFamily="2" charset="0"/>
              </a:rPr>
              <a:t>Проблемы с осанкой</a:t>
            </a:r>
          </a:p>
          <a:p>
            <a:pPr marL="342900" indent="-342900">
              <a:lnSpc>
                <a:spcPts val="338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latin typeface="Times" pitchFamily="2" charset="0"/>
              </a:rPr>
              <a:t>Плоскостопие</a:t>
            </a:r>
          </a:p>
          <a:p>
            <a:pPr marL="342900" indent="-342900">
              <a:lnSpc>
                <a:spcPts val="338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latin typeface="Times" pitchFamily="2" charset="0"/>
              </a:rPr>
              <a:t>Сутулость</a:t>
            </a:r>
          </a:p>
          <a:p>
            <a:pPr marL="342900" indent="-342900">
              <a:lnSpc>
                <a:spcPts val="338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latin typeface="Times" pitchFamily="2" charset="0"/>
              </a:rPr>
              <a:t>Постоянная боль в пояснице</a:t>
            </a:r>
          </a:p>
          <a:p>
            <a:pPr marL="342900" indent="-342900">
              <a:lnSpc>
                <a:spcPts val="338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latin typeface="Times" pitchFamily="2" charset="0"/>
              </a:rPr>
              <a:t>Восстановление после травм</a:t>
            </a:r>
          </a:p>
          <a:p>
            <a:pPr marL="342900" indent="-342900">
              <a:lnSpc>
                <a:spcPts val="338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latin typeface="Times" pitchFamily="2" charset="0"/>
              </a:rPr>
              <a:t>Послеродовое восстановление</a:t>
            </a:r>
          </a:p>
          <a:p>
            <a:pPr marL="342900" indent="-342900">
              <a:lnSpc>
                <a:spcPts val="338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latin typeface="Times" pitchFamily="2" charset="0"/>
              </a:rPr>
              <a:t>Сидячая работа</a:t>
            </a:r>
            <a:endParaRPr lang="en-US" sz="2400" dirty="0">
              <a:latin typeface="Times" pitchFamily="2" charset="0"/>
            </a:endParaRPr>
          </a:p>
          <a:p>
            <a:pPr marL="342900" indent="-342900">
              <a:lnSpc>
                <a:spcPts val="338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latin typeface="Times" pitchFamily="2" charset="0"/>
              </a:rPr>
              <a:t>Лишний вес</a:t>
            </a:r>
            <a:endParaRPr lang="en-US" sz="2400" dirty="0">
              <a:latin typeface="Times" pitchFamily="2" charset="0"/>
            </a:endParaRP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32522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9B926B-C25E-3643-8B89-D0DBA20B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6881" y="333972"/>
            <a:ext cx="1176541" cy="611959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9994135-0F8D-E842-A692-39AD48CECA8E}"/>
              </a:ext>
            </a:extLst>
          </p:cNvPr>
          <p:cNvSpPr/>
          <p:nvPr/>
        </p:nvSpPr>
        <p:spPr>
          <a:xfrm>
            <a:off x="325821" y="252248"/>
            <a:ext cx="11698013" cy="6492497"/>
          </a:xfrm>
          <a:prstGeom prst="roundRect">
            <a:avLst>
              <a:gd name="adj" fmla="val 5834"/>
            </a:avLst>
          </a:prstGeom>
          <a:noFill/>
          <a:ln w="19050">
            <a:solidFill>
              <a:srgbClr val="A23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FD9C88-5035-B741-9EF2-4D25C8FCEB64}"/>
              </a:ext>
            </a:extLst>
          </p:cNvPr>
          <p:cNvSpPr txBox="1"/>
          <p:nvPr/>
        </p:nvSpPr>
        <p:spPr>
          <a:xfrm>
            <a:off x="678792" y="564284"/>
            <a:ext cx="62822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A72E88"/>
                </a:solidFill>
                <a:latin typeface="Playfair Display SemiBold" pitchFamily="2" charset="-52"/>
              </a:rPr>
              <a:t>Стадия проекта. Зрелость проекта</a:t>
            </a:r>
          </a:p>
          <a:p>
            <a:endParaRPr lang="ru-RU" sz="2800" dirty="0">
              <a:solidFill>
                <a:srgbClr val="A72E88"/>
              </a:solidFill>
              <a:latin typeface="Playfair Display SemiBold" pitchFamily="2" charset="-5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9E9D96-F053-B14C-97B3-0191C1B7F1A9}"/>
              </a:ext>
            </a:extLst>
          </p:cNvPr>
          <p:cNvSpPr txBox="1"/>
          <p:nvPr/>
        </p:nvSpPr>
        <p:spPr>
          <a:xfrm>
            <a:off x="678792" y="1286906"/>
            <a:ext cx="10290624" cy="4815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  <a:spcBef>
                <a:spcPts val="1200"/>
              </a:spcBef>
            </a:pPr>
            <a:r>
              <a:rPr lang="ru-RU" sz="2000" dirty="0">
                <a:latin typeface="Times" pitchFamily="2" charset="0"/>
              </a:rPr>
              <a:t>Данный проект студии фитнеса успешно реализован в г.</a:t>
            </a:r>
            <a:r>
              <a:rPr lang="en-US" sz="2000" dirty="0">
                <a:latin typeface="Times" pitchFamily="2" charset="0"/>
              </a:rPr>
              <a:t> </a:t>
            </a:r>
            <a:r>
              <a:rPr lang="ru-RU" sz="2000" dirty="0">
                <a:latin typeface="Times" pitchFamily="2" charset="0"/>
              </a:rPr>
              <a:t>Владимир и работает уже на протяжении 7 лет</a:t>
            </a:r>
          </a:p>
          <a:p>
            <a:pPr>
              <a:lnSpc>
                <a:spcPts val="3600"/>
              </a:lnSpc>
              <a:spcBef>
                <a:spcPts val="1200"/>
              </a:spcBef>
            </a:pPr>
            <a:r>
              <a:rPr lang="ru-RU" sz="2000" dirty="0">
                <a:latin typeface="Times" pitchFamily="2" charset="0"/>
              </a:rPr>
              <a:t>Есть команда инструкторов,</a:t>
            </a:r>
            <a:r>
              <a:rPr lang="en-US" sz="2000" dirty="0">
                <a:latin typeface="Times" pitchFamily="2" charset="0"/>
              </a:rPr>
              <a:t> c </a:t>
            </a:r>
            <a:r>
              <a:rPr lang="ru-RU" sz="2000" dirty="0">
                <a:latin typeface="Times" pitchFamily="2" charset="0"/>
              </a:rPr>
              <a:t>опытом работы более 15 лет</a:t>
            </a:r>
            <a:r>
              <a:rPr lang="en-US" sz="2000" dirty="0">
                <a:latin typeface="Times" pitchFamily="2" charset="0"/>
              </a:rPr>
              <a:t>, </a:t>
            </a:r>
            <a:r>
              <a:rPr lang="ru-RU" sz="2000" dirty="0">
                <a:latin typeface="Times" pitchFamily="2" charset="0"/>
              </a:rPr>
              <a:t>готовых делится опытом и обучать других</a:t>
            </a:r>
            <a:r>
              <a:rPr lang="en-US" sz="2000" dirty="0">
                <a:latin typeface="Times" pitchFamily="2" charset="0"/>
              </a:rPr>
              <a:t>, </a:t>
            </a:r>
            <a:r>
              <a:rPr lang="ru-RU" sz="2000" dirty="0">
                <a:latin typeface="Times" pitchFamily="2" charset="0"/>
              </a:rPr>
              <a:t>чтобы таких студии становилось больше</a:t>
            </a:r>
          </a:p>
          <a:p>
            <a:pPr>
              <a:lnSpc>
                <a:spcPts val="3600"/>
              </a:lnSpc>
              <a:spcBef>
                <a:spcPts val="1200"/>
              </a:spcBef>
            </a:pPr>
            <a:r>
              <a:rPr lang="ru-RU" sz="2000" dirty="0">
                <a:latin typeface="Times" pitchFamily="2" charset="0"/>
              </a:rPr>
              <a:t>На протяжении всего времени мы ищем причину боли у клиентов, решаем ее,</a:t>
            </a:r>
            <a:r>
              <a:rPr lang="en-US" sz="2000" dirty="0">
                <a:latin typeface="Times" pitchFamily="2" charset="0"/>
              </a:rPr>
              <a:t> </a:t>
            </a:r>
            <a:r>
              <a:rPr lang="en-US" sz="2000" dirty="0" err="1">
                <a:latin typeface="Times" pitchFamily="2" charset="0"/>
              </a:rPr>
              <a:t>п</a:t>
            </a:r>
            <a:r>
              <a:rPr lang="ru-RU" sz="2000" dirty="0" err="1">
                <a:latin typeface="Times" pitchFamily="2" charset="0"/>
              </a:rPr>
              <a:t>утем</a:t>
            </a:r>
            <a:r>
              <a:rPr lang="ru-RU" sz="2000" dirty="0">
                <a:latin typeface="Times" pitchFamily="2" charset="0"/>
              </a:rPr>
              <a:t> диагностики осанки</a:t>
            </a:r>
            <a:r>
              <a:rPr lang="en-US" sz="2000" dirty="0">
                <a:latin typeface="Times" pitchFamily="2" charset="0"/>
              </a:rPr>
              <a:t> </a:t>
            </a:r>
            <a:r>
              <a:rPr lang="ru-RU" sz="2000" dirty="0">
                <a:latin typeface="Times" pitchFamily="2" charset="0"/>
              </a:rPr>
              <a:t>и подбора упражнений</a:t>
            </a:r>
            <a:endParaRPr lang="en-US" sz="2000" dirty="0">
              <a:latin typeface="Times" pitchFamily="2" charset="0"/>
            </a:endParaRPr>
          </a:p>
          <a:p>
            <a:pPr>
              <a:lnSpc>
                <a:spcPts val="3600"/>
              </a:lnSpc>
              <a:spcBef>
                <a:spcPts val="1200"/>
              </a:spcBef>
            </a:pPr>
            <a:r>
              <a:rPr lang="ru-RU" sz="2000" dirty="0">
                <a:latin typeface="Times" pitchFamily="2" charset="0"/>
              </a:rPr>
              <a:t>Наши тренировки доступны каждому в независимости от уровня подготовки,</a:t>
            </a:r>
            <a:r>
              <a:rPr lang="en-US" sz="2000" dirty="0">
                <a:latin typeface="Times" pitchFamily="2" charset="0"/>
              </a:rPr>
              <a:t> </a:t>
            </a:r>
            <a:r>
              <a:rPr lang="ru-RU" sz="2000" dirty="0">
                <a:latin typeface="Times" pitchFamily="2" charset="0"/>
              </a:rPr>
              <a:t>мы учим двигаться осознанно не только на тренировках,</a:t>
            </a:r>
            <a:r>
              <a:rPr lang="en-US" sz="2000" dirty="0">
                <a:latin typeface="Times" pitchFamily="2" charset="0"/>
              </a:rPr>
              <a:t> </a:t>
            </a:r>
            <a:r>
              <a:rPr lang="en-US" sz="2000" dirty="0" err="1">
                <a:latin typeface="Times" pitchFamily="2" charset="0"/>
              </a:rPr>
              <a:t>н</a:t>
            </a:r>
            <a:r>
              <a:rPr lang="ru-RU" sz="2000" dirty="0">
                <a:latin typeface="Times" pitchFamily="2" charset="0"/>
              </a:rPr>
              <a:t>о и в быту</a:t>
            </a:r>
          </a:p>
          <a:p>
            <a:pPr>
              <a:lnSpc>
                <a:spcPts val="3600"/>
              </a:lnSpc>
              <a:spcBef>
                <a:spcPts val="1200"/>
              </a:spcBef>
            </a:pPr>
            <a:r>
              <a:rPr lang="ru-RU" sz="2000" dirty="0">
                <a:latin typeface="Times" pitchFamily="2" charset="0"/>
              </a:rPr>
              <a:t>На данный момент мы работаем не только офлайн</a:t>
            </a:r>
            <a:r>
              <a:rPr lang="en-US" sz="2000" dirty="0">
                <a:latin typeface="Times" pitchFamily="2" charset="0"/>
              </a:rPr>
              <a:t>, </a:t>
            </a:r>
            <a:r>
              <a:rPr lang="en-US" sz="2000" dirty="0" err="1">
                <a:latin typeface="Times" pitchFamily="2" charset="0"/>
              </a:rPr>
              <a:t>н</a:t>
            </a:r>
            <a:r>
              <a:rPr lang="ru-RU" sz="2000" dirty="0">
                <a:latin typeface="Times" pitchFamily="2" charset="0"/>
              </a:rPr>
              <a:t>о и онлайн по всей России и миру</a:t>
            </a:r>
          </a:p>
        </p:txBody>
      </p:sp>
    </p:spTree>
    <p:extLst>
      <p:ext uri="{BB962C8B-B14F-4D97-AF65-F5344CB8AC3E}">
        <p14:creationId xmlns:p14="http://schemas.microsoft.com/office/powerpoint/2010/main" val="2406778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9B926B-C25E-3643-8B89-D0DBA20B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6881" y="333972"/>
            <a:ext cx="1176541" cy="611959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9994135-0F8D-E842-A692-39AD48CECA8E}"/>
              </a:ext>
            </a:extLst>
          </p:cNvPr>
          <p:cNvSpPr/>
          <p:nvPr/>
        </p:nvSpPr>
        <p:spPr>
          <a:xfrm>
            <a:off x="325821" y="252248"/>
            <a:ext cx="11698013" cy="6492497"/>
          </a:xfrm>
          <a:prstGeom prst="roundRect">
            <a:avLst>
              <a:gd name="adj" fmla="val 5834"/>
            </a:avLst>
          </a:prstGeom>
          <a:noFill/>
          <a:ln w="19050">
            <a:solidFill>
              <a:srgbClr val="A23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D0987B-83B4-AA46-BFCD-AB6618EC16FA}"/>
              </a:ext>
            </a:extLst>
          </p:cNvPr>
          <p:cNvSpPr txBox="1"/>
          <p:nvPr/>
        </p:nvSpPr>
        <p:spPr>
          <a:xfrm>
            <a:off x="588578" y="793842"/>
            <a:ext cx="73768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A72E88"/>
                </a:solidFill>
                <a:latin typeface="Playfair Display SemiBold" pitchFamily="2" charset="-52"/>
              </a:rPr>
              <a:t>Миссия проекта. Цели и задачи проекта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78B6A2-483B-5041-9AAB-37FF081A67F6}"/>
              </a:ext>
            </a:extLst>
          </p:cNvPr>
          <p:cNvSpPr txBox="1"/>
          <p:nvPr/>
        </p:nvSpPr>
        <p:spPr>
          <a:xfrm>
            <a:off x="726462" y="2658875"/>
            <a:ext cx="54694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A72E88"/>
                </a:solidFill>
                <a:latin typeface="Dita Sweet" panose="02000503090000020004" pitchFamily="50" charset="0"/>
              </a:rPr>
              <a:t>1</a:t>
            </a:r>
            <a:r>
              <a:rPr lang="ru-RU" sz="5400" dirty="0">
                <a:solidFill>
                  <a:srgbClr val="A72E88"/>
                </a:solidFill>
                <a:latin typeface="Dita Sweet" panose="02000503090000020004" pitchFamily="50" charset="0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ED018C-C8C8-FC47-9904-8EE67C111AE9}"/>
              </a:ext>
            </a:extLst>
          </p:cNvPr>
          <p:cNvSpPr txBox="1"/>
          <p:nvPr/>
        </p:nvSpPr>
        <p:spPr>
          <a:xfrm>
            <a:off x="730477" y="3697744"/>
            <a:ext cx="6751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solidFill>
                  <a:srgbClr val="A72E88"/>
                </a:solidFill>
                <a:latin typeface="Dita Sweet" panose="02000503090000020004" pitchFamily="50" charset="0"/>
              </a:rPr>
              <a:t>2.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3663EC-3DC1-1547-9D13-5F13AA9CB760}"/>
              </a:ext>
            </a:extLst>
          </p:cNvPr>
          <p:cNvSpPr txBox="1"/>
          <p:nvPr/>
        </p:nvSpPr>
        <p:spPr>
          <a:xfrm>
            <a:off x="748502" y="4750434"/>
            <a:ext cx="6751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solidFill>
                  <a:srgbClr val="A72E88"/>
                </a:solidFill>
                <a:latin typeface="Dita Sweet" panose="02000503090000020004" pitchFamily="50" charset="0"/>
              </a:rPr>
              <a:t>3.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03A1142-CF42-E546-891A-29A412372602}"/>
              </a:ext>
            </a:extLst>
          </p:cNvPr>
          <p:cNvSpPr txBox="1"/>
          <p:nvPr/>
        </p:nvSpPr>
        <p:spPr>
          <a:xfrm>
            <a:off x="5375800" y="2658875"/>
            <a:ext cx="54694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B9D04A"/>
                </a:solidFill>
                <a:latin typeface="Dita Sweet" panose="02000503090000020004" pitchFamily="50" charset="0"/>
              </a:rPr>
              <a:t>1</a:t>
            </a:r>
            <a:r>
              <a:rPr lang="ru-RU" sz="5400" dirty="0">
                <a:solidFill>
                  <a:srgbClr val="B9D04A"/>
                </a:solidFill>
                <a:latin typeface="Dita Sweet" panose="02000503090000020004" pitchFamily="50" charset="0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7C7FB12-663E-BB45-B0AE-A412BADB16B3}"/>
              </a:ext>
            </a:extLst>
          </p:cNvPr>
          <p:cNvSpPr txBox="1"/>
          <p:nvPr/>
        </p:nvSpPr>
        <p:spPr>
          <a:xfrm>
            <a:off x="5382631" y="3697744"/>
            <a:ext cx="6751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solidFill>
                  <a:srgbClr val="B9D04A"/>
                </a:solidFill>
                <a:latin typeface="Dita Sweet" panose="02000503090000020004" pitchFamily="50" charset="0"/>
              </a:rPr>
              <a:t>2.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AF7BDC-95D7-3642-91FF-A8B00E650BBC}"/>
              </a:ext>
            </a:extLst>
          </p:cNvPr>
          <p:cNvSpPr txBox="1"/>
          <p:nvPr/>
        </p:nvSpPr>
        <p:spPr>
          <a:xfrm>
            <a:off x="5369457" y="4706382"/>
            <a:ext cx="6751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solidFill>
                  <a:srgbClr val="B9D04A"/>
                </a:solidFill>
                <a:latin typeface="Dita Sweet" panose="02000503090000020004" pitchFamily="50" charset="0"/>
              </a:rPr>
              <a:t>3.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BA06FC8-20DC-1442-B6F9-1D752E470FFA}"/>
              </a:ext>
            </a:extLst>
          </p:cNvPr>
          <p:cNvSpPr txBox="1"/>
          <p:nvPr/>
        </p:nvSpPr>
        <p:spPr>
          <a:xfrm>
            <a:off x="1984031" y="1855288"/>
            <a:ext cx="1442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layfair Display SemiBold" pitchFamily="2" charset="-52"/>
              </a:rPr>
              <a:t>ЦЕЛИ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EAEF22A-80F6-934F-814E-7A34502A8484}"/>
              </a:ext>
            </a:extLst>
          </p:cNvPr>
          <p:cNvSpPr txBox="1"/>
          <p:nvPr/>
        </p:nvSpPr>
        <p:spPr>
          <a:xfrm>
            <a:off x="1439533" y="2811666"/>
            <a:ext cx="3541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" pitchFamily="2" charset="0"/>
              </a:rPr>
              <a:t>Франчайзинг,</a:t>
            </a:r>
            <a:r>
              <a:rPr lang="en-US" sz="2000" dirty="0">
                <a:latin typeface="Times" pitchFamily="2" charset="0"/>
              </a:rPr>
              <a:t> </a:t>
            </a:r>
            <a:r>
              <a:rPr lang="ru-RU" sz="2000" dirty="0">
                <a:latin typeface="Times" pitchFamily="2" charset="0"/>
              </a:rPr>
              <a:t>регистрирование товарного знака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A02AC18-941A-574F-8D29-652E047DEC2E}"/>
              </a:ext>
            </a:extLst>
          </p:cNvPr>
          <p:cNvSpPr txBox="1"/>
          <p:nvPr/>
        </p:nvSpPr>
        <p:spPr>
          <a:xfrm>
            <a:off x="1439533" y="5027433"/>
            <a:ext cx="3541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" pitchFamily="2" charset="0"/>
              </a:rPr>
              <a:t>Здоровое</a:t>
            </a:r>
            <a:r>
              <a:rPr lang="ru-RU" dirty="0"/>
              <a:t> общество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3B1BA54-CEA8-324D-A51C-67190010D735}"/>
              </a:ext>
            </a:extLst>
          </p:cNvPr>
          <p:cNvSpPr txBox="1"/>
          <p:nvPr/>
        </p:nvSpPr>
        <p:spPr>
          <a:xfrm>
            <a:off x="6229962" y="2833833"/>
            <a:ext cx="3541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" pitchFamily="2" charset="0"/>
              </a:rPr>
              <a:t>Масштабировать студию фитнеса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C083BC-A197-F644-8276-D16BE958C6FF}"/>
              </a:ext>
            </a:extLst>
          </p:cNvPr>
          <p:cNvSpPr txBox="1"/>
          <p:nvPr/>
        </p:nvSpPr>
        <p:spPr>
          <a:xfrm>
            <a:off x="6273843" y="3824434"/>
            <a:ext cx="36288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" pitchFamily="2" charset="0"/>
              </a:rPr>
              <a:t>Обучать других</a:t>
            </a:r>
            <a:r>
              <a:rPr lang="en-US" sz="2000" dirty="0">
                <a:latin typeface="Times" pitchFamily="2" charset="0"/>
              </a:rPr>
              <a:t>, </a:t>
            </a:r>
            <a:r>
              <a:rPr lang="ru-RU" sz="2000" dirty="0">
                <a:latin typeface="Times" pitchFamily="2" charset="0"/>
              </a:rPr>
              <a:t>тренироваться </a:t>
            </a:r>
          </a:p>
          <a:p>
            <a:r>
              <a:rPr lang="ru-RU" sz="2000" dirty="0">
                <a:latin typeface="Times" pitchFamily="2" charset="0"/>
              </a:rPr>
              <a:t>по нашей программе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3142D69-389E-FA41-B6F5-C90265FC495B}"/>
              </a:ext>
            </a:extLst>
          </p:cNvPr>
          <p:cNvSpPr txBox="1"/>
          <p:nvPr/>
        </p:nvSpPr>
        <p:spPr>
          <a:xfrm>
            <a:off x="6229962" y="4719656"/>
            <a:ext cx="37165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" pitchFamily="2" charset="0"/>
              </a:rPr>
              <a:t>Научить людей чувствовать свое тело и тренироваться осознанно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057470-9CD1-309C-4204-525BDF2B8C85}"/>
              </a:ext>
            </a:extLst>
          </p:cNvPr>
          <p:cNvSpPr txBox="1"/>
          <p:nvPr/>
        </p:nvSpPr>
        <p:spPr>
          <a:xfrm>
            <a:off x="1439533" y="3873286"/>
            <a:ext cx="3541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" pitchFamily="2" charset="0"/>
              </a:rPr>
              <a:t>Грамотный персонал в фитнес студиях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9172580-0667-DC3D-D9AA-2FFBB947BD18}"/>
              </a:ext>
            </a:extLst>
          </p:cNvPr>
          <p:cNvSpPr txBox="1"/>
          <p:nvPr/>
        </p:nvSpPr>
        <p:spPr>
          <a:xfrm>
            <a:off x="6745803" y="1891849"/>
            <a:ext cx="19583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Playfair Display SemiBold" pitchFamily="2" charset="-52"/>
              </a:rPr>
              <a:t>З</a:t>
            </a:r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layfair Display SemiBold" pitchFamily="2" charset="-52"/>
              </a:rPr>
              <a:t>АДАЧИ </a:t>
            </a:r>
          </a:p>
        </p:txBody>
      </p:sp>
    </p:spTree>
    <p:extLst>
      <p:ext uri="{BB962C8B-B14F-4D97-AF65-F5344CB8AC3E}">
        <p14:creationId xmlns:p14="http://schemas.microsoft.com/office/powerpoint/2010/main" val="1478707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9B926B-C25E-3643-8B89-D0DBA20B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6881" y="333972"/>
            <a:ext cx="1176541" cy="611959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9994135-0F8D-E842-A692-39AD48CECA8E}"/>
              </a:ext>
            </a:extLst>
          </p:cNvPr>
          <p:cNvSpPr/>
          <p:nvPr/>
        </p:nvSpPr>
        <p:spPr>
          <a:xfrm>
            <a:off x="325821" y="252248"/>
            <a:ext cx="11698013" cy="6492497"/>
          </a:xfrm>
          <a:prstGeom prst="roundRect">
            <a:avLst>
              <a:gd name="adj" fmla="val 5834"/>
            </a:avLst>
          </a:prstGeom>
          <a:noFill/>
          <a:ln w="19050">
            <a:solidFill>
              <a:srgbClr val="A23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690254-2E86-BE45-BDF3-C531AFA98911}"/>
              </a:ext>
            </a:extLst>
          </p:cNvPr>
          <p:cNvSpPr txBox="1"/>
          <p:nvPr/>
        </p:nvSpPr>
        <p:spPr>
          <a:xfrm>
            <a:off x="588578" y="776542"/>
            <a:ext cx="248657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A72E88"/>
                </a:solidFill>
                <a:latin typeface="Playfair Display SemiBold" pitchFamily="2" charset="-52"/>
              </a:rPr>
              <a:t>Суть проекта</a:t>
            </a:r>
          </a:p>
          <a:p>
            <a:endParaRPr lang="ru-RU" sz="2800" dirty="0">
              <a:solidFill>
                <a:srgbClr val="A72E88"/>
              </a:solidFill>
              <a:latin typeface="Playfair Display SemiBold" pitchFamily="2" charset="-52"/>
            </a:endParaRPr>
          </a:p>
        </p:txBody>
      </p:sp>
      <p:sp>
        <p:nvSpPr>
          <p:cNvPr id="8" name="Прямоугольник: скругленные углы 11">
            <a:extLst>
              <a:ext uri="{FF2B5EF4-FFF2-40B4-BE49-F238E27FC236}">
                <a16:creationId xmlns:a16="http://schemas.microsoft.com/office/drawing/2014/main" id="{A94B22EA-478D-ED42-A6D1-AF33314DED96}"/>
              </a:ext>
            </a:extLst>
          </p:cNvPr>
          <p:cNvSpPr/>
          <p:nvPr/>
        </p:nvSpPr>
        <p:spPr>
          <a:xfrm>
            <a:off x="1266718" y="1965853"/>
            <a:ext cx="9658564" cy="1150475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проект студии умного фитнеса для проведения тренировок</a:t>
            </a:r>
            <a:r>
              <a:rPr lang="en-US" dirty="0"/>
              <a:t> c </a:t>
            </a:r>
            <a:r>
              <a:rPr lang="ru-RU" dirty="0"/>
              <a:t>индивидуальным подходом к каждому клиенту</a:t>
            </a:r>
          </a:p>
        </p:txBody>
      </p:sp>
      <p:sp>
        <p:nvSpPr>
          <p:cNvPr id="9" name="Прямоугольник: скругленные углы 15">
            <a:extLst>
              <a:ext uri="{FF2B5EF4-FFF2-40B4-BE49-F238E27FC236}">
                <a16:creationId xmlns:a16="http://schemas.microsoft.com/office/drawing/2014/main" id="{BEB46AAA-30A5-DB41-83AD-72BC9CB91D2F}"/>
              </a:ext>
            </a:extLst>
          </p:cNvPr>
          <p:cNvSpPr/>
          <p:nvPr/>
        </p:nvSpPr>
        <p:spPr>
          <a:xfrm>
            <a:off x="1266718" y="3496076"/>
            <a:ext cx="9658564" cy="1150475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 основе проекта - занятия,</a:t>
            </a:r>
            <a:r>
              <a:rPr lang="en-US" dirty="0"/>
              <a:t> </a:t>
            </a:r>
            <a:r>
              <a:rPr lang="ru-RU" dirty="0"/>
              <a:t>строящиеся в начале на визуальной оценке клиента,</a:t>
            </a:r>
            <a:r>
              <a:rPr lang="en-US" dirty="0"/>
              <a:t> </a:t>
            </a:r>
            <a:r>
              <a:rPr lang="en-US" dirty="0" err="1"/>
              <a:t>д</a:t>
            </a:r>
            <a:r>
              <a:rPr lang="ru-RU" dirty="0"/>
              <a:t>алее обучение его правильному движению-физиологичному и уже умение применять это движение в упражнениях и в быту</a:t>
            </a:r>
          </a:p>
        </p:txBody>
      </p:sp>
      <p:sp>
        <p:nvSpPr>
          <p:cNvPr id="10" name="Прямоугольник: скругленные углы 16">
            <a:extLst>
              <a:ext uri="{FF2B5EF4-FFF2-40B4-BE49-F238E27FC236}">
                <a16:creationId xmlns:a16="http://schemas.microsoft.com/office/drawing/2014/main" id="{67F45B01-050D-CE47-83F2-B1A6474A87AF}"/>
              </a:ext>
            </a:extLst>
          </p:cNvPr>
          <p:cNvSpPr/>
          <p:nvPr/>
        </p:nvSpPr>
        <p:spPr>
          <a:xfrm>
            <a:off x="1266718" y="4933869"/>
            <a:ext cx="9658564" cy="1150475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возможность открытия таких студий в других городах или обучение инструкторов на базе действующих</a:t>
            </a:r>
          </a:p>
        </p:txBody>
      </p:sp>
    </p:spTree>
    <p:extLst>
      <p:ext uri="{BB962C8B-B14F-4D97-AF65-F5344CB8AC3E}">
        <p14:creationId xmlns:p14="http://schemas.microsoft.com/office/powerpoint/2010/main" val="2610397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9B926B-C25E-3643-8B89-D0DBA20B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6881" y="333972"/>
            <a:ext cx="1176541" cy="611959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9994135-0F8D-E842-A692-39AD48CECA8E}"/>
              </a:ext>
            </a:extLst>
          </p:cNvPr>
          <p:cNvSpPr/>
          <p:nvPr/>
        </p:nvSpPr>
        <p:spPr>
          <a:xfrm>
            <a:off x="325821" y="252248"/>
            <a:ext cx="11698013" cy="6492497"/>
          </a:xfrm>
          <a:prstGeom prst="roundRect">
            <a:avLst>
              <a:gd name="adj" fmla="val 5834"/>
            </a:avLst>
          </a:prstGeom>
          <a:noFill/>
          <a:ln w="19050">
            <a:solidFill>
              <a:srgbClr val="A23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E5D33E-8624-9F40-B0DC-F3E78C924CAB}"/>
              </a:ext>
            </a:extLst>
          </p:cNvPr>
          <p:cNvSpPr txBox="1"/>
          <p:nvPr/>
        </p:nvSpPr>
        <p:spPr>
          <a:xfrm>
            <a:off x="599090" y="812828"/>
            <a:ext cx="35185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A72E88"/>
                </a:solidFill>
                <a:latin typeface="Playfair Display SemiBold" pitchFamily="2" charset="-52"/>
              </a:rPr>
              <a:t>Механика проекта</a:t>
            </a:r>
          </a:p>
          <a:p>
            <a:endParaRPr lang="ru-RU" sz="2800" dirty="0">
              <a:solidFill>
                <a:srgbClr val="A72E88"/>
              </a:solidFill>
              <a:latin typeface="Playfair Display SemiBold" pitchFamily="2" charset="-52"/>
            </a:endParaRPr>
          </a:p>
        </p:txBody>
      </p:sp>
      <p:sp>
        <p:nvSpPr>
          <p:cNvPr id="8" name="Прямоугольник: скругленные углы 6">
            <a:extLst>
              <a:ext uri="{FF2B5EF4-FFF2-40B4-BE49-F238E27FC236}">
                <a16:creationId xmlns:a16="http://schemas.microsoft.com/office/drawing/2014/main" id="{89879918-B16C-1F4D-A71E-A636346F56B4}"/>
              </a:ext>
            </a:extLst>
          </p:cNvPr>
          <p:cNvSpPr/>
          <p:nvPr/>
        </p:nvSpPr>
        <p:spPr>
          <a:xfrm>
            <a:off x="599089" y="2079701"/>
            <a:ext cx="4845269" cy="1939685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r>
              <a:rPr lang="ru-RU" sz="1600" dirty="0"/>
              <a:t>Проанализировав действующие студии на территории конкретного региона</a:t>
            </a:r>
            <a:r>
              <a:rPr lang="en-US" sz="1600" dirty="0"/>
              <a:t>,</a:t>
            </a:r>
            <a:r>
              <a:rPr lang="ru-RU" sz="1600" dirty="0"/>
              <a:t> можно открыть, как на базе уже существующей,</a:t>
            </a:r>
            <a:r>
              <a:rPr lang="en-US" sz="1600" dirty="0"/>
              <a:t> </a:t>
            </a:r>
            <a:r>
              <a:rPr lang="ru-RU" sz="1600" dirty="0"/>
              <a:t>модернизировав ее</a:t>
            </a:r>
            <a:r>
              <a:rPr lang="en-US" sz="1600" dirty="0"/>
              <a:t> (</a:t>
            </a:r>
            <a:r>
              <a:rPr lang="en-US" sz="1600" dirty="0" err="1"/>
              <a:t>т</a:t>
            </a:r>
            <a:r>
              <a:rPr lang="ru-RU" sz="1600" dirty="0" err="1"/>
              <a:t>ак</a:t>
            </a:r>
            <a:r>
              <a:rPr lang="ru-RU" sz="1600" dirty="0"/>
              <a:t> как многие пострадали после пандемии и ограничений),</a:t>
            </a:r>
            <a:r>
              <a:rPr lang="en-US" sz="1600" dirty="0"/>
              <a:t> </a:t>
            </a:r>
            <a:r>
              <a:rPr lang="en-US" sz="1600" dirty="0" err="1"/>
              <a:t>т</a:t>
            </a:r>
            <a:r>
              <a:rPr lang="ru-RU" sz="1600" dirty="0" err="1"/>
              <a:t>ак</a:t>
            </a:r>
            <a:r>
              <a:rPr lang="ru-RU" sz="1600" dirty="0"/>
              <a:t> и с нуля-запустить новый проект</a:t>
            </a:r>
          </a:p>
        </p:txBody>
      </p:sp>
      <p:sp>
        <p:nvSpPr>
          <p:cNvPr id="9" name="Прямоугольник: скругленные углы 7">
            <a:extLst>
              <a:ext uri="{FF2B5EF4-FFF2-40B4-BE49-F238E27FC236}">
                <a16:creationId xmlns:a16="http://schemas.microsoft.com/office/drawing/2014/main" id="{C99722BC-85BA-A140-9E9E-71C5F0D0B7CC}"/>
              </a:ext>
            </a:extLst>
          </p:cNvPr>
          <p:cNvSpPr/>
          <p:nvPr/>
        </p:nvSpPr>
        <p:spPr>
          <a:xfrm>
            <a:off x="5559972" y="2079700"/>
            <a:ext cx="6032938" cy="1939685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r>
              <a:rPr lang="ru-RU" dirty="0"/>
              <a:t>Инструменты:</a:t>
            </a:r>
          </a:p>
          <a:p>
            <a:r>
              <a:rPr lang="ru-RU" dirty="0"/>
              <a:t>1. Привлечение клиентов</a:t>
            </a:r>
          </a:p>
          <a:p>
            <a:r>
              <a:rPr lang="ru-RU" dirty="0"/>
              <a:t>2. Проведение открытых уроков и мастер-классов</a:t>
            </a:r>
          </a:p>
          <a:p>
            <a:r>
              <a:rPr lang="ru-RU" dirty="0"/>
              <a:t>3.</a:t>
            </a:r>
            <a:r>
              <a:rPr lang="en-US" dirty="0"/>
              <a:t> </a:t>
            </a:r>
            <a:r>
              <a:rPr lang="ru-RU" dirty="0"/>
              <a:t>Проведение рекламной акции,</a:t>
            </a:r>
            <a:r>
              <a:rPr lang="en-US" dirty="0"/>
              <a:t> </a:t>
            </a:r>
            <a:r>
              <a:rPr lang="ru-RU" dirty="0"/>
              <a:t>сотрудничество с салонами,</a:t>
            </a:r>
            <a:r>
              <a:rPr lang="en-US" dirty="0"/>
              <a:t> </a:t>
            </a:r>
            <a:r>
              <a:rPr lang="ru-RU" dirty="0"/>
              <a:t>массажистами</a:t>
            </a:r>
          </a:p>
          <a:p>
            <a:endParaRPr lang="ru-RU" dirty="0"/>
          </a:p>
        </p:txBody>
      </p:sp>
      <p:sp>
        <p:nvSpPr>
          <p:cNvPr id="10" name="Прямоугольник: скругленные углы 8">
            <a:extLst>
              <a:ext uri="{FF2B5EF4-FFF2-40B4-BE49-F238E27FC236}">
                <a16:creationId xmlns:a16="http://schemas.microsoft.com/office/drawing/2014/main" id="{2FEE36DE-3F0A-2C4F-8F97-DC06DFD1A9D9}"/>
              </a:ext>
            </a:extLst>
          </p:cNvPr>
          <p:cNvSpPr/>
          <p:nvPr/>
        </p:nvSpPr>
        <p:spPr>
          <a:xfrm>
            <a:off x="599089" y="4169144"/>
            <a:ext cx="10993820" cy="1968019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r>
              <a:rPr lang="ru-RU" dirty="0"/>
              <a:t>Последовательность:</a:t>
            </a:r>
          </a:p>
          <a:p>
            <a:endParaRPr lang="ru-RU" dirty="0"/>
          </a:p>
          <a:p>
            <a:r>
              <a:rPr lang="ru-RU" dirty="0"/>
              <a:t>1. Найти площадку для проведения тренировок,</a:t>
            </a:r>
            <a:r>
              <a:rPr lang="en-US" dirty="0"/>
              <a:t> </a:t>
            </a:r>
            <a:r>
              <a:rPr lang="ru-RU" dirty="0"/>
              <a:t>создать комфортную атмосферу</a:t>
            </a:r>
          </a:p>
          <a:p>
            <a:r>
              <a:rPr lang="ru-RU" dirty="0"/>
              <a:t>2. Подбор персонала и его обучение</a:t>
            </a:r>
          </a:p>
          <a:p>
            <a:r>
              <a:rPr lang="ru-RU" dirty="0"/>
              <a:t>3. Закупка необходимого оборудования</a:t>
            </a:r>
          </a:p>
        </p:txBody>
      </p:sp>
    </p:spTree>
    <p:extLst>
      <p:ext uri="{BB962C8B-B14F-4D97-AF65-F5344CB8AC3E}">
        <p14:creationId xmlns:p14="http://schemas.microsoft.com/office/powerpoint/2010/main" val="2642858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9B926B-C25E-3643-8B89-D0DBA20B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6881" y="333972"/>
            <a:ext cx="1176541" cy="611959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9994135-0F8D-E842-A692-39AD48CECA8E}"/>
              </a:ext>
            </a:extLst>
          </p:cNvPr>
          <p:cNvSpPr/>
          <p:nvPr/>
        </p:nvSpPr>
        <p:spPr>
          <a:xfrm>
            <a:off x="356105" y="333972"/>
            <a:ext cx="11698013" cy="6492497"/>
          </a:xfrm>
          <a:prstGeom prst="roundRect">
            <a:avLst>
              <a:gd name="adj" fmla="val 5834"/>
            </a:avLst>
          </a:prstGeom>
          <a:noFill/>
          <a:ln w="19050">
            <a:solidFill>
              <a:srgbClr val="A23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2DB4CB-73D1-2148-924A-D3D1A20C3243}"/>
              </a:ext>
            </a:extLst>
          </p:cNvPr>
          <p:cNvSpPr txBox="1"/>
          <p:nvPr/>
        </p:nvSpPr>
        <p:spPr>
          <a:xfrm>
            <a:off x="707844" y="921213"/>
            <a:ext cx="56230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A72E88"/>
                </a:solidFill>
                <a:latin typeface="Playfair Display SemiBold" pitchFamily="2" charset="-52"/>
              </a:rPr>
              <a:t>Основные результаты проекта</a:t>
            </a:r>
          </a:p>
        </p:txBody>
      </p:sp>
      <p:sp>
        <p:nvSpPr>
          <p:cNvPr id="8" name="Овал 9">
            <a:extLst>
              <a:ext uri="{FF2B5EF4-FFF2-40B4-BE49-F238E27FC236}">
                <a16:creationId xmlns:a16="http://schemas.microsoft.com/office/drawing/2014/main" id="{95A6727E-4E54-5049-AD3F-7E4D733BE664}"/>
              </a:ext>
            </a:extLst>
          </p:cNvPr>
          <p:cNvSpPr/>
          <p:nvPr/>
        </p:nvSpPr>
        <p:spPr>
          <a:xfrm>
            <a:off x="707844" y="2467899"/>
            <a:ext cx="239283" cy="239283"/>
          </a:xfrm>
          <a:prstGeom prst="ellipse">
            <a:avLst/>
          </a:prstGeom>
          <a:solidFill>
            <a:srgbClr val="B9D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10">
            <a:extLst>
              <a:ext uri="{FF2B5EF4-FFF2-40B4-BE49-F238E27FC236}">
                <a16:creationId xmlns:a16="http://schemas.microsoft.com/office/drawing/2014/main" id="{F97F9C59-89C4-ED46-BC9F-0D3E4EABDB46}"/>
              </a:ext>
            </a:extLst>
          </p:cNvPr>
          <p:cNvSpPr/>
          <p:nvPr/>
        </p:nvSpPr>
        <p:spPr>
          <a:xfrm>
            <a:off x="723958" y="3354659"/>
            <a:ext cx="239283" cy="239283"/>
          </a:xfrm>
          <a:prstGeom prst="ellipse">
            <a:avLst/>
          </a:prstGeom>
          <a:solidFill>
            <a:srgbClr val="B9D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2">
            <a:extLst>
              <a:ext uri="{FF2B5EF4-FFF2-40B4-BE49-F238E27FC236}">
                <a16:creationId xmlns:a16="http://schemas.microsoft.com/office/drawing/2014/main" id="{1A11A1F6-0531-364A-AD8A-E589334E16B2}"/>
              </a:ext>
            </a:extLst>
          </p:cNvPr>
          <p:cNvSpPr/>
          <p:nvPr/>
        </p:nvSpPr>
        <p:spPr>
          <a:xfrm>
            <a:off x="707844" y="4174327"/>
            <a:ext cx="239283" cy="239283"/>
          </a:xfrm>
          <a:prstGeom prst="ellipse">
            <a:avLst/>
          </a:prstGeom>
          <a:solidFill>
            <a:srgbClr val="B9D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3">
            <a:extLst>
              <a:ext uri="{FF2B5EF4-FFF2-40B4-BE49-F238E27FC236}">
                <a16:creationId xmlns:a16="http://schemas.microsoft.com/office/drawing/2014/main" id="{D73557A0-38A9-CB4B-B14C-F1430907911C}"/>
              </a:ext>
            </a:extLst>
          </p:cNvPr>
          <p:cNvSpPr/>
          <p:nvPr/>
        </p:nvSpPr>
        <p:spPr>
          <a:xfrm>
            <a:off x="741425" y="4937103"/>
            <a:ext cx="239283" cy="239283"/>
          </a:xfrm>
          <a:prstGeom prst="ellipse">
            <a:avLst/>
          </a:prstGeom>
          <a:solidFill>
            <a:srgbClr val="B9D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DC87659-64EE-F442-B024-A538C907FAFE}"/>
              </a:ext>
            </a:extLst>
          </p:cNvPr>
          <p:cNvSpPr txBox="1"/>
          <p:nvPr/>
        </p:nvSpPr>
        <p:spPr>
          <a:xfrm>
            <a:off x="1096871" y="3135755"/>
            <a:ext cx="10324662" cy="797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2000" dirty="0">
                <a:effectLst/>
                <a:latin typeface="Times" pitchFamily="2" charset="0"/>
              </a:rPr>
              <a:t>Занятия, которые может позволить себе каждый, выбирая свой формат: групповые, персональные, сплит-тренировки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2F3FE3-DDDF-F04D-99FC-5558F11755A7}"/>
              </a:ext>
            </a:extLst>
          </p:cNvPr>
          <p:cNvSpPr txBox="1"/>
          <p:nvPr/>
        </p:nvSpPr>
        <p:spPr>
          <a:xfrm>
            <a:off x="1096871" y="4093913"/>
            <a:ext cx="10324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effectLst/>
                <a:latin typeface="Times" pitchFamily="2" charset="0"/>
              </a:rPr>
              <a:t>Оздоровление населения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26DD552-DC4B-A740-A522-4DBB1979DBB7}"/>
              </a:ext>
            </a:extLst>
          </p:cNvPr>
          <p:cNvSpPr txBox="1"/>
          <p:nvPr/>
        </p:nvSpPr>
        <p:spPr>
          <a:xfrm>
            <a:off x="1096871" y="4744295"/>
            <a:ext cx="10324662" cy="797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2000" dirty="0">
                <a:effectLst/>
                <a:latin typeface="Times" pitchFamily="2" charset="0"/>
              </a:rPr>
              <a:t>За счет того, что проект студии, подразумевает небольшой масштаб, каждому клиенту будет оказано внимание, даже на групповых занятиях 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9A109D-5628-9246-E7F5-6A9980461F12}"/>
              </a:ext>
            </a:extLst>
          </p:cNvPr>
          <p:cNvSpPr txBox="1"/>
          <p:nvPr/>
        </p:nvSpPr>
        <p:spPr>
          <a:xfrm>
            <a:off x="1096871" y="2264374"/>
            <a:ext cx="7625806" cy="797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2000" dirty="0">
                <a:effectLst/>
                <a:latin typeface="Times" pitchFamily="2" charset="0"/>
              </a:rPr>
              <a:t>Студия групповых программ и персонального тренинга, </a:t>
            </a:r>
          </a:p>
          <a:p>
            <a:pPr>
              <a:lnSpc>
                <a:spcPts val="2800"/>
              </a:lnSpc>
            </a:pPr>
            <a:r>
              <a:rPr lang="ru-RU" sz="2000" dirty="0">
                <a:effectLst/>
                <a:latin typeface="Times" pitchFamily="2" charset="0"/>
              </a:rPr>
              <a:t>что больше востребовано среди женщин, где всем будет комфортно </a:t>
            </a:r>
          </a:p>
        </p:txBody>
      </p:sp>
    </p:spTree>
    <p:extLst>
      <p:ext uri="{BB962C8B-B14F-4D97-AF65-F5344CB8AC3E}">
        <p14:creationId xmlns:p14="http://schemas.microsoft.com/office/powerpoint/2010/main" val="3713168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9B926B-C25E-3643-8B89-D0DBA20B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6881" y="333972"/>
            <a:ext cx="1176541" cy="611959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9994135-0F8D-E842-A692-39AD48CECA8E}"/>
              </a:ext>
            </a:extLst>
          </p:cNvPr>
          <p:cNvSpPr/>
          <p:nvPr/>
        </p:nvSpPr>
        <p:spPr>
          <a:xfrm>
            <a:off x="325821" y="252248"/>
            <a:ext cx="11698013" cy="6492497"/>
          </a:xfrm>
          <a:prstGeom prst="roundRect">
            <a:avLst>
              <a:gd name="adj" fmla="val 5834"/>
            </a:avLst>
          </a:prstGeom>
          <a:noFill/>
          <a:ln w="19050">
            <a:solidFill>
              <a:srgbClr val="A23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88475A-0C6F-9641-A042-B188E420BA4B}"/>
              </a:ext>
            </a:extLst>
          </p:cNvPr>
          <p:cNvSpPr txBox="1"/>
          <p:nvPr/>
        </p:nvSpPr>
        <p:spPr>
          <a:xfrm>
            <a:off x="643583" y="827340"/>
            <a:ext cx="599048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A72E88"/>
                </a:solidFill>
                <a:latin typeface="Playfair Display SemiBold" pitchFamily="2" charset="-52"/>
              </a:rPr>
              <a:t>Информация о текущем статусе </a:t>
            </a:r>
            <a:br>
              <a:rPr lang="ru-RU" sz="3200" b="1" dirty="0">
                <a:solidFill>
                  <a:srgbClr val="A72E88"/>
                </a:solidFill>
                <a:latin typeface="Playfair Display SemiBold" pitchFamily="2" charset="-52"/>
              </a:rPr>
            </a:br>
            <a:r>
              <a:rPr lang="ru-RU" sz="3200" b="1" dirty="0">
                <a:solidFill>
                  <a:srgbClr val="A72E88"/>
                </a:solidFill>
                <a:latin typeface="Playfair Display SemiBold" pitchFamily="2" charset="-52"/>
              </a:rPr>
              <a:t>реализации проекта</a:t>
            </a:r>
          </a:p>
        </p:txBody>
      </p:sp>
      <p:sp>
        <p:nvSpPr>
          <p:cNvPr id="8" name="Прямоугольник: скругленные углы 19">
            <a:extLst>
              <a:ext uri="{FF2B5EF4-FFF2-40B4-BE49-F238E27FC236}">
                <a16:creationId xmlns:a16="http://schemas.microsoft.com/office/drawing/2014/main" id="{C4169BAA-4B12-B14F-A2F9-009A19F16532}"/>
              </a:ext>
            </a:extLst>
          </p:cNvPr>
          <p:cNvSpPr/>
          <p:nvPr/>
        </p:nvSpPr>
        <p:spPr>
          <a:xfrm>
            <a:off x="698463" y="2205296"/>
            <a:ext cx="4809429" cy="1899040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marL="342900" indent="-342900">
              <a:buAutoNum type="arabicPeriod"/>
            </a:pPr>
            <a:r>
              <a:rPr lang="ru-RU" sz="1600" dirty="0"/>
              <a:t>Анализ целевой аудитории и других студий фитнеса</a:t>
            </a:r>
          </a:p>
          <a:p>
            <a:pPr marL="342900" indent="-342900">
              <a:buAutoNum type="arabicPeriod"/>
            </a:pPr>
            <a:r>
              <a:rPr lang="en-US" sz="1600" dirty="0" err="1"/>
              <a:t>О</a:t>
            </a:r>
            <a:r>
              <a:rPr lang="ru-RU" sz="1600" dirty="0"/>
              <a:t>бучение персонала и подбор оборудования</a:t>
            </a:r>
          </a:p>
          <a:p>
            <a:pPr marL="342900" indent="-342900">
              <a:buAutoNum type="arabicPeriod"/>
            </a:pPr>
            <a:r>
              <a:rPr lang="ru-RU" sz="1600" dirty="0"/>
              <a:t>Проведение рекламной акции и открытых уроков</a:t>
            </a:r>
          </a:p>
        </p:txBody>
      </p:sp>
      <p:sp>
        <p:nvSpPr>
          <p:cNvPr id="10" name="Прямоугольник: скругленные углы 21">
            <a:extLst>
              <a:ext uri="{FF2B5EF4-FFF2-40B4-BE49-F238E27FC236}">
                <a16:creationId xmlns:a16="http://schemas.microsoft.com/office/drawing/2014/main" id="{C18EE8D4-00F3-1F40-B507-684B74EA7715}"/>
              </a:ext>
            </a:extLst>
          </p:cNvPr>
          <p:cNvSpPr/>
          <p:nvPr/>
        </p:nvSpPr>
        <p:spPr>
          <a:xfrm>
            <a:off x="677917" y="4267318"/>
            <a:ext cx="10993820" cy="2282957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lvl="0" algn="just">
              <a:lnSpc>
                <a:spcPct val="150000"/>
              </a:lnSpc>
              <a:spcAft>
                <a:spcPts val="600"/>
              </a:spcAft>
              <a:tabLst>
                <a:tab pos="274320" algn="l"/>
                <a:tab pos="449580" algn="l"/>
              </a:tabLst>
            </a:pPr>
            <a:r>
              <a:rPr lang="ru-RU" sz="1600" dirty="0"/>
              <a:t>Данная студия открыта в 2018г,</a:t>
            </a:r>
            <a:r>
              <a:rPr lang="en-US" sz="1600" dirty="0"/>
              <a:t> </a:t>
            </a:r>
            <a:r>
              <a:rPr lang="ru-RU" sz="1600" dirty="0"/>
              <a:t>стаж работы инструкторов более 15 лет.</a:t>
            </a:r>
            <a:r>
              <a:rPr lang="en-US" sz="1600" dirty="0"/>
              <a:t> </a:t>
            </a:r>
            <a:r>
              <a:rPr lang="ru-RU" sz="1600" dirty="0"/>
              <a:t>Тренировки направлены на улучшение физического состояния женщин.</a:t>
            </a:r>
            <a:r>
              <a:rPr lang="en-US" sz="1600" dirty="0"/>
              <a:t> </a:t>
            </a:r>
            <a:r>
              <a:rPr lang="ru-RU" sz="1600" dirty="0"/>
              <a:t>На данный момент в  студии занимается </a:t>
            </a:r>
            <a:r>
              <a:rPr lang="en-US" sz="1600" dirty="0"/>
              <a:t>200 </a:t>
            </a:r>
            <a:r>
              <a:rPr lang="ru-RU" sz="1600" dirty="0"/>
              <a:t>чел</a:t>
            </a:r>
            <a:r>
              <a:rPr lang="en-US" sz="1600" dirty="0"/>
              <a:t>.</a:t>
            </a:r>
            <a:r>
              <a:rPr lang="ru-RU" sz="1600" dirty="0"/>
              <a:t> – на групповых занятиях и 50</a:t>
            </a:r>
            <a:r>
              <a:rPr lang="en-US" sz="1600" dirty="0"/>
              <a:t> </a:t>
            </a:r>
            <a:r>
              <a:rPr lang="en-US" sz="1600" dirty="0" err="1"/>
              <a:t>ч</a:t>
            </a:r>
            <a:r>
              <a:rPr lang="ru-RU" sz="1600" dirty="0"/>
              <a:t>ел. –индивидуально</a:t>
            </a:r>
            <a:r>
              <a:rPr lang="en-US" sz="1600" dirty="0"/>
              <a:t>. </a:t>
            </a: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</a:rPr>
              <a:t>В телеграмм-канале</a:t>
            </a:r>
            <a:r>
              <a:rPr lang="en-US" sz="1600" dirty="0">
                <a:solidFill>
                  <a:schemeClr val="bg1"/>
                </a:solidFill>
                <a:ea typeface="Calibri" panose="020F0502020204030204" pitchFamily="34" charset="0"/>
              </a:rPr>
              <a:t> </a:t>
            </a: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</a:rPr>
              <a:t>-</a:t>
            </a:r>
            <a:r>
              <a:rPr lang="en-US" sz="1600" dirty="0">
                <a:solidFill>
                  <a:schemeClr val="bg1"/>
                </a:solidFill>
                <a:ea typeface="Calibri" panose="020F0502020204030204" pitchFamily="34" charset="0"/>
              </a:rPr>
              <a:t> </a:t>
            </a: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</a:rPr>
              <a:t>300 участников,</a:t>
            </a:r>
            <a:r>
              <a:rPr lang="en-US" sz="1600" dirty="0">
                <a:solidFill>
                  <a:schemeClr val="bg1"/>
                </a:solidFill>
                <a:ea typeface="Calibri" panose="020F0502020204030204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ea typeface="Calibri" panose="020F0502020204030204" pitchFamily="34" charset="0"/>
              </a:rPr>
              <a:t>г</a:t>
            </a: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</a:rPr>
              <a:t>де мы проводим еженедельные бесплатные тренировки</a:t>
            </a:r>
            <a:r>
              <a:rPr lang="en-US" sz="1600" dirty="0">
                <a:solidFill>
                  <a:schemeClr val="bg1"/>
                </a:solidFill>
                <a:ea typeface="Calibri" panose="020F0502020204030204" pitchFamily="34" charset="0"/>
              </a:rPr>
              <a:t>. </a:t>
            </a: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</a:rPr>
              <a:t>Так же мы ведем онлайн занятия и продаем онлайн абонементы ( </a:t>
            </a:r>
            <a:r>
              <a:rPr lang="en" sz="1600" dirty="0">
                <a:solidFill>
                  <a:schemeClr val="bg1"/>
                </a:solidFill>
                <a:ea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https://online-zaryadka.com</a:t>
            </a: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</a:rPr>
              <a:t> ). </a:t>
            </a:r>
            <a:r>
              <a:rPr lang="en-US" sz="1600" dirty="0" err="1">
                <a:solidFill>
                  <a:schemeClr val="bg1"/>
                </a:solidFill>
              </a:rPr>
              <a:t>П</a:t>
            </a:r>
            <a:r>
              <a:rPr lang="ru-RU" sz="1600" dirty="0" err="1">
                <a:solidFill>
                  <a:schemeClr val="bg1"/>
                </a:solidFill>
              </a:rPr>
              <a:t>ринимаем</a:t>
            </a:r>
            <a:r>
              <a:rPr lang="ru-RU" sz="1600" dirty="0">
                <a:solidFill>
                  <a:schemeClr val="bg1"/>
                </a:solidFill>
              </a:rPr>
              <a:t> участие в социальных проектах</a:t>
            </a:r>
            <a:r>
              <a:rPr lang="ru-RU" sz="16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 и проводим тренировки для людей с органичными возможностями</a:t>
            </a:r>
            <a:r>
              <a:rPr lang="en-US" sz="1600" dirty="0">
                <a:solidFill>
                  <a:schemeClr val="bg1"/>
                </a:solidFill>
                <a:ea typeface="Calibri" panose="020F0502020204030204" pitchFamily="34" charset="0"/>
              </a:rPr>
              <a:t>.</a:t>
            </a: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</a:rPr>
              <a:t> 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: скругленные углы 22">
            <a:hlinkClick r:id="rId3"/>
            <a:extLst>
              <a:ext uri="{FF2B5EF4-FFF2-40B4-BE49-F238E27FC236}">
                <a16:creationId xmlns:a16="http://schemas.microsoft.com/office/drawing/2014/main" id="{6925F8D5-4A90-3449-9C15-AFA3927AC4E0}"/>
              </a:ext>
            </a:extLst>
          </p:cNvPr>
          <p:cNvSpPr/>
          <p:nvPr/>
        </p:nvSpPr>
        <p:spPr>
          <a:xfrm>
            <a:off x="5880126" y="2205296"/>
            <a:ext cx="5723296" cy="1899040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hlinkClick r:id="rId3"/>
            <a:extLst>
              <a:ext uri="{FF2B5EF4-FFF2-40B4-BE49-F238E27FC236}">
                <a16:creationId xmlns:a16="http://schemas.microsoft.com/office/drawing/2014/main" id="{8EA5953C-344B-E754-56C4-9A96F7378815}"/>
              </a:ext>
            </a:extLst>
          </p:cNvPr>
          <p:cNvSpPr txBox="1"/>
          <p:nvPr/>
        </p:nvSpPr>
        <p:spPr>
          <a:xfrm>
            <a:off x="5947078" y="2690069"/>
            <a:ext cx="1396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8462C6-DEDB-EE11-C028-EDA3F4D83BD5}"/>
              </a:ext>
            </a:extLst>
          </p:cNvPr>
          <p:cNvSpPr txBox="1"/>
          <p:nvPr/>
        </p:nvSpPr>
        <p:spPr>
          <a:xfrm>
            <a:off x="6994803" y="2588641"/>
            <a:ext cx="27068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14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https://online-zaryadka.com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hlinkClick r:id="rId4"/>
            <a:extLst>
              <a:ext uri="{FF2B5EF4-FFF2-40B4-BE49-F238E27FC236}">
                <a16:creationId xmlns:a16="http://schemas.microsoft.com/office/drawing/2014/main" id="{E1F5908D-B605-7743-26C7-8EEC29B6853A}"/>
              </a:ext>
            </a:extLst>
          </p:cNvPr>
          <p:cNvSpPr txBox="1"/>
          <p:nvPr/>
        </p:nvSpPr>
        <p:spPr>
          <a:xfrm>
            <a:off x="6994803" y="3048056"/>
            <a:ext cx="27068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16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https://t.me/zaryadka33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hlinkClick r:id="rId5"/>
            <a:extLst>
              <a:ext uri="{FF2B5EF4-FFF2-40B4-BE49-F238E27FC236}">
                <a16:creationId xmlns:a16="http://schemas.microsoft.com/office/drawing/2014/main" id="{ECAB52F4-5CA9-0377-F035-26DBAF016E71}"/>
              </a:ext>
            </a:extLst>
          </p:cNvPr>
          <p:cNvSpPr txBox="1"/>
          <p:nvPr/>
        </p:nvSpPr>
        <p:spPr>
          <a:xfrm>
            <a:off x="6980893" y="3576196"/>
            <a:ext cx="29498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1600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https://vk.com/zaryadka_33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09FADFB-B076-98BD-D93E-A35C4020E3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8003" y="3579777"/>
            <a:ext cx="391196" cy="392085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EF0E28A-8272-7D73-F4CC-1B819F9220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98887" y="3032877"/>
            <a:ext cx="390312" cy="392085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08101F6A-91E6-FA31-7A08-D852BEEC93A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98887" y="2423163"/>
            <a:ext cx="390312" cy="417417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6E197570-64F5-31EC-1145-E0E7939B6A50}"/>
              </a:ext>
            </a:extLst>
          </p:cNvPr>
          <p:cNvSpPr txBox="1"/>
          <p:nvPr/>
        </p:nvSpPr>
        <p:spPr>
          <a:xfrm>
            <a:off x="7151645" y="2315192"/>
            <a:ext cx="27068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1400" dirty="0">
                <a:solidFill>
                  <a:schemeClr val="bg1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https://zaryadka33.ru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784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9B926B-C25E-3643-8B89-D0DBA20B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6881" y="333972"/>
            <a:ext cx="1176541" cy="611959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9994135-0F8D-E842-A692-39AD48CECA8E}"/>
              </a:ext>
            </a:extLst>
          </p:cNvPr>
          <p:cNvSpPr/>
          <p:nvPr/>
        </p:nvSpPr>
        <p:spPr>
          <a:xfrm>
            <a:off x="325821" y="252248"/>
            <a:ext cx="11698013" cy="6492497"/>
          </a:xfrm>
          <a:prstGeom prst="roundRect">
            <a:avLst>
              <a:gd name="adj" fmla="val 5834"/>
            </a:avLst>
          </a:prstGeom>
          <a:noFill/>
          <a:ln w="19050">
            <a:solidFill>
              <a:srgbClr val="A23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3B4EC6-9801-A646-9E70-2AE8325B5C6E}"/>
              </a:ext>
            </a:extLst>
          </p:cNvPr>
          <p:cNvSpPr txBox="1"/>
          <p:nvPr/>
        </p:nvSpPr>
        <p:spPr>
          <a:xfrm>
            <a:off x="599091" y="737727"/>
            <a:ext cx="58384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A72E88"/>
                </a:solidFill>
                <a:latin typeface="Times" pitchFamily="2" charset="0"/>
              </a:rPr>
              <a:t>Каналы продвижения проекта</a:t>
            </a:r>
          </a:p>
        </p:txBody>
      </p:sp>
      <p:sp>
        <p:nvSpPr>
          <p:cNvPr id="8" name="Прямоугольник: скругленные углы 19">
            <a:extLst>
              <a:ext uri="{FF2B5EF4-FFF2-40B4-BE49-F238E27FC236}">
                <a16:creationId xmlns:a16="http://schemas.microsoft.com/office/drawing/2014/main" id="{DC3B501B-B269-614F-917B-772DB15CA874}"/>
              </a:ext>
            </a:extLst>
          </p:cNvPr>
          <p:cNvSpPr/>
          <p:nvPr/>
        </p:nvSpPr>
        <p:spPr>
          <a:xfrm>
            <a:off x="599091" y="1952331"/>
            <a:ext cx="2538746" cy="1281757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pPr algn="ctr"/>
            <a:r>
              <a:rPr lang="ru-RU" dirty="0"/>
              <a:t>Информационный</a:t>
            </a:r>
          </a:p>
        </p:txBody>
      </p:sp>
      <p:sp>
        <p:nvSpPr>
          <p:cNvPr id="9" name="Прямоугольник: скругленные углы 20">
            <a:extLst>
              <a:ext uri="{FF2B5EF4-FFF2-40B4-BE49-F238E27FC236}">
                <a16:creationId xmlns:a16="http://schemas.microsoft.com/office/drawing/2014/main" id="{7C7832D9-CBDF-B945-8F10-B649688DA286}"/>
              </a:ext>
            </a:extLst>
          </p:cNvPr>
          <p:cNvSpPr/>
          <p:nvPr/>
        </p:nvSpPr>
        <p:spPr>
          <a:xfrm>
            <a:off x="3265289" y="1952331"/>
            <a:ext cx="8327620" cy="1281757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r>
              <a:rPr lang="ru-RU" dirty="0"/>
              <a:t>Реклама в социальных сетях</a:t>
            </a:r>
            <a:r>
              <a:rPr lang="en-US" dirty="0"/>
              <a:t>, </a:t>
            </a:r>
            <a:r>
              <a:rPr lang="ru-RU" dirty="0"/>
              <a:t>листовки,</a:t>
            </a:r>
            <a:r>
              <a:rPr lang="en-US" dirty="0"/>
              <a:t> </a:t>
            </a:r>
            <a:r>
              <a:rPr lang="ru-RU" dirty="0"/>
              <a:t>бесплатные онлайн уроки</a:t>
            </a:r>
          </a:p>
        </p:txBody>
      </p:sp>
      <p:sp>
        <p:nvSpPr>
          <p:cNvPr id="10" name="Прямоугольник: скругленные углы 21">
            <a:extLst>
              <a:ext uri="{FF2B5EF4-FFF2-40B4-BE49-F238E27FC236}">
                <a16:creationId xmlns:a16="http://schemas.microsoft.com/office/drawing/2014/main" id="{80EBE8EA-8E2C-004C-ABBC-D37E06429DD1}"/>
              </a:ext>
            </a:extLst>
          </p:cNvPr>
          <p:cNvSpPr/>
          <p:nvPr/>
        </p:nvSpPr>
        <p:spPr>
          <a:xfrm>
            <a:off x="599091" y="3392745"/>
            <a:ext cx="2538746" cy="1281757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pPr algn="ctr"/>
            <a:r>
              <a:rPr lang="ru-RU" dirty="0"/>
              <a:t>Информационный</a:t>
            </a:r>
          </a:p>
        </p:txBody>
      </p:sp>
      <p:sp>
        <p:nvSpPr>
          <p:cNvPr id="11" name="Прямоугольник: скругленные углы 22">
            <a:extLst>
              <a:ext uri="{FF2B5EF4-FFF2-40B4-BE49-F238E27FC236}">
                <a16:creationId xmlns:a16="http://schemas.microsoft.com/office/drawing/2014/main" id="{475633CC-A75F-0848-98FF-DB9865A7CF51}"/>
              </a:ext>
            </a:extLst>
          </p:cNvPr>
          <p:cNvSpPr/>
          <p:nvPr/>
        </p:nvSpPr>
        <p:spPr>
          <a:xfrm>
            <a:off x="3265289" y="3392745"/>
            <a:ext cx="8327620" cy="1281757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r>
              <a:rPr lang="ru-RU" dirty="0"/>
              <a:t>Взаимодействие с различными салонами</a:t>
            </a:r>
            <a:r>
              <a:rPr lang="en-US" dirty="0"/>
              <a:t> (</a:t>
            </a:r>
            <a:r>
              <a:rPr lang="en-US" dirty="0" err="1"/>
              <a:t>б</a:t>
            </a:r>
            <a:r>
              <a:rPr lang="ru-RU" dirty="0" err="1"/>
              <a:t>артеры</a:t>
            </a:r>
            <a:r>
              <a:rPr lang="ru-RU" dirty="0"/>
              <a:t>),</a:t>
            </a:r>
            <a:r>
              <a:rPr lang="en-US" dirty="0"/>
              <a:t> </a:t>
            </a:r>
            <a:r>
              <a:rPr lang="ru-RU" dirty="0"/>
              <a:t>врачами,</a:t>
            </a:r>
            <a:r>
              <a:rPr lang="en-US" dirty="0"/>
              <a:t> </a:t>
            </a:r>
            <a:r>
              <a:rPr lang="en-US" dirty="0" err="1"/>
              <a:t>м</a:t>
            </a:r>
            <a:r>
              <a:rPr lang="ru-RU" dirty="0" err="1"/>
              <a:t>ассажистами</a:t>
            </a:r>
            <a:r>
              <a:rPr lang="ru-RU" dirty="0"/>
              <a:t>, смежными услугами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2" name="Прямоугольник: скругленные углы 21">
            <a:extLst>
              <a:ext uri="{FF2B5EF4-FFF2-40B4-BE49-F238E27FC236}">
                <a16:creationId xmlns:a16="http://schemas.microsoft.com/office/drawing/2014/main" id="{38B39F8B-F195-9474-B5E2-A671F82B1DE8}"/>
              </a:ext>
            </a:extLst>
          </p:cNvPr>
          <p:cNvSpPr/>
          <p:nvPr/>
        </p:nvSpPr>
        <p:spPr>
          <a:xfrm>
            <a:off x="599091" y="4901438"/>
            <a:ext cx="2538746" cy="1281757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pPr algn="ctr"/>
            <a:r>
              <a:rPr lang="ru-RU" dirty="0"/>
              <a:t>Информационный</a:t>
            </a:r>
          </a:p>
        </p:txBody>
      </p:sp>
      <p:sp>
        <p:nvSpPr>
          <p:cNvPr id="3" name="Прямоугольник: скругленные углы 22">
            <a:extLst>
              <a:ext uri="{FF2B5EF4-FFF2-40B4-BE49-F238E27FC236}">
                <a16:creationId xmlns:a16="http://schemas.microsoft.com/office/drawing/2014/main" id="{3F24F6FF-FB9F-7A9E-8C0A-6E323197DDE7}"/>
              </a:ext>
            </a:extLst>
          </p:cNvPr>
          <p:cNvSpPr/>
          <p:nvPr/>
        </p:nvSpPr>
        <p:spPr>
          <a:xfrm>
            <a:off x="3275802" y="4901437"/>
            <a:ext cx="8327620" cy="1281757"/>
          </a:xfrm>
          <a:prstGeom prst="roundRect">
            <a:avLst>
              <a:gd name="adj" fmla="val 15840"/>
            </a:avLst>
          </a:prstGeom>
          <a:solidFill>
            <a:srgbClr val="A72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r>
              <a:rPr lang="ru-RU" dirty="0"/>
              <a:t>Участие в различных городских и региональных </a:t>
            </a:r>
            <a:r>
              <a:rPr lang="ru-RU" dirty="0" err="1"/>
              <a:t>проек</a:t>
            </a:r>
            <a:r>
              <a:rPr lang="en-US" dirty="0" err="1"/>
              <a:t>т</a:t>
            </a:r>
            <a:r>
              <a:rPr lang="ru-RU" dirty="0"/>
              <a:t>ах</a:t>
            </a:r>
            <a:r>
              <a:rPr lang="en-US" dirty="0"/>
              <a:t>, </a:t>
            </a:r>
            <a:r>
              <a:rPr lang="ru-RU" dirty="0"/>
              <a:t>проведение выездных мастер-классов и открытых уроков</a:t>
            </a:r>
          </a:p>
        </p:txBody>
      </p:sp>
    </p:spTree>
    <p:extLst>
      <p:ext uri="{BB962C8B-B14F-4D97-AF65-F5344CB8AC3E}">
        <p14:creationId xmlns:p14="http://schemas.microsoft.com/office/powerpoint/2010/main" val="27625137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9B926B-C25E-3643-8B89-D0DBA20B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6881" y="333972"/>
            <a:ext cx="1176541" cy="611959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9994135-0F8D-E842-A692-39AD48CECA8E}"/>
              </a:ext>
            </a:extLst>
          </p:cNvPr>
          <p:cNvSpPr/>
          <p:nvPr/>
        </p:nvSpPr>
        <p:spPr>
          <a:xfrm>
            <a:off x="325821" y="252248"/>
            <a:ext cx="11698013" cy="6492497"/>
          </a:xfrm>
          <a:prstGeom prst="roundRect">
            <a:avLst>
              <a:gd name="adj" fmla="val 5834"/>
            </a:avLst>
          </a:prstGeom>
          <a:noFill/>
          <a:ln w="19050">
            <a:solidFill>
              <a:srgbClr val="A23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1F3F78-4164-C442-B1F3-0D24135B3721}"/>
              </a:ext>
            </a:extLst>
          </p:cNvPr>
          <p:cNvSpPr txBox="1"/>
          <p:nvPr/>
        </p:nvSpPr>
        <p:spPr>
          <a:xfrm>
            <a:off x="714837" y="913315"/>
            <a:ext cx="16542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A72E88"/>
                </a:solidFill>
                <a:latin typeface="Playfair Display SemiBold" pitchFamily="2" charset="-52"/>
              </a:rPr>
              <a:t>Ресурсы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EE874E-3323-BF4D-9B75-DF953D69A747}"/>
              </a:ext>
            </a:extLst>
          </p:cNvPr>
          <p:cNvSpPr txBox="1"/>
          <p:nvPr/>
        </p:nvSpPr>
        <p:spPr>
          <a:xfrm>
            <a:off x="622273" y="1952331"/>
            <a:ext cx="54694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B9D04A"/>
                </a:solidFill>
                <a:latin typeface="Dita Sweet" panose="02000503090000020004" pitchFamily="50" charset="0"/>
              </a:rPr>
              <a:t>1</a:t>
            </a:r>
            <a:r>
              <a:rPr lang="ru-RU" sz="5400" dirty="0">
                <a:solidFill>
                  <a:srgbClr val="B9D04A"/>
                </a:solidFill>
                <a:latin typeface="Dita Sweet" panose="02000503090000020004" pitchFamily="50" charset="0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B1303B-4984-EF43-9CF9-35A1F375DD81}"/>
              </a:ext>
            </a:extLst>
          </p:cNvPr>
          <p:cNvSpPr txBox="1"/>
          <p:nvPr/>
        </p:nvSpPr>
        <p:spPr>
          <a:xfrm>
            <a:off x="589760" y="3428798"/>
            <a:ext cx="6751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solidFill>
                  <a:srgbClr val="B9D04A"/>
                </a:solidFill>
                <a:latin typeface="Dita Sweet" panose="02000503090000020004" pitchFamily="50" charset="0"/>
              </a:rPr>
              <a:t>2.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F2C625-2AC4-0B4D-B712-C83866954A68}"/>
              </a:ext>
            </a:extLst>
          </p:cNvPr>
          <p:cNvSpPr txBox="1"/>
          <p:nvPr/>
        </p:nvSpPr>
        <p:spPr>
          <a:xfrm>
            <a:off x="616024" y="4645832"/>
            <a:ext cx="6751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solidFill>
                  <a:srgbClr val="B9D04A"/>
                </a:solidFill>
                <a:latin typeface="Dita Sweet" panose="02000503090000020004" pitchFamily="50" charset="0"/>
              </a:rPr>
              <a:t>3.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FBDE54-120F-D048-86E3-8F4AFF1F5D24}"/>
              </a:ext>
            </a:extLst>
          </p:cNvPr>
          <p:cNvSpPr txBox="1"/>
          <p:nvPr/>
        </p:nvSpPr>
        <p:spPr>
          <a:xfrm>
            <a:off x="1264944" y="1892694"/>
            <a:ext cx="35415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" pitchFamily="2" charset="0"/>
              </a:rPr>
              <a:t>На данный момент есть возможность обучить новых инструкторов,</a:t>
            </a:r>
            <a:r>
              <a:rPr lang="en-US" sz="2000" dirty="0">
                <a:latin typeface="Times" pitchFamily="2" charset="0"/>
              </a:rPr>
              <a:t> </a:t>
            </a:r>
            <a:r>
              <a:rPr lang="ru-RU" sz="2000" dirty="0">
                <a:latin typeface="Times" pitchFamily="2" charset="0"/>
              </a:rPr>
              <a:t>работать уже по существующей программе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E612C6-676E-3449-8945-F356D1293AB0}"/>
              </a:ext>
            </a:extLst>
          </p:cNvPr>
          <p:cNvSpPr txBox="1"/>
          <p:nvPr/>
        </p:nvSpPr>
        <p:spPr>
          <a:xfrm>
            <a:off x="1264945" y="4654472"/>
            <a:ext cx="354152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" pitchFamily="2" charset="0"/>
              </a:rPr>
              <a:t>Если открывать такие же студии в других городах</a:t>
            </a:r>
            <a:r>
              <a:rPr lang="en-US" sz="2000" dirty="0">
                <a:latin typeface="Times" pitchFamily="2" charset="0"/>
              </a:rPr>
              <a:t>, </a:t>
            </a:r>
            <a:r>
              <a:rPr lang="ru-RU" sz="2000" dirty="0">
                <a:latin typeface="Times" pitchFamily="2" charset="0"/>
              </a:rPr>
              <a:t>необходимо закрепить товарный знак</a:t>
            </a:r>
          </a:p>
          <a:p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446D28A-C696-C14B-ADEF-559FBD28C51A}"/>
              </a:ext>
            </a:extLst>
          </p:cNvPr>
          <p:cNvSpPr txBox="1"/>
          <p:nvPr/>
        </p:nvSpPr>
        <p:spPr>
          <a:xfrm>
            <a:off x="6151117" y="2097601"/>
            <a:ext cx="3541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" pitchFamily="2" charset="0"/>
              </a:rPr>
              <a:t>Подбор соответствующего помещения и его оснащение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6C6BCC-4033-BA49-82B0-5C88AD80D52D}"/>
              </a:ext>
            </a:extLst>
          </p:cNvPr>
          <p:cNvSpPr txBox="1"/>
          <p:nvPr/>
        </p:nvSpPr>
        <p:spPr>
          <a:xfrm>
            <a:off x="5407233" y="1952331"/>
            <a:ext cx="6687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solidFill>
                  <a:srgbClr val="B9D04A"/>
                </a:solidFill>
                <a:latin typeface="Dita Sweet" panose="02000503090000020004" pitchFamily="50" charset="0"/>
              </a:rPr>
              <a:t>4.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A4FA4F9-94E1-1144-8DE5-0D8925FF38C7}"/>
              </a:ext>
            </a:extLst>
          </p:cNvPr>
          <p:cNvSpPr txBox="1"/>
          <p:nvPr/>
        </p:nvSpPr>
        <p:spPr>
          <a:xfrm>
            <a:off x="5430144" y="3258533"/>
            <a:ext cx="6751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solidFill>
                  <a:srgbClr val="B9D04A"/>
                </a:solidFill>
                <a:latin typeface="Dita Sweet" panose="02000503090000020004" pitchFamily="50" charset="0"/>
              </a:rPr>
              <a:t>5.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3EE10B5-5C98-214B-B668-E30FA4D791A5}"/>
              </a:ext>
            </a:extLst>
          </p:cNvPr>
          <p:cNvSpPr txBox="1"/>
          <p:nvPr/>
        </p:nvSpPr>
        <p:spPr>
          <a:xfrm>
            <a:off x="5447078" y="4645832"/>
            <a:ext cx="7040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solidFill>
                  <a:srgbClr val="B9D04A"/>
                </a:solidFill>
                <a:latin typeface="Dita Sweet" panose="02000503090000020004" pitchFamily="50" charset="0"/>
              </a:rPr>
              <a:t>6.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3BBEFB7-12E9-3A4E-9AA1-6E4D32AD633C}"/>
              </a:ext>
            </a:extLst>
          </p:cNvPr>
          <p:cNvSpPr txBox="1"/>
          <p:nvPr/>
        </p:nvSpPr>
        <p:spPr>
          <a:xfrm>
            <a:off x="6151116" y="3382902"/>
            <a:ext cx="3541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" pitchFamily="2" charset="0"/>
              </a:rPr>
              <a:t>Закупка необходимого оборудования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5D5F436-7DDA-D64A-A811-BF722EC6DE01}"/>
              </a:ext>
            </a:extLst>
          </p:cNvPr>
          <p:cNvSpPr txBox="1"/>
          <p:nvPr/>
        </p:nvSpPr>
        <p:spPr>
          <a:xfrm>
            <a:off x="6151117" y="4668203"/>
            <a:ext cx="35415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" pitchFamily="2" charset="0"/>
              </a:rPr>
              <a:t>Проведение рекламных акций для запуска студии и привлечения клиентов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B19B0E-E09F-C2D1-4AD5-96B910AE81C1}"/>
              </a:ext>
            </a:extLst>
          </p:cNvPr>
          <p:cNvSpPr txBox="1"/>
          <p:nvPr/>
        </p:nvSpPr>
        <p:spPr>
          <a:xfrm>
            <a:off x="1264944" y="3586623"/>
            <a:ext cx="3541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" pitchFamily="2" charset="0"/>
              </a:rPr>
              <a:t>Проведение выездных мастер-классов и открытых уроков</a:t>
            </a:r>
          </a:p>
        </p:txBody>
      </p:sp>
    </p:spTree>
    <p:extLst>
      <p:ext uri="{BB962C8B-B14F-4D97-AF65-F5344CB8AC3E}">
        <p14:creationId xmlns:p14="http://schemas.microsoft.com/office/powerpoint/2010/main" val="28062929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9B926B-C25E-3643-8B89-D0DBA20B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6881" y="333972"/>
            <a:ext cx="1176541" cy="611959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9994135-0F8D-E842-A692-39AD48CECA8E}"/>
              </a:ext>
            </a:extLst>
          </p:cNvPr>
          <p:cNvSpPr/>
          <p:nvPr/>
        </p:nvSpPr>
        <p:spPr>
          <a:xfrm>
            <a:off x="325821" y="252248"/>
            <a:ext cx="11698013" cy="6492497"/>
          </a:xfrm>
          <a:prstGeom prst="roundRect">
            <a:avLst>
              <a:gd name="adj" fmla="val 5834"/>
            </a:avLst>
          </a:prstGeom>
          <a:noFill/>
          <a:ln w="19050">
            <a:solidFill>
              <a:srgbClr val="A23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C12802-D0DB-8349-B613-80C69CA111E6}"/>
              </a:ext>
            </a:extLst>
          </p:cNvPr>
          <p:cNvSpPr txBox="1"/>
          <p:nvPr/>
        </p:nvSpPr>
        <p:spPr>
          <a:xfrm>
            <a:off x="574899" y="819321"/>
            <a:ext cx="33175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A72E88"/>
                </a:solidFill>
                <a:latin typeface="Playfair Display SemiBold" pitchFamily="2" charset="-52"/>
              </a:rPr>
              <a:t>Команда проекта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3E1AB8-A27C-0540-B40E-DDBEBC322F07}"/>
              </a:ext>
            </a:extLst>
          </p:cNvPr>
          <p:cNvSpPr txBox="1"/>
          <p:nvPr/>
        </p:nvSpPr>
        <p:spPr>
          <a:xfrm>
            <a:off x="2015078" y="3324067"/>
            <a:ext cx="408092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Павлова Наталья Владимировна</a:t>
            </a:r>
          </a:p>
          <a:p>
            <a:r>
              <a:rPr lang="ru-RU" sz="1400" dirty="0"/>
              <a:t>14.</a:t>
            </a:r>
            <a:r>
              <a:rPr lang="en-US" sz="1400" dirty="0"/>
              <a:t>07.1991, </a:t>
            </a:r>
            <a:r>
              <a:rPr lang="ru-RU" sz="1400" dirty="0"/>
              <a:t>г.</a:t>
            </a:r>
            <a:r>
              <a:rPr lang="en-US" sz="1400" dirty="0"/>
              <a:t> </a:t>
            </a:r>
            <a:r>
              <a:rPr lang="en-US" sz="1400" dirty="0" err="1"/>
              <a:t>В</a:t>
            </a:r>
            <a:r>
              <a:rPr lang="ru-RU" sz="1400" dirty="0" err="1"/>
              <a:t>ладимир</a:t>
            </a:r>
            <a:r>
              <a:rPr lang="en-US" sz="1400" dirty="0"/>
              <a:t>, </a:t>
            </a:r>
            <a:r>
              <a:rPr lang="ru-RU" sz="1400" dirty="0"/>
              <a:t>инструктор,</a:t>
            </a:r>
            <a:r>
              <a:rPr lang="en-US" sz="1400" dirty="0"/>
              <a:t> </a:t>
            </a:r>
            <a:r>
              <a:rPr lang="ru-RU" sz="1400" dirty="0"/>
              <a:t>персональный тренер,</a:t>
            </a:r>
            <a:r>
              <a:rPr lang="en-US" sz="1400" dirty="0"/>
              <a:t> </a:t>
            </a:r>
            <a:r>
              <a:rPr lang="ru-RU" sz="1400" dirty="0"/>
              <a:t>руководитель и основатель студии фитнеса «</a:t>
            </a:r>
            <a:r>
              <a:rPr lang="ru-RU" sz="1400" dirty="0" err="1"/>
              <a:t>Z</a:t>
            </a:r>
            <a:r>
              <a:rPr lang="en-US" sz="1400" dirty="0" err="1"/>
              <a:t>А</a:t>
            </a:r>
            <a:r>
              <a:rPr lang="ru-RU" sz="1400" dirty="0"/>
              <a:t>РЯДКА»,</a:t>
            </a:r>
            <a:r>
              <a:rPr lang="en-US" sz="1400" dirty="0"/>
              <a:t> </a:t>
            </a:r>
            <a:r>
              <a:rPr lang="ru-RU" sz="1400" dirty="0"/>
              <a:t>спикер федерального проекта «</a:t>
            </a:r>
            <a:r>
              <a:rPr lang="en-US" sz="1400" dirty="0" err="1"/>
              <a:t>П</a:t>
            </a:r>
            <a:r>
              <a:rPr lang="ru-RU" sz="1400" dirty="0" err="1"/>
              <a:t>раздник</a:t>
            </a:r>
            <a:r>
              <a:rPr lang="ru-RU" sz="1400" dirty="0"/>
              <a:t> материнства» (с темой послеродовое восстановление)</a:t>
            </a:r>
            <a:r>
              <a:rPr lang="en-US" sz="1400" dirty="0"/>
              <a:t>, </a:t>
            </a:r>
            <a:r>
              <a:rPr lang="ru-RU" sz="1400" dirty="0"/>
              <a:t>опыт работы более 15 лет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9D5AE49-FCC8-D949-836F-A74AD3355702}"/>
              </a:ext>
            </a:extLst>
          </p:cNvPr>
          <p:cNvSpPr txBox="1"/>
          <p:nvPr/>
        </p:nvSpPr>
        <p:spPr>
          <a:xfrm>
            <a:off x="8061101" y="2849884"/>
            <a:ext cx="34260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Киселева Наталья Анатольевна,</a:t>
            </a:r>
            <a:r>
              <a:rPr lang="en-US" sz="1400" dirty="0"/>
              <a:t> </a:t>
            </a:r>
          </a:p>
          <a:p>
            <a:r>
              <a:rPr lang="ru-RU" sz="1400" dirty="0"/>
              <a:t>28.</a:t>
            </a:r>
            <a:r>
              <a:rPr lang="en-US" sz="1400" dirty="0"/>
              <a:t>1</a:t>
            </a:r>
            <a:r>
              <a:rPr lang="ru-RU" sz="1400" dirty="0"/>
              <a:t>2.</a:t>
            </a:r>
            <a:r>
              <a:rPr lang="en-US" sz="1400" dirty="0"/>
              <a:t> 199</a:t>
            </a:r>
            <a:r>
              <a:rPr lang="ru-RU" sz="1400" dirty="0"/>
              <a:t>5</a:t>
            </a:r>
            <a:r>
              <a:rPr lang="en-US" sz="1400" dirty="0" err="1"/>
              <a:t>г</a:t>
            </a:r>
            <a:r>
              <a:rPr lang="ru-RU" sz="1400" dirty="0"/>
              <a:t>.</a:t>
            </a:r>
            <a:r>
              <a:rPr lang="en-US" sz="1400" dirty="0"/>
              <a:t>, </a:t>
            </a:r>
            <a:r>
              <a:rPr lang="ru-RU" sz="1400" dirty="0"/>
              <a:t>инструктор,</a:t>
            </a:r>
            <a:r>
              <a:rPr lang="en-US" sz="1400" dirty="0"/>
              <a:t> </a:t>
            </a:r>
            <a:r>
              <a:rPr lang="ru-RU" sz="1400" dirty="0"/>
              <a:t>персональный тренер,</a:t>
            </a:r>
            <a:r>
              <a:rPr lang="en-US" sz="1400" dirty="0"/>
              <a:t> </a:t>
            </a:r>
            <a:r>
              <a:rPr lang="ru-RU" sz="1400" dirty="0"/>
              <a:t>г.</a:t>
            </a:r>
            <a:r>
              <a:rPr lang="en-US" sz="1400" dirty="0"/>
              <a:t> </a:t>
            </a:r>
            <a:r>
              <a:rPr lang="en-US" sz="1400" dirty="0" err="1"/>
              <a:t>В</a:t>
            </a:r>
            <a:r>
              <a:rPr lang="ru-RU" sz="1400" dirty="0" err="1"/>
              <a:t>ладимир</a:t>
            </a:r>
            <a:r>
              <a:rPr lang="en-US" sz="1400" dirty="0"/>
              <a:t>, </a:t>
            </a:r>
            <a:r>
              <a:rPr lang="ru-RU" sz="1400" dirty="0"/>
              <a:t>опыт работы более 10 лет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3A5C35F-2BAF-3D4B-ACCF-DC530FD2EB68}"/>
              </a:ext>
            </a:extLst>
          </p:cNvPr>
          <p:cNvSpPr txBox="1"/>
          <p:nvPr/>
        </p:nvSpPr>
        <p:spPr>
          <a:xfrm>
            <a:off x="574899" y="2332705"/>
            <a:ext cx="26897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A72E88"/>
                </a:solidFill>
                <a:latin typeface="Playfair Display SemiBold" pitchFamily="2" charset="-52"/>
              </a:rPr>
              <a:t>Руководитель проекта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A8F5C6B-9DA1-054C-BDF6-066529B98D57}"/>
              </a:ext>
            </a:extLst>
          </p:cNvPr>
          <p:cNvSpPr txBox="1"/>
          <p:nvPr/>
        </p:nvSpPr>
        <p:spPr>
          <a:xfrm>
            <a:off x="6294431" y="1698430"/>
            <a:ext cx="32179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B9D04A"/>
                </a:solidFill>
                <a:latin typeface="Playfair Display SemiBold" pitchFamily="2" charset="-52"/>
              </a:rPr>
              <a:t>Ключевые члены команды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2C97BFC-0480-9A76-F277-608F1954CD5E}"/>
              </a:ext>
            </a:extLst>
          </p:cNvPr>
          <p:cNvSpPr txBox="1"/>
          <p:nvPr/>
        </p:nvSpPr>
        <p:spPr>
          <a:xfrm>
            <a:off x="8061101" y="4835051"/>
            <a:ext cx="34260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Панина Екатерина Александровна,</a:t>
            </a:r>
            <a:r>
              <a:rPr lang="en-US" sz="1400" dirty="0"/>
              <a:t> </a:t>
            </a:r>
          </a:p>
          <a:p>
            <a:r>
              <a:rPr lang="ru-RU" sz="1400" dirty="0"/>
              <a:t>18.</a:t>
            </a:r>
            <a:r>
              <a:rPr lang="en-US" sz="1400" dirty="0"/>
              <a:t>07</a:t>
            </a:r>
            <a:r>
              <a:rPr lang="ru-RU" sz="1400" dirty="0"/>
              <a:t>.</a:t>
            </a:r>
            <a:r>
              <a:rPr lang="en-US" sz="1400" dirty="0"/>
              <a:t>1995г</a:t>
            </a:r>
            <a:r>
              <a:rPr lang="ru-RU" sz="1400" dirty="0"/>
              <a:t>.</a:t>
            </a:r>
            <a:r>
              <a:rPr lang="en-US" sz="1400" dirty="0"/>
              <a:t>, </a:t>
            </a:r>
            <a:r>
              <a:rPr lang="ru-RU" sz="1400" dirty="0"/>
              <a:t>инструктор,</a:t>
            </a:r>
            <a:r>
              <a:rPr lang="en-US" sz="1400" dirty="0"/>
              <a:t> </a:t>
            </a:r>
            <a:r>
              <a:rPr lang="ru-RU" sz="1400" dirty="0"/>
              <a:t>персональный тренер,</a:t>
            </a:r>
            <a:r>
              <a:rPr lang="en-US" sz="1400" dirty="0"/>
              <a:t> </a:t>
            </a:r>
            <a:r>
              <a:rPr lang="ru-RU" sz="1400" dirty="0"/>
              <a:t>врач спортивной медицины,</a:t>
            </a:r>
            <a:r>
              <a:rPr lang="en-US" sz="1400" dirty="0"/>
              <a:t> </a:t>
            </a:r>
            <a:endParaRPr lang="ru-RU" sz="1400" dirty="0"/>
          </a:p>
          <a:p>
            <a:r>
              <a:rPr lang="ru-RU" sz="1400" dirty="0"/>
              <a:t>г.</a:t>
            </a:r>
            <a:r>
              <a:rPr lang="en-US" sz="1400" dirty="0"/>
              <a:t> </a:t>
            </a:r>
            <a:r>
              <a:rPr lang="en-US" sz="1400" dirty="0" err="1"/>
              <a:t>В</a:t>
            </a:r>
            <a:r>
              <a:rPr lang="ru-RU" sz="1400" dirty="0" err="1"/>
              <a:t>ладимир</a:t>
            </a:r>
            <a:r>
              <a:rPr lang="ru-RU" sz="1400" dirty="0"/>
              <a:t>,</a:t>
            </a:r>
            <a:r>
              <a:rPr lang="en-US" sz="1400" dirty="0"/>
              <a:t> </a:t>
            </a:r>
            <a:r>
              <a:rPr lang="ru-RU" sz="1400" dirty="0"/>
              <a:t>опыт работы 7 лет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BE23A3D-32F0-8305-D5C1-792FA3D8EC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705" y="3134120"/>
            <a:ext cx="1334373" cy="198033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365A34-2778-36CB-AF21-49C954258B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2508" y="2345083"/>
            <a:ext cx="1110921" cy="165123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2559AC0-04B7-8B39-0B06-F139D0E679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2508" y="4585925"/>
            <a:ext cx="1110921" cy="1643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7855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887</Words>
  <Application>Microsoft Macintosh PowerPoint</Application>
  <PresentationFormat>Широкоэкранный</PresentationFormat>
  <Paragraphs>108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Dita Sweet</vt:lpstr>
      <vt:lpstr>Playfair Display</vt:lpstr>
      <vt:lpstr>Playfair Display SemiBold</vt:lpstr>
      <vt:lpstr>Times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hatashkaa@icloud.com</cp:lastModifiedBy>
  <cp:revision>38</cp:revision>
  <dcterms:created xsi:type="dcterms:W3CDTF">2025-03-26T12:04:55Z</dcterms:created>
  <dcterms:modified xsi:type="dcterms:W3CDTF">2025-04-07T11:41:08Z</dcterms:modified>
</cp:coreProperties>
</file>