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5" r:id="rId7"/>
    <p:sldId id="260" r:id="rId8"/>
    <p:sldId id="261" r:id="rId9"/>
    <p:sldId id="264" r:id="rId10"/>
    <p:sldId id="266" r:id="rId11"/>
    <p:sldId id="267" r:id="rId12"/>
    <p:sldId id="263" r:id="rId13"/>
    <p:sldId id="270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DF223E-1CA4-49E0-86AD-343833CF97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DDFF383-363D-41CF-97BA-C49933B7A0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56C238-DE6E-4C3A-BF0B-F4982A67D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E100F-2E07-44EE-A810-0F6675E74A62}" type="datetimeFigureOut">
              <a:rPr lang="ru-RU" smtClean="0"/>
              <a:t>10.04.2025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8AA406F-036F-4113-909E-668B96619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62BB15A-B548-4734-8BA0-C6032F593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1C94C-B38A-4C67-B6BC-4F0B048A9A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564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300DA6-A48F-4442-9CBA-58E4170D2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E08472D-406F-4557-B00D-4F1949C74E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E4A1B0-1A70-4CA1-9D85-C83693F64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E100F-2E07-44EE-A810-0F6675E74A62}" type="datetimeFigureOut">
              <a:rPr lang="ru-RU" smtClean="0"/>
              <a:t>10.04.2025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97EF69-7283-4286-86DB-02A9982D1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835109-0760-4DBA-9992-6037DFC5D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1C94C-B38A-4C67-B6BC-4F0B048A9A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2696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5092AAE-636C-49AE-9356-6D8043FCBF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41E9008-DC34-4629-BDAB-8B6D693893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095C651-29AF-4CE0-816F-99396CF2B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E100F-2E07-44EE-A810-0F6675E74A62}" type="datetimeFigureOut">
              <a:rPr lang="ru-RU" smtClean="0"/>
              <a:t>10.04.2025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45ACE6-D139-47B5-B9F5-8D5E6477C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FA7201-5D3A-4190-BF67-0C10700CA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1C94C-B38A-4C67-B6BC-4F0B048A9A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593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FEDFEB-3280-47EF-ABF1-B6B2960C9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7B4E58D-3813-40BF-92FD-65BBDA4397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8680128-9346-47EA-8129-1714CE793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E100F-2E07-44EE-A810-0F6675E74A62}" type="datetimeFigureOut">
              <a:rPr lang="ru-RU" smtClean="0"/>
              <a:t>10.04.2025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21D3B0C-6F5D-4BA9-A2CB-6C8273D30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EC50BC-F3F1-4113-B5B0-371A88A1F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1C94C-B38A-4C67-B6BC-4F0B048A9A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577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7EEC63-1F71-4FCF-AA69-BFE9B2812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6496415-DA0D-46FF-8865-413DE21F08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50FC2B3-0A93-43BA-B298-2D322315E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E100F-2E07-44EE-A810-0F6675E74A62}" type="datetimeFigureOut">
              <a:rPr lang="ru-RU" smtClean="0"/>
              <a:t>10.04.2025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EEB900-3AD4-48C0-9DC2-42A06C92B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046BA9B-3446-4866-A070-87ECEEEF4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1C94C-B38A-4C67-B6BC-4F0B048A9A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224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CC4CE3-3BF8-449F-B7E7-182BEAC2A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8929A8F-A1A2-493B-9D88-5CFBC86A0F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74B912D-3042-41B1-869F-6E6A654DD6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59B8E7B-8917-44F5-93D8-D1B2F0E7C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E100F-2E07-44EE-A810-0F6675E74A62}" type="datetimeFigureOut">
              <a:rPr lang="ru-RU" smtClean="0"/>
              <a:t>10.04.2025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3EEE36A-627D-44A4-9C02-F960D9D8F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70CBBC2-97D4-40F8-84DC-D54D7108A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1C94C-B38A-4C67-B6BC-4F0B048A9A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22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4AA6F8-6549-4D40-AAF3-94545620D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0ABF603-DC9F-4F4A-B331-D7EBF28906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AF42B24-0862-4E07-B3DB-23D72C12B7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0BE0555-B075-4867-95EA-4A9CFD7F6D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44169D8-8117-4B0A-A92C-7A04262585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5A74F25-CCA3-4934-B85B-8A6E3CBCC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E100F-2E07-44EE-A810-0F6675E74A62}" type="datetimeFigureOut">
              <a:rPr lang="ru-RU" smtClean="0"/>
              <a:t>10.04.2025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9DEA862-1F67-4332-A601-A78C09F02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7F4CB49-540C-4032-998D-F00929F17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1C94C-B38A-4C67-B6BC-4F0B048A9A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7696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05317B-651E-48FC-A00A-A5A2FF0B0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3E8F013-E506-4C43-83E1-1BF0FD1BE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E100F-2E07-44EE-A810-0F6675E74A62}" type="datetimeFigureOut">
              <a:rPr lang="ru-RU" smtClean="0"/>
              <a:t>10.04.2025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9046B5E-3136-4231-8DD4-8E1F738DE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1DC4796-714F-455B-A3E5-5BBE01FA1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1C94C-B38A-4C67-B6BC-4F0B048A9A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3043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06983DF-FD3A-4A9B-9A0F-906E63930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E100F-2E07-44EE-A810-0F6675E74A62}" type="datetimeFigureOut">
              <a:rPr lang="ru-RU" smtClean="0"/>
              <a:t>10.04.2025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E7BBC6A-3342-424D-A2EB-A75E096AA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BFBA264-DD7A-481A-A5C6-BA9D9AAD3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1C94C-B38A-4C67-B6BC-4F0B048A9A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125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63ACCE-0ED4-4E27-8D7F-3813054A6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E4ECCB-0599-4CA2-92E6-F12D25070A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8A8815C-3D06-42E4-AB83-B9BDFCA67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ACC5FE7-2ACB-4E25-A78D-85B1380A3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E100F-2E07-44EE-A810-0F6675E74A62}" type="datetimeFigureOut">
              <a:rPr lang="ru-RU" smtClean="0"/>
              <a:t>10.04.2025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2D7FA9E-56B3-46E3-BFB3-0C59669E4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67FBF1E-1523-499B-A2DB-9EA61DAF9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1C94C-B38A-4C67-B6BC-4F0B048A9A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5626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EAFC7E-A091-473F-A278-A106490EB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2A9F201-7D81-401F-AF41-FCA56237F4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831836B-CDEF-4B7B-9D93-BB440BAC02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10662C2-F1D9-45BA-BA01-3825313B4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E100F-2E07-44EE-A810-0F6675E74A62}" type="datetimeFigureOut">
              <a:rPr lang="ru-RU" smtClean="0"/>
              <a:t>10.04.2025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B104D1C-B32C-4E67-995F-643EBCE01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C284785-A46D-470B-9CDF-DEF637CA1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1C94C-B38A-4C67-B6BC-4F0B048A9A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861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10E8C7-8E7D-4F7F-9113-AAE7FDC5A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D345691-4897-4816-99E2-E65BA87C59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8ADC950-9A3C-4617-AEC3-478235679B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E100F-2E07-44EE-A810-0F6675E74A62}" type="datetimeFigureOut">
              <a:rPr lang="ru-RU" smtClean="0"/>
              <a:t>10.04.2025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C904A84-6AA3-47E0-B7A9-1766B3FBE4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88DC7C5-0659-475C-86EB-F868003A7C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21C94C-B38A-4C67-B6BC-4F0B048A9A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6307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470AAC9-621F-41F4-ADAA-1492EAEE03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963" y="323557"/>
            <a:ext cx="11296357" cy="621792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l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О, сколько нам открытий чудных</a:t>
            </a:r>
          </a:p>
          <a:p>
            <a:pPr algn="l"/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готовит просвещенья дух…</a:t>
            </a:r>
          </a:p>
          <a:p>
            <a:pPr algn="r"/>
            <a:endParaRPr lang="ru-RU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 С. Пушкин</a:t>
            </a:r>
          </a:p>
        </p:txBody>
      </p:sp>
    </p:spTree>
    <p:extLst>
      <p:ext uri="{BB962C8B-B14F-4D97-AF65-F5344CB8AC3E}">
        <p14:creationId xmlns:p14="http://schemas.microsoft.com/office/powerpoint/2010/main" val="37996679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2DA03B-39D9-495A-8FDA-01959426E2E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Главным в программе является и пропаганда физической, двигательной активности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E319640B-C1EE-4C5E-ACB2-415B2DC4DF5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83545"/>
            <a:ext cx="2487647" cy="4509330"/>
          </a:xfrm>
          <a:solidFill>
            <a:schemeClr val="accent6">
              <a:lumMod val="60000"/>
              <a:lumOff val="40000"/>
            </a:schemeClr>
          </a:solidFill>
        </p:spPr>
      </p:pic>
      <p:pic>
        <p:nvPicPr>
          <p:cNvPr id="10" name="Объект 9">
            <a:extLst>
              <a:ext uri="{FF2B5EF4-FFF2-40B4-BE49-F238E27FC236}">
                <a16:creationId xmlns:a16="http://schemas.microsoft.com/office/drawing/2014/main" id="{F37E7C86-E140-4969-B442-8831B72E633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655" y="1844635"/>
            <a:ext cx="5120640" cy="3425952"/>
          </a:xfr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404D0C4-6EB1-4919-B67D-44C8519F08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255" y="3066923"/>
            <a:ext cx="5002616" cy="3425952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CCF0634-3539-4A93-B3AC-4B0F45A08F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346" y="1844635"/>
            <a:ext cx="4073769" cy="2444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3820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7B4A9C-C015-43A8-AC16-20633D79683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За время работы программы «Серебряный возраст» в ней приняли участие тысячи женщин!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AC628C-A08C-4A4F-8CCD-9870EEF966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Надежда Тюленева, подписчица канала «Дамы, давайте худеть вместе»:</a:t>
            </a:r>
          </a:p>
          <a:p>
            <a:pPr marL="0" indent="0">
              <a:buNone/>
            </a:pPr>
            <a:r>
              <a:rPr lang="ru-RU" dirty="0"/>
              <a:t>«… Я худела со 125 кг на бесплатных марафонах с января 2021. И у меня была цель - уйти от диабета 2 типа и я почти её достигла. Спокойно, не спеша. Сейчас у меня 86 кг и мне 68 лет. Показания </a:t>
            </a:r>
            <a:r>
              <a:rPr lang="ru-RU" dirty="0" err="1"/>
              <a:t>глюкометра</a:t>
            </a:r>
            <a:r>
              <a:rPr lang="ru-RU" dirty="0"/>
              <a:t> держатся в пределах 5,2-6,2. Я этому очень рада…»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6C6F774-51AA-45BC-8B8F-7F93337AB7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/>
              <a:t>Ирина Коняхина:</a:t>
            </a:r>
          </a:p>
          <a:p>
            <a:pPr marL="0" indent="0">
              <a:buNone/>
            </a:pPr>
            <a:r>
              <a:rPr lang="ru-RU" b="1" dirty="0"/>
              <a:t>«…В октябре 2023 года вес был 108 кг, сейчас 82,3.</a:t>
            </a:r>
          </a:p>
          <a:p>
            <a:pPr marL="0" indent="0">
              <a:buNone/>
            </a:pPr>
            <a:r>
              <a:rPr lang="ru-RU" b="1" dirty="0"/>
              <a:t>Думаю - это ещё не цель, есть над чем работать, остаюсь ещё на годик.</a:t>
            </a:r>
          </a:p>
          <a:p>
            <a:pPr marL="0" indent="0">
              <a:buNone/>
            </a:pPr>
            <a:r>
              <a:rPr lang="ru-RU" b="1" dirty="0"/>
              <a:t>Здоровье улучшилось, суставы мало беспокоят, сахар, холестерин, кортизол - все в норме.</a:t>
            </a:r>
          </a:p>
          <a:p>
            <a:pPr marL="0" indent="0">
              <a:buNone/>
            </a:pPr>
            <a:r>
              <a:rPr lang="ru-RU" b="1" dirty="0"/>
              <a:t>Движение, ходьба, степпер, ежедневно зарядка - теперь мои спутники жизни.</a:t>
            </a:r>
          </a:p>
          <a:p>
            <a:pPr marL="0" indent="0">
              <a:buNone/>
            </a:pPr>
            <a:r>
              <a:rPr lang="ru-RU" b="1" dirty="0"/>
              <a:t>Мой теперь девиз: "Ира, встала и пошла«…»</a:t>
            </a:r>
          </a:p>
        </p:txBody>
      </p:sp>
    </p:spTree>
    <p:extLst>
      <p:ext uri="{BB962C8B-B14F-4D97-AF65-F5344CB8AC3E}">
        <p14:creationId xmlns:p14="http://schemas.microsoft.com/office/powerpoint/2010/main" val="41515021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999494-154B-4F6E-8C94-FA867C4FA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96303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3200" b="1" dirty="0"/>
              <a:t>Минимальное количество сброшенных кг </a:t>
            </a:r>
            <a:br>
              <a:rPr lang="ru-RU" sz="3200" b="1" dirty="0"/>
            </a:br>
            <a:r>
              <a:rPr lang="ru-RU" sz="3200" b="1" dirty="0"/>
              <a:t>среднестатистической женщиной  – 10 кг,</a:t>
            </a:r>
            <a:br>
              <a:rPr lang="ru-RU" sz="3200" b="1" dirty="0"/>
            </a:br>
            <a:r>
              <a:rPr lang="ru-RU" sz="3200" b="1" dirty="0"/>
              <a:t>максимальное – 56 кг.</a:t>
            </a:r>
            <a:br>
              <a:rPr lang="ru-RU" sz="3200" b="1" dirty="0"/>
            </a:br>
            <a:r>
              <a:rPr lang="ru-RU" sz="3200" b="1" dirty="0"/>
              <a:t>Большинство женщин сбрасывает по 25-30 кг.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0508C2-0050-4F00-8267-5CFFFA209D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21169"/>
            <a:ext cx="5181600" cy="3855794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ru-RU" b="1" dirty="0"/>
              <a:t>До и после:</a:t>
            </a:r>
          </a:p>
          <a:p>
            <a:pPr marL="0" indent="0" algn="ctr">
              <a:buNone/>
            </a:pPr>
            <a:endParaRPr lang="ru-RU" b="1" dirty="0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C89F3DA7-7CB6-4D9F-8E03-9C1E16492A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21167"/>
            <a:ext cx="5181600" cy="3855795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 </a:t>
            </a:r>
            <a:r>
              <a:rPr lang="ru-RU" b="1" dirty="0"/>
              <a:t>До и после: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43AB6A1-4C8F-41F8-B551-3EDE6C6699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247" y="2996418"/>
            <a:ext cx="4929553" cy="295773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7D400C6-DED3-456D-86A8-B761DFA57D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768" y="3033345"/>
            <a:ext cx="4806463" cy="288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96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A503B7-1D77-468A-9A17-F5249F2D9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7577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коллажа из 19-ти с результатами в похудении </a:t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итогам проведенных онлайн-марафонов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700BB57-7A27-4304-8797-ECFBB74FEC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75" y="1598476"/>
            <a:ext cx="4983424" cy="299005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46EDEB0-2148-4372-8868-8933828D10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834" y="1594925"/>
            <a:ext cx="4945966" cy="296758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C150D3A-619E-4D73-8BCE-4F8F655F4D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863" y="4255747"/>
            <a:ext cx="4040273" cy="2424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1447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FE937F4D-91AD-45DE-BDDD-951425CAA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674" y="309489"/>
            <a:ext cx="10515600" cy="6105379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3600" b="1" dirty="0"/>
              <a:t>Как автор программы «Серебряный возраст» </a:t>
            </a:r>
            <a:br>
              <a:rPr lang="ru-RU" sz="3600" b="1" dirty="0"/>
            </a:br>
            <a:r>
              <a:rPr lang="ru-RU" sz="3600" b="1" dirty="0"/>
              <a:t>с </a:t>
            </a:r>
            <a:r>
              <a:rPr lang="ru-RU" sz="3600" b="1"/>
              <a:t>огромным удовольствием </a:t>
            </a:r>
            <a:r>
              <a:rPr lang="ru-RU" sz="3600" b="1" dirty="0"/>
              <a:t>готова сотрудничать </a:t>
            </a:r>
            <a:br>
              <a:rPr lang="ru-RU" sz="3600" b="1" dirty="0"/>
            </a:br>
            <a:r>
              <a:rPr lang="ru-RU" sz="3600" b="1" dirty="0"/>
              <a:t>с проектом «Женщины за здоровое будущее» и форумом «Здоровье женщин – благополучие нации»</a:t>
            </a:r>
            <a:br>
              <a:rPr lang="ru-RU" sz="3600" b="1" dirty="0"/>
            </a:br>
            <a:r>
              <a:rPr lang="ru-RU" sz="3600" b="1" dirty="0"/>
              <a:t>в семинарах и других формах просветительской деятельности.</a:t>
            </a:r>
            <a:br>
              <a:rPr lang="ru-RU" sz="3600" b="1" dirty="0"/>
            </a:br>
            <a:br>
              <a:rPr lang="ru-RU" sz="3600" b="1" dirty="0"/>
            </a:br>
            <a:r>
              <a:rPr lang="ru-RU" sz="3600" b="1" dirty="0"/>
              <a:t>С уважением, Литвиненко Татьяна Прокопьевна   </a:t>
            </a:r>
          </a:p>
        </p:txBody>
      </p:sp>
    </p:spTree>
    <p:extLst>
      <p:ext uri="{BB962C8B-B14F-4D97-AF65-F5344CB8AC3E}">
        <p14:creationId xmlns:p14="http://schemas.microsoft.com/office/powerpoint/2010/main" val="2037860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F02ADD-8EB9-4CFC-A638-665523F2B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8877" y="365125"/>
            <a:ext cx="10515600" cy="1776412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3200" dirty="0">
                <a:latin typeface="Arial Black" panose="020B0A04020102020204" pitchFamily="34" charset="0"/>
              </a:rPr>
              <a:t>Онлайн-школа</a:t>
            </a:r>
            <a:br>
              <a:rPr lang="ru-RU" sz="3200" dirty="0">
                <a:latin typeface="Arial Black" panose="020B0A04020102020204" pitchFamily="34" charset="0"/>
              </a:rPr>
            </a:br>
            <a:r>
              <a:rPr lang="ru-RU" sz="3200" dirty="0">
                <a:latin typeface="Arial Black" panose="020B0A04020102020204" pitchFamily="34" charset="0"/>
              </a:rPr>
              <a:t>снижения лишнего веса</a:t>
            </a:r>
            <a:br>
              <a:rPr lang="ru-RU" sz="3200" dirty="0">
                <a:latin typeface="Arial Black" panose="020B0A04020102020204" pitchFamily="34" charset="0"/>
              </a:rPr>
            </a:br>
            <a:r>
              <a:rPr lang="ru-RU" sz="3200" dirty="0">
                <a:latin typeface="Arial Black" panose="020B0A04020102020204" pitchFamily="34" charset="0"/>
              </a:rPr>
              <a:t>для женщин старше 50 лет</a:t>
            </a:r>
            <a:br>
              <a:rPr lang="ru-RU" sz="3200" dirty="0">
                <a:latin typeface="Arial Black" panose="020B0A04020102020204" pitchFamily="34" charset="0"/>
              </a:rPr>
            </a:br>
            <a:r>
              <a:rPr lang="ru-RU" sz="3200" dirty="0">
                <a:latin typeface="Arial Black" panose="020B0A04020102020204" pitchFamily="34" charset="0"/>
              </a:rPr>
              <a:t>«Серебряный возраст»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38CC6533-89B2-4842-AA16-B642C78FFA7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877" y="2412071"/>
            <a:ext cx="2237038" cy="3976957"/>
          </a:xfrm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9" name="Объект 8">
            <a:extLst>
              <a:ext uri="{FF2B5EF4-FFF2-40B4-BE49-F238E27FC236}">
                <a16:creationId xmlns:a16="http://schemas.microsoft.com/office/drawing/2014/main" id="{5329D95E-CE0E-46DE-AAC6-AF6BD3A5F7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74721" y="2574387"/>
            <a:ext cx="7879080" cy="3814641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endParaRPr lang="ru-RU" dirty="0"/>
          </a:p>
          <a:p>
            <a:r>
              <a:rPr lang="ru-RU" sz="3200" b="1" dirty="0"/>
              <a:t>Авторская методика снижения лишнего веса.</a:t>
            </a:r>
          </a:p>
          <a:p>
            <a:r>
              <a:rPr lang="ru-RU" sz="3200" b="1" dirty="0"/>
              <a:t>Автор – Литвиненко Татьяна Прокопьевна</a:t>
            </a:r>
          </a:p>
          <a:p>
            <a:r>
              <a:rPr lang="ru-RU" sz="3200" b="1" dirty="0"/>
              <a:t>Образование – высшее</a:t>
            </a:r>
          </a:p>
          <a:p>
            <a:r>
              <a:rPr lang="ru-RU" sz="3200" b="1" dirty="0"/>
              <a:t>Специализация – диетология, ЗОЖ</a:t>
            </a:r>
          </a:p>
        </p:txBody>
      </p:sp>
    </p:spTree>
    <p:extLst>
      <p:ext uri="{BB962C8B-B14F-4D97-AF65-F5344CB8AC3E}">
        <p14:creationId xmlns:p14="http://schemas.microsoft.com/office/powerpoint/2010/main" val="2715862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CDC74A-E6BB-48F1-86C4-9E51AB6C345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sz="3600" b="1" dirty="0"/>
              <a:t>Участники онлайн-школы – женщины от 45 до 75 лет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69E95724-2EF8-4E2C-A03A-E167EB3421F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36" y="2771335"/>
            <a:ext cx="6202567" cy="3721540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3036BCF7-D1CD-4F68-812E-4781BEF0D07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147" y="2175059"/>
            <a:ext cx="5578577" cy="3347146"/>
          </a:xfrm>
        </p:spPr>
      </p:pic>
    </p:spTree>
    <p:extLst>
      <p:ext uri="{BB962C8B-B14F-4D97-AF65-F5344CB8AC3E}">
        <p14:creationId xmlns:p14="http://schemas.microsoft.com/office/powerpoint/2010/main" val="3642363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0DC420-FAD1-417F-ACED-71210B027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1644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sz="4000" b="1" dirty="0"/>
              <a:t>Статистика заболеваний женщин старше 50 лет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A0E040-B13E-4841-BA3C-534CC9446D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47446"/>
            <a:ext cx="5181600" cy="4811151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ru-RU" b="1" dirty="0"/>
              <a:t>По данным на декабрь 2024 года, в России остеопороз (повышенная хрупкость костей и склонность к переломам) выявляется у 34% женщин старше 50 лет.  </a:t>
            </a:r>
          </a:p>
          <a:p>
            <a:r>
              <a:rPr lang="ru-RU" b="1" dirty="0"/>
              <a:t>Атеросклероз. Состояние, при котором внутри сосудов откладываются излишки холестерина. Может вызвать ишемическую болезнь сердца, инфаркт, инсульт.  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91E05D6-0800-452D-BCF4-236A3C5B7E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547446"/>
            <a:ext cx="5181600" cy="4811151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25000" lnSpcReduction="20000"/>
          </a:bodyPr>
          <a:lstStyle/>
          <a:p>
            <a:pPr algn="just"/>
            <a:r>
              <a:rPr lang="ru-RU" sz="11200" b="1" dirty="0"/>
              <a:t>Заболевания сердечно-сосудистой системы, гипертония. После 50 лет гипертония чаще способна перейти в гипертонический криз.</a:t>
            </a:r>
          </a:p>
          <a:p>
            <a:pPr algn="just"/>
            <a:r>
              <a:rPr lang="ru-RU" sz="11200" b="1" dirty="0"/>
              <a:t>Сердечная недостаточность.   </a:t>
            </a:r>
          </a:p>
          <a:p>
            <a:pPr algn="just"/>
            <a:r>
              <a:rPr lang="ru-RU" sz="11200" b="1" dirty="0"/>
              <a:t>Онкологические заболевания. С возрастом у женщин увеличивается риск развития онкологических заболеваний молочных желёз, рака тела матки, яичников. Также есть опасность появления меланом.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2012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F4D9A2-22ED-4AA0-AB60-3F284F3F73E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3600" b="1" dirty="0"/>
              <a:t>Методика снижения лишнего веса реализуется через марафоны снижения лишнего веса </a:t>
            </a:r>
            <a:br>
              <a:rPr lang="ru-RU" sz="3600" b="1" dirty="0"/>
            </a:br>
            <a:r>
              <a:rPr lang="ru-RU" sz="3600" b="1" dirty="0"/>
              <a:t>на платформах Дзен и Телеграм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165FB93-62F9-4176-A211-53E56465C8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90688"/>
            <a:ext cx="10515600" cy="1193190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ru-RU" dirty="0"/>
              <a:t>  </a:t>
            </a:r>
          </a:p>
          <a:p>
            <a:pPr marL="0" indent="0">
              <a:buNone/>
            </a:pPr>
            <a:r>
              <a:rPr lang="ru-RU" b="1" dirty="0"/>
              <a:t>Дзен-канал и Телеграм-канал: «Дамы, давайте худеть вместе»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10" name="Объект 9">
            <a:extLst>
              <a:ext uri="{FF2B5EF4-FFF2-40B4-BE49-F238E27FC236}">
                <a16:creationId xmlns:a16="http://schemas.microsoft.com/office/drawing/2014/main" id="{74365F54-9815-449C-ACA1-2E3C27296D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9994" y="3016252"/>
            <a:ext cx="10523805" cy="337048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                          </a:t>
            </a:r>
            <a:r>
              <a:rPr lang="ru-RU" b="1" dirty="0" err="1"/>
              <a:t>Аватарка</a:t>
            </a:r>
            <a:r>
              <a:rPr lang="ru-RU" b="1" dirty="0"/>
              <a:t> канала </a:t>
            </a:r>
          </a:p>
          <a:p>
            <a:pPr marL="0" indent="0" algn="ctr">
              <a:buNone/>
            </a:pPr>
            <a:r>
              <a:rPr lang="ru-RU" b="1" dirty="0"/>
              <a:t>                       на всех платформах и страницах </a:t>
            </a:r>
          </a:p>
          <a:p>
            <a:pPr marL="0" indent="0" algn="ctr">
              <a:buNone/>
            </a:pPr>
            <a:r>
              <a:rPr lang="ru-RU" b="1" dirty="0"/>
              <a:t>                          социальных сетей </a:t>
            </a:r>
          </a:p>
          <a:p>
            <a:pPr marL="0" indent="0" algn="ctr">
              <a:buNone/>
            </a:pPr>
            <a:r>
              <a:rPr lang="ru-RU" b="1" dirty="0"/>
              <a:t>                           в ОК, </a:t>
            </a:r>
            <a:r>
              <a:rPr lang="ru-RU" b="1" dirty="0" err="1"/>
              <a:t>Вконтакте</a:t>
            </a:r>
            <a:r>
              <a:rPr lang="ru-RU" b="1" dirty="0"/>
              <a:t>, Телеграм</a:t>
            </a:r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C686F34-366E-4835-8B04-C5DFDF118F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402" y="3092709"/>
            <a:ext cx="2228145" cy="3083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5100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3A912E-159F-4A99-82DA-0FB01FC02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55712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Главное достоинство программы «Серебряный возраст» – её доступность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3917B33-6A78-456F-8F69-CDAE55F6F1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r>
              <a:rPr lang="ru-RU" b="1" dirty="0"/>
              <a:t>Существующие программы снижения лишнего веса, предлагаемые на данном рынке услуг, начинаются от 12-16 тысяч, что является неподъёмным для большинства женщин, особенно пенсионного возраста. 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CABD2FC-73D9-4B26-AB8F-640171FB0B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b="1" dirty="0"/>
              <a:t>Программа «Серебряный возраст» опирается на бесплатные 70-дневные Марафоны снижения лишнего веса. </a:t>
            </a:r>
          </a:p>
          <a:p>
            <a:pPr marL="0" indent="0">
              <a:buNone/>
            </a:pPr>
            <a:r>
              <a:rPr lang="ru-RU" b="1" dirty="0"/>
              <a:t>С 2021 года по 2025 год прошло 19 марафонов.</a:t>
            </a:r>
          </a:p>
          <a:p>
            <a:pPr marL="0" indent="0">
              <a:buNone/>
            </a:pPr>
            <a:r>
              <a:rPr lang="ru-RU" b="1" dirty="0"/>
              <a:t>В настоящее время марафоны проходят на платформе Телеграм и, согласно его правил, их  цена – 500 рублей в месяц.</a:t>
            </a:r>
          </a:p>
        </p:txBody>
      </p:sp>
    </p:spTree>
    <p:extLst>
      <p:ext uri="{BB962C8B-B14F-4D97-AF65-F5344CB8AC3E}">
        <p14:creationId xmlns:p14="http://schemas.microsoft.com/office/powerpoint/2010/main" val="3440069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8A264A-0872-4F14-A42F-7281B4975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59097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4000" b="1" dirty="0"/>
              <a:t>5 основных факторов </a:t>
            </a:r>
            <a:r>
              <a:rPr lang="ru-RU" sz="3600" b="1" dirty="0"/>
              <a:t>снижения лишнего веса, являющихся основой </a:t>
            </a:r>
            <a:r>
              <a:rPr lang="ru-RU" sz="4000" b="1" dirty="0"/>
              <a:t>программы </a:t>
            </a:r>
            <a:br>
              <a:rPr lang="ru-RU" sz="4000" b="1" dirty="0"/>
            </a:br>
            <a:r>
              <a:rPr lang="ru-RU" sz="4000" b="1" dirty="0"/>
              <a:t>«Серебряный возраст»: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E2E2489-AA25-44BF-AB0D-2599AA00B2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2293034"/>
            <a:ext cx="10515600" cy="3883929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lnSpcReduction="10000"/>
          </a:bodyPr>
          <a:lstStyle/>
          <a:p>
            <a:r>
              <a:rPr lang="ru-RU" b="1" dirty="0"/>
              <a:t>Правильное и полезное питание с дефицитом калорий и с учётом баланса КБЖУ , рассчитанное в профессиональной программе для диетологов и нутрициологов.</a:t>
            </a:r>
          </a:p>
          <a:p>
            <a:r>
              <a:rPr lang="ru-RU" b="1" dirty="0"/>
              <a:t>Правильный питьевой режим</a:t>
            </a:r>
          </a:p>
          <a:p>
            <a:r>
              <a:rPr lang="ru-RU" b="1" dirty="0"/>
              <a:t>Физическая нагрузка как способ увеличения мышечной массы </a:t>
            </a:r>
          </a:p>
          <a:p>
            <a:r>
              <a:rPr lang="ru-RU" b="1" dirty="0"/>
              <a:t>Правильный ночной отдых: немедикаментозные способы управления засыпанием и качеством сна</a:t>
            </a:r>
          </a:p>
          <a:p>
            <a:r>
              <a:rPr lang="ru-RU" b="1" dirty="0"/>
              <a:t>Антистресс – умение противостоять тревожным состояниям с помощью двигательной активности, хобби и творчества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43049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B0CEFE-A3C9-4AFE-8C33-3A521FAA58A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ru-RU" b="1" dirty="0"/>
              <a:t>Количество подписчиков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5E3E95D-AFF4-40D3-A5F9-4795DB9836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b="1" dirty="0"/>
              <a:t>Количество подписчиков на канале «Дамы, давайте худеть вместе» - более 100 тысяч подписчиков</a:t>
            </a:r>
          </a:p>
          <a:p>
            <a:r>
              <a:rPr lang="ru-RU" b="1" dirty="0"/>
              <a:t>Канал работает с января 2020 года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11BC363-ECC4-472F-BC8B-0AA19ED685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b="1" dirty="0"/>
              <a:t>Количество подписчиков на платформе Телеграм – около 5 тысяч подписчиков (это самая «молодая» социальная страница автора)</a:t>
            </a:r>
          </a:p>
          <a:p>
            <a:r>
              <a:rPr lang="ru-RU" b="1" dirty="0"/>
              <a:t>Количество подписчиков в социальных сетях (Одноклассники, </a:t>
            </a:r>
            <a:r>
              <a:rPr lang="ru-RU" b="1" dirty="0" err="1"/>
              <a:t>Вконтакте</a:t>
            </a:r>
            <a:r>
              <a:rPr lang="ru-RU" b="1" dirty="0"/>
              <a:t>) – более 35 тысяч подписчиков</a:t>
            </a:r>
          </a:p>
        </p:txBody>
      </p:sp>
    </p:spTree>
    <p:extLst>
      <p:ext uri="{BB962C8B-B14F-4D97-AF65-F5344CB8AC3E}">
        <p14:creationId xmlns:p14="http://schemas.microsoft.com/office/powerpoint/2010/main" val="32142196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918E35-53BC-4367-910A-57EEBEA56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405017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2800" b="1" dirty="0"/>
              <a:t>Женщины после 50 лет теряют былую активность и по большей части ведут малоподвижный образ жизни, многие питаются полуфабрикатами и консервированной продукцией.</a:t>
            </a:r>
            <a:br>
              <a:rPr lang="ru-RU" sz="2800" b="1" dirty="0"/>
            </a:br>
            <a:r>
              <a:rPr lang="ru-RU" sz="2800" b="1" dirty="0"/>
              <a:t>Обилие колбас, выпечки и сладкой продукции составляют основу питания современной семьи.</a:t>
            </a:r>
            <a:br>
              <a:rPr lang="ru-RU" sz="2800" b="1" dirty="0"/>
            </a:br>
            <a:r>
              <a:rPr lang="ru-RU" sz="2800" b="1" dirty="0"/>
              <a:t>Программа «Серебряный возраст» пропагандирует здоровое питание, ведущее не только к похудению, но и оздоровлению организма в целом. И не только самой женщины, занимающейся по этой программе, но и всей её семьи.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3306D7EE-DD75-4D72-B47D-B382088C051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171" y="3995738"/>
            <a:ext cx="4489657" cy="2483338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E62E167C-E252-4EB9-9DD9-0AE3D9AE9AB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4113" y="3995738"/>
            <a:ext cx="4193716" cy="2483338"/>
          </a:xfrm>
        </p:spPr>
      </p:pic>
    </p:spTree>
    <p:extLst>
      <p:ext uri="{BB962C8B-B14F-4D97-AF65-F5344CB8AC3E}">
        <p14:creationId xmlns:p14="http://schemas.microsoft.com/office/powerpoint/2010/main" val="124484503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767</Words>
  <Application>Microsoft Office PowerPoint</Application>
  <PresentationFormat>Широкоэкранный</PresentationFormat>
  <Paragraphs>59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Arial Black</vt:lpstr>
      <vt:lpstr>Calibri</vt:lpstr>
      <vt:lpstr>Calibri Light</vt:lpstr>
      <vt:lpstr>Times New Roman</vt:lpstr>
      <vt:lpstr>Тема Office</vt:lpstr>
      <vt:lpstr>Презентация PowerPoint</vt:lpstr>
      <vt:lpstr>Онлайн-школа снижения лишнего веса для женщин старше 50 лет «Серебряный возраст»</vt:lpstr>
      <vt:lpstr>Участники онлайн-школы – женщины от 45 до 75 лет</vt:lpstr>
      <vt:lpstr>Статистика заболеваний женщин старше 50 лет</vt:lpstr>
      <vt:lpstr>Методика снижения лишнего веса реализуется через марафоны снижения лишнего веса  на платформах Дзен и Телеграм</vt:lpstr>
      <vt:lpstr>Главное достоинство программы «Серебряный возраст» – её доступность</vt:lpstr>
      <vt:lpstr>5 основных факторов снижения лишнего веса, являющихся основой программы  «Серебряный возраст»:</vt:lpstr>
      <vt:lpstr>Количество подписчиков</vt:lpstr>
      <vt:lpstr>Женщины после 50 лет теряют былую активность и по большей части ведут малоподвижный образ жизни, многие питаются полуфабрикатами и консервированной продукцией. Обилие колбас, выпечки и сладкой продукции составляют основу питания современной семьи. Программа «Серебряный возраст» пропагандирует здоровое питание, ведущее не только к похудению, но и оздоровлению организма в целом. И не только самой женщины, занимающейся по этой программе, но и всей её семьи.</vt:lpstr>
      <vt:lpstr>Главным в программе является и пропаганда физической, двигательной активности</vt:lpstr>
      <vt:lpstr>За время работы программы «Серебряный возраст» в ней приняли участие тысячи женщин!</vt:lpstr>
      <vt:lpstr>Минимальное количество сброшенных кг  среднестатистической женщиной  – 10 кг, максимальное – 56 кг. Большинство женщин сбрасывает по 25-30 кг.</vt:lpstr>
      <vt:lpstr>3 коллажа из 19-ти с результатами в похудении  по итогам проведенных онлайн-марафонов</vt:lpstr>
      <vt:lpstr>Как автор программы «Серебряный возраст»  с огромным удовольствием готова сотрудничать  с проектом «Женщины за здоровое будущее» и форумом «Здоровье женщин – благополучие нации» в семинарах и других формах просветительской деятельности.  С уважением, Литвиненко Татьяна Прокопьевна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ИНФОРМАЦИЯ О ПЛАТНЫХ ГРУППАХ  СНИЖЕНИЯ ВЕСА</dc:title>
  <dc:creator>Professional</dc:creator>
  <cp:lastModifiedBy>Professional</cp:lastModifiedBy>
  <cp:revision>26</cp:revision>
  <dcterms:created xsi:type="dcterms:W3CDTF">2022-08-19T02:29:45Z</dcterms:created>
  <dcterms:modified xsi:type="dcterms:W3CDTF">2025-04-10T04:54:24Z</dcterms:modified>
</cp:coreProperties>
</file>