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15"/>
  </p:notesMasterIdLst>
  <p:handoutMasterIdLst>
    <p:handoutMasterId r:id="rId16"/>
  </p:handoutMasterIdLst>
  <p:sldIdLst>
    <p:sldId id="1866" r:id="rId5"/>
    <p:sldId id="1867" r:id="rId6"/>
    <p:sldId id="1889" r:id="rId7"/>
    <p:sldId id="1888" r:id="rId8"/>
    <p:sldId id="1890" r:id="rId9"/>
    <p:sldId id="1869" r:id="rId10"/>
    <p:sldId id="1871" r:id="rId11"/>
    <p:sldId id="1868" r:id="rId12"/>
    <p:sldId id="1874" r:id="rId13"/>
    <p:sldId id="187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69"/>
            <p14:sldId id="1870"/>
            <p14:sldId id="1871"/>
            <p14:sldId id="1872"/>
            <p14:sldId id="1873"/>
            <p14:sldId id="1874"/>
            <p14:sldId id="1875"/>
            <p14:sldId id="18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9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-75" y="-8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=Duke+Kahanamoku&amp;qs=n&amp;form=QBRE&amp;sp=-1&amp;pq=duke+kahanamoku&amp;sc=8-15&amp;sk=&amp;cvid=028E8C8701DC49FCB3C255FAA12A6CF5" TargetMode="External"/><Relationship Id="rId2" Type="http://schemas.openxmlformats.org/officeDocument/2006/relationships/hyperlink" Target="https://www.bing.com/search?q=Sessue+Hayakawa&amp;qs=n&amp;form=QBRE&amp;sp=-1&amp;pq=sessue+hayakawa&amp;sc=8-15&amp;sk=&amp;cvid=216417395EA34020AFD508589B2F528D" TargetMode="External"/><Relationship Id="rId1" Type="http://schemas.openxmlformats.org/officeDocument/2006/relationships/hyperlink" Target="https://www.bing.com/search?q=Anna+May+Wong&amp;form=QBLH&amp;sp=-1&amp;pq=anna+may+wong&amp;sc=8-13&amp;qs=n&amp;sk=&amp;cvid=4C2ECF2AC1034000B589448B0EC89858" TargetMode="Externa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733890" y="144159"/>
          <a:ext cx="1550839" cy="155083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0" y="1789468"/>
          <a:ext cx="3195412" cy="121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Anna May Wong</a:t>
          </a:r>
          <a:r>
            <a:rPr lang="en-US" altLang="en-US" sz="1400" b="1" kern="1200" dirty="0">
              <a:solidFill>
                <a:schemeClr val="tx1"/>
              </a:solidFill>
            </a:rPr>
            <a:t> </a:t>
          </a:r>
          <a:r>
            <a:rPr lang="en-US" altLang="en-US" sz="1400" kern="1200" dirty="0">
              <a:solidFill>
                <a:schemeClr val="tx1"/>
              </a:solidFill>
            </a:rPr>
            <a:t>was the first Chinese American Hollywood movie star, as well as the first Chinese American actress to gain international recognition. She appeared in over sixty movies throughout her career.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1789468"/>
        <a:ext cx="3195412" cy="1215870"/>
      </dsp:txXfrm>
    </dsp:sp>
    <dsp:sp modelId="{FCA6A723-3A73-458A-AE3C-15B86CF5C55D}">
      <dsp:nvSpPr>
        <dsp:cNvPr id="0" name=""/>
        <dsp:cNvSpPr/>
      </dsp:nvSpPr>
      <dsp:spPr>
        <a:xfrm>
          <a:off x="4558582" y="144159"/>
          <a:ext cx="1550839" cy="155083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3711008" y="1818199"/>
          <a:ext cx="3245966" cy="121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Sessue Hayakawa</a:t>
          </a:r>
          <a:r>
            <a:rPr lang="en-US" altLang="en-US" sz="1400" b="1" kern="1200" dirty="0">
              <a:solidFill>
                <a:schemeClr val="tx1"/>
              </a:solidFill>
            </a:rPr>
            <a:t> </a:t>
          </a:r>
          <a:r>
            <a:rPr lang="en-US" altLang="en-US" sz="1400" kern="1200" dirty="0">
              <a:solidFill>
                <a:schemeClr val="tx1"/>
              </a:solidFill>
            </a:rPr>
            <a:t>was a Japanese actor and one of the biggest stars in Hollywood during the silent film era. His fame matched that of Charlie Chaplin.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11008" y="1818199"/>
        <a:ext cx="3245966" cy="1215870"/>
      </dsp:txXfrm>
    </dsp:sp>
    <dsp:sp modelId="{5326D40B-04B6-4401-91A7-8A4487EDC6FC}">
      <dsp:nvSpPr>
        <dsp:cNvPr id="0" name=""/>
        <dsp:cNvSpPr/>
      </dsp:nvSpPr>
      <dsp:spPr>
        <a:xfrm>
          <a:off x="8260202" y="121048"/>
          <a:ext cx="1550839" cy="155083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7422033" y="1798210"/>
          <a:ext cx="3245966" cy="121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Duke Kahanamoku</a:t>
          </a:r>
          <a:r>
            <a:rPr lang="en-US" altLang="en-US" sz="1400" b="1" kern="1200" dirty="0">
              <a:solidFill>
                <a:schemeClr val="tx1"/>
              </a:solidFill>
            </a:rPr>
            <a:t> </a:t>
          </a:r>
          <a:r>
            <a:rPr lang="en-US" altLang="en-US" sz="1400" kern="1200" dirty="0">
              <a:solidFill>
                <a:schemeClr val="tx1"/>
              </a:solidFill>
            </a:rPr>
            <a:t>was a Hawaiian competitive swimmer. He won five Olympic metals for swimming. He also popularized the Hawaiian sport of surfing in the US.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422033" y="1798210"/>
        <a:ext cx="3245966" cy="1215870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=""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=""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=""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=""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8341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910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=""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=""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=""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=""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4/1/2025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597" y="2569533"/>
            <a:ext cx="7022592" cy="22585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Номинация: «Семья – моя опора»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ПРОЕКТ</a:t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>«Материнская слава </a:t>
            </a:r>
            <a:r>
              <a:rPr lang="ru-RU" sz="3600" dirty="0" err="1" smtClean="0">
                <a:solidFill>
                  <a:schemeClr val="accent1"/>
                </a:solidFill>
              </a:rPr>
              <a:t>Сергачского</a:t>
            </a:r>
            <a:r>
              <a:rPr lang="ru-RU" sz="3600" dirty="0" smtClean="0">
                <a:solidFill>
                  <a:schemeClr val="accent1"/>
                </a:solidFill>
              </a:rPr>
              <a:t> округа»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i="1" dirty="0" smtClean="0"/>
              <a:t> </a:t>
            </a:r>
            <a:r>
              <a:rPr lang="ru-RU" sz="2000" i="1" dirty="0" smtClean="0"/>
              <a:t>Совет женщин </a:t>
            </a:r>
            <a:r>
              <a:rPr lang="ru-RU" sz="2000" i="1" dirty="0" err="1" smtClean="0"/>
              <a:t>Сергачского</a:t>
            </a:r>
            <a:r>
              <a:rPr lang="ru-RU" sz="2000" i="1" dirty="0" smtClean="0"/>
              <a:t> муниципального округа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27206" y="3020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Региональная общественная организация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«Нижегородский Совет Женщин».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Конкурс женсоветов Нижегородской области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«Женское счастье: семья»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1020" y="212130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ПРОЕКТ</a:t>
            </a:r>
            <a:br>
              <a:rPr lang="ru-RU" sz="3600" b="1" dirty="0" smtClean="0">
                <a:solidFill>
                  <a:schemeClr val="accent1"/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«Материнская слава </a:t>
            </a:r>
            <a:r>
              <a:rPr lang="ru-RU" sz="3200" b="1" dirty="0" err="1" smtClean="0">
                <a:solidFill>
                  <a:schemeClr val="accent1"/>
                </a:solidFill>
                <a:latin typeface="+mj-lt"/>
              </a:rPr>
              <a:t>Сергачского</a:t>
            </a: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 округа»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описание проекта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en-US" dirty="0" smtClean="0"/>
              <a:t>Проект направлен на популяризацию многодетных семей.</a:t>
            </a:r>
          </a:p>
          <a:p>
            <a:r>
              <a:rPr lang="ru-RU" altLang="en-US" dirty="0" smtClean="0"/>
              <a:t>Члены Совета женщин </a:t>
            </a:r>
            <a:r>
              <a:rPr lang="ru-RU" altLang="en-US" dirty="0" err="1" smtClean="0"/>
              <a:t>Сергачского</a:t>
            </a:r>
            <a:r>
              <a:rPr lang="ru-RU" altLang="en-US" dirty="0" smtClean="0"/>
              <a:t> округа в течение 2024 года посетили </a:t>
            </a:r>
            <a:r>
              <a:rPr lang="ru-RU" dirty="0" smtClean="0"/>
              <a:t>многодетных матерей округа, имеющих звание «Мать-героиня» и Орден «Материнская слава» I, II и III степеней. </a:t>
            </a:r>
          </a:p>
          <a:p>
            <a:r>
              <a:rPr lang="ru-RU" altLang="en-US" b="1" dirty="0" smtClean="0"/>
              <a:t>Итогом проекта будет книга, в которой будут собраны истории жизни многодетных матерей округа, имеющих </a:t>
            </a:r>
            <a:r>
              <a:rPr lang="ru-RU" dirty="0" smtClean="0"/>
              <a:t>звание «Мать-героиня» и </a:t>
            </a:r>
            <a:r>
              <a:rPr lang="ru-RU" altLang="en-US" b="1" dirty="0" smtClean="0"/>
              <a:t>Орден «Материнская слава» I, II и III степеней. </a:t>
            </a:r>
            <a:endParaRPr lang="en-US" altLang="en-US" b="1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Цель проекта</a:t>
            </a:r>
            <a:br>
              <a:rPr lang="ru-RU" sz="2700" dirty="0" smtClean="0"/>
            </a:br>
            <a:r>
              <a:rPr lang="ru-RU" sz="2200" dirty="0" smtClean="0"/>
              <a:t>через истории многодетных матерей привить правильные семейные ценности у молодого поколения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599" y="2456432"/>
            <a:ext cx="7219043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Задачи проекта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dirty="0" smtClean="0"/>
              <a:t>Проявить внимание и уважение к женщине, воспитавшей 7 и более детей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ru-RU" dirty="0" smtClean="0"/>
              <a:t>Поделиться семейными историями с жителями </a:t>
            </a:r>
            <a:r>
              <a:rPr lang="ru-RU" dirty="0" err="1" smtClean="0"/>
              <a:t>Сергачского</a:t>
            </a:r>
            <a:r>
              <a:rPr lang="ru-RU" dirty="0" smtClean="0"/>
              <a:t> округа с помощью социальных сетей и СМИ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ru-RU" dirty="0" smtClean="0"/>
              <a:t>Издать книгу с историями многодетных матерей округа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 smtClean="0"/>
              <a:t>Объединить женское сообщество округа в достижении единой цели. </a:t>
            </a:r>
          </a:p>
        </p:txBody>
      </p:sp>
    </p:spTree>
    <p:extLst>
      <p:ext uri="{BB962C8B-B14F-4D97-AF65-F5344CB8AC3E}">
        <p14:creationId xmlns=""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1245703" cy="8505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Обоснование социальной значимости проекта</a:t>
            </a:r>
            <a:endParaRPr lang="en-US" sz="3600" dirty="0"/>
          </a:p>
        </p:txBody>
      </p:sp>
      <p:pic>
        <p:nvPicPr>
          <p:cNvPr id="1026" name="Picture 2" descr="C:\Users\Admin\Downloads\scGP-cgfN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511" y="1665767"/>
            <a:ext cx="4903882" cy="3676392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82940" y="1569951"/>
            <a:ext cx="5334000" cy="4977431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 В современном быстроменяющемся мире мы часто забываем про внимание и эмоции, которые особенно нужны старшему поколению. А иногда даже теплое слово может продлить жизнь нашим бабушкам.</a:t>
            </a:r>
          </a:p>
          <a:p>
            <a:r>
              <a:rPr lang="ru-RU" b="0" dirty="0" smtClean="0"/>
              <a:t>Молодое поколение часто ставит в приоритет реализацию в профессии, а мы показываем, что семья и дети – это главное. Это то, что начинаешь осознавать только в мудром возрасте. Потому что только дети, внуки и правнуки искренне окажут помощь, когда она действительно необходима.</a:t>
            </a:r>
          </a:p>
          <a:p>
            <a:r>
              <a:rPr lang="ru-RU" b="0" dirty="0" smtClean="0"/>
              <a:t>Во время реализации проекта мы поняли, что даря положительные эмоции в виде рукодельных вещиц, видя слезы счастья на глазах этих женщин, мы сами получаем от этого огромное удовольствие. Благодаря этому проекту, мы убедились: если хочешь получить добро – делись им.</a:t>
            </a:r>
          </a:p>
          <a:p>
            <a:endParaRPr lang="ru-RU" b="0" dirty="0" smtClean="0"/>
          </a:p>
          <a:p>
            <a:r>
              <a:rPr lang="ru-RU" b="0" dirty="0" smtClean="0"/>
              <a:t>  </a:t>
            </a:r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1811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945" y="850170"/>
            <a:ext cx="80364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География проекта: </a:t>
            </a:r>
            <a:r>
              <a:rPr lang="ru-RU" alt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Сергачский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округ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группы: 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многодетные матери округа, имеющие звание «Мать-героиня» и Орден «Материнская слава» I, II и III степеней, жители </a:t>
            </a:r>
            <a:r>
              <a:rPr lang="ru-RU" alt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Сергачского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округа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Сроки реализации: 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март 2024 года – январь 2025 года;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Социальные партнёры и </a:t>
            </a:r>
            <a:r>
              <a:rPr lang="ru-RU" alt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соорганизаторы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 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МАУ «</a:t>
            </a:r>
            <a:r>
              <a:rPr lang="ru-RU" alt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Сергачский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информационный центр»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администрация </a:t>
            </a:r>
            <a:r>
              <a:rPr lang="ru-RU" altLang="en-US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Сергачского</a:t>
            </a:r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муниципального округа»</a:t>
            </a:r>
          </a:p>
          <a:p>
            <a:r>
              <a:rPr lang="ru-RU" alt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Управление социальной защиты населения СМО;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Средства массовой информации: </a:t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газета «</a:t>
            </a:r>
            <a:r>
              <a:rPr lang="ru-RU" alt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Сергачская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жизнь», </a:t>
            </a:r>
            <a:b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сетевое издание «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sergach.life</a:t>
            </a: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телеканал «Сергач-ТВ».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en-US" dirty="0"/>
          </a:p>
        </p:txBody>
      </p:sp>
      <p:graphicFrame>
        <p:nvGraphicFramePr>
          <p:cNvPr id="7" name="Group 85">
            <a:extLst>
              <a:ext uri="{FF2B5EF4-FFF2-40B4-BE49-F238E27FC236}">
                <a16:creationId xmlns="" xmlns:a16="http://schemas.microsoft.com/office/drawing/2014/main" id="{AD3D3348-39B0-440D-88BE-1A8FA9891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9725479"/>
              </p:ext>
            </p:extLst>
          </p:nvPr>
        </p:nvGraphicFramePr>
        <p:xfrm>
          <a:off x="782940" y="1941646"/>
          <a:ext cx="10668000" cy="4136136"/>
        </p:xfrm>
        <a:graphic>
          <a:graphicData uri="http://schemas.openxmlformats.org/drawingml/2006/table">
            <a:tbl>
              <a:tblPr firstRow="1"/>
              <a:tblGrid>
                <a:gridCol w="177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lain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Этап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Этап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Этап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Этап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ru-RU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Этап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lain" startAt="6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Этап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 2024 года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 – апрель 2024 года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Март</a:t>
                      </a:r>
                      <a:r>
                        <a:rPr lang="ru-RU" sz="1600" baseline="0" dirty="0" smtClean="0"/>
                        <a:t> – апрель 2024 года</a:t>
                      </a:r>
                      <a:endParaRPr lang="ru-RU" sz="1600" dirty="0"/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Март-ноябрь 2024 года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Декабрь 2024 года – апрель 2025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Май 2025 года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Планирование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Поиск героинь проекта через волонтеров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Составление</a:t>
                      </a:r>
                      <a:r>
                        <a:rPr lang="ru-RU" sz="1600" baseline="0" dirty="0" smtClean="0"/>
                        <a:t> плана посещения героинь</a:t>
                      </a:r>
                      <a:endParaRPr lang="ru-RU" sz="1600" dirty="0"/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Посещение членами Совета женщин матерей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Сбор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Публикации в газете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Сергачская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жизнь»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Подготовительный этап работы над книгой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Издание книги «Материнская слава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Сергачского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округа»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A8A48-57B8-480B-912A-B017D739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6577"/>
            <a:ext cx="10668000" cy="1231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Итоги проекта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«Материнская слава </a:t>
            </a:r>
            <a:r>
              <a:rPr lang="ru-RU" dirty="0" err="1" smtClean="0">
                <a:solidFill>
                  <a:schemeClr val="tx1"/>
                </a:solidFill>
              </a:rPr>
              <a:t>Сергачского</a:t>
            </a:r>
            <a:r>
              <a:rPr lang="ru-RU" dirty="0" smtClean="0">
                <a:solidFill>
                  <a:schemeClr val="tx1"/>
                </a:solidFill>
              </a:rPr>
              <a:t> округа»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0821" y="1623658"/>
            <a:ext cx="7399112" cy="2249392"/>
            <a:chOff x="-4253023" y="0"/>
            <a:chExt cx="7399112" cy="224939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3146089" cy="8884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4253023" y="1360968"/>
              <a:ext cx="3146089" cy="88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b="1" kern="1200" dirty="0" smtClean="0">
                  <a:solidFill>
                    <a:schemeClr val="tx2"/>
                  </a:solidFill>
                </a:rPr>
                <a:t>8 посещений членами Совета женщин матери-героини и матерей, имеющих Орден «Материнская слава» </a:t>
              </a:r>
              <a:endParaRPr lang="en-US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76183" y="1366808"/>
            <a:ext cx="7550349" cy="2426801"/>
            <a:chOff x="-3543554" y="1475822"/>
            <a:chExt cx="7550349" cy="242680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96271" y="1475822"/>
              <a:ext cx="3410524" cy="7459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3543554" y="3156632"/>
              <a:ext cx="3410524" cy="74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b="1" kern="1200" dirty="0" smtClean="0">
                  <a:solidFill>
                    <a:schemeClr val="tx2"/>
                  </a:solidFill>
                </a:rPr>
                <a:t>7 </a:t>
              </a:r>
              <a:r>
                <a:rPr lang="ru-RU" altLang="en-US" sz="2000" b="1" kern="1200" dirty="0" smtClean="0">
                  <a:solidFill>
                    <a:schemeClr val="tx2"/>
                  </a:solidFill>
                </a:rPr>
                <a:t>публикаций</a:t>
              </a:r>
              <a:r>
                <a:rPr lang="ru-RU" altLang="en-US" b="1" kern="1200" dirty="0" smtClean="0">
                  <a:solidFill>
                    <a:schemeClr val="tx2"/>
                  </a:solidFill>
                </a:rPr>
                <a:t> о жизни матерей  в газете «</a:t>
              </a:r>
              <a:r>
                <a:rPr lang="ru-RU" altLang="en-US" b="1" kern="1200" dirty="0" err="1" smtClean="0">
                  <a:solidFill>
                    <a:schemeClr val="tx2"/>
                  </a:solidFill>
                </a:rPr>
                <a:t>Сергачская</a:t>
              </a:r>
              <a:r>
                <a:rPr lang="ru-RU" altLang="en-US" b="1" kern="1200" dirty="0" smtClean="0">
                  <a:solidFill>
                    <a:schemeClr val="tx2"/>
                  </a:solidFill>
                </a:rPr>
                <a:t> жизнь»</a:t>
              </a:r>
              <a:endParaRPr lang="en-US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912974" y="3042673"/>
            <a:ext cx="3993140" cy="815184"/>
            <a:chOff x="3486773" y="677932"/>
            <a:chExt cx="3993140" cy="81518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86773" y="677932"/>
              <a:ext cx="3993140" cy="8151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486773" y="677932"/>
              <a:ext cx="3993140" cy="815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b="1" kern="1200" dirty="0" smtClean="0">
                  <a:solidFill>
                    <a:schemeClr val="tx2"/>
                  </a:solidFill>
                </a:rPr>
                <a:t>Издание книги «Материнская слава </a:t>
              </a:r>
              <a:r>
                <a:rPr lang="ru-RU" altLang="en-US" b="1" kern="1200" dirty="0" err="1" smtClean="0">
                  <a:solidFill>
                    <a:schemeClr val="tx2"/>
                  </a:solidFill>
                </a:rPr>
                <a:t>Сергачского</a:t>
              </a:r>
              <a:r>
                <a:rPr lang="ru-RU" altLang="en-US" b="1" kern="1200" dirty="0" smtClean="0">
                  <a:solidFill>
                    <a:schemeClr val="tx2"/>
                  </a:solidFill>
                </a:rPr>
                <a:t> округа» и вручение книги матери-героини и матерям, имеющим Орден «Материнская слава»</a:t>
              </a:r>
              <a:endParaRPr lang="en-US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8321" y="383051"/>
            <a:ext cx="9141397" cy="615553"/>
          </a:xfrm>
        </p:spPr>
        <p:txBody>
          <a:bodyPr/>
          <a:lstStyle/>
          <a:p>
            <a:r>
              <a:rPr lang="ru-RU" dirty="0" smtClean="0"/>
              <a:t>Посещение</a:t>
            </a:r>
            <a:endParaRPr lang="ru-RU" dirty="0"/>
          </a:p>
        </p:txBody>
      </p:sp>
      <p:pic>
        <p:nvPicPr>
          <p:cNvPr id="2051" name="Picture 3" descr="C:\Users\Admin\Downloads\2024-11-26_19-19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626" y="1492007"/>
            <a:ext cx="4595812" cy="4610100"/>
          </a:xfrm>
          <a:prstGeom prst="rect">
            <a:avLst/>
          </a:prstGeom>
          <a:noFill/>
        </p:spPr>
      </p:pic>
      <p:pic>
        <p:nvPicPr>
          <p:cNvPr id="2052" name="Picture 4" descr="C:\Users\Admin\Downloads\2024-11-26_19-19-4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517" y="1477368"/>
            <a:ext cx="4552950" cy="473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360" y="180628"/>
            <a:ext cx="9141397" cy="123110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Публикации в СМИ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dmin\Downloads\2024-11-26_19-28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26" y="912609"/>
            <a:ext cx="4162425" cy="5686425"/>
          </a:xfrm>
          <a:prstGeom prst="rect">
            <a:avLst/>
          </a:prstGeom>
          <a:noFill/>
        </p:spPr>
      </p:pic>
      <p:pic>
        <p:nvPicPr>
          <p:cNvPr id="6147" name="Picture 3" descr="C:\Users\Admin\Downloads\2024-11-26_19-27-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80" y="920871"/>
            <a:ext cx="4162425" cy="564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Произвольный</PresentationFormat>
  <Paragraphs>52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1_Office Theme</vt:lpstr>
      <vt:lpstr>Номинация: «Семья – моя опора»   ПРОЕКТ «Материнская слава Сергачского округа»    Совет женщин Сергачского муниципального округа</vt:lpstr>
      <vt:lpstr>Краткое описание проекта</vt:lpstr>
      <vt:lpstr>Цель проекта через истории многодетных матерей привить правильные семейные ценности у молодого поколения </vt:lpstr>
      <vt:lpstr>Обоснование социальной значимости проекта</vt:lpstr>
      <vt:lpstr>Слайд 5</vt:lpstr>
      <vt:lpstr>Этапы реализации проекта</vt:lpstr>
      <vt:lpstr>Итоги проекта  «Материнская слава Сергачского округа»</vt:lpstr>
      <vt:lpstr>Посещение</vt:lpstr>
      <vt:lpstr>Публикации в СМИ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2021-01-14T05:45:19Z</dcterms:created>
  <dcterms:modified xsi:type="dcterms:W3CDTF">2025-04-01T11:42:37Z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