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Достижения проекта «Ресурсный компас»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Участники проекта</c:v>
                </c:pt>
                <c:pt idx="1">
                  <c:v>Занятий по гимнастике</c:v>
                </c:pt>
                <c:pt idx="2">
                  <c:v>Занятий по нейрографике</c:v>
                </c:pt>
                <c:pt idx="3">
                  <c:v>Творческих занятий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70</c:v>
                </c:pt>
                <c:pt idx="2">
                  <c:v>30</c:v>
                </c:pt>
                <c:pt idx="3">
                  <c:v>50</c:v>
                </c:pt>
              </c:numCache>
            </c:numRef>
          </c:val>
        </c:ser>
        <c:axId val="86487040"/>
        <c:axId val="86488960"/>
      </c:barChart>
      <c:catAx>
        <c:axId val="86487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6488960"/>
        <c:crosses val="autoZero"/>
        <c:auto val="1"/>
        <c:lblAlgn val="ctr"/>
        <c:lblOffset val="100"/>
      </c:catAx>
      <c:valAx>
        <c:axId val="864889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6487040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000108"/>
            <a:ext cx="8501122" cy="1133492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Ресурсный компас: комплексная реабилитация и социальная активизация граждан пожилого возраста и инвалидов</a:t>
            </a:r>
            <a:endParaRPr lang="ru-RU" sz="3200" dirty="0"/>
          </a:p>
        </p:txBody>
      </p:sp>
      <p:pic>
        <p:nvPicPr>
          <p:cNvPr id="1026" name="Picture 2" descr="D:\Загрузки\i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857496"/>
            <a:ext cx="4809298" cy="3314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628764"/>
          </a:xfrm>
        </p:spPr>
        <p:txBody>
          <a:bodyPr>
            <a:normAutofit/>
          </a:bodyPr>
          <a:lstStyle/>
          <a:p>
            <a:r>
              <a:rPr lang="ru-RU" sz="3100" dirty="0" smtClean="0"/>
              <a:t>Итоги и социальное значение проекта «Ресурсный компас»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/>
              <a:t> </a:t>
            </a:r>
            <a:r>
              <a:rPr lang="ru-RU" sz="4000" dirty="0" smtClean="0"/>
              <a:t>Проект </a:t>
            </a:r>
            <a:r>
              <a:rPr lang="ru-RU" sz="4000" dirty="0" smtClean="0"/>
              <a:t>доказал эффективность как экономичная, комплексная модель реабилитации, стимулирующая активность и укрепляющая социальные связи пожилых и инвалидов округа.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00042"/>
            <a:ext cx="8534400" cy="487510"/>
          </a:xfrm>
        </p:spPr>
        <p:txBody>
          <a:bodyPr>
            <a:noAutofit/>
          </a:bodyPr>
          <a:lstStyle/>
          <a:p>
            <a:r>
              <a:rPr lang="ru-RU" sz="2400" dirty="0" smtClean="0"/>
              <a:t>Актуальные социальные вызовы пожилых и инвалидов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Снижение двигательной активности, эмоциональная тревожность и социальная изоляция в обществе требуют нового системного подхода в МБУ «Комплексный центр социального обслуживания населения» Крапивинского муниципального округа для полноценной поддержки старшего поколения и лиц с инвалидностью.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Целевая группа проекта: состав и численность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4770441" cy="34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147"/>
                <a:gridCol w="1680096"/>
                <a:gridCol w="1500198"/>
              </a:tblGrid>
              <a:tr h="705581"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Возраст, лет</a:t>
                      </a:r>
                      <a:endParaRPr lang="ru-RU" dirty="0"/>
                    </a:p>
                  </a:txBody>
                  <a:tcPr/>
                </a:tc>
              </a:tr>
              <a:tr h="1348221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Пожилые граждане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Женщины 55+, мужчины 60+</a:t>
                      </a:r>
                      <a:endParaRPr lang="ru-RU" dirty="0"/>
                    </a:p>
                  </a:txBody>
                  <a:tcPr/>
                </a:tc>
              </a:tr>
              <a:tr h="1348221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Инвалиды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18 и старше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5286380" y="1857364"/>
            <a:ext cx="3643338" cy="435771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В проекте участвуют 50 человек: пожилые граждане и инвалиды с разнообразными потребностями. Работа ведётся в дневном отделении с учётом индивидуального подхода. </a:t>
            </a:r>
            <a:r>
              <a:rPr lang="ru-RU" dirty="0" err="1" smtClean="0"/>
              <a:t>Персонализация</a:t>
            </a:r>
            <a:r>
              <a:rPr lang="ru-RU" dirty="0" smtClean="0"/>
              <a:t> программ помогает эффективно охватывать разные возрастные и медицинские группы.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71480"/>
            <a:ext cx="8534400" cy="500066"/>
          </a:xfrm>
        </p:spPr>
        <p:txBody>
          <a:bodyPr>
            <a:noAutofit/>
          </a:bodyPr>
          <a:lstStyle/>
          <a:p>
            <a:r>
              <a:rPr lang="ru-RU" sz="2800" dirty="0" smtClean="0"/>
              <a:t>Цель и задачи проекта «Ресурсный компас»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2770050" cy="4688034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Восстановление двигательных функций</a:t>
            </a:r>
          </a:p>
          <a:p>
            <a:pPr>
              <a:buNone/>
            </a:pPr>
            <a:r>
              <a:rPr lang="ru-RU" dirty="0" smtClean="0"/>
              <a:t>Регулярные занятия адаптивной гимнастикой и скандинавской ходьбой помогают улучшить подвижность, укрепить мышцы и предотвратить падения среди участников.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3214678" y="1643050"/>
            <a:ext cx="2857520" cy="464347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Снижение тревожности и эмоциональной нагрузки. </a:t>
            </a:r>
          </a:p>
          <a:p>
            <a:r>
              <a:rPr lang="ru-RU" dirty="0" smtClean="0"/>
              <a:t>Метод </a:t>
            </a:r>
            <a:r>
              <a:rPr lang="ru-RU" dirty="0" err="1" smtClean="0"/>
              <a:t>нейрографики</a:t>
            </a:r>
            <a:r>
              <a:rPr lang="ru-RU" dirty="0" smtClean="0"/>
              <a:t> способствует снижению уровня стресса и тревоги, улучшая </a:t>
            </a:r>
            <a:r>
              <a:rPr lang="ru-RU" dirty="0" err="1" smtClean="0"/>
              <a:t>психоэмоциональное</a:t>
            </a:r>
            <a:r>
              <a:rPr lang="ru-RU" dirty="0" smtClean="0"/>
              <a:t> состояние через осознанное творчество и психологическую поддержку.</a:t>
            </a:r>
          </a:p>
          <a:p>
            <a:endParaRPr lang="ru-RU" dirty="0"/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6215074" y="1571612"/>
            <a:ext cx="2786050" cy="478634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Пение в клубе «Самоцветы </a:t>
            </a:r>
            <a:r>
              <a:rPr lang="ru-RU" dirty="0" err="1" smtClean="0"/>
              <a:t>Тайдона</a:t>
            </a:r>
            <a:r>
              <a:rPr lang="ru-RU" dirty="0" smtClean="0"/>
              <a:t>» и занятия танцами в клубе «Грация» усиливают социальные связи, дарят радость самовыражения и улучшают качество жизни.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642918"/>
            <a:ext cx="8534400" cy="34463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700" dirty="0" smtClean="0"/>
              <a:t>Этапы </a:t>
            </a:r>
            <a:r>
              <a:rPr lang="ru-RU" sz="2700" dirty="0" smtClean="0"/>
              <a:t>и направления проекта «Ресурсный компас»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000" dirty="0" smtClean="0"/>
              <a:t>Структура комплексной реабилитации от физической активности до творческого </a:t>
            </a:r>
            <a:r>
              <a:rPr lang="ru-RU" sz="2000" dirty="0" smtClean="0"/>
              <a:t>самовыражения:</a:t>
            </a:r>
          </a:p>
          <a:p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endParaRPr lang="ru-RU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14282" y="2786058"/>
            <a:ext cx="1928826" cy="8572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Творческая реабилитация</a:t>
            </a:r>
            <a:endParaRPr lang="ru-RU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14282" y="4071942"/>
            <a:ext cx="1928826" cy="8572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Психологическая поддержка</a:t>
            </a:r>
            <a:endParaRPr lang="ru-RU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14282" y="5357826"/>
            <a:ext cx="1928826" cy="8572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Физическая реабилитация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214546" y="314324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214546" y="578645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214546" y="442913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араллелограмм 10"/>
          <p:cNvSpPr/>
          <p:nvPr/>
        </p:nvSpPr>
        <p:spPr>
          <a:xfrm>
            <a:off x="2786050" y="2643182"/>
            <a:ext cx="1714512" cy="1143008"/>
          </a:xfrm>
          <a:prstGeom prst="parallelogram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Клубы пения и танца</a:t>
            </a:r>
            <a:endParaRPr lang="ru-RU" sz="1400" dirty="0"/>
          </a:p>
        </p:txBody>
      </p:sp>
      <p:sp>
        <p:nvSpPr>
          <p:cNvPr id="12" name="Параллелограмм 11"/>
          <p:cNvSpPr/>
          <p:nvPr/>
        </p:nvSpPr>
        <p:spPr>
          <a:xfrm>
            <a:off x="2714612" y="3929066"/>
            <a:ext cx="2071702" cy="1143008"/>
          </a:xfrm>
          <a:prstGeom prst="parallelogram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Нейрографика</a:t>
            </a:r>
            <a:r>
              <a:rPr lang="ru-RU" sz="1400" dirty="0" smtClean="0"/>
              <a:t> и тренинги</a:t>
            </a:r>
            <a:endParaRPr lang="ru-RU" sz="1400" dirty="0"/>
          </a:p>
        </p:txBody>
      </p:sp>
      <p:sp>
        <p:nvSpPr>
          <p:cNvPr id="13" name="Параллелограмм 12"/>
          <p:cNvSpPr/>
          <p:nvPr/>
        </p:nvSpPr>
        <p:spPr>
          <a:xfrm>
            <a:off x="2714612" y="5214950"/>
            <a:ext cx="2071702" cy="1143008"/>
          </a:xfrm>
          <a:prstGeom prst="parallelogram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Адаптивная гимнастика и скандинавская ходьба</a:t>
            </a:r>
            <a:endParaRPr lang="ru-RU" sz="1400" dirty="0"/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>
            <a:off x="4429124" y="3143248"/>
            <a:ext cx="1214446" cy="107157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43438" y="457200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flipV="1">
            <a:off x="4643438" y="5357826"/>
            <a:ext cx="1071570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5715008" y="3857628"/>
            <a:ext cx="1500198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Индивидуальный подход</a:t>
            </a:r>
            <a:endParaRPr lang="ru-RU" sz="1400" dirty="0"/>
          </a:p>
        </p:txBody>
      </p:sp>
      <p:sp>
        <p:nvSpPr>
          <p:cNvPr id="21" name="Овал 20"/>
          <p:cNvSpPr/>
          <p:nvPr/>
        </p:nvSpPr>
        <p:spPr>
          <a:xfrm>
            <a:off x="7572396" y="3857628"/>
            <a:ext cx="1428760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Регулярные занятия</a:t>
            </a:r>
            <a:endParaRPr lang="ru-RU" sz="14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7286644" y="464344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Методы и инновации реализации занятий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770314" cy="4572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5600" dirty="0" smtClean="0"/>
              <a:t>Адаптивная гимнастика как основа </a:t>
            </a:r>
            <a:r>
              <a:rPr lang="ru-RU" sz="5600" dirty="0" smtClean="0"/>
              <a:t>здоровья. </a:t>
            </a:r>
            <a:r>
              <a:rPr lang="ru-RU" sz="5600" dirty="0" smtClean="0"/>
              <a:t>Дважды в неделю участники выполняют авторские упражнения, направленные на координацию и профилактику падений. Тренировки учитывают возрастные особенности и состояние здоровья.</a:t>
            </a:r>
          </a:p>
          <a:p>
            <a:pPr>
              <a:lnSpc>
                <a:spcPct val="170000"/>
              </a:lnSpc>
            </a:pPr>
            <a:r>
              <a:rPr lang="ru-RU" sz="5600" dirty="0" smtClean="0"/>
              <a:t>Скандинавская ходьба на свежем </a:t>
            </a:r>
            <a:r>
              <a:rPr lang="ru-RU" sz="5600" dirty="0" smtClean="0"/>
              <a:t>воздухе. </a:t>
            </a:r>
            <a:r>
              <a:rPr lang="ru-RU" sz="5600" dirty="0" smtClean="0"/>
              <a:t>Сезонные прогулки в сквере «Победителей» способствуют укреплению дыхательной системы и поддержанию физической формы в естественной среде</a:t>
            </a:r>
            <a:r>
              <a:rPr lang="ru-RU" sz="56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ru-RU" sz="5600" dirty="0" smtClean="0"/>
              <a:t>Творчество и психология в гармонии. Регулярные занятия </a:t>
            </a:r>
            <a:r>
              <a:rPr lang="ru-RU" sz="5600" dirty="0" err="1" smtClean="0"/>
              <a:t>нейрографикой</a:t>
            </a:r>
            <a:r>
              <a:rPr lang="ru-RU" sz="5600" dirty="0" smtClean="0"/>
              <a:t> с психологической поддержкой и творческие клубы стимулируют активность и мотивацию участников к общению и самовыражению.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D:\Загрузки\0VozbHM4YIseRJWCyUH0OZ8dkQ3po4yqRnmfgdCvnE8c34JEB3bjltY5oGejlvXHfkmeODqn9OwCHWCGvzOMR4W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714884"/>
            <a:ext cx="2500330" cy="1667212"/>
          </a:xfrm>
          <a:prstGeom prst="rect">
            <a:avLst/>
          </a:prstGeom>
          <a:noFill/>
        </p:spPr>
      </p:pic>
      <p:pic>
        <p:nvPicPr>
          <p:cNvPr id="1027" name="Picture 3" descr="D:\Загрузки\i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3571876"/>
            <a:ext cx="1991964" cy="1500198"/>
          </a:xfrm>
          <a:prstGeom prst="rect">
            <a:avLst/>
          </a:prstGeom>
          <a:noFill/>
        </p:spPr>
      </p:pic>
      <p:pic>
        <p:nvPicPr>
          <p:cNvPr id="1028" name="Picture 4" descr="D:\Загрузки\i (10).jpg"/>
          <p:cNvPicPr>
            <a:picLocks noChangeAspect="1" noChangeArrowheads="1"/>
          </p:cNvPicPr>
          <p:nvPr/>
        </p:nvPicPr>
        <p:blipFill>
          <a:blip r:embed="rId4" cstate="print"/>
          <a:srcRect t="14883" b="10702"/>
          <a:stretch>
            <a:fillRect/>
          </a:stretch>
        </p:blipFill>
        <p:spPr bwMode="auto">
          <a:xfrm>
            <a:off x="5214942" y="1571612"/>
            <a:ext cx="3584000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Результаты и показатели эффективности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714488"/>
          <a:ext cx="857567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4071942"/>
            <a:ext cx="3643338" cy="221457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Акцент на регулярных занятиях позволил достичь значительных улучшений физического и психологического состояния участников.</a:t>
            </a:r>
            <a:endParaRPr lang="ru-RU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572000" y="4071942"/>
            <a:ext cx="3857652" cy="221457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Данные демонстрируют успешное воздействие комплексных методов реабилитации и повышение социальной активности участников.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Уникальность и системность проекта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Авторская гимнастика сочетает лечебную физкультуру с психологическим расслаблением, учитывая индивидуальные особенности участников.</a:t>
            </a:r>
          </a:p>
          <a:p>
            <a:r>
              <a:rPr lang="ru-RU" dirty="0" smtClean="0"/>
              <a:t>Комплексный подход объединяет физическое восстановление, психологическую поддержку и творческую самореализацию, создавая гармоничную систему реабилитации.</a:t>
            </a:r>
          </a:p>
          <a:p>
            <a:r>
              <a:rPr lang="ru-RU" dirty="0" smtClean="0"/>
              <a:t>Клуб «Самоцветы </a:t>
            </a:r>
            <a:r>
              <a:rPr lang="ru-RU" dirty="0" err="1" smtClean="0"/>
              <a:t>Тайдона</a:t>
            </a:r>
            <a:r>
              <a:rPr lang="ru-RU" dirty="0" smtClean="0"/>
              <a:t>» укрепляет чувство принадлежности через связь с родным краем и усиливает достоинство пожилых людей и инвалидов.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Устойчивость и перспективы развития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285720" y="1714488"/>
            <a:ext cx="3929090" cy="2143140"/>
          </a:xfrm>
          <a:prstGeom prst="snip2Diag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 интегрирован в деятельность учреждения и продолжает работать вне зависимости от внешнего финансирования.</a:t>
            </a:r>
            <a:endParaRPr lang="ru-RU" dirty="0"/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85720" y="4071942"/>
            <a:ext cx="3929090" cy="221457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Высокий спрос подтверждает актуальность проекта и обеспечивает постоянный приток новых участников.</a:t>
            </a:r>
            <a:endParaRPr lang="ru-RU" dirty="0"/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4572000" y="1785926"/>
            <a:ext cx="4214842" cy="2143140"/>
          </a:xfrm>
          <a:prstGeom prst="snip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Активные участники поддерживают работу клубов, обеспечивая стабильность и рост инициативы внутри сообщества.</a:t>
            </a:r>
            <a:endParaRPr lang="ru-RU" dirty="0"/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4572000" y="4071942"/>
            <a:ext cx="4214842" cy="214314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Контент</a:t>
            </a:r>
            <a:r>
              <a:rPr lang="ru-RU" dirty="0" smtClean="0"/>
              <a:t> и программы постоянно совершенствуются благодаря инициативам психолога и вовлечённых активистов.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245</TotalTime>
  <Words>497</Words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Ресурсный компас: комплексная реабилитация и социальная активизация граждан пожилого возраста и инвалидов</vt:lpstr>
      <vt:lpstr>Актуальные социальные вызовы пожилых и инвалидов </vt:lpstr>
      <vt:lpstr>Целевая группа проекта: состав и численность </vt:lpstr>
      <vt:lpstr>Цель и задачи проекта «Ресурсный компас» </vt:lpstr>
      <vt:lpstr> Этапы и направления проекта «Ресурсный компас» </vt:lpstr>
      <vt:lpstr>Методы и инновации реализации занятий </vt:lpstr>
      <vt:lpstr>Результаты и показатели эффективности </vt:lpstr>
      <vt:lpstr>Уникальность и системность проекта </vt:lpstr>
      <vt:lpstr>Устойчивость и перспективы развития проекта </vt:lpstr>
      <vt:lpstr>Итоги и социальное значение проекта «Ресурсный компас»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Ресурсный компас: комплексная реабилитация и социальная активизация граждан пожилого возраста и инвалидов</dc:title>
  <dc:creator>LEZUR</dc:creator>
  <cp:lastModifiedBy>LEZUR</cp:lastModifiedBy>
  <cp:revision>27</cp:revision>
  <dcterms:created xsi:type="dcterms:W3CDTF">2026-03-11T05:45:00Z</dcterms:created>
  <dcterms:modified xsi:type="dcterms:W3CDTF">2026-03-11T10:04:08Z</dcterms:modified>
</cp:coreProperties>
</file>