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3" r:id="rId6"/>
    <p:sldId id="271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A71"/>
    <a:srgbClr val="45C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98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7AE92-EEFA-4229-829D-582FFEDA7532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E4DF-5416-42C6-A619-24A5DCF9B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7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t.me/NOGC54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vk.com/nogcns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" y="0"/>
            <a:ext cx="9144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24936" cy="359583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/>
              <a:t>Всероссийский конкурсный отбор лучших социальных  проектов «Женщины за здоровое общество»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1"/>
                </a:solidFill>
              </a:rPr>
              <a:t>Номинация</a:t>
            </a:r>
            <a:r>
              <a:rPr lang="ru-RU" sz="3200" b="1" dirty="0">
                <a:solidFill>
                  <a:schemeClr val="accent1"/>
                </a:solidFill>
              </a:rPr>
              <a:t>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dirty="0" smtClean="0"/>
              <a:t>«Продвижение </a:t>
            </a:r>
            <a:r>
              <a:rPr lang="ru-RU" sz="2700" dirty="0"/>
              <a:t>инициатив по сохранению </a:t>
            </a:r>
            <a:r>
              <a:rPr lang="ru-RU" sz="2700" dirty="0" smtClean="0"/>
              <a:t>здоровья»</a:t>
            </a:r>
            <a:r>
              <a:rPr lang="ru-RU" sz="3000" b="1" dirty="0" smtClean="0">
                <a:solidFill>
                  <a:srgbClr val="6C9A71"/>
                </a:solidFill>
              </a:rPr>
              <a:t/>
            </a:r>
            <a:br>
              <a:rPr lang="ru-RU" sz="3000" b="1" dirty="0" smtClean="0">
                <a:solidFill>
                  <a:srgbClr val="6C9A71"/>
                </a:solidFill>
              </a:rPr>
            </a:br>
            <a:r>
              <a:rPr lang="ru-RU" sz="3000" b="1" dirty="0" smtClean="0">
                <a:solidFill>
                  <a:srgbClr val="6C9A71"/>
                </a:solidFill>
              </a:rPr>
              <a:t/>
            </a:r>
            <a:br>
              <a:rPr lang="ru-RU" sz="3000" b="1" dirty="0" smtClean="0">
                <a:solidFill>
                  <a:srgbClr val="6C9A71"/>
                </a:solidFill>
              </a:rPr>
            </a:br>
            <a:r>
              <a:rPr lang="ru-RU" sz="3000" b="1" dirty="0" smtClean="0">
                <a:solidFill>
                  <a:schemeClr val="accent1"/>
                </a:solidFill>
              </a:rPr>
              <a:t>Социальный</a:t>
            </a:r>
            <a:r>
              <a:rPr lang="ru-RU" sz="3000" b="1" dirty="0" smtClean="0">
                <a:solidFill>
                  <a:srgbClr val="6C9A71"/>
                </a:solidFill>
              </a:rPr>
              <a:t> </a:t>
            </a:r>
            <a:r>
              <a:rPr lang="ru-RU" sz="3000" b="1" dirty="0" smtClean="0">
                <a:solidFill>
                  <a:schemeClr val="accent1"/>
                </a:solidFill>
              </a:rPr>
              <a:t>проект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900" b="1" dirty="0" smtClean="0">
                <a:solidFill>
                  <a:schemeClr val="accent3">
                    <a:lumMod val="75000"/>
                  </a:schemeClr>
                </a:solidFill>
              </a:rPr>
              <a:t> «Включайся </a:t>
            </a:r>
            <a:r>
              <a:rPr lang="ru-RU" sz="3900" b="1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ru-RU" sz="3900" b="1" dirty="0" smtClean="0">
                <a:solidFill>
                  <a:schemeClr val="accent3">
                    <a:lumMod val="75000"/>
                  </a:schemeClr>
                </a:solidFill>
              </a:rPr>
              <a:t>+» </a:t>
            </a:r>
            <a:r>
              <a:rPr lang="ru-RU" sz="3000" b="1" dirty="0" smtClean="0">
                <a:solidFill>
                  <a:srgbClr val="6C9A71"/>
                </a:solidFill>
              </a:rPr>
              <a:t/>
            </a:r>
            <a:br>
              <a:rPr lang="ru-RU" sz="3000" b="1" dirty="0" smtClean="0">
                <a:solidFill>
                  <a:srgbClr val="6C9A71"/>
                </a:solidFill>
              </a:rPr>
            </a:br>
            <a:endParaRPr lang="ru-RU" sz="28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" y="74932"/>
            <a:ext cx="3600401" cy="68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\\Buhgalter\ору\_Дубовцева Наталья\логотип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29" y="74932"/>
            <a:ext cx="4051023" cy="8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_b\Desktop\Демография_лого_чб_контур_лев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994" y="-171400"/>
            <a:ext cx="1619672" cy="16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_b\Desktop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9457"/>
            <a:ext cx="2736304" cy="2135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_b\Desktop\Рисунок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30548"/>
            <a:ext cx="2141285" cy="211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3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893961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4500" b="1" kern="0" dirty="0">
                <a:solidFill>
                  <a:srgbClr val="6C9A71"/>
                </a:solidFill>
                <a:latin typeface="Times New Roman"/>
                <a:ea typeface="Calibri"/>
              </a:rPr>
              <a:t>Проект «Включайся 50+» </a:t>
            </a:r>
            <a:endParaRPr lang="ru-RU" sz="4500" b="1" dirty="0">
              <a:solidFill>
                <a:srgbClr val="6C9A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20250"/>
            <a:ext cx="9144000" cy="1080120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tx1"/>
                </a:solidFill>
              </a:rPr>
              <a:t>создает  новые возможности для активной пропаганды здорового  образа жизни, укрепления здоровья, продлении активного долголетия путем правильно построенных контент-стратегии и плана  продвижения мотивационных  материалов через официальные аккаунты геронтологического центра в социальных сетях 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5" y="2852936"/>
            <a:ext cx="7919207" cy="39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8261"/>
            <a:ext cx="8784976" cy="893961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4500" b="1" kern="0" dirty="0" smtClean="0">
                <a:solidFill>
                  <a:srgbClr val="6C9A71"/>
                </a:solidFill>
                <a:latin typeface="Times New Roman"/>
                <a:ea typeface="Calibri"/>
              </a:rPr>
              <a:t>Реализация проекта</a:t>
            </a:r>
            <a:endParaRPr lang="ru-RU" sz="4500" b="1" dirty="0">
              <a:solidFill>
                <a:srgbClr val="6C9A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809" y="1640162"/>
            <a:ext cx="4320480" cy="4536504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accent1"/>
                </a:solidFill>
              </a:rPr>
              <a:t>Контент-стратегия геронтологического центра включает в </a:t>
            </a:r>
            <a:r>
              <a:rPr lang="ru-RU" sz="2500" b="1" dirty="0" smtClean="0">
                <a:solidFill>
                  <a:schemeClr val="accent1"/>
                </a:solidFill>
              </a:rPr>
              <a:t>себя виды контента </a:t>
            </a:r>
            <a:r>
              <a:rPr lang="ru-RU" sz="2500" b="1" dirty="0">
                <a:solidFill>
                  <a:schemeClr val="accent1"/>
                </a:solidFill>
              </a:rPr>
              <a:t>: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информационный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 полезный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продающий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развлекательный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63173"/>
            <a:ext cx="2088232" cy="2420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40" y="3861048"/>
            <a:ext cx="2193961" cy="2540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18455"/>
            <a:ext cx="2114577" cy="2495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89" y="1007496"/>
            <a:ext cx="2181203" cy="23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1622"/>
            <a:ext cx="9214037" cy="69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018" y="-42643"/>
            <a:ext cx="8784976" cy="1656184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500" b="1" dirty="0">
                <a:solidFill>
                  <a:srgbClr val="6C9A71"/>
                </a:solidFill>
              </a:rPr>
              <a:t>В</a:t>
            </a:r>
            <a:r>
              <a:rPr lang="ru-RU" sz="2500" b="1" dirty="0" smtClean="0">
                <a:solidFill>
                  <a:srgbClr val="6C9A71"/>
                </a:solidFill>
              </a:rPr>
              <a:t>  </a:t>
            </a:r>
            <a:r>
              <a:rPr lang="ru-RU" sz="2500" b="1" dirty="0">
                <a:solidFill>
                  <a:srgbClr val="6C9A71"/>
                </a:solidFill>
              </a:rPr>
              <a:t>продвижении инициатив по сохранению здоровья </a:t>
            </a:r>
            <a:r>
              <a:rPr lang="ru-RU" sz="2500" b="1" dirty="0" smtClean="0">
                <a:solidFill>
                  <a:srgbClr val="6C9A71"/>
                </a:solidFill>
              </a:rPr>
              <a:t>используются </a:t>
            </a:r>
            <a:r>
              <a:rPr lang="ru-RU" sz="2500" b="1" dirty="0">
                <a:solidFill>
                  <a:srgbClr val="6C9A71"/>
                </a:solidFill>
              </a:rPr>
              <a:t>такие форматы как</a:t>
            </a:r>
            <a:r>
              <a:rPr lang="ru-RU" sz="2500" b="1" dirty="0" smtClean="0">
                <a:solidFill>
                  <a:srgbClr val="6C9A71"/>
                </a:solidFill>
              </a:rPr>
              <a:t>:</a:t>
            </a:r>
            <a:r>
              <a:rPr lang="ru-RU" sz="2500" b="1" dirty="0">
                <a:solidFill>
                  <a:srgbClr val="6C9A71"/>
                </a:solidFill>
              </a:rPr>
              <a:t/>
            </a:r>
            <a:br>
              <a:rPr lang="ru-RU" sz="2500" b="1" dirty="0">
                <a:solidFill>
                  <a:srgbClr val="6C9A71"/>
                </a:solidFill>
              </a:rPr>
            </a:br>
            <a:endParaRPr lang="ru-RU" sz="2500" b="1" dirty="0">
              <a:solidFill>
                <a:srgbClr val="6C9A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038" y="953249"/>
            <a:ext cx="8424936" cy="3672409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</a:rPr>
              <a:t> </a:t>
            </a:r>
            <a:r>
              <a:rPr lang="ru-RU" sz="3400" dirty="0">
                <a:solidFill>
                  <a:schemeClr val="tx1"/>
                </a:solidFill>
              </a:rPr>
              <a:t>объявления и </a:t>
            </a:r>
            <a:r>
              <a:rPr lang="ru-RU" sz="3400" dirty="0" smtClean="0">
                <a:solidFill>
                  <a:schemeClr val="tx1"/>
                </a:solidFill>
              </a:rPr>
              <a:t>анонсы</a:t>
            </a:r>
            <a:endParaRPr lang="ru-RU" sz="3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</a:rPr>
              <a:t> </a:t>
            </a:r>
            <a:r>
              <a:rPr lang="ru-RU" sz="3400" dirty="0">
                <a:solidFill>
                  <a:schemeClr val="tx1"/>
                </a:solidFill>
              </a:rPr>
              <a:t>мультимедийные </a:t>
            </a:r>
            <a:r>
              <a:rPr lang="ru-RU" sz="3400" dirty="0" smtClean="0">
                <a:solidFill>
                  <a:schemeClr val="tx1"/>
                </a:solidFill>
              </a:rPr>
              <a:t>статьи</a:t>
            </a:r>
            <a:endParaRPr lang="ru-RU" sz="3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</a:rPr>
              <a:t>заметки</a:t>
            </a:r>
            <a:endParaRPr lang="ru-RU" sz="3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</a:rPr>
              <a:t>интервью </a:t>
            </a:r>
            <a:r>
              <a:rPr lang="ru-RU" sz="3400" dirty="0">
                <a:solidFill>
                  <a:schemeClr val="tx1"/>
                </a:solidFill>
              </a:rPr>
              <a:t>со специалистами на актуальные запросы </a:t>
            </a:r>
            <a:r>
              <a:rPr lang="ru-RU" sz="3400" dirty="0" smtClean="0">
                <a:solidFill>
                  <a:schemeClr val="tx1"/>
                </a:solidFill>
              </a:rPr>
              <a:t>клиентов</a:t>
            </a:r>
            <a:endParaRPr lang="ru-RU" sz="3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</a:rPr>
              <a:t>съемка </a:t>
            </a:r>
            <a:r>
              <a:rPr lang="ru-RU" sz="3400" dirty="0">
                <a:solidFill>
                  <a:schemeClr val="tx1"/>
                </a:solidFill>
              </a:rPr>
              <a:t>практических и теоретических </a:t>
            </a:r>
            <a:r>
              <a:rPr lang="ru-RU" sz="3400" dirty="0" smtClean="0">
                <a:solidFill>
                  <a:schemeClr val="tx1"/>
                </a:solidFill>
              </a:rPr>
              <a:t>занятий</a:t>
            </a:r>
            <a:endParaRPr lang="ru-RU" sz="3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</a:rPr>
              <a:t>посты </a:t>
            </a:r>
            <a:r>
              <a:rPr lang="ru-RU" sz="3400" dirty="0">
                <a:solidFill>
                  <a:schemeClr val="tx1"/>
                </a:solidFill>
              </a:rPr>
              <a:t>с описанием услуг и </a:t>
            </a:r>
            <a:r>
              <a:rPr lang="ru-RU" sz="3400" dirty="0" smtClean="0">
                <a:solidFill>
                  <a:schemeClr val="tx1"/>
                </a:solidFill>
              </a:rPr>
              <a:t>ценами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</a:rPr>
              <a:t>посты </a:t>
            </a:r>
            <a:r>
              <a:rPr lang="ru-RU" sz="3400" dirty="0">
                <a:solidFill>
                  <a:schemeClr val="tx1"/>
                </a:solidFill>
              </a:rPr>
              <a:t>про интересные события и </a:t>
            </a:r>
            <a:r>
              <a:rPr lang="ru-RU" sz="3400" dirty="0" smtClean="0">
                <a:solidFill>
                  <a:schemeClr val="tx1"/>
                </a:solidFill>
              </a:rPr>
              <a:t>новости</a:t>
            </a:r>
            <a:endParaRPr lang="ru-RU" sz="3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</a:rPr>
              <a:t>проведение </a:t>
            </a:r>
            <a:r>
              <a:rPr lang="ru-RU" sz="3400" dirty="0">
                <a:solidFill>
                  <a:schemeClr val="tx1"/>
                </a:solidFill>
              </a:rPr>
              <a:t>прямых </a:t>
            </a:r>
            <a:r>
              <a:rPr lang="ru-RU" sz="3400" dirty="0" smtClean="0">
                <a:solidFill>
                  <a:schemeClr val="tx1"/>
                </a:solidFill>
              </a:rPr>
              <a:t>эфиров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</a:rPr>
              <a:t> проведение </a:t>
            </a:r>
            <a:r>
              <a:rPr lang="ru-RU" sz="3400" dirty="0">
                <a:solidFill>
                  <a:schemeClr val="tx1"/>
                </a:solidFill>
              </a:rPr>
              <a:t>конкурсов, голосований, </a:t>
            </a:r>
            <a:r>
              <a:rPr lang="ru-RU" sz="3400" dirty="0" smtClean="0">
                <a:solidFill>
                  <a:schemeClr val="tx1"/>
                </a:solidFill>
              </a:rPr>
              <a:t>опросов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400" dirty="0" smtClean="0">
                <a:solidFill>
                  <a:schemeClr val="tx1"/>
                </a:solidFill>
              </a:rPr>
              <a:t>обсуждение </a:t>
            </a:r>
            <a:r>
              <a:rPr lang="ru-RU" sz="3400" dirty="0">
                <a:solidFill>
                  <a:schemeClr val="tx1"/>
                </a:solidFill>
              </a:rPr>
              <a:t>общезначимых тем и резонансных </a:t>
            </a:r>
            <a:r>
              <a:rPr lang="ru-RU" sz="3400" dirty="0" smtClean="0">
                <a:solidFill>
                  <a:schemeClr val="tx1"/>
                </a:solidFill>
              </a:rPr>
              <a:t>вопросов</a:t>
            </a:r>
          </a:p>
          <a:p>
            <a:r>
              <a:rPr lang="ru-RU" b="1" dirty="0">
                <a:solidFill>
                  <a:schemeClr val="tx1"/>
                </a:solidFill>
              </a:rPr>
              <a:t>Удобство возможностей проекта: каждому человеку может быть предложена информация с учетом его особенностей здоровья.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77166"/>
            <a:ext cx="2376264" cy="2255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1" y="4577167"/>
            <a:ext cx="2917349" cy="2255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95554"/>
            <a:ext cx="2448272" cy="22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70003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792088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4500" b="1" dirty="0">
                <a:solidFill>
                  <a:srgbClr val="6C9A71"/>
                </a:solidFill>
              </a:rPr>
              <a:t>	Результаты </a:t>
            </a:r>
            <a:r>
              <a:rPr lang="ru-RU" sz="4500" b="1" dirty="0" smtClean="0">
                <a:solidFill>
                  <a:srgbClr val="6C9A71"/>
                </a:solidFill>
              </a:rPr>
              <a:t>проекта </a:t>
            </a:r>
            <a:endParaRPr lang="ru-RU" sz="4500" b="1" dirty="0">
              <a:solidFill>
                <a:srgbClr val="6C9A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836712"/>
            <a:ext cx="8604956" cy="576064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Благодаря широкому охвату целевой аудитории в социальных </a:t>
            </a:r>
            <a:r>
              <a:rPr lang="ru-RU" i="1" dirty="0" smtClean="0">
                <a:solidFill>
                  <a:schemeClr val="tx1"/>
                </a:solidFill>
              </a:rPr>
              <a:t>сетях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появляется возможность </a:t>
            </a:r>
            <a:r>
              <a:rPr lang="ru-RU" sz="2400" dirty="0">
                <a:solidFill>
                  <a:schemeClr val="tx1"/>
                </a:solidFill>
              </a:rPr>
              <a:t>преодолевать чувство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одиночества </a:t>
            </a:r>
            <a:r>
              <a:rPr lang="ru-RU" sz="2400" dirty="0">
                <a:solidFill>
                  <a:schemeClr val="tx1"/>
                </a:solidFill>
              </a:rPr>
              <a:t>и застенчивости, ощущать чувство общности, а затем осуществлять переход от виртуального, дистанционного общения в реальное.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9932" y="1872966"/>
            <a:ext cx="1224136" cy="127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959932" y="5517232"/>
            <a:ext cx="1692188" cy="335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_b\Desktop\1873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82585"/>
            <a:ext cx="3076955" cy="20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BUHGALTER\fotog\3. Фотогалерея\!!!!!!2023 год\Досуговое направление\Серебрянный возраст\Шахматы\март\photo_5256206820119266566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66819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5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70003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116632"/>
            <a:ext cx="8784976" cy="792088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4500" b="1" dirty="0">
                <a:solidFill>
                  <a:srgbClr val="6C9A71"/>
                </a:solidFill>
              </a:rPr>
              <a:t>	Результаты </a:t>
            </a:r>
            <a:r>
              <a:rPr lang="ru-RU" sz="4500" b="1" dirty="0" smtClean="0">
                <a:solidFill>
                  <a:srgbClr val="6C9A71"/>
                </a:solidFill>
              </a:rPr>
              <a:t>проекта </a:t>
            </a:r>
            <a:endParaRPr lang="ru-RU" sz="4500" b="1" dirty="0">
              <a:solidFill>
                <a:srgbClr val="6C9A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5580620" cy="381642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Ежемесячно геронтологическим центром публикуется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не </a:t>
            </a:r>
            <a:r>
              <a:rPr lang="ru-RU" b="1" dirty="0">
                <a:solidFill>
                  <a:schemeClr val="accent1"/>
                </a:solidFill>
              </a:rPr>
              <a:t>менее 30 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мотивационных </a:t>
            </a:r>
            <a:r>
              <a:rPr lang="ru-RU" dirty="0" smtClean="0">
                <a:solidFill>
                  <a:schemeClr val="tx1"/>
                </a:solidFill>
              </a:rPr>
              <a:t>материалов в каждой социальной сети.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Охвачено более </a:t>
            </a:r>
            <a:r>
              <a:rPr lang="ru-RU" sz="2200" dirty="0" smtClean="0">
                <a:solidFill>
                  <a:schemeClr val="tx1"/>
                </a:solidFill>
              </a:rPr>
              <a:t>(с 01.01. по 31.03.2023) </a:t>
            </a:r>
            <a:r>
              <a:rPr lang="ru-RU" b="1" dirty="0" smtClean="0">
                <a:solidFill>
                  <a:schemeClr val="accent1"/>
                </a:solidFill>
              </a:rPr>
              <a:t>5000 человек</a:t>
            </a:r>
            <a:endParaRPr lang="ru-RU" b="1" dirty="0">
              <a:solidFill>
                <a:schemeClr val="accent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\\Buhgalter\ору\_Познякова Людмила\Женщины за здоровое общество 2\Галерея\Статистика в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520279" cy="545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4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510" y="260648"/>
            <a:ext cx="8820980" cy="27363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Геронтологический центр предлагает интересные виды продвижения </a:t>
            </a:r>
            <a:r>
              <a:rPr lang="ru-RU" sz="2800" dirty="0"/>
              <a:t>инициатив по сохранению </a:t>
            </a:r>
            <a:r>
              <a:rPr lang="ru-RU" sz="2800" dirty="0" smtClean="0"/>
              <a:t>здоровья путем ведения социальных сетей для лиц старшей </a:t>
            </a:r>
            <a:r>
              <a:rPr lang="ru-RU" sz="2800" dirty="0"/>
              <a:t>возрастной группы</a:t>
            </a:r>
            <a:r>
              <a:rPr lang="ru-RU" sz="2800" dirty="0" smtClean="0"/>
              <a:t>, которые устанавливают  </a:t>
            </a:r>
            <a:r>
              <a:rPr lang="ru-RU" sz="2800" dirty="0"/>
              <a:t>моду на здоровый образ жизни, популяризацию направлений активного долголетия в </a:t>
            </a:r>
            <a:r>
              <a:rPr lang="ru-RU" sz="2300" i="1" dirty="0" err="1"/>
              <a:t>т.ч</a:t>
            </a:r>
            <a:r>
              <a:rPr lang="ru-RU" sz="2300" i="1" dirty="0"/>
              <a:t>. ориентация на правильное питание, физическую культуру, естественную красоту, ответственное отношение к своему здоровью, а также   позволяют повысить самооценку и уверенность в себе.</a:t>
            </a:r>
            <a:br>
              <a:rPr lang="ru-RU" sz="2300" i="1" dirty="0"/>
            </a:br>
            <a:r>
              <a:rPr lang="ru-RU" dirty="0"/>
              <a:t> </a:t>
            </a:r>
            <a:endParaRPr lang="ru-RU" sz="2200" b="1" i="1" dirty="0">
              <a:solidFill>
                <a:srgbClr val="6C9A7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913"/>
            <a:ext cx="4670822" cy="31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2" y="1826"/>
            <a:ext cx="9144000" cy="6856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8658" y="1557248"/>
            <a:ext cx="6372199" cy="3959984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2500" b="1" dirty="0" smtClean="0">
                <a:solidFill>
                  <a:schemeClr val="accent1"/>
                </a:solidFill>
                <a:hlinkClick r:id="rId3"/>
              </a:rPr>
              <a:t>https</a:t>
            </a:r>
            <a:r>
              <a:rPr lang="en-US" sz="2500" b="1" dirty="0">
                <a:solidFill>
                  <a:schemeClr val="accent1"/>
                </a:solidFill>
                <a:hlinkClick r:id="rId3"/>
              </a:rPr>
              <a:t>://</a:t>
            </a:r>
            <a:r>
              <a:rPr lang="en-US" sz="2500" b="1" dirty="0" smtClean="0">
                <a:solidFill>
                  <a:schemeClr val="accent1"/>
                </a:solidFill>
                <a:hlinkClick r:id="rId3"/>
              </a:rPr>
              <a:t>t.me/NOGC54</a:t>
            </a:r>
            <a:r>
              <a:rPr lang="ru-RU" sz="2500" b="1" dirty="0" smtClean="0">
                <a:solidFill>
                  <a:schemeClr val="accent1"/>
                </a:solidFill>
              </a:rPr>
              <a:t/>
            </a:r>
            <a:br>
              <a:rPr lang="ru-RU" sz="2500" b="1" dirty="0" smtClean="0">
                <a:solidFill>
                  <a:schemeClr val="accent1"/>
                </a:solidFill>
              </a:rPr>
            </a:br>
            <a:r>
              <a:rPr lang="ru-RU" sz="2500" b="1" dirty="0" smtClean="0">
                <a:solidFill>
                  <a:schemeClr val="accent1"/>
                </a:solidFill>
              </a:rPr>
              <a:t/>
            </a:r>
            <a:br>
              <a:rPr lang="ru-RU" sz="2500" b="1" dirty="0" smtClean="0">
                <a:solidFill>
                  <a:schemeClr val="accent1"/>
                </a:solidFill>
              </a:rPr>
            </a:br>
            <a:r>
              <a:rPr lang="ru-RU" sz="2500" b="1" dirty="0">
                <a:solidFill>
                  <a:schemeClr val="accent1"/>
                </a:solidFill>
              </a:rPr>
              <a:t/>
            </a:r>
            <a:br>
              <a:rPr lang="ru-RU" sz="2500" b="1" dirty="0">
                <a:solidFill>
                  <a:schemeClr val="accent1"/>
                </a:solidFill>
              </a:rPr>
            </a:br>
            <a:r>
              <a:rPr lang="en-US" sz="2500" b="1" dirty="0" smtClean="0">
                <a:solidFill>
                  <a:schemeClr val="accent1"/>
                </a:solidFill>
                <a:hlinkClick r:id="rId4"/>
              </a:rPr>
              <a:t>https</a:t>
            </a:r>
            <a:r>
              <a:rPr lang="en-US" sz="2500" b="1" dirty="0">
                <a:solidFill>
                  <a:schemeClr val="accent1"/>
                </a:solidFill>
                <a:hlinkClick r:id="rId4"/>
              </a:rPr>
              <a:t>://</a:t>
            </a:r>
            <a:r>
              <a:rPr lang="en-US" sz="2500" b="1" dirty="0" smtClean="0">
                <a:solidFill>
                  <a:schemeClr val="accent1"/>
                </a:solidFill>
                <a:hlinkClick r:id="rId4"/>
              </a:rPr>
              <a:t>vk.com/nogcnsk</a:t>
            </a:r>
            <a:r>
              <a:rPr lang="ru-RU" sz="2500" b="1" dirty="0" smtClean="0">
                <a:solidFill>
                  <a:schemeClr val="accent1"/>
                </a:solidFill>
              </a:rPr>
              <a:t/>
            </a:r>
            <a:br>
              <a:rPr lang="ru-RU" sz="2500" b="1" dirty="0" smtClean="0">
                <a:solidFill>
                  <a:schemeClr val="accent1"/>
                </a:solidFill>
              </a:rPr>
            </a:br>
            <a:r>
              <a:rPr lang="ru-RU" sz="2500" b="1" dirty="0" smtClean="0">
                <a:solidFill>
                  <a:schemeClr val="accent1"/>
                </a:solidFill>
              </a:rPr>
              <a:t/>
            </a:r>
            <a:br>
              <a:rPr lang="ru-RU" sz="2500" b="1" dirty="0" smtClean="0">
                <a:solidFill>
                  <a:schemeClr val="accent1"/>
                </a:solidFill>
              </a:rPr>
            </a:br>
            <a:r>
              <a:rPr lang="ru-RU" sz="2500" b="1" dirty="0" smtClean="0">
                <a:solidFill>
                  <a:schemeClr val="accent1"/>
                </a:solidFill>
              </a:rPr>
              <a:t/>
            </a:r>
            <a:br>
              <a:rPr lang="ru-RU" sz="2500" b="1" dirty="0" smtClean="0">
                <a:solidFill>
                  <a:schemeClr val="accent1"/>
                </a:solidFill>
              </a:rPr>
            </a:br>
            <a:r>
              <a:rPr lang="ru-RU" sz="2500" b="1" dirty="0" smtClean="0">
                <a:solidFill>
                  <a:schemeClr val="accent1"/>
                </a:solidFill>
              </a:rPr>
              <a:t/>
            </a:r>
            <a:br>
              <a:rPr lang="ru-RU" sz="2500" b="1" dirty="0" smtClean="0">
                <a:solidFill>
                  <a:schemeClr val="accent1"/>
                </a:solidFill>
              </a:rPr>
            </a:br>
            <a:r>
              <a:rPr lang="en-US" sz="2500" b="1" dirty="0" smtClean="0">
                <a:solidFill>
                  <a:schemeClr val="accent1"/>
                </a:solidFill>
              </a:rPr>
              <a:t>https</a:t>
            </a:r>
            <a:r>
              <a:rPr lang="en-US" sz="2500" b="1" dirty="0">
                <a:solidFill>
                  <a:schemeClr val="accent1"/>
                </a:solidFill>
              </a:rPr>
              <a:t>://</a:t>
            </a:r>
            <a:r>
              <a:rPr lang="en-US" sz="2500" b="1" dirty="0" smtClean="0">
                <a:solidFill>
                  <a:schemeClr val="accent1"/>
                </a:solidFill>
              </a:rPr>
              <a:t>ok.ru/group/7000000101031</a:t>
            </a:r>
            <a:endParaRPr lang="ru-RU" sz="25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2" y="1340768"/>
            <a:ext cx="1378124" cy="1378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6" y="2925400"/>
            <a:ext cx="1361707" cy="1009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77072"/>
            <a:ext cx="2520281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5517232"/>
            <a:ext cx="8352928" cy="872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9580"/>
            <a:r>
              <a:rPr lang="ru-RU" sz="6000" b="1" dirty="0" smtClean="0">
                <a:solidFill>
                  <a:srgbClr val="6C9A71"/>
                </a:solidFill>
              </a:rPr>
              <a:t>Спасибо за внимание</a:t>
            </a:r>
            <a:endParaRPr lang="ru-RU" sz="6000" b="1" dirty="0">
              <a:solidFill>
                <a:srgbClr val="6C9A7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7237" y="989855"/>
            <a:ext cx="816917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9580" algn="l"/>
            <a:r>
              <a:rPr lang="ru-RU" sz="3500" b="1" dirty="0" smtClean="0">
                <a:solidFill>
                  <a:srgbClr val="6C9A71"/>
                </a:solidFill>
              </a:rPr>
              <a:t>       </a:t>
            </a:r>
          </a:p>
          <a:p>
            <a:pPr indent="449580"/>
            <a:endParaRPr lang="ru-RU" sz="3500" b="1" dirty="0" smtClean="0">
              <a:solidFill>
                <a:srgbClr val="6C9A71"/>
              </a:solidFill>
            </a:endParaRPr>
          </a:p>
          <a:p>
            <a:endParaRPr lang="ru-RU" sz="3500" b="1" dirty="0" smtClean="0"/>
          </a:p>
          <a:p>
            <a:r>
              <a:rPr lang="ru-RU" sz="3000" b="1" dirty="0" smtClean="0"/>
              <a:t>в социальных сетях: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  <a:p>
            <a:pPr indent="449580"/>
            <a:endParaRPr lang="ru-RU" sz="4500" b="1" dirty="0" smtClean="0"/>
          </a:p>
          <a:p>
            <a:pPr indent="449580"/>
            <a:endParaRPr lang="ru-RU" sz="2500" b="1" dirty="0">
              <a:solidFill>
                <a:schemeClr val="accent1"/>
              </a:solidFill>
            </a:endParaRPr>
          </a:p>
        </p:txBody>
      </p:sp>
      <p:pic>
        <p:nvPicPr>
          <p:cNvPr id="12" name="Picture 6" descr="\\Buhgalter\ору\_Дубовцева Наталья\логотип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1" y="146409"/>
            <a:ext cx="4051023" cy="8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210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Всероссийский конкурсный отбор лучших социальных  проектов «Женщины за здоровое общество» Номинация:  «Продвижение инициатив по сохранению здоровья»  Социальный проект  «Включайся 50+»  </vt:lpstr>
      <vt:lpstr>Проект «Включайся 50+» </vt:lpstr>
      <vt:lpstr>Реализация проекта</vt:lpstr>
      <vt:lpstr>В  продвижении инициатив по сохранению здоровья используются такие форматы как: </vt:lpstr>
      <vt:lpstr> Результаты проекта </vt:lpstr>
      <vt:lpstr> Результаты проекта </vt:lpstr>
      <vt:lpstr>  Геронтологический центр предлагает интересные виды продвижения инициатив по сохранению здоровья путем ведения социальных сетей для лиц старшей возрастной группы, которые устанавливают  моду на здоровый образ жизни, популяризацию направлений активного долголетия в т.ч. ориентация на правильное питание, физическую культуру, естественную красоту, ответственное отношение к своему здоровью, а также   позволяют повысить самооценку и уверенность в себе.  </vt:lpstr>
      <vt:lpstr>https://t.me/NOGC54   https://vk.com/nogcnsk    https://ok.ru/group/7000000101031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user_b</dc:creator>
  <cp:lastModifiedBy>user_b</cp:lastModifiedBy>
  <cp:revision>110</cp:revision>
  <dcterms:created xsi:type="dcterms:W3CDTF">2023-02-10T05:52:48Z</dcterms:created>
  <dcterms:modified xsi:type="dcterms:W3CDTF">2023-04-07T04:42:02Z</dcterms:modified>
</cp:coreProperties>
</file>