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2" r:id="rId6"/>
    <p:sldId id="264" r:id="rId7"/>
    <p:sldId id="270" r:id="rId8"/>
    <p:sldId id="268" r:id="rId9"/>
    <p:sldId id="275" r:id="rId10"/>
    <p:sldId id="263" r:id="rId11"/>
    <p:sldId id="265" r:id="rId12"/>
    <p:sldId id="259" r:id="rId13"/>
    <p:sldId id="269" r:id="rId14"/>
    <p:sldId id="266" r:id="rId15"/>
    <p:sldId id="267" r:id="rId16"/>
  </p:sldIdLst>
  <p:sldSz cx="10058400" cy="77724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87931" autoAdjust="0"/>
  </p:normalViewPr>
  <p:slideViewPr>
    <p:cSldViewPr snapToGrid="0">
      <p:cViewPr varScale="1">
        <p:scale>
          <a:sx n="53" d="100"/>
          <a:sy n="53" d="100"/>
        </p:scale>
        <p:origin x="-1602" y="-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33FF47F-42FF-450A-8253-B1442C691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33FB9C4-09C7-4A1E-BE11-39B577FC37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A18B9D-6297-4890-ABB5-96FDADC4A601}" type="datetime1">
              <a:rPr lang="ru-RU" smtClean="0"/>
              <a:pPr rtl="0"/>
              <a:t>25.03.2025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BA01650-A7EE-4E10-9230-8DD147057D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6AE6EF4-8758-41BA-920E-45D570F0EA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0CC1A13-6C33-4F62-AF90-07D2D61E68FC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09326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468C0B-A239-4C96-8BD1-C9AE32CB9626}" type="datetime1">
              <a:rPr lang="ru-RU" noProof="0" smtClean="0"/>
              <a:pPr rtl="0"/>
              <a:t>25.03.2025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6484CCF-A275-48CD-9D14-26B47F5E9B73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419618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6484CCF-A275-48CD-9D14-26B47F5E9B73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200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6484CCF-A275-48CD-9D14-26B47F5E9B73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208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6484CCF-A275-48CD-9D14-26B47F5E9B73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577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6484CCF-A275-48CD-9D14-26B47F5E9B73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79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бложки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4D62240-1E88-4AF1-B533-E4A44C81DEF1}"/>
              </a:ext>
            </a:extLst>
          </p:cNvPr>
          <p:cNvSpPr/>
          <p:nvPr userDrawn="1"/>
        </p:nvSpPr>
        <p:spPr>
          <a:xfrm>
            <a:off x="3346707" y="3886200"/>
            <a:ext cx="3374136" cy="388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818D87-9017-48E8-9B89-B4C276E5C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304" y="768096"/>
            <a:ext cx="2907792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lang="en-US" sz="2000" b="1" i="0" spc="0" baseline="0" dirty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defTabSz="91440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Добавьте здесь заголовок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F0B1261-A13A-4E9E-AA95-EED10F4CFA0E}"/>
              </a:ext>
            </a:extLst>
          </p:cNvPr>
          <p:cNvSpPr/>
          <p:nvPr userDrawn="1"/>
        </p:nvSpPr>
        <p:spPr>
          <a:xfrm>
            <a:off x="-9141" y="0"/>
            <a:ext cx="3355848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A1A4A6AC-F3AF-4832-AD1D-6D835E5EEB44}"/>
              </a:ext>
            </a:extLst>
          </p:cNvPr>
          <p:cNvCxnSpPr/>
          <p:nvPr userDrawn="1"/>
        </p:nvCxnSpPr>
        <p:spPr>
          <a:xfrm>
            <a:off x="391886" y="55517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4C02D408-24F0-48D9-9651-58EF6575D3CA}"/>
              </a:ext>
            </a:extLst>
          </p:cNvPr>
          <p:cNvCxnSpPr>
            <a:cxnSpLocks/>
          </p:cNvCxnSpPr>
          <p:nvPr userDrawn="1"/>
        </p:nvCxnSpPr>
        <p:spPr>
          <a:xfrm>
            <a:off x="3639312" y="555171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42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8A2F17EA-EFE7-4229-8CC7-1811C56350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4663440"/>
            <a:ext cx="2907792" cy="365760"/>
          </a:xfrm>
        </p:spPr>
        <p:txBody>
          <a:bodyPr vert="horz" lIns="0" tIns="45720" rIns="0" bIns="45720" rtlCol="0" anchor="ctr">
            <a:noAutofit/>
          </a:bodyPr>
          <a:lstStyle>
            <a:lvl1pPr marL="0" indent="0">
              <a:buNone/>
              <a:defRPr lang="en-US" sz="2000" b="1" i="0" spc="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30292" lvl="0" indent="-342900" defTabSz="914400" rtl="0">
              <a:lnSpc>
                <a:spcPct val="100000"/>
              </a:lnSpc>
              <a:spcBef>
                <a:spcPts val="1000"/>
              </a:spcBef>
            </a:pPr>
            <a:r>
              <a:rPr lang="ru-RU" noProof="0"/>
              <a:t>Добавьте здесь заголовок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55B5E731-82EE-4BF9-9BBF-10AE838CC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1133856"/>
            <a:ext cx="2898648" cy="2670048"/>
          </a:xfrm>
        </p:spPr>
        <p:txBody>
          <a:bodyPr vert="horz" lIns="0" tIns="45720" rIns="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="" xmlns:a16="http://schemas.microsoft.com/office/drawing/2014/main" id="{47551B2B-39F7-4786-993B-A2D8AA16C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448" y="5065776"/>
            <a:ext cx="2898648" cy="1874520"/>
          </a:xfr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bg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3337557" cy="38862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Рисунок 24">
            <a:extLst>
              <a:ext uri="{FF2B5EF4-FFF2-40B4-BE49-F238E27FC236}">
                <a16:creationId xmlns=""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0843" y="-1"/>
            <a:ext cx="3337557" cy="7772395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="" xmlns:a16="http://schemas.microsoft.com/office/drawing/2014/main" id="{88E211B8-8563-4519-9AEE-21923AF1C65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827264" y="3922776"/>
            <a:ext cx="1078992" cy="1078992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800" b="1"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marL="112608" lvl="0" indent="-112608" algn="ctr" defTabSz="914400" rtl="0">
              <a:spcBef>
                <a:spcPts val="1000"/>
              </a:spcBef>
            </a:pPr>
            <a:r>
              <a:rPr lang="ru-RU" noProof="0"/>
              <a:t>Добавить значок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938E77-266C-48C7-80FE-F935050BE8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58" y="768350"/>
            <a:ext cx="2807208" cy="2670048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buFont typeface="Arial" panose="020B0604020202020204" pitchFamily="34" charset="0"/>
              <a:buNone/>
              <a:defRPr sz="2000" b="1" i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="" xmlns:a16="http://schemas.microsoft.com/office/drawing/2014/main" id="{1D9B5B59-BC60-4443-AB00-3CA587F70C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8013" y="5138420"/>
            <a:ext cx="2816225" cy="1554480"/>
          </a:xfrm>
        </p:spPr>
        <p:txBody>
          <a:bodyPr rtlCol="0"/>
          <a:lstStyle>
            <a:lvl1pPr marL="0" indent="0" algn="ctr">
              <a:lnSpc>
                <a:spcPts val="5200"/>
              </a:lnSpc>
              <a:buFont typeface="Arial" panose="020B0604020202020204" pitchFamily="34" charset="0"/>
              <a:buNone/>
              <a:defRPr sz="4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Добавьте заголовок</a:t>
            </a:r>
          </a:p>
        </p:txBody>
      </p:sp>
      <p:sp>
        <p:nvSpPr>
          <p:cNvPr id="28" name="Текст 9">
            <a:extLst>
              <a:ext uri="{FF2B5EF4-FFF2-40B4-BE49-F238E27FC236}">
                <a16:creationId xmlns="" xmlns:a16="http://schemas.microsoft.com/office/drawing/2014/main" id="{90882617-F0AB-428F-85CF-B87E0D6BC7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8013" y="6923314"/>
            <a:ext cx="2816225" cy="609374"/>
          </a:xfrm>
        </p:spPr>
        <p:txBody>
          <a:bodyPr rtlCol="0"/>
          <a:lstStyle>
            <a:lvl1pPr marL="0" indent="0" algn="ctr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301284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орона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4D62240-1E88-4AF1-B533-E4A44C81DEF1}"/>
              </a:ext>
            </a:extLst>
          </p:cNvPr>
          <p:cNvSpPr/>
          <p:nvPr userDrawn="1"/>
        </p:nvSpPr>
        <p:spPr>
          <a:xfrm>
            <a:off x="0" y="3886194"/>
            <a:ext cx="3355848" cy="388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818D87-9017-48E8-9B89-B4C276E5C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304" y="768096"/>
            <a:ext cx="6251448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lang="en-US" sz="2000" b="1" i="0" cap="none" spc="0" baseline="0" dirty="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 defTabSz="91440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Добавьте здесь заголовок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4C02D408-24F0-48D9-9651-58EF6575D3CA}"/>
              </a:ext>
            </a:extLst>
          </p:cNvPr>
          <p:cNvCxnSpPr>
            <a:cxnSpLocks/>
          </p:cNvCxnSpPr>
          <p:nvPr userDrawn="1"/>
        </p:nvCxnSpPr>
        <p:spPr>
          <a:xfrm>
            <a:off x="3639312" y="555171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292605" y="4310736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55B5E731-82EE-4BF9-9BBF-10AE838CC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1133856"/>
            <a:ext cx="308152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="" xmlns:a16="http://schemas.microsoft.com/office/drawing/2014/main" id="{47551B2B-39F7-4786-993B-A2D8AA16C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8104" y="1133856"/>
            <a:ext cx="2898648" cy="2496312"/>
          </a:xfrm>
        </p:spPr>
        <p:txBody>
          <a:bodyPr vert="horz" lIns="45720" tIns="45720" rIns="4572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37557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Рисунок 24">
            <a:extLst>
              <a:ext uri="{FF2B5EF4-FFF2-40B4-BE49-F238E27FC236}">
                <a16:creationId xmlns=""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37557" y="3886194"/>
            <a:ext cx="6720843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Текст 19">
            <a:extLst>
              <a:ext uri="{FF2B5EF4-FFF2-40B4-BE49-F238E27FC236}">
                <a16:creationId xmlns="" xmlns:a16="http://schemas.microsoft.com/office/drawing/2014/main" id="{6EA9E0F0-2EA0-4D8C-A4E2-A7862C2E6D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645" y="4663440"/>
            <a:ext cx="2907792" cy="365760"/>
          </a:xfr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112608" lvl="0" indent="-112608" defTabSz="914400" rtl="0">
              <a:spcBef>
                <a:spcPts val="1000"/>
              </a:spcBef>
            </a:pPr>
            <a:r>
              <a:rPr lang="ru-RU" noProof="0"/>
              <a:t>Добавьте здесь заголовок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29B90121-EE03-4CB9-B6B4-085C61698D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8763" y="5065713"/>
            <a:ext cx="2898775" cy="2497137"/>
          </a:xfrm>
        </p:spPr>
        <p:txBody>
          <a:bodyPr lIns="0" rIns="0" rtlCol="0"/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199058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обложки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4D62240-1E88-4AF1-B533-E4A44C81DEF1}"/>
              </a:ext>
            </a:extLst>
          </p:cNvPr>
          <p:cNvSpPr/>
          <p:nvPr userDrawn="1"/>
        </p:nvSpPr>
        <p:spPr>
          <a:xfrm>
            <a:off x="0" y="3886200"/>
            <a:ext cx="3355848" cy="388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818D87-9017-48E8-9B89-B4C276E5C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304" y="768096"/>
            <a:ext cx="2907792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lang="en-US" sz="2000" b="1" i="0" cap="all" spc="0" baseline="0" dirty="0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 defTabSz="91440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Добавьте здесь заголовок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4C02D408-24F0-48D9-9651-58EF6575D3CA}"/>
              </a:ext>
            </a:extLst>
          </p:cNvPr>
          <p:cNvCxnSpPr>
            <a:cxnSpLocks/>
          </p:cNvCxnSpPr>
          <p:nvPr userDrawn="1"/>
        </p:nvCxnSpPr>
        <p:spPr>
          <a:xfrm>
            <a:off x="3639312" y="555171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292605" y="4310736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55B5E731-82EE-4BF9-9BBF-10AE838CC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1133856"/>
            <a:ext cx="2898648" cy="2670048"/>
          </a:xfrm>
        </p:spPr>
        <p:txBody>
          <a:bodyPr vert="horz" lIns="0" tIns="45720" rIns="0" bIns="45720" rtlCol="0">
            <a:normAutofit/>
          </a:bodyPr>
          <a:lstStyle>
            <a:lvl1pPr marL="0" indent="0" algn="l"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="" xmlns:a16="http://schemas.microsoft.com/office/drawing/2014/main" id="{47551B2B-39F7-4786-993B-A2D8AA16C8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448" y="5065776"/>
            <a:ext cx="2898648" cy="1874520"/>
          </a:xfrm>
        </p:spPr>
        <p:txBody>
          <a:bodyPr vert="horz" lIns="0" tIns="45720" rIns="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Рисунок 24">
            <a:extLst>
              <a:ext uri="{FF2B5EF4-FFF2-40B4-BE49-F238E27FC236}">
                <a16:creationId xmlns=""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0843" y="-1"/>
            <a:ext cx="3337557" cy="777239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EAFCE613-3382-4B90-98DA-A2097D8A4302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36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71EAD859-FE34-49EB-A804-E7817DB94E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58" y="4809744"/>
            <a:ext cx="2807208" cy="267004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="" xmlns:a16="http://schemas.microsoft.com/office/drawing/2014/main" id="{FCF709D0-1556-44AD-8AD3-AE1EACEE7C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1152" y="5029200"/>
            <a:ext cx="2825496" cy="1289304"/>
          </a:xfrm>
        </p:spPr>
        <p:txBody>
          <a:bodyPr rtlCol="0"/>
          <a:lstStyle>
            <a:lvl1pPr marL="0" indent="0" algn="ctr">
              <a:lnSpc>
                <a:spcPts val="4000"/>
              </a:lnSpc>
              <a:buFont typeface="Arial" panose="020B0604020202020204" pitchFamily="34" charset="0"/>
              <a:buNone/>
              <a:defRPr sz="40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Добавьте заголовок</a:t>
            </a:r>
          </a:p>
        </p:txBody>
      </p:sp>
      <p:sp>
        <p:nvSpPr>
          <p:cNvPr id="21" name="Текст 9">
            <a:extLst>
              <a:ext uri="{FF2B5EF4-FFF2-40B4-BE49-F238E27FC236}">
                <a16:creationId xmlns="" xmlns:a16="http://schemas.microsoft.com/office/drawing/2014/main" id="{827ED6DE-9EB2-4349-BED5-EF5DA84DC0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1152" y="6757416"/>
            <a:ext cx="2825496" cy="429768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19">
            <a:extLst>
              <a:ext uri="{FF2B5EF4-FFF2-40B4-BE49-F238E27FC236}">
                <a16:creationId xmlns="" xmlns:a16="http://schemas.microsoft.com/office/drawing/2014/main" id="{FC9D06D3-2BFE-45BA-8196-3AA6CC98E3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4663440"/>
            <a:ext cx="2907792" cy="365760"/>
          </a:xfrm>
        </p:spPr>
        <p:txBody>
          <a:bodyPr vert="horz" lIns="0" tIns="45720" rIns="0" bIns="45720" rtlCol="0" anchor="ctr">
            <a:noAutofit/>
          </a:bodyPr>
          <a:lstStyle>
            <a:lvl1pPr marL="0" indent="0">
              <a:buNone/>
              <a:defRPr lang="en-US" sz="2000" b="1" i="0" cap="all" spc="0" baseline="0" dirty="0">
                <a:solidFill>
                  <a:schemeClr val="tx2"/>
                </a:solidFill>
                <a:latin typeface="+mj-lt"/>
              </a:defRPr>
            </a:lvl1pPr>
          </a:lstStyle>
          <a:p>
            <a:pPr marL="230292" lvl="0" indent="-342900" defTabSz="914400" rtl="0">
              <a:lnSpc>
                <a:spcPct val="100000"/>
              </a:lnSpc>
              <a:spcBef>
                <a:spcPts val="1000"/>
              </a:spcBef>
            </a:pPr>
            <a:r>
              <a:rPr lang="ru-RU" noProof="0"/>
              <a:t>Добавьте здесь 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48490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орона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F0B1261-A13A-4E9E-AA95-EED10F4CFA0E}"/>
              </a:ext>
            </a:extLst>
          </p:cNvPr>
          <p:cNvSpPr/>
          <p:nvPr userDrawn="1"/>
        </p:nvSpPr>
        <p:spPr>
          <a:xfrm>
            <a:off x="-9141" y="0"/>
            <a:ext cx="3355848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A1A4A6AC-F3AF-4832-AD1D-6D835E5EEB44}"/>
              </a:ext>
            </a:extLst>
          </p:cNvPr>
          <p:cNvCxnSpPr/>
          <p:nvPr userDrawn="1"/>
        </p:nvCxnSpPr>
        <p:spPr>
          <a:xfrm>
            <a:off x="391886" y="55517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CBE684CA-499F-49C1-B233-507FE44E7C65}"/>
              </a:ext>
            </a:extLst>
          </p:cNvPr>
          <p:cNvCxnSpPr>
            <a:cxnSpLocks/>
          </p:cNvCxnSpPr>
          <p:nvPr userDrawn="1"/>
        </p:nvCxnSpPr>
        <p:spPr>
          <a:xfrm>
            <a:off x="3639312" y="4310742"/>
            <a:ext cx="914400" cy="0"/>
          </a:xfrm>
          <a:prstGeom prst="line">
            <a:avLst/>
          </a:prstGeom>
          <a:ln w="6032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719DC747-7CF6-4CCB-AD63-815D60FC6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886200"/>
            <a:ext cx="3337557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6" name="Рисунок 24">
            <a:extLst>
              <a:ext uri="{FF2B5EF4-FFF2-40B4-BE49-F238E27FC236}">
                <a16:creationId xmlns="" xmlns:a16="http://schemas.microsoft.com/office/drawing/2014/main" id="{A1AE2DD5-B409-4195-BCAA-51F07D05C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37557" y="0"/>
            <a:ext cx="6720844" cy="38862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Текст 21">
            <a:extLst>
              <a:ext uri="{FF2B5EF4-FFF2-40B4-BE49-F238E27FC236}">
                <a16:creationId xmlns="" xmlns:a16="http://schemas.microsoft.com/office/drawing/2014/main" id="{A0DE9D14-70A5-499A-8477-B8B31FF612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5304" y="5020056"/>
            <a:ext cx="289864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buNone/>
              <a:defRPr lang="en-US" sz="1100" b="0" spc="0" baseline="0" dirty="0"/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1">
            <a:extLst>
              <a:ext uri="{FF2B5EF4-FFF2-40B4-BE49-F238E27FC236}">
                <a16:creationId xmlns="" xmlns:a16="http://schemas.microsoft.com/office/drawing/2014/main" id="{F6196E76-A393-420A-AC0B-D85E23CABF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8104" y="5020056"/>
            <a:ext cx="2898648" cy="2496312"/>
          </a:xfrm>
        </p:spPr>
        <p:txBody>
          <a:bodyPr vert="horz" lIns="0" tIns="45720" rIns="45720" bIns="45720" rtlCol="0">
            <a:normAutofit/>
          </a:bodyPr>
          <a:lstStyle>
            <a:lvl1pPr marL="0" indent="0">
              <a:buNone/>
              <a:defRPr lang="en-US" sz="1100" b="0" spc="0" baseline="0" dirty="0">
                <a:solidFill>
                  <a:schemeClr val="tx1"/>
                </a:solidFill>
              </a:defRPr>
            </a:lvl1pPr>
          </a:lstStyle>
          <a:p>
            <a:pPr marL="112608" lvl="0" indent="-112608" defTabSz="457200" rtl="0">
              <a:lnSpc>
                <a:spcPct val="150000"/>
              </a:lnSpc>
              <a:spcBef>
                <a:spcPts val="0"/>
              </a:spcBef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46EEC80-D9AF-431C-AB25-980960CC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86385"/>
            <a:ext cx="2944368" cy="676656"/>
          </a:xfrm>
        </p:spPr>
        <p:txBody>
          <a:bodyPr rtlCol="0" anchor="t"/>
          <a:lstStyle>
            <a:lvl1pPr>
              <a:lnSpc>
                <a:spcPct val="100000"/>
              </a:lnSpc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FABB5356-8B51-4274-9C90-A80A18EAC0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1566863"/>
            <a:ext cx="2944813" cy="2124075"/>
          </a:xfrm>
        </p:spPr>
        <p:txBody>
          <a:bodyPr rtlCol="0"/>
          <a:lstStyle>
            <a:lvl1pPr marL="173736" indent="-173736">
              <a:lnSpc>
                <a:spcPts val="1800"/>
              </a:lnSpc>
              <a:spcBef>
                <a:spcPts val="10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FBBDB168-B4B2-4C61-A824-4FB0C315A1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050" y="4572000"/>
            <a:ext cx="6251575" cy="447675"/>
          </a:xfrm>
        </p:spPr>
        <p:txBody>
          <a:bodyPr lIns="0" rtlCol="0" anchor="ctr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319782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26C1C5-FE16-4334-B2CE-6E14152A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960120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FE8901-EFD1-440F-841B-77938232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368296"/>
            <a:ext cx="9601200" cy="5184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Щелкните, чтобы изменить стили текста образца слайда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Второй уровень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Третий уровень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Четвертый уровень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8844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5" r:id="rId4"/>
  </p:sldLayoutIdLst>
  <p:txStyles>
    <p:titleStyle>
      <a:lvl1pPr algn="l" defTabSz="4504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608" indent="-112608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57300" indent="-34290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57350" indent="-28575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114550" indent="-285750" algn="l" defTabSz="45043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38683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6pPr>
      <a:lvl7pPr marL="1463898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7pPr>
      <a:lvl8pPr marL="1689113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8pPr>
      <a:lvl9pPr marL="1914328" indent="-112608" algn="l" defTabSz="450430" rtl="0" eaLnBrk="1" latinLnBrk="0" hangingPunct="1">
        <a:lnSpc>
          <a:spcPct val="90000"/>
        </a:lnSpc>
        <a:spcBef>
          <a:spcPts val="246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1pPr>
      <a:lvl2pPr marL="22521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2pPr>
      <a:lvl3pPr marL="45043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3pPr>
      <a:lvl4pPr marL="67564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4pPr>
      <a:lvl5pPr marL="90086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5pPr>
      <a:lvl6pPr marL="112607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6pPr>
      <a:lvl7pPr marL="135129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7pPr>
      <a:lvl8pPr marL="1576505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8pPr>
      <a:lvl9pPr marL="1801720" algn="l" defTabSz="450430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2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jpeg"/><Relationship Id="rId5" Type="http://schemas.microsoft.com/office/2007/relationships/hdphoto" Target="../media/hdphoto1.wdp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user\Desktop\Готовые документы\Морская игра.jpg">
            <a:extLst>
              <a:ext uri="{FF2B5EF4-FFF2-40B4-BE49-F238E27FC236}">
                <a16:creationId xmlns="" xmlns:a16="http://schemas.microsoft.com/office/drawing/2014/main" id="{B63A2374-3690-9FD3-B83C-9E36925C4F9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3401" y="239712"/>
            <a:ext cx="3344827" cy="77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CF8BB936-D1B5-4C20-9475-BC2C411A65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2128" y="2206752"/>
            <a:ext cx="2401824" cy="1597152"/>
          </a:xfrm>
        </p:spPr>
        <p:txBody>
          <a:bodyPr rtlCol="0">
            <a:normAutofit/>
          </a:bodyPr>
          <a:lstStyle/>
          <a:p>
            <a:pPr marL="899160" indent="-89916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		</a:t>
            </a:r>
            <a:r>
              <a:rPr lang="ru-RU" sz="14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«Женщины за здоровое общество»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9160" indent="-89916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Номинация 	</a:t>
            </a:r>
            <a:r>
              <a:rPr lang="ru-RU" sz="14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«Здоровый образ жизни»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C736E0C-C036-4ABF-8831-E5941A340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ru-RU"/>
              <a:t>Контактные данные</a:t>
            </a:r>
          </a:p>
        </p:txBody>
      </p:sp>
      <p:pic>
        <p:nvPicPr>
          <p:cNvPr id="55" name="Рисунок 10" descr="значок">
            <a:extLst>
              <a:ext uri="{FF2B5EF4-FFF2-40B4-BE49-F238E27FC236}">
                <a16:creationId xmlns="" xmlns:a16="http://schemas.microsoft.com/office/drawing/2014/main" id="{A97D07EA-6876-44BA-A542-538CCE9A3EE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/>
      </p:pic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23CD3EF2-0634-42FE-B8ED-4482390855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08925" y="6731905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804DFB-E56A-0B77-22E3-8F93143C18CF}"/>
              </a:ext>
            </a:extLst>
          </p:cNvPr>
          <p:cNvSpPr txBox="1"/>
          <p:nvPr/>
        </p:nvSpPr>
        <p:spPr>
          <a:xfrm>
            <a:off x="-2243328" y="673873"/>
            <a:ext cx="4977384" cy="2748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0655" algn="just"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здоровые дети могут стать здоровыми родителями.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0655" algn="just"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здоровые родители могут родить здоровых детей.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D203308F-8961-6A3E-09A7-CA53A7A91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448" y="950976"/>
            <a:ext cx="2907792" cy="1219200"/>
          </a:xfrm>
        </p:spPr>
        <p:txBody>
          <a:bodyPr/>
          <a:lstStyle/>
          <a:p>
            <a:r>
              <a:rPr lang="ru-RU" sz="1800" b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Название:</a:t>
            </a:r>
            <a:r>
              <a:rPr lang="ru-RU" sz="180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«</a:t>
            </a:r>
            <a:r>
              <a:rPr lang="ru-RU" sz="1800" b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Морская творческая ролевая игра как одна из форм привития здорового образа жизни подрастающему поколению»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D66000F-1B1E-2821-BBB5-3308CA23112F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3206" y="4666268"/>
            <a:ext cx="3029749" cy="202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38D7A276-C233-82C4-A71A-ABE374FF7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979" y="5107433"/>
            <a:ext cx="3175500" cy="207749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Участник: 	</a:t>
            </a:r>
            <a:r>
              <a:rPr lang="ru-RU" altLang="ru-RU" sz="1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Серединская Анна Ивановна</a:t>
            </a:r>
          </a:p>
          <a:p>
            <a:endParaRPr lang="ru-RU" altLang="ru-RU" sz="200" dirty="0"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Должность 	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Главный врач государственного бюджетного учреждения Республики Крым «Санаторий для детей и детей с родителями «Чайка»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им.Гелиловичей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kumimoji="0" lang="ru-RU" altLang="ru-RU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г.Евпатория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Телефон:		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+79787790949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chayka95@yandex.ru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6DF496EC-C320-FD1C-83AE-951EE900DB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98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="" xmlns:a16="http://schemas.microsoft.com/office/drawing/2014/main" id="{973F049B-0E51-6883-3CEB-E48D863B71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6A74C75-91C5-1663-E29F-E98543144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4956" y="3842084"/>
            <a:ext cx="6720844" cy="3886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B23447E-6FF3-B84A-4818-35F3A6844F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60F676C-C4CB-D46E-D0B1-54E535B1FD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E686A11F-3F16-B4A9-16E4-B49AB332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кружки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D7AF1A36-A205-DDAB-CD41-40314ABA61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творческих кружках дают возможность раскрыть ребёнку самого себя для себя.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332AF847-C801-1E0A-E854-B272EF334939}"/>
              </a:ext>
            </a:extLst>
          </p:cNvPr>
          <p:cNvSpPr txBox="1">
            <a:spLocks/>
          </p:cNvSpPr>
          <p:nvPr/>
        </p:nvSpPr>
        <p:spPr>
          <a:xfrm>
            <a:off x="450202" y="4976372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043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кружки</a:t>
            </a:r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D4AD8182-1E56-ACDE-2F2A-6F85B891AA7D}"/>
              </a:ext>
            </a:extLst>
          </p:cNvPr>
          <p:cNvSpPr txBox="1">
            <a:spLocks/>
          </p:cNvSpPr>
          <p:nvPr/>
        </p:nvSpPr>
        <p:spPr>
          <a:xfrm>
            <a:off x="10008182" y="3852554"/>
            <a:ext cx="2731893" cy="741829"/>
          </a:xfrm>
          <a:prstGeom prst="rect">
            <a:avLst/>
          </a:prstGeom>
        </p:spPr>
        <p:txBody>
          <a:bodyPr>
            <a:normAutofit/>
          </a:bodyPr>
          <a:lstStyle>
            <a:lvl1pPr marL="112608" indent="-112608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238683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63898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89113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14328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«Юные натуралисты»</a:t>
            </a:r>
          </a:p>
        </p:txBody>
      </p:sp>
      <p:pic>
        <p:nvPicPr>
          <p:cNvPr id="11" name="Picture 5" descr="D:\Документы ЛИЛИНА\Сценарии Чайки 2018\Тендер 2018\Фото из фильма Лечение радостью\IMG_3034.JPG">
            <a:extLst>
              <a:ext uri="{FF2B5EF4-FFF2-40B4-BE49-F238E27FC236}">
                <a16:creationId xmlns="" xmlns:a16="http://schemas.microsoft.com/office/drawing/2014/main" id="{15FEC890-C7A9-6662-CEE1-542222DEE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25" y="87946"/>
            <a:ext cx="2744294" cy="2058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F:\ФОТО\стенды Лечимся Учисмся Отдыхаем\отдыхаем\отдыхаем Печать\018 Дети.jpg">
            <a:extLst>
              <a:ext uri="{FF2B5EF4-FFF2-40B4-BE49-F238E27FC236}">
                <a16:creationId xmlns="" xmlns:a16="http://schemas.microsoft.com/office/drawing/2014/main" id="{2B6BEB74-0466-3F17-0645-B6B28757C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51489" y="1863019"/>
            <a:ext cx="1614424" cy="2306413"/>
          </a:xfrm>
          <a:prstGeom prst="round2DiagRect">
            <a:avLst>
              <a:gd name="adj1" fmla="val 16667"/>
              <a:gd name="adj2" fmla="val 267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5" descr="C:\Users\user\Desktop\Готовые документы\2020-08-21 09-00-36.JPG">
            <a:extLst>
              <a:ext uri="{FF2B5EF4-FFF2-40B4-BE49-F238E27FC236}">
                <a16:creationId xmlns="" xmlns:a16="http://schemas.microsoft.com/office/drawing/2014/main" id="{DFF89722-0A17-3D2B-BA38-8CF6AF2E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93" y="5205139"/>
            <a:ext cx="2991540" cy="2243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C:\Users\user\Desktop\Готовые документы\DSCN1421.JPG">
            <a:extLst>
              <a:ext uri="{FF2B5EF4-FFF2-40B4-BE49-F238E27FC236}">
                <a16:creationId xmlns="" xmlns:a16="http://schemas.microsoft.com/office/drawing/2014/main" id="{7A6362CD-FECA-E805-1FFF-FFF13362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4" y="256032"/>
            <a:ext cx="2592388" cy="1944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ФОТО\ФОТООТЧЕТ\москва фото июнь\DSC_1350.JPG">
            <a:extLst>
              <a:ext uri="{FF2B5EF4-FFF2-40B4-BE49-F238E27FC236}">
                <a16:creationId xmlns="" xmlns:a16="http://schemas.microsoft.com/office/drawing/2014/main" id="{A68E1246-6151-FFD3-CC37-EF981C9AE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21996" y="4463432"/>
            <a:ext cx="1805872" cy="3001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Объект 2">
            <a:extLst>
              <a:ext uri="{FF2B5EF4-FFF2-40B4-BE49-F238E27FC236}">
                <a16:creationId xmlns="" xmlns:a16="http://schemas.microsoft.com/office/drawing/2014/main" id="{8B37BD04-19C0-3E37-1925-603574966C86}"/>
              </a:ext>
            </a:extLst>
          </p:cNvPr>
          <p:cNvSpPr txBox="1">
            <a:spLocks/>
          </p:cNvSpPr>
          <p:nvPr/>
        </p:nvSpPr>
        <p:spPr>
          <a:xfrm>
            <a:off x="4384249" y="6920696"/>
            <a:ext cx="1513854" cy="59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«Изонить»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D57B1F3B-2CF5-543D-19F0-991D480DD49C}"/>
              </a:ext>
            </a:extLst>
          </p:cNvPr>
          <p:cNvSpPr txBox="1">
            <a:spLocks/>
          </p:cNvSpPr>
          <p:nvPr/>
        </p:nvSpPr>
        <p:spPr>
          <a:xfrm>
            <a:off x="6711753" y="1672146"/>
            <a:ext cx="2329541" cy="663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«Кораблестроение»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898D2D59-CDC6-4130-E0EF-0F087522452A}"/>
              </a:ext>
            </a:extLst>
          </p:cNvPr>
          <p:cNvSpPr txBox="1">
            <a:spLocks/>
          </p:cNvSpPr>
          <p:nvPr/>
        </p:nvSpPr>
        <p:spPr>
          <a:xfrm>
            <a:off x="4521672" y="3603753"/>
            <a:ext cx="1807395" cy="619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«Творческая мастерская»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74CC9A0-1C8A-CA62-B307-EDA5FB0249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>
            <a:off x="25209" y="5150790"/>
            <a:ext cx="3574904" cy="2577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569231D-52B1-0D14-EA56-7E4CE62816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/>
          <a:srcRect/>
          <a:stretch/>
        </p:blipFill>
        <p:spPr>
          <a:xfrm>
            <a:off x="2039737" y="3353050"/>
            <a:ext cx="2144718" cy="2058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ED472E2-4A03-6D98-BA9D-B1EFEBAB3EA5}"/>
              </a:ext>
            </a:extLst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928104" y="2406370"/>
            <a:ext cx="2976977" cy="2232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Объект 2">
            <a:extLst>
              <a:ext uri="{FF2B5EF4-FFF2-40B4-BE49-F238E27FC236}">
                <a16:creationId xmlns="" xmlns:a16="http://schemas.microsoft.com/office/drawing/2014/main" id="{32FC332C-ECBF-D072-CA69-433CFAF18494}"/>
              </a:ext>
            </a:extLst>
          </p:cNvPr>
          <p:cNvSpPr txBox="1">
            <a:spLocks/>
          </p:cNvSpPr>
          <p:nvPr/>
        </p:nvSpPr>
        <p:spPr>
          <a:xfrm>
            <a:off x="-66943" y="6937407"/>
            <a:ext cx="1875570" cy="834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Вокальный кружок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="" xmlns:a16="http://schemas.microsoft.com/office/drawing/2014/main" id="{CF1217A0-67D5-9092-D2F3-D15320896668}"/>
              </a:ext>
            </a:extLst>
          </p:cNvPr>
          <p:cNvSpPr txBox="1">
            <a:spLocks/>
          </p:cNvSpPr>
          <p:nvPr/>
        </p:nvSpPr>
        <p:spPr>
          <a:xfrm>
            <a:off x="7051796" y="4075466"/>
            <a:ext cx="1467199" cy="527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«Лечебная аэробика»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="" xmlns:a16="http://schemas.microsoft.com/office/drawing/2014/main" id="{468B5273-9257-398A-FA15-3047D5C2E2B9}"/>
              </a:ext>
            </a:extLst>
          </p:cNvPr>
          <p:cNvSpPr txBox="1">
            <a:spLocks/>
          </p:cNvSpPr>
          <p:nvPr/>
        </p:nvSpPr>
        <p:spPr>
          <a:xfrm>
            <a:off x="6711699" y="6864392"/>
            <a:ext cx="2248145" cy="568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«Мягкая игрушка»</a:t>
            </a:r>
          </a:p>
        </p:txBody>
      </p:sp>
    </p:spTree>
    <p:extLst>
      <p:ext uri="{BB962C8B-B14F-4D97-AF65-F5344CB8AC3E}">
        <p14:creationId xmlns="" xmlns:p14="http://schemas.microsoft.com/office/powerpoint/2010/main" val="37673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74F77DF-DC05-309E-4DBA-6B20C535A1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886200"/>
            <a:ext cx="3337557" cy="3886200"/>
          </a:xfr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CBF1020-67B0-7B21-94E5-66C26EEAB2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2BB74F16-844F-1D25-16E2-27F45FB9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666968"/>
            <a:ext cx="2944368" cy="676656"/>
          </a:xfrm>
        </p:spPr>
        <p:txBody>
          <a:bodyPr/>
          <a:lstStyle/>
          <a:p>
            <a:r>
              <a:rPr lang="ru-RU" dirty="0"/>
              <a:t>Спортивная работа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BD7279B-581C-6F53-7F69-C624ECF2A0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29683" y="1119188"/>
            <a:ext cx="3337557" cy="3452812"/>
          </a:xfrm>
        </p:spPr>
        <p:txBody>
          <a:bodyPr/>
          <a:lstStyle/>
          <a:p>
            <a:pPr algn="just" fontAlgn="base"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проекта активно развивается спортивная составляющая: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Соревнования и турниры по различным видам спорта </a:t>
            </a:r>
          </a:p>
          <a:p>
            <a:pPr marL="342900" lvl="0" indent="-342900" algn="just" fontAlgn="base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Летние виды спорта</a:t>
            </a:r>
          </a:p>
          <a:p>
            <a:pPr marL="342900" lvl="0" indent="-342900" algn="just" fontAlgn="base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Специальные мероприятия: «Весёлые старты», «Комический футбол»…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7C4CD30-3BA8-C54F-CBC7-A8065E465E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0053" y="4901103"/>
            <a:ext cx="3208990" cy="1803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4DD8F5A-F5B5-47EE-F550-7714D67683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5716571" y="4114800"/>
            <a:ext cx="4175818" cy="3429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CDA1F57-6113-0311-531D-6803825A59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8858" y="935672"/>
            <a:ext cx="3168783" cy="1780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3" descr="F:\сайт 2024\1 ОТПРАВЛЕНО\веселые старты\IMG-20240601-WA0007.jpg">
            <a:extLst>
              <a:ext uri="{FF2B5EF4-FFF2-40B4-BE49-F238E27FC236}">
                <a16:creationId xmlns="" xmlns:a16="http://schemas.microsoft.com/office/drawing/2014/main" id="{1D039CAF-D6D6-4DC5-EBDB-71A8715E5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10273" y="214424"/>
            <a:ext cx="4338690" cy="326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9B2C325-BB7A-C974-014F-5BA22AE35A5F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96573" y="2491779"/>
            <a:ext cx="2936665" cy="220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807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="" xmlns:a16="http://schemas.microsoft.com/office/drawing/2014/main" id="{D417D2B8-76A4-038B-8FFE-827BE73ABF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220" y="3886200"/>
            <a:ext cx="3337557" cy="3886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54" name="Текст 53">
            <a:extLst>
              <a:ext uri="{FF2B5EF4-FFF2-40B4-BE49-F238E27FC236}">
                <a16:creationId xmlns="" xmlns:a16="http://schemas.microsoft.com/office/drawing/2014/main" id="{9D918087-CF98-46DE-B53A-71239B9E4E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6657" y="1521739"/>
            <a:ext cx="2944813" cy="2124075"/>
          </a:xfrm>
        </p:spPr>
        <p:txBody>
          <a:bodyPr rtlCol="0"/>
          <a:lstStyle/>
          <a:p>
            <a:pPr marL="0" indent="0">
              <a:buNone/>
            </a:pPr>
            <a:r>
              <a:rPr lang="ru-RU" sz="1400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проводится </a:t>
            </a: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течение каждой  тёплой смены и включает следующие этапы: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День 1: Марш и круговые станции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День 2: Спортивная игра «Снайпер».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День 3: Спортивное ориентирование.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Итоговый день: Подведение итогов и награждение победителей.</a:t>
            </a:r>
            <a:endParaRPr lang="ru-RU" sz="140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8E6371F-5EA3-401C-BDDB-BF63D09C9A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6204" y="3207050"/>
            <a:ext cx="6251575" cy="447675"/>
          </a:xfrm>
        </p:spPr>
        <p:txBody>
          <a:bodyPr rtlCol="0"/>
          <a:lstStyle/>
          <a:p>
            <a:pPr rtl="0"/>
            <a:r>
              <a:rPr lang="ru-RU" dirty="0"/>
              <a:t>ВДОХНОВЛЯЙТЕ САМИ СЕБЯ </a:t>
            </a:r>
          </a:p>
        </p:txBody>
      </p:sp>
      <p:sp>
        <p:nvSpPr>
          <p:cNvPr id="50" name="Текст 49">
            <a:extLst>
              <a:ext uri="{FF2B5EF4-FFF2-40B4-BE49-F238E27FC236}">
                <a16:creationId xmlns="" xmlns:a16="http://schemas.microsoft.com/office/drawing/2014/main" id="{17244F77-D001-48EC-AB14-612BA474E2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ru-RU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ru-RU"/>
              <a:t>Maecenas porttitor congue massa. Fusce posuere, magna sed pulvinar ultricies, purus lectus malesuada libero, sit amet commodo magna eros quis urna.</a:t>
            </a:r>
          </a:p>
          <a:p>
            <a:pPr rtl="0"/>
            <a:endParaRPr lang="ru-RU"/>
          </a:p>
        </p:txBody>
      </p:sp>
      <p:sp>
        <p:nvSpPr>
          <p:cNvPr id="49" name="Заголовок 48">
            <a:extLst>
              <a:ext uri="{FF2B5EF4-FFF2-40B4-BE49-F238E27FC236}">
                <a16:creationId xmlns="" xmlns:a16="http://schemas.microsoft.com/office/drawing/2014/main" id="{4D939ECF-AD87-4C79-AD99-C89EBC896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45" y="604697"/>
            <a:ext cx="2944368" cy="676656"/>
          </a:xfrm>
        </p:spPr>
        <p:txBody>
          <a:bodyPr rtlCol="0"/>
          <a:lstStyle/>
          <a:p>
            <a:pPr fontAlgn="base"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Спортивно-Патриотическая игра «Зарница»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5FD1F3-8732-9EE0-9D9A-0AEA77635E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7476558" y="4962117"/>
            <a:ext cx="2350067" cy="271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8DEF63B-9913-837D-D5BC-08D32081C745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76559" y="3109034"/>
            <a:ext cx="2365184" cy="177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22521B9-2496-4A8D-705F-1A2B58A9C34E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5050" y="5669280"/>
            <a:ext cx="3548412" cy="1994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1B261C6-CC87-7A53-D4C2-7E614EE6D7D2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59933" y="3755765"/>
            <a:ext cx="3172059" cy="1782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A3F363-A26E-DCA0-5706-163B28D2DE6C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75050" y="96720"/>
            <a:ext cx="6251575" cy="2957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1F9319A-58A5-330D-4209-2FDD27CE23A6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31264" y="4716315"/>
            <a:ext cx="3139484" cy="235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176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CA3A947-BD76-A627-6C19-E1658D9796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372BC03-176C-379F-4E32-618C6154292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4754563" y="-1417638"/>
            <a:ext cx="3886200" cy="672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2A925C-AE8B-FBFD-10CD-B3BCB59F1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31944E2-D39B-8E6E-EEEC-8C5F8EFA98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4A0A3666-6279-F5A7-2B0E-EA5D9B2C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80" y="622612"/>
            <a:ext cx="2944368" cy="676656"/>
          </a:xfrm>
        </p:spPr>
        <p:txBody>
          <a:bodyPr/>
          <a:lstStyle/>
          <a:p>
            <a:r>
              <a:rPr lang="ru-RU" dirty="0"/>
              <a:t>Кластер лекарственных растений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F9175F9A-9DC4-5E52-B020-D5E8BB17D3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2243" y="1643036"/>
            <a:ext cx="2944813" cy="2124075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Природная фито и аромотерапия.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трав для фитобара.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здоровья – узнаём полезные свойства растений.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терапия – ухаживаем за растениями.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4549B14F-B76F-8286-9AE3-0F9FC69A57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EC6693E-1BB5-4F34-847B-EBA8A98DCD85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1607235" y="1702156"/>
            <a:ext cx="7772400" cy="4368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684D025-007C-44D4-725A-6730BE99B1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7677480" y="3894697"/>
            <a:ext cx="2380920" cy="3877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2642270-EC34-EC6C-2ADE-B978E849F8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04" y="5317230"/>
            <a:ext cx="3236425" cy="2157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272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5E95EE6-988C-3A24-A637-E4509089F2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0F6EB6C-4462-9270-AE39-9F0ED2F0332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328988" y="0"/>
            <a:ext cx="6721475" cy="3886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91D87BA-0A22-4331-F1F5-01E54B572B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8988" y="3886200"/>
            <a:ext cx="6721475" cy="3886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61DD1E7-CFF4-4458-0200-D31AFAAF4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5BE4DA6-EDFC-43AB-7DC1-8BEF8CE6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команды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E1097326-E4FC-AAD6-DE5C-B3C44C912D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05" y="1321203"/>
            <a:ext cx="2944813" cy="2124075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санатория принимают активное участие в общегородских, региональных и всероссийских спортивных соревнованиях.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примером пропагандируют здоровый образ жизни.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7F2924A8-5332-6FB6-94E1-DBB22377AA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04716" y="4321958"/>
            <a:ext cx="3316130" cy="1164442"/>
          </a:xfrm>
        </p:spPr>
        <p:txBody>
          <a:bodyPr/>
          <a:lstStyle/>
          <a:p>
            <a:r>
              <a:rPr lang="ru-RU" sz="1600" dirty="0">
                <a:solidFill>
                  <a:schemeClr val="bg1"/>
                </a:solidFill>
              </a:rPr>
              <a:t>НИКОГДА НЕ СЛИШКОМ РАНО И НЕ СЛИШКОМ ПОЗДНО НАЧАТЬ РАБОТУ НАД УЛУЧШЕНИЕМ СВОЕГО ЗДОРОВЬЯ.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F:\ФОТО\Профсоюз Аэробика\PB1158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32982" y="5601978"/>
            <a:ext cx="2898649" cy="217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F:\ФОТО\4.06.2016 Соревнования СПОРТ\IMG_20160604_113836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76557" y="5598414"/>
            <a:ext cx="2898648" cy="2173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14CD3B4-A058-1E2A-2290-DD804B020641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32982" y="3174852"/>
            <a:ext cx="2885774" cy="2164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795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49E88E0-F31F-4E3E-D9F5-1F78CD1E73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5203BD3-B1DE-BFF6-946B-99CCBEA0AC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51D52B7-9AF4-AF8F-DCF8-EE5BAC2F7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9573EF26-5543-9938-022A-D1E8A6569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75304" y="3118466"/>
            <a:ext cx="6251448" cy="44767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Только на фоне положительных эмоций будет идти выздоровление детей.</a:t>
            </a:r>
          </a:p>
        </p:txBody>
      </p:sp>
      <p:sp>
        <p:nvSpPr>
          <p:cNvPr id="2" name="Текст 6">
            <a:extLst>
              <a:ext uri="{FF2B5EF4-FFF2-40B4-BE49-F238E27FC236}">
                <a16:creationId xmlns="" xmlns:a16="http://schemas.microsoft.com/office/drawing/2014/main" id="{844EAFD1-6FD7-0C45-7D95-3B47458BB6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612583"/>
            <a:ext cx="2944813" cy="2124075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Море, парковая зона санатория,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окресности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вдохновляют коллектив для дальнейшего творческого развития и плодотворной работы.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500C1B04-A7B0-7876-8D26-3102006A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6FBF2B6-2579-2CE7-ABDB-565030264D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3886200"/>
            <a:ext cx="3336925" cy="3886200"/>
          </a:xfrm>
        </p:spPr>
      </p:pic>
      <p:pic>
        <p:nvPicPr>
          <p:cNvPr id="13" name="Picture 2" descr="F:\сайт 2024\1 ОТПРАВЛЕНО\экология2\IMG_20240926_113800.jpg">
            <a:extLst>
              <a:ext uri="{FF2B5EF4-FFF2-40B4-BE49-F238E27FC236}">
                <a16:creationId xmlns="" xmlns:a16="http://schemas.microsoft.com/office/drawing/2014/main" id="{19DC0775-CDE1-68D2-8F40-C70D86C9A2F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6449" y="3901554"/>
            <a:ext cx="6720844" cy="3886201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26DD05E-C816-34E6-162B-A5E41B7ABC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-9526" y="-13989"/>
            <a:ext cx="3355975" cy="3886200"/>
          </a:xfrm>
        </p:spPr>
      </p:pic>
    </p:spTree>
    <p:extLst>
      <p:ext uri="{BB962C8B-B14F-4D97-AF65-F5344CB8AC3E}">
        <p14:creationId xmlns="" xmlns:p14="http://schemas.microsoft.com/office/powerpoint/2010/main" val="36306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7D3057-435A-4E3E-B809-5A528F7BA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3064" y="2283042"/>
            <a:ext cx="4103688" cy="226986"/>
          </a:xfrm>
        </p:spPr>
        <p:txBody>
          <a:bodyPr rtlCol="0"/>
          <a:lstStyle/>
          <a:p>
            <a:pPr rtl="0"/>
            <a:r>
              <a:rPr lang="ru-RU" sz="2000" dirty="0"/>
              <a:t>Государственное бюджетное учреждение Республики Крым </a:t>
            </a:r>
            <a:br>
              <a:rPr lang="ru-RU" sz="2000" dirty="0"/>
            </a:br>
            <a:r>
              <a:rPr lang="ru-RU" sz="2000" dirty="0"/>
              <a:t>«Санаторий для детей и детей с родителями «Чайка» им. </a:t>
            </a:r>
            <a:r>
              <a:rPr lang="ru-RU" sz="2000" dirty="0" err="1"/>
              <a:t>Гелиловичей</a:t>
            </a:r>
            <a:r>
              <a:rPr lang="ru-RU" sz="2000" dirty="0"/>
              <a:t>»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86CC8C2-BB96-477B-8AA7-922545ABA7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23064" y="219362"/>
            <a:ext cx="3081528" cy="2496312"/>
          </a:xfrm>
        </p:spPr>
        <p:txBody>
          <a:bodyPr rtlCol="0"/>
          <a:lstStyle/>
          <a:p>
            <a:r>
              <a:rPr lang="ru-RU" sz="2000" b="1" dirty="0">
                <a:solidFill>
                  <a:schemeClr val="tx2"/>
                </a:solidFill>
                <a:latin typeface="+mj-lt"/>
                <a:cs typeface="+mn-cs"/>
              </a:rPr>
              <a:t>Республика Крым</a:t>
            </a:r>
          </a:p>
          <a:p>
            <a:r>
              <a:rPr lang="ru-RU" sz="2000" b="1" dirty="0">
                <a:solidFill>
                  <a:schemeClr val="tx2"/>
                </a:solidFill>
                <a:latin typeface="+mj-lt"/>
                <a:cs typeface="+mn-cs"/>
              </a:rPr>
              <a:t>Город Евпатория</a:t>
            </a:r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5AE8ECC5-AD3F-4E60-AB4A-8D1BA17C43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ru-RU" dirty="0"/>
              <a:t>Наш адрес: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68FC0CB1-15EF-4168-AE6F-598C8BA479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7282" y="5345633"/>
            <a:ext cx="3173217" cy="2202833"/>
          </a:xfrm>
        </p:spPr>
        <p:txBody>
          <a:bodyPr rtlCol="0"/>
          <a:lstStyle/>
          <a:p>
            <a:r>
              <a:rPr lang="ru-RU" sz="2400" dirty="0"/>
              <a:t>297493, г. Евпатория, </a:t>
            </a:r>
            <a:r>
              <a:rPr lang="ru-RU" sz="2400" dirty="0" err="1"/>
              <a:t>пгт</a:t>
            </a:r>
            <a:r>
              <a:rPr lang="ru-RU" sz="2400" dirty="0"/>
              <a:t>. Заозерное, </a:t>
            </a:r>
          </a:p>
          <a:p>
            <a:r>
              <a:rPr lang="ru-RU" sz="2400" dirty="0"/>
              <a:t>ул. Аллея Дружбы, 61.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A728D5-847C-EDBF-3CD1-9D7E0A1BD4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4" y="223934"/>
            <a:ext cx="5229288" cy="3406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34A561C1-89C0-1222-DADE-69CF7E2976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516AD1E-7F8D-EE59-1419-AE0F30B78C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14" y="5414176"/>
            <a:ext cx="3235810" cy="1820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C32A3F6-71D8-9120-054B-DE4BD89B0C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96141">
            <a:off x="2999691" y="3720272"/>
            <a:ext cx="2302884" cy="1535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9A37142-DFB4-83FD-94E0-4F0B58D398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920">
            <a:off x="7424613" y="3064797"/>
            <a:ext cx="2497421" cy="1404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 descr="E:\Чайка\Логотип Чайки\Эмблема Чайки 2022.jpg">
            <a:extLst>
              <a:ext uri="{FF2B5EF4-FFF2-40B4-BE49-F238E27FC236}">
                <a16:creationId xmlns="" xmlns:a16="http://schemas.microsoft.com/office/drawing/2014/main" id="{234DA12B-0B40-0389-CF70-DAA8D100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09" y="-41992"/>
            <a:ext cx="1805961" cy="1805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CC73A5C-933C-6651-AB41-5B38BB0062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025">
            <a:off x="5900641" y="4141993"/>
            <a:ext cx="2374482" cy="1582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3863310-4826-772A-6D49-AC0477CCE2A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51" y="5721143"/>
            <a:ext cx="2817010" cy="1878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475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A3CF4FA-334A-71C4-321A-CFE928896F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4112" y="0"/>
            <a:ext cx="3355848" cy="3886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654D56-652A-487F-B62F-5C8C1E1AE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304" y="768096"/>
            <a:ext cx="3226712" cy="365760"/>
          </a:xfrm>
        </p:spPr>
        <p:txBody>
          <a:bodyPr rtlCol="0"/>
          <a:lstStyle/>
          <a:p>
            <a:pPr rtl="0"/>
            <a:r>
              <a:rPr lang="ru-RU" dirty="0"/>
              <a:t>Морская творческая ролевая игра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5FA45B3-A6AE-402F-B640-75DBE30555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35514" y="1393193"/>
            <a:ext cx="2898648" cy="2670048"/>
          </a:xfrm>
        </p:spPr>
        <p:txBody>
          <a:bodyPr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санатории ведётся с 1972 года.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 возможность каждому ребёнку реализовать себя.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инструментом привития детям и подросткам здорового образа жизни.</a:t>
            </a:r>
          </a:p>
          <a:p>
            <a:endParaRPr lang="ru-RU" sz="16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5FC093F-1046-49B5-8901-B8F3A602B9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5514" y="4322578"/>
            <a:ext cx="2919873" cy="3449822"/>
          </a:xfrm>
        </p:spPr>
        <p:txBody>
          <a:bodyPr rtlCol="0">
            <a:normAutofit fontScale="70000" lnSpcReduction="20000"/>
          </a:bodyPr>
          <a:lstStyle/>
          <a:p>
            <a:r>
              <a:rPr lang="ru-RU" sz="23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игра относится к программам социально-педагогической и оздоровительной направленности – т.е. программа социальной адаптации, направленная на приобретение положительного социального опыта и пропагандирующая здоровый образ жизни.</a:t>
            </a:r>
          </a:p>
          <a:p>
            <a:pPr rtl="0"/>
            <a:endParaRPr lang="ru-RU" sz="16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40" descr="пара кроссовок">
            <a:extLst>
              <a:ext uri="{FF2B5EF4-FFF2-40B4-BE49-F238E27FC236}">
                <a16:creationId xmlns="" xmlns:a16="http://schemas.microsoft.com/office/drawing/2014/main" id="{B1953C42-CA6D-49EE-B8B1-B2557AB829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/>
      </p:pic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603CF212-EDFF-46B6-BDBB-0FFC6EA13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08925" y="6416221"/>
            <a:ext cx="914400" cy="0"/>
          </a:xfrm>
          <a:prstGeom prst="line">
            <a:avLst/>
          </a:prstGeom>
          <a:ln w="603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user\Desktop\Готовые документы\Морская игра.jpg">
            <a:extLst>
              <a:ext uri="{FF2B5EF4-FFF2-40B4-BE49-F238E27FC236}">
                <a16:creationId xmlns="" xmlns:a16="http://schemas.microsoft.com/office/drawing/2014/main" id="{FA634786-59A2-9B86-AD14-BB33583D6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570" y="3210921"/>
            <a:ext cx="3101295" cy="2067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D:\Документы ЛИЛИНА\На конкурс Морская игра\Фото моряки\P_20181011_114734.jpg">
            <a:extLst>
              <a:ext uri="{FF2B5EF4-FFF2-40B4-BE49-F238E27FC236}">
                <a16:creationId xmlns="" xmlns:a16="http://schemas.microsoft.com/office/drawing/2014/main" id="{C298E239-51CD-8286-0B9C-56E22B4D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05" y="5579304"/>
            <a:ext cx="3179960" cy="1788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2" name="Picture 3" descr="C:\Users\user\Desktop\Готовые документы\DSCN1880.JPG">
            <a:extLst>
              <a:ext uri="{FF2B5EF4-FFF2-40B4-BE49-F238E27FC236}">
                <a16:creationId xmlns="" xmlns:a16="http://schemas.microsoft.com/office/drawing/2014/main" id="{86AC5E4B-2A02-0205-84EE-E8F45AB87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6" y="289937"/>
            <a:ext cx="3373149" cy="2529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7AD9B314-B260-8018-6936-DFF3C17CC6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5089" y="4697984"/>
            <a:ext cx="2807208" cy="2670048"/>
          </a:xfrm>
        </p:spPr>
        <p:txBody>
          <a:bodyPr/>
          <a:lstStyle/>
          <a:p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Быть здоровым престижно для каждого моряка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14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8DBBAA5-4A75-5D1B-7591-7538B14FDD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9713" y="1610294"/>
            <a:ext cx="2898648" cy="2717348"/>
          </a:xfrm>
        </p:spPr>
        <p:txBody>
          <a:bodyPr>
            <a:normAutofit fontScale="92500"/>
          </a:bodyPr>
          <a:lstStyle/>
          <a:p>
            <a:r>
              <a:rPr lang="ru-RU" sz="16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социально-развивающих программах и занятиях с логопедом, педагогом-психологом, социальным педагогом дети с ОВЗ и/или инвалидностью адаптируются к жизни в обществе, обслуживании себя. </a:t>
            </a:r>
            <a:endParaRPr lang="ru-RU" sz="1200" dirty="0"/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75899807-DF32-B484-0869-23FEB29771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13144615-C1D8-9B70-3692-FBC776A70C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-13648" y="-24904"/>
            <a:ext cx="3364323" cy="391451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28FCFDA5-AEDC-B090-6C90-A83266F0EC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1FD8C3AC-5489-7D9F-7F86-7157B83F7B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5095" y="506458"/>
            <a:ext cx="2670048" cy="13142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cs typeface="+mn-cs"/>
              </a:rPr>
              <a:t>В санатории с детьми работают специалисты</a:t>
            </a:r>
          </a:p>
        </p:txBody>
      </p:sp>
      <p:pic>
        <p:nvPicPr>
          <p:cNvPr id="17" name="Picture 2" descr="F:\КЛУБ\Инклюзия Конкурс 2022\Готовые документы\Фотоприложение\IMG_20210712_121214.jpg">
            <a:extLst>
              <a:ext uri="{FF2B5EF4-FFF2-40B4-BE49-F238E27FC236}">
                <a16:creationId xmlns="" xmlns:a16="http://schemas.microsoft.com/office/drawing/2014/main" id="{1BE29587-4A62-5AA2-0F84-C0E34308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7088" y="201851"/>
            <a:ext cx="1367898" cy="18280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2" descr="C:\Users\user\Desktop\Готовые документы\Фотоприложение\IMG-5f37e749ab684683a5537000e82b266f-V.jpg">
            <a:extLst>
              <a:ext uri="{FF2B5EF4-FFF2-40B4-BE49-F238E27FC236}">
                <a16:creationId xmlns="" xmlns:a16="http://schemas.microsoft.com/office/drawing/2014/main" id="{AD4C45D3-F6CD-D816-9F8C-0457F3AA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8" y="2212208"/>
            <a:ext cx="1559313" cy="2426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3" descr="C:\Users\user\Desktop\Готовые документы\Фотоприложение\IMG_20210611_101850.jpg">
            <a:extLst>
              <a:ext uri="{FF2B5EF4-FFF2-40B4-BE49-F238E27FC236}">
                <a16:creationId xmlns="" xmlns:a16="http://schemas.microsoft.com/office/drawing/2014/main" id="{9A9E81E6-7DB2-113E-8DF1-ED6867B3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86" y="983162"/>
            <a:ext cx="1462401" cy="1949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4" descr="D:\Документы ЛИЛИНА\Сценарии Чайки 2018\Тендер 2018\Фото из фильма Лечение радостью\P_20180202_113958.jpg">
            <a:extLst>
              <a:ext uri="{FF2B5EF4-FFF2-40B4-BE49-F238E27FC236}">
                <a16:creationId xmlns="" xmlns:a16="http://schemas.microsoft.com/office/drawing/2014/main" id="{61139CD2-2099-838D-D47F-C64B2334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70" y="4459105"/>
            <a:ext cx="1858281" cy="10452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2" descr="C:\Users\user\Desktop\Готовые документы\P_20180202_113723.jpg">
            <a:extLst>
              <a:ext uri="{FF2B5EF4-FFF2-40B4-BE49-F238E27FC236}">
                <a16:creationId xmlns="" xmlns:a16="http://schemas.microsoft.com/office/drawing/2014/main" id="{0BC109A4-72C5-4D83-91EE-888CEE53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8" y="5312175"/>
            <a:ext cx="2293245" cy="1289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user\Desktop\Готовые документы\P_20180202_113951.jpg">
            <a:extLst>
              <a:ext uri="{FF2B5EF4-FFF2-40B4-BE49-F238E27FC236}">
                <a16:creationId xmlns="" xmlns:a16="http://schemas.microsoft.com/office/drawing/2014/main" id="{3C980F45-D46F-134B-58AA-084E36FA8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8" y="6409912"/>
            <a:ext cx="2016870" cy="1134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81D78265-6BC0-D907-2576-E74E149EBC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6361" y="5312175"/>
            <a:ext cx="2618782" cy="2104549"/>
          </a:xfrm>
        </p:spPr>
        <p:txBody>
          <a:bodyPr>
            <a:norm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того, в санатории активно используется метод скандинавской ходьбы в сочетании с методом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Elicodalt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Fa-Se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27" name="Текст 9">
            <a:extLst>
              <a:ext uri="{FF2B5EF4-FFF2-40B4-BE49-F238E27FC236}">
                <a16:creationId xmlns="" xmlns:a16="http://schemas.microsoft.com/office/drawing/2014/main" id="{67798B1F-A315-A91F-54A1-B7EFF956D67B}"/>
              </a:ext>
            </a:extLst>
          </p:cNvPr>
          <p:cNvSpPr txBox="1">
            <a:spLocks/>
          </p:cNvSpPr>
          <p:nvPr/>
        </p:nvSpPr>
        <p:spPr>
          <a:xfrm>
            <a:off x="3540201" y="4798866"/>
            <a:ext cx="2907792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marL="0" marR="0" lvl="0" indent="0" algn="l" defTabSz="4504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Скандинавская ходьба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92C0DCE9-BB2B-A2E7-00E0-58B2164801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/>
          <a:srcRect/>
          <a:stretch/>
        </p:blipFill>
        <p:spPr>
          <a:xfrm>
            <a:off x="6904061" y="116705"/>
            <a:ext cx="1738318" cy="2576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85333ED-ADCB-4114-9E13-35B93516632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/>
          <a:srcRect/>
          <a:stretch/>
        </p:blipFill>
        <p:spPr>
          <a:xfrm>
            <a:off x="6826941" y="5598227"/>
            <a:ext cx="3125359" cy="181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46DCB76-55CD-47B8-E567-2F70399F74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0" cstate="email"/>
          <a:srcRect/>
          <a:stretch>
            <a:fillRect/>
          </a:stretch>
        </p:blipFill>
        <p:spPr>
          <a:xfrm>
            <a:off x="7479618" y="2787039"/>
            <a:ext cx="2346511" cy="2717349"/>
          </a:xfrm>
        </p:spPr>
      </p:pic>
    </p:spTree>
    <p:extLst>
      <p:ext uri="{BB962C8B-B14F-4D97-AF65-F5344CB8AC3E}">
        <p14:creationId xmlns="" xmlns:p14="http://schemas.microsoft.com/office/powerpoint/2010/main" val="28460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B7C924A9-762D-4345-F713-B8A71031FD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0843" y="169818"/>
            <a:ext cx="3337557" cy="76025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sp>
      <p:pic>
        <p:nvPicPr>
          <p:cNvPr id="21" name="Picture 6" descr="C:\Users\klyb\Desktop\2023 медицинские аппараты\IMG_20230317_102421.jpg">
            <a:extLst>
              <a:ext uri="{FF2B5EF4-FFF2-40B4-BE49-F238E27FC236}">
                <a16:creationId xmlns="" xmlns:a16="http://schemas.microsoft.com/office/drawing/2014/main" id="{2EC44813-3A74-C3C0-3FF2-C7D0995CB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6158" y="210058"/>
            <a:ext cx="3290841" cy="18494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2DA72D-B319-60A0-60D4-7A837DBF0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2328" y="951905"/>
            <a:ext cx="2907792" cy="365760"/>
          </a:xfrm>
        </p:spPr>
        <p:txBody>
          <a:bodyPr/>
          <a:lstStyle/>
          <a:p>
            <a:r>
              <a:rPr lang="ru-RU" dirty="0"/>
              <a:t>Медицинское оснащение санатория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53AF2E-4DF5-D7BB-E7B5-AC56579078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2327" y="1665720"/>
            <a:ext cx="3069633" cy="1455115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качественно, на современном уровне проводить реабилитацию пациентов.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2A1E04E-CD85-6444-0118-BAB522732D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419291" y="3445268"/>
            <a:ext cx="2175019" cy="2518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E356AEC5-8771-563A-EF82-8A543892D3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3DD69AFB-A8CF-0608-E340-6F6E15D3296D}"/>
              </a:ext>
            </a:extLst>
          </p:cNvPr>
          <p:cNvSpPr txBox="1">
            <a:spLocks/>
          </p:cNvSpPr>
          <p:nvPr/>
        </p:nvSpPr>
        <p:spPr>
          <a:xfrm>
            <a:off x="556966" y="4057657"/>
            <a:ext cx="8534400" cy="150706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4504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i="0" kern="1200" cap="all" spc="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медицина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="" xmlns:a16="http://schemas.microsoft.com/office/drawing/2014/main" id="{0A1468AA-5568-48D0-0571-4DD7719D1DE5}"/>
              </a:ext>
            </a:extLst>
          </p:cNvPr>
          <p:cNvSpPr txBox="1">
            <a:spLocks/>
          </p:cNvSpPr>
          <p:nvPr/>
        </p:nvSpPr>
        <p:spPr>
          <a:xfrm>
            <a:off x="6673362" y="2081765"/>
            <a:ext cx="3187068" cy="701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«Жемчужные» ванны с использованием термальной минеральной воды</a:t>
            </a:r>
          </a:p>
        </p:txBody>
      </p:sp>
      <p:pic>
        <p:nvPicPr>
          <p:cNvPr id="14" name="Picture 2" descr="C:\Users\klyb\Desktop\2023 медицинские аппараты\IMG_20230317_101037.jpg">
            <a:extLst>
              <a:ext uri="{FF2B5EF4-FFF2-40B4-BE49-F238E27FC236}">
                <a16:creationId xmlns="" xmlns:a16="http://schemas.microsoft.com/office/drawing/2014/main" id="{D71378E1-5CFB-E3CA-7113-B4CEDE6C5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-900976" y="980776"/>
            <a:ext cx="5244579" cy="3314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Содержимое 15">
            <a:extLst>
              <a:ext uri="{FF2B5EF4-FFF2-40B4-BE49-F238E27FC236}">
                <a16:creationId xmlns="" xmlns:a16="http://schemas.microsoft.com/office/drawing/2014/main" id="{74EBD11A-0CB0-A589-33DF-2756182995C4}"/>
              </a:ext>
            </a:extLst>
          </p:cNvPr>
          <p:cNvSpPr txBox="1">
            <a:spLocks/>
          </p:cNvSpPr>
          <p:nvPr/>
        </p:nvSpPr>
        <p:spPr>
          <a:xfrm>
            <a:off x="61525" y="4032253"/>
            <a:ext cx="2163060" cy="1228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112608" indent="-112608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043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238683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63898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89113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14328" indent="-112608" algn="l" defTabSz="450430" rtl="0" eaLnBrk="1" latinLnBrk="0" hangingPunct="1">
              <a:lnSpc>
                <a:spcPct val="90000"/>
              </a:lnSpc>
              <a:spcBef>
                <a:spcPts val="246"/>
              </a:spcBef>
              <a:buFont typeface="Arial" panose="020B0604020202020204" pitchFamily="34" charset="0"/>
              <a:buChar char="•"/>
              <a:defRPr sz="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</a:rPr>
              <a:t>	«</a:t>
            </a:r>
            <a:r>
              <a:rPr lang="ru-RU" sz="1400" dirty="0" err="1">
                <a:solidFill>
                  <a:schemeClr val="bg1"/>
                </a:solidFill>
              </a:rPr>
              <a:t>Мультимаг</a:t>
            </a:r>
            <a:r>
              <a:rPr lang="ru-RU" sz="1400" dirty="0">
                <a:solidFill>
                  <a:schemeClr val="bg1"/>
                </a:solidFill>
              </a:rPr>
              <a:t>» – многофункциональный </a:t>
            </a:r>
            <a:r>
              <a:rPr lang="ru-RU" sz="1400" dirty="0" err="1">
                <a:solidFill>
                  <a:schemeClr val="bg1"/>
                </a:solidFill>
              </a:rPr>
              <a:t>физио</a:t>
            </a:r>
            <a:r>
              <a:rPr lang="ru-RU" sz="1400" dirty="0">
                <a:solidFill>
                  <a:schemeClr val="bg1"/>
                </a:solidFill>
              </a:rPr>
              <a:t>-терапевтический аппарат</a:t>
            </a:r>
          </a:p>
        </p:txBody>
      </p:sp>
      <p:pic>
        <p:nvPicPr>
          <p:cNvPr id="16" name="Picture 3" descr="C:\Users\klyb\Desktop\2023 медицинские аппараты\IMG_20230317_101144.jpg">
            <a:extLst>
              <a:ext uri="{FF2B5EF4-FFF2-40B4-BE49-F238E27FC236}">
                <a16:creationId xmlns="" xmlns:a16="http://schemas.microsoft.com/office/drawing/2014/main" id="{F27259C3-7C04-4E18-D3D0-8BC40C886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20843" y="3308055"/>
            <a:ext cx="3337557" cy="2205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C:\Users\klyb\Desktop\2023 медицинские аппараты\IMG_20230317_101957.jpg">
            <a:extLst>
              <a:ext uri="{FF2B5EF4-FFF2-40B4-BE49-F238E27FC236}">
                <a16:creationId xmlns="" xmlns:a16="http://schemas.microsoft.com/office/drawing/2014/main" id="{90BD240B-A7ED-706C-6DDF-3846A2983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14672" y="5732675"/>
            <a:ext cx="3283925" cy="201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Текст 16">
            <a:extLst>
              <a:ext uri="{FF2B5EF4-FFF2-40B4-BE49-F238E27FC236}">
                <a16:creationId xmlns="" xmlns:a16="http://schemas.microsoft.com/office/drawing/2014/main" id="{46D018AD-7B86-F524-2E9D-E577B7FCE841}"/>
              </a:ext>
            </a:extLst>
          </p:cNvPr>
          <p:cNvSpPr txBox="1">
            <a:spLocks/>
          </p:cNvSpPr>
          <p:nvPr/>
        </p:nvSpPr>
        <p:spPr>
          <a:xfrm>
            <a:off x="6693507" y="7329970"/>
            <a:ext cx="2384526" cy="4077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lang="ru-RU" sz="1400" dirty="0">
                <a:solidFill>
                  <a:schemeClr val="bg1"/>
                </a:solidFill>
              </a:rPr>
              <a:t>Аппарат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УВЧ терапии</a:t>
            </a:r>
          </a:p>
        </p:txBody>
      </p:sp>
      <p:pic>
        <p:nvPicPr>
          <p:cNvPr id="19" name="Picture 5" descr="C:\Users\klyb\Desktop\2023 медицинские аппараты\IMG_20230317_102057.jpg">
            <a:extLst>
              <a:ext uri="{FF2B5EF4-FFF2-40B4-BE49-F238E27FC236}">
                <a16:creationId xmlns="" xmlns:a16="http://schemas.microsoft.com/office/drawing/2014/main" id="{54A8BD99-39EF-C6B2-40E5-DE267D385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" y="5732675"/>
            <a:ext cx="3337453" cy="2023841"/>
          </a:xfrm>
          <a:prstGeom prst="rect">
            <a:avLst/>
          </a:prstGeom>
        </p:spPr>
      </p:pic>
      <p:sp>
        <p:nvSpPr>
          <p:cNvPr id="20" name="Текст 16">
            <a:extLst>
              <a:ext uri="{FF2B5EF4-FFF2-40B4-BE49-F238E27FC236}">
                <a16:creationId xmlns="" xmlns:a16="http://schemas.microsoft.com/office/drawing/2014/main" id="{26AB0ACE-1EDE-3FFC-44B2-339AFF08F07A}"/>
              </a:ext>
            </a:extLst>
          </p:cNvPr>
          <p:cNvSpPr txBox="1">
            <a:spLocks/>
          </p:cNvSpPr>
          <p:nvPr/>
        </p:nvSpPr>
        <p:spPr>
          <a:xfrm>
            <a:off x="-59699" y="6995470"/>
            <a:ext cx="2093215" cy="7610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Аппарат 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прессо-терапии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Лимфонорм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="" xmlns:a16="http://schemas.microsoft.com/office/drawing/2014/main" id="{4E2012FD-2028-65E3-DE44-2A1F9F6B2368}"/>
              </a:ext>
            </a:extLst>
          </p:cNvPr>
          <p:cNvSpPr txBox="1">
            <a:spLocks/>
          </p:cNvSpPr>
          <p:nvPr/>
        </p:nvSpPr>
        <p:spPr>
          <a:xfrm>
            <a:off x="2307610" y="3345117"/>
            <a:ext cx="2030555" cy="10152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Разработаны новые методики лечения ДЦП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(с применением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ботулинотерапии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23" name="Текст 16">
            <a:extLst>
              <a:ext uri="{FF2B5EF4-FFF2-40B4-BE49-F238E27FC236}">
                <a16:creationId xmlns="" xmlns:a16="http://schemas.microsoft.com/office/drawing/2014/main" id="{55B7D582-A436-265E-5D76-A89D7596B4CC}"/>
              </a:ext>
            </a:extLst>
          </p:cNvPr>
          <p:cNvSpPr txBox="1">
            <a:spLocks/>
          </p:cNvSpPr>
          <p:nvPr/>
        </p:nvSpPr>
        <p:spPr>
          <a:xfrm>
            <a:off x="6736158" y="1142763"/>
            <a:ext cx="1915214" cy="9097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Четырёхкамерная ванна</a:t>
            </a:r>
          </a:p>
        </p:txBody>
      </p:sp>
      <p:sp>
        <p:nvSpPr>
          <p:cNvPr id="13" name="Текст 16">
            <a:extLst>
              <a:ext uri="{FF2B5EF4-FFF2-40B4-BE49-F238E27FC236}">
                <a16:creationId xmlns="" xmlns:a16="http://schemas.microsoft.com/office/drawing/2014/main" id="{35AC7F9D-FA80-76A8-4DC2-5EF95CFEBAB6}"/>
              </a:ext>
            </a:extLst>
          </p:cNvPr>
          <p:cNvSpPr txBox="1">
            <a:spLocks/>
          </p:cNvSpPr>
          <p:nvPr/>
        </p:nvSpPr>
        <p:spPr>
          <a:xfrm>
            <a:off x="6698074" y="3154073"/>
            <a:ext cx="2207212" cy="6986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 rtl="0">
              <a:defRPr lang="ru-RU"/>
            </a:defPPr>
            <a:lvl1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1"/>
                </a:solidFill>
                <a:effectLst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cap="none">
                <a:solidFill>
                  <a:schemeClr val="bg2">
                    <a:lumMod val="75000"/>
                  </a:schemeClr>
                </a:solidFill>
                <a:effectLst/>
              </a:defRPr>
            </a:lvl2pPr>
            <a:lvl3pPr marL="12001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cap="none">
                <a:solidFill>
                  <a:schemeClr val="bg2">
                    <a:lumMod val="75000"/>
                  </a:schemeClr>
                </a:solidFill>
                <a:effectLst/>
              </a:defRPr>
            </a:lvl3pPr>
            <a:lvl4pPr marL="15430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4pPr>
            <a:lvl5pPr marL="2000250" indent="-1714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5pPr>
            <a:lvl6pPr marL="25146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6pPr>
            <a:lvl7pPr marL="29718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7pPr>
            <a:lvl8pPr marL="3429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8pPr>
            <a:lvl9pPr marL="3886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cap="none">
                <a:solidFill>
                  <a:schemeClr val="bg2">
                    <a:lumMod val="75000"/>
                  </a:schemeClr>
                </a:solidFill>
                <a:effectLst/>
              </a:defRPr>
            </a:lvl9pPr>
          </a:lstStyle>
          <a:p>
            <a:r>
              <a:rPr lang="ru-RU" dirty="0"/>
              <a:t>Аппарат для ударно-волновой терапии </a:t>
            </a:r>
            <a:r>
              <a:rPr lang="en-US" dirty="0"/>
              <a:t>BTL</a:t>
            </a:r>
            <a:endParaRPr lang="ru-RU" dirty="0"/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8EB0E086-2622-1FC3-C242-D162F25B4250}"/>
              </a:ext>
            </a:extLst>
          </p:cNvPr>
          <p:cNvSpPr txBox="1">
            <a:spLocks/>
          </p:cNvSpPr>
          <p:nvPr/>
        </p:nvSpPr>
        <p:spPr>
          <a:xfrm>
            <a:off x="4647807" y="2991215"/>
            <a:ext cx="2907792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pPr marL="0" marR="0" lvl="0" indent="0" algn="l" defTabSz="45043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экзокисть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" name="Текст 3">
            <a:extLst>
              <a:ext uri="{FF2B5EF4-FFF2-40B4-BE49-F238E27FC236}">
                <a16:creationId xmlns="" xmlns:a16="http://schemas.microsoft.com/office/drawing/2014/main" id="{7B3398E3-FAD3-068D-F94C-D8AC3B4867DD}"/>
              </a:ext>
            </a:extLst>
          </p:cNvPr>
          <p:cNvSpPr txBox="1">
            <a:spLocks/>
          </p:cNvSpPr>
          <p:nvPr/>
        </p:nvSpPr>
        <p:spPr>
          <a:xfrm>
            <a:off x="3566208" y="5950822"/>
            <a:ext cx="2898648" cy="1874520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/>
          <a:p>
            <a:pPr marL="0" marR="0" lvl="0" indent="0" algn="l" defTabSz="4504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использования новых инновационных технологий (роботизированных устройств с БОС: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экзоскелет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кисть)- дети начали разговаривать. В 2023 г число таких детей составило 23 человека.</a:t>
            </a:r>
          </a:p>
          <a:p>
            <a:pPr marL="0" marR="0" lvl="0" indent="0" algn="l" defTabSz="4504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9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0C00892-C22B-11A5-10F6-A756B59375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7281" y="3897996"/>
            <a:ext cx="3337557" cy="3886200"/>
          </a:xfr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3BDCB2F-80D8-2487-8782-2997881B9EF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34375FE-3A3E-F828-1428-3813C47692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1800" spc="-25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 лечебной хореографии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01ACE1-C214-2E40-DE80-CD199D9E6E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DEFA9D4C-ABB0-7076-6A87-6F627F10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Материальная база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09979A29-E987-4DFF-D3EA-E684474551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санатории оборудованы разнообразные спортивные площадки и залы для активного отдыха и поддержания здорового образа жизни: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322128-EDD6-CB00-0A6B-C2C229C091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3557352" y="5019675"/>
            <a:ext cx="2898648" cy="24963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2EA6D5E-DB85-17CB-44B6-C269CCF7D0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6910152" y="5019675"/>
            <a:ext cx="2914650" cy="24963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19B679A-ED5E-EDC0-AA32-D2A249127CEC}"/>
              </a:ext>
            </a:extLst>
          </p:cNvPr>
          <p:cNvSpPr txBox="1"/>
          <p:nvPr/>
        </p:nvSpPr>
        <p:spPr>
          <a:xfrm>
            <a:off x="3331453" y="3886200"/>
            <a:ext cx="233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Площадка ГТО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25854A0-5B67-24F2-5BB1-57AA15009C13}"/>
              </a:ext>
            </a:extLst>
          </p:cNvPr>
          <p:cNvSpPr txBox="1"/>
          <p:nvPr/>
        </p:nvSpPr>
        <p:spPr>
          <a:xfrm>
            <a:off x="6667833" y="4546814"/>
            <a:ext cx="3337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Уличные спортивные тренажеры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08E6549-E7B5-0CBA-5B6B-589DBF5514A7}"/>
              </a:ext>
            </a:extLst>
          </p:cNvPr>
          <p:cNvSpPr txBox="1"/>
          <p:nvPr/>
        </p:nvSpPr>
        <p:spPr>
          <a:xfrm>
            <a:off x="0" y="7331321"/>
            <a:ext cx="2904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 лечебной хореографии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96E8A14-F1B4-CF00-AF03-A8EA990520AB}"/>
              </a:ext>
            </a:extLst>
          </p:cNvPr>
          <p:cNvSpPr txBox="1"/>
          <p:nvPr/>
        </p:nvSpPr>
        <p:spPr>
          <a:xfrm>
            <a:off x="3330276" y="4546814"/>
            <a:ext cx="248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Малый спортивный зал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10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E358368-41B0-39B1-D4AD-4F2B33A2C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07269" y="36721"/>
            <a:ext cx="6720844" cy="3886200"/>
          </a:xfrm>
        </p:spPr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A947771-04CD-E4B1-AFE6-9CD9A9F689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A65528E-52F6-6725-EE0C-68848639E3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19980F06-62C1-F571-E5F2-35230222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детьми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F27A277A-A577-4CE0-640A-98305E891A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«Играя – лечимся, учимся, отдыхаем».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91561B8F-FAFB-DC29-8B60-5F47A3EEA7CD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-851078" y="4737278"/>
            <a:ext cx="3886200" cy="218404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9CEC969-D767-F7C4-B908-73BCBA1A43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/>
          <a:srcRect/>
          <a:stretch/>
        </p:blipFill>
        <p:spPr>
          <a:xfrm>
            <a:off x="6928104" y="5012508"/>
            <a:ext cx="2915556" cy="2503859"/>
          </a:xfr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C95EFBA-D695-33F8-EDB6-82234A7FF1CE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45330" y="5012508"/>
            <a:ext cx="3325439" cy="25038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40CAF898-4EE3-7BF3-D50A-CD4A615163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3268921" y="1"/>
            <a:ext cx="6789479" cy="39229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A263B36-87F7-A83E-CF3B-232A8B83F6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6781849" y="2628900"/>
            <a:ext cx="3427162" cy="196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0E0F271-5C32-F492-5310-406A3F145E00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5400000">
            <a:off x="1588022" y="5785762"/>
            <a:ext cx="2496693" cy="1403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395846E-A9E4-2373-2FB1-ABC3764119AD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5400000">
            <a:off x="1495006" y="2987353"/>
            <a:ext cx="2503859" cy="1407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EF3191-DC07-6DB0-461C-A1FA161E6498}"/>
              </a:ext>
            </a:extLst>
          </p:cNvPr>
          <p:cNvSpPr txBox="1"/>
          <p:nvPr/>
        </p:nvSpPr>
        <p:spPr>
          <a:xfrm>
            <a:off x="3545330" y="3886200"/>
            <a:ext cx="233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 Нептуна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ADE8674-7CD4-FC82-F458-9C64AFE67EE5}"/>
              </a:ext>
            </a:extLst>
          </p:cNvPr>
          <p:cNvSpPr txBox="1"/>
          <p:nvPr/>
        </p:nvSpPr>
        <p:spPr>
          <a:xfrm>
            <a:off x="32402" y="3218997"/>
            <a:ext cx="2332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«Осенняя ярмарка» – урок валеологии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4D5D25-97C6-1324-1324-9788D4A3DBF0}"/>
              </a:ext>
            </a:extLst>
          </p:cNvPr>
          <p:cNvSpPr txBox="1"/>
          <p:nvPr/>
        </p:nvSpPr>
        <p:spPr>
          <a:xfrm>
            <a:off x="3537939" y="4373725"/>
            <a:ext cx="2515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Игровая программа «Школа докторов»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E18B393-93BC-43BF-1F3B-1394AC704EC2}"/>
              </a:ext>
            </a:extLst>
          </p:cNvPr>
          <p:cNvSpPr txBox="1"/>
          <p:nvPr/>
        </p:nvSpPr>
        <p:spPr>
          <a:xfrm>
            <a:off x="6781849" y="4377637"/>
            <a:ext cx="3157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2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Танцевально-развлекательные программы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A51EA31-B0D5-2CC1-0A1F-9DFC8BE25B65}"/>
              </a:ext>
            </a:extLst>
          </p:cNvPr>
          <p:cNvSpPr txBox="1"/>
          <p:nvPr/>
        </p:nvSpPr>
        <p:spPr>
          <a:xfrm>
            <a:off x="7329246" y="3912056"/>
            <a:ext cx="233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25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Акция «Редкая миля»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9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1ADEF1B-F46F-196F-873F-36AF17F316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EC82E3C-96E8-DC35-7F1C-8D52090F74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9C9CBEE-54AA-87E1-8643-68C60D9EA3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D8577519-B93F-678B-7F38-CCF7C06F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Школа здоровья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14F83550-FD31-0EC7-E10E-FDFFEF327D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Важнейшими целями являются укрепление здоровья участников проекта  и формирование санитарно-гигиенических навыков.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spc="-25" dirty="0">
                <a:latin typeface="Times New Roman" panose="02020603050405020304" pitchFamily="18" charset="0"/>
              </a:rPr>
              <a:t>Экологические десанты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CADA1D1C-3AF6-3A58-48D3-BDB89E26CF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25369" y="4162235"/>
            <a:ext cx="6251575" cy="4476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8BB6316-D36D-B5F6-63B2-5E50E6815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3575304" y="5020056"/>
            <a:ext cx="2898648" cy="249631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12746F0-A19C-B32E-7A77-E0B729E9A3D7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17061" y="11135"/>
            <a:ext cx="6871394" cy="3865159"/>
          </a:xfrm>
          <a:prstGeom prst="rect">
            <a:avLst/>
          </a:prstGeom>
        </p:spPr>
      </p:pic>
      <p:pic>
        <p:nvPicPr>
          <p:cNvPr id="17" name="Picture 2" descr="F:\сайт 2024\1 ОТПРАВЛЕНО\экология2\IMG_20240926_100612.jp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6588867" y="5020056"/>
            <a:ext cx="3346701" cy="2496312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6425ACA-8C2D-B5EF-8068-7588AF0F211D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53392" y="2628138"/>
            <a:ext cx="3328416" cy="2496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329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762CC70-56D4-B9C4-4852-F1E408ED20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575304" y="5705474"/>
            <a:ext cx="2898648" cy="1810893"/>
          </a:xfrm>
        </p:spPr>
        <p:txBody>
          <a:bodyPr>
            <a:normAutofit/>
          </a:bodyPr>
          <a:lstStyle/>
          <a:p>
            <a:r>
              <a:rPr lang="ru-RU" sz="1800" dirty="0"/>
              <a:t>Разработано более 10 маршрутов пеших экскурсий и малых турпоходов для отдыхающих.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климатолечение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3571874" y="5230270"/>
            <a:ext cx="6251575" cy="447675"/>
          </a:xfrm>
        </p:spPr>
        <p:txBody>
          <a:bodyPr/>
          <a:lstStyle/>
          <a:p>
            <a:r>
              <a:rPr lang="ru-RU" dirty="0"/>
              <a:t>экскурсии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030CD04-1CDD-CD36-4C11-9E5AFCA073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3886200"/>
            <a:ext cx="3337557" cy="3886200"/>
          </a:xfrm>
        </p:spPr>
      </p:pic>
      <p:pic>
        <p:nvPicPr>
          <p:cNvPr id="1026" name="Picture 2" descr="F:\сайт 2024\1 ОТПРАВЛЕНО\Экскурсия Коля\photo_5298826888699045495_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02658" y="5019675"/>
            <a:ext cx="3260487" cy="2455554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9FDC05C-861D-A00A-53C2-24A744652D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332811" y="0"/>
            <a:ext cx="6721475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BC9E7AE-5696-39D2-275D-D6BF95697E15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68340" y="2883743"/>
            <a:ext cx="2945457" cy="220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F3632EE-6E0F-FFEF-62A4-9F603A45D99E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65090" y="2883743"/>
            <a:ext cx="2942965" cy="2207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2000" dirty="0"/>
              <a:t>Солнце, море, чистый воздух с ароматами трав – природные богатства, которые оказывают влияние на здоровье.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41B137B-35BE-F284-B88A-287215AA5A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60423" y="101155"/>
            <a:ext cx="6720844" cy="3886200"/>
          </a:xfrm>
        </p:spPr>
      </p:sp>
    </p:spTree>
    <p:extLst>
      <p:ext uri="{BB962C8B-B14F-4D97-AF65-F5344CB8AC3E}">
        <p14:creationId xmlns="" xmlns:p14="http://schemas.microsoft.com/office/powerpoint/2010/main" val="1100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__typo">
      <a:dk1>
        <a:sysClr val="windowText" lastClr="000000"/>
      </a:dk1>
      <a:lt1>
        <a:sysClr val="window" lastClr="FFFFFF"/>
      </a:lt1>
      <a:dk2>
        <a:srgbClr val="017C8D"/>
      </a:dk2>
      <a:lt2>
        <a:srgbClr val="E7E6E6"/>
      </a:lt2>
      <a:accent1>
        <a:srgbClr val="017C8D"/>
      </a:accent1>
      <a:accent2>
        <a:srgbClr val="F6F5F1"/>
      </a:accent2>
      <a:accent3>
        <a:srgbClr val="FF7D41"/>
      </a:accent3>
      <a:accent4>
        <a:srgbClr val="AEABAB"/>
      </a:accent4>
      <a:accent5>
        <a:srgbClr val="009999"/>
      </a:accent5>
      <a:accent6>
        <a:srgbClr val="000000"/>
      </a:accent6>
      <a:hlink>
        <a:srgbClr val="009999"/>
      </a:hlink>
      <a:folHlink>
        <a:srgbClr val="E7E6E6"/>
      </a:folHlink>
    </a:clrScheme>
    <a:fontScheme name="__typo">
      <a:majorFont>
        <a:latin typeface="Century Gothic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60957855_TF11646208_Win32" id="{9C18A46E-054B-4A5F-9B2E-D29EA1E734AD}" vid="{72411A83-DBC7-4C9D-A5DF-3FA1B72C83D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Буклет Фитнес</Template>
  <TotalTime>338</TotalTime>
  <Words>600</Words>
  <Application>Microsoft Office PowerPoint</Application>
  <PresentationFormat>Произвольный</PresentationFormat>
  <Paragraphs>100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Название:  «Морская творческая ролевая игра как одна из форм привития здорового образа жизни подрастающему поколению» </vt:lpstr>
      <vt:lpstr>Государственное бюджетное учреждение Республики Крым  «Санаторий для детей и детей с родителями «Чайка» им. Гелиловичей»</vt:lpstr>
      <vt:lpstr>Морская творческая ролевая игра</vt:lpstr>
      <vt:lpstr>Слайд 4</vt:lpstr>
      <vt:lpstr>Медицинское оснащение санатория</vt:lpstr>
      <vt:lpstr>Материальная база</vt:lpstr>
      <vt:lpstr>Работа с детьми</vt:lpstr>
      <vt:lpstr>Школа здоровья</vt:lpstr>
      <vt:lpstr>климатолечение</vt:lpstr>
      <vt:lpstr>кружки</vt:lpstr>
      <vt:lpstr>Спортивная работа</vt:lpstr>
      <vt:lpstr>Спортивно-Патриотическая игра «Зарница» </vt:lpstr>
      <vt:lpstr>Кластер лекарственных растений</vt:lpstr>
      <vt:lpstr>Работа команды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Название:  «Морская творческая ролевая игра как одна из форм привития здорового образа жизни подрастающему поколению» </dc:title>
  <dc:creator>User</dc:creator>
  <cp:lastModifiedBy>Anna</cp:lastModifiedBy>
  <cp:revision>70</cp:revision>
  <dcterms:created xsi:type="dcterms:W3CDTF">2025-03-23T06:50:11Z</dcterms:created>
  <dcterms:modified xsi:type="dcterms:W3CDTF">2025-03-25T11:16:47Z</dcterms:modified>
</cp:coreProperties>
</file>