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>
      <p:cViewPr varScale="1">
        <p:scale>
          <a:sx n="91" d="100"/>
          <a:sy n="91" d="100"/>
        </p:scale>
        <p:origin x="46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7C138-02A4-4276-B052-DE94659FC36C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A9F1891-55EB-4EEA-A69F-BD953B0BA3A7}">
      <dgm:prSet phldrT="[Текст]" custT="1"/>
      <dgm:spPr/>
      <dgm:t>
        <a:bodyPr/>
        <a:lstStyle/>
        <a:p>
          <a:pPr marL="0" indent="0" algn="ctr" defTabSz="914400" rtl="0" eaLnBrk="1" latinLnBrk="1" hangingPunct="1">
            <a:spcBef>
              <a:spcPct val="20000"/>
            </a:spcBef>
            <a:buFont typeface="Arial" pitchFamily="34" charset="0"/>
            <a:buNone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Цель</a:t>
          </a:r>
          <a:r>
            <a:rPr lang="ru-RU" sz="1200" kern="1200" baseline="0" smtClean="0"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830AF116-89CA-42BA-8010-721859683213}" type="parTrans" cxnId="{8614D9AA-0499-4B2E-B44E-06F273227A73}">
      <dgm:prSet/>
      <dgm:spPr/>
      <dgm:t>
        <a:bodyPr/>
        <a:lstStyle/>
        <a:p>
          <a:endParaRPr lang="ru-RU" sz="1200"/>
        </a:p>
      </dgm:t>
    </dgm:pt>
    <dgm:pt modelId="{871F348E-EF79-4E7C-875B-F76E3B3B36E1}" type="sibTrans" cxnId="{8614D9AA-0499-4B2E-B44E-06F273227A73}">
      <dgm:prSet/>
      <dgm:spPr/>
      <dgm:t>
        <a:bodyPr/>
        <a:lstStyle/>
        <a:p>
          <a:endParaRPr lang="ru-RU" sz="1200"/>
        </a:p>
      </dgm:t>
    </dgm:pt>
    <dgm:pt modelId="{DF51F150-F773-441D-BA39-5093FBB46F55}">
      <dgm:prSet phldrT="[Текст]" custT="1"/>
      <dgm:spPr/>
      <dgm:t>
        <a:bodyPr/>
        <a:lstStyle/>
        <a:p>
          <a:pPr marL="0" indent="0" algn="ctr" defTabSz="914400" rtl="0" eaLnBrk="1" latinLnBrk="1" hangingPunct="1">
            <a:spcBef>
              <a:spcPct val="20000"/>
            </a:spcBef>
            <a:buFont typeface="Arial" pitchFamily="34" charset="0"/>
            <a:buNone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Задачи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28592D50-9A65-46CB-B9F3-86A6029A582A}" type="parTrans" cxnId="{1F7C99D4-70FA-42E7-BD6A-18584784BB77}">
      <dgm:prSet/>
      <dgm:spPr/>
      <dgm:t>
        <a:bodyPr/>
        <a:lstStyle/>
        <a:p>
          <a:endParaRPr lang="ru-RU" sz="1200"/>
        </a:p>
      </dgm:t>
    </dgm:pt>
    <dgm:pt modelId="{78ED1C7A-F382-4FA4-B4AF-29F8F733D714}" type="sibTrans" cxnId="{1F7C99D4-70FA-42E7-BD6A-18584784BB77}">
      <dgm:prSet/>
      <dgm:spPr/>
      <dgm:t>
        <a:bodyPr/>
        <a:lstStyle/>
        <a:p>
          <a:endParaRPr lang="ru-RU" sz="1200"/>
        </a:p>
      </dgm:t>
    </dgm:pt>
    <dgm:pt modelId="{4D012ECE-40A3-4FEB-888E-AB94734AA82C}">
      <dgm:prSet phldrT="[Текст]" custT="1"/>
      <dgm:spPr/>
      <dgm:t>
        <a:bodyPr/>
        <a:lstStyle/>
        <a:p>
          <a:pPr marL="0" indent="0" algn="l" defTabSz="914400" rtl="0" eaLnBrk="1" latinLnBrk="1" hangingPunct="1">
            <a:spcBef>
              <a:spcPct val="20000"/>
            </a:spcBef>
            <a:buFont typeface="Arial" pitchFamily="34" charset="0"/>
            <a:buNone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разработка спортивно-танцевальной и реабилитационной программы досугового пространства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BC13BC01-4C9D-401B-BA69-D9270DD3F4F4}" type="parTrans" cxnId="{3DD691CC-6F75-44D2-AC9E-BA6D052E711D}">
      <dgm:prSet/>
      <dgm:spPr/>
      <dgm:t>
        <a:bodyPr/>
        <a:lstStyle/>
        <a:p>
          <a:endParaRPr lang="ru-RU" sz="1200"/>
        </a:p>
      </dgm:t>
    </dgm:pt>
    <dgm:pt modelId="{E5F89D30-93AA-49AE-ABB7-54DB7F630D31}" type="sibTrans" cxnId="{3DD691CC-6F75-44D2-AC9E-BA6D052E711D}">
      <dgm:prSet/>
      <dgm:spPr/>
      <dgm:t>
        <a:bodyPr/>
        <a:lstStyle/>
        <a:p>
          <a:endParaRPr lang="ru-RU" sz="1200"/>
        </a:p>
      </dgm:t>
    </dgm:pt>
    <dgm:pt modelId="{E790202D-6E72-4E67-A22C-E8E96132A0F5}">
      <dgm:prSet custT="1"/>
      <dgm:spPr/>
      <dgm:t>
        <a:bodyPr/>
        <a:lstStyle/>
        <a:p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разработка спортивно-танцевальной и реабилитационной программы досугового пространства для укрепления института многодетной семьи на территории г. Москва. 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8853ADBF-E8D2-422C-AC9C-7E0FE55D5BF2}" type="parTrans" cxnId="{8859E5FE-DC9C-4395-8275-B0009253820B}">
      <dgm:prSet/>
      <dgm:spPr/>
      <dgm:t>
        <a:bodyPr/>
        <a:lstStyle/>
        <a:p>
          <a:endParaRPr lang="ru-RU" sz="1200"/>
        </a:p>
      </dgm:t>
    </dgm:pt>
    <dgm:pt modelId="{48A59ECF-EEB2-4E17-A997-F753C48EFDCC}" type="sibTrans" cxnId="{8859E5FE-DC9C-4395-8275-B0009253820B}">
      <dgm:prSet/>
      <dgm:spPr/>
      <dgm:t>
        <a:bodyPr/>
        <a:lstStyle/>
        <a:p>
          <a:endParaRPr lang="ru-RU" sz="1200"/>
        </a:p>
      </dgm:t>
    </dgm:pt>
    <dgm:pt modelId="{63FC444A-E9D3-45EA-8F54-5957C706C010}">
      <dgm:prSet custT="1"/>
      <dgm:spPr/>
      <dgm:t>
        <a:bodyPr/>
        <a:lstStyle/>
        <a:p>
          <a:pPr marL="0" indent="0" algn="ctr" defTabSz="914400" rtl="0" eaLnBrk="1" latinLnBrk="1" hangingPunct="1">
            <a:spcBef>
              <a:spcPct val="20000"/>
            </a:spcBef>
            <a:buFont typeface="Arial" pitchFamily="34" charset="0"/>
            <a:buNone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Целевая аудитория 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313E9EAC-0CB7-41A7-AAC9-54B09701E5CE}" type="parTrans" cxnId="{6B7CA2BC-28E6-4AC9-8E35-9DA2833EBC60}">
      <dgm:prSet/>
      <dgm:spPr/>
      <dgm:t>
        <a:bodyPr/>
        <a:lstStyle/>
        <a:p>
          <a:endParaRPr lang="ru-RU" sz="1200"/>
        </a:p>
      </dgm:t>
    </dgm:pt>
    <dgm:pt modelId="{480D8ED9-1DC4-4919-97E8-E695C827D26B}" type="sibTrans" cxnId="{6B7CA2BC-28E6-4AC9-8E35-9DA2833EBC60}">
      <dgm:prSet/>
      <dgm:spPr/>
      <dgm:t>
        <a:bodyPr/>
        <a:lstStyle/>
        <a:p>
          <a:endParaRPr lang="ru-RU" sz="1200"/>
        </a:p>
      </dgm:t>
    </dgm:pt>
    <dgm:pt modelId="{34AF1D17-EB4B-4037-8B4C-730409C7EDE7}">
      <dgm:prSet custT="1"/>
      <dgm:spPr/>
      <dgm:t>
        <a:bodyPr/>
        <a:lstStyle/>
        <a:p>
          <a:pPr marL="0" indent="0" algn="l" defTabSz="914400" rtl="0" eaLnBrk="1" latinLnBrk="1" hangingPunct="1">
            <a:spcBef>
              <a:spcPct val="20000"/>
            </a:spcBef>
            <a:buFont typeface="Arial" pitchFamily="34" charset="0"/>
            <a:buNone/>
          </a:pPr>
          <a:r>
            <a:rPr lang="ru-RU" sz="1200" kern="1200" dirty="0" smtClean="0">
              <a:latin typeface="Arial" pitchFamily="34" charset="0"/>
              <a:ea typeface="+mn-ea"/>
              <a:cs typeface="Arial" pitchFamily="34" charset="0"/>
            </a:rPr>
            <a:t>дети от 5 лет и их родители, относящиеся к категории многодетных семей, проживающих на территории г. Москва.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56D02459-F471-4856-B2FF-31B33BD5534D}" type="parTrans" cxnId="{88F3B8CB-A91D-49AF-8E60-D133A332EDD1}">
      <dgm:prSet/>
      <dgm:spPr/>
      <dgm:t>
        <a:bodyPr/>
        <a:lstStyle/>
        <a:p>
          <a:endParaRPr lang="ru-RU" sz="1200"/>
        </a:p>
      </dgm:t>
    </dgm:pt>
    <dgm:pt modelId="{E6722DC3-1B36-4D39-9F20-2496F9499B79}" type="sibTrans" cxnId="{88F3B8CB-A91D-49AF-8E60-D133A332EDD1}">
      <dgm:prSet/>
      <dgm:spPr/>
      <dgm:t>
        <a:bodyPr/>
        <a:lstStyle/>
        <a:p>
          <a:endParaRPr lang="ru-RU" sz="1200"/>
        </a:p>
      </dgm:t>
    </dgm:pt>
    <dgm:pt modelId="{C4E573FE-4411-4C2A-9ED2-82E1211D2549}">
      <dgm:prSet custT="1"/>
      <dgm:spPr/>
      <dgm:t>
        <a:bodyPr/>
        <a:lstStyle/>
        <a:p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повышение роли сохранения семьи, ценностей родительства и гармонии семейных отношений в жизни общества;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98108287-E0E7-4721-8FD2-AB3BC9F9D948}" type="parTrans" cxnId="{98FD32F1-CCCF-45F0-A3AC-3B1465569136}">
      <dgm:prSet/>
      <dgm:spPr/>
      <dgm:t>
        <a:bodyPr/>
        <a:lstStyle/>
        <a:p>
          <a:endParaRPr lang="ru-RU"/>
        </a:p>
      </dgm:t>
    </dgm:pt>
    <dgm:pt modelId="{823ADF30-5D3E-4848-9BA8-36E8AAAFC6DE}" type="sibTrans" cxnId="{98FD32F1-CCCF-45F0-A3AC-3B1465569136}">
      <dgm:prSet/>
      <dgm:spPr/>
      <dgm:t>
        <a:bodyPr/>
        <a:lstStyle/>
        <a:p>
          <a:endParaRPr lang="ru-RU"/>
        </a:p>
      </dgm:t>
    </dgm:pt>
    <dgm:pt modelId="{BB70818D-2695-47FE-AED4-06E7A69FD9C4}">
      <dgm:prSet custT="1"/>
      <dgm:spPr/>
      <dgm:t>
        <a:bodyPr/>
        <a:lstStyle/>
        <a:p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повышение интереса к физической культуре и спорту, формирование здорового образа жизни многодетных семей через проведение спортивно-танцевальных (реабилитационных) досуговых мероприятий;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13C0914D-0A80-4AFB-BAAE-31439B48067A}" type="parTrans" cxnId="{38E80447-AC56-4F62-BA4E-B53BD48C7A40}">
      <dgm:prSet/>
      <dgm:spPr/>
      <dgm:t>
        <a:bodyPr/>
        <a:lstStyle/>
        <a:p>
          <a:endParaRPr lang="ru-RU"/>
        </a:p>
      </dgm:t>
    </dgm:pt>
    <dgm:pt modelId="{F50E36A4-9D52-4997-832B-B5DDE70BC9FC}" type="sibTrans" cxnId="{38E80447-AC56-4F62-BA4E-B53BD48C7A40}">
      <dgm:prSet/>
      <dgm:spPr/>
      <dgm:t>
        <a:bodyPr/>
        <a:lstStyle/>
        <a:p>
          <a:endParaRPr lang="ru-RU"/>
        </a:p>
      </dgm:t>
    </dgm:pt>
    <dgm:pt modelId="{DF317B03-727D-4CD4-A62A-E9B73A472AF0}">
      <dgm:prSet custT="1"/>
      <dgm:spPr/>
      <dgm:t>
        <a:bodyPr/>
        <a:lstStyle/>
        <a:p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раскрытие творческого потенциала членов многодетных семей через проведение танцевальных конкурсов;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1052A026-DF7D-40AC-BD01-81720D141123}" type="parTrans" cxnId="{01539CBF-DA7F-4FA0-80BE-0639B78E0D45}">
      <dgm:prSet/>
      <dgm:spPr/>
      <dgm:t>
        <a:bodyPr/>
        <a:lstStyle/>
        <a:p>
          <a:endParaRPr lang="ru-RU"/>
        </a:p>
      </dgm:t>
    </dgm:pt>
    <dgm:pt modelId="{A3D9D639-BA42-440B-AEC5-941B2A482270}" type="sibTrans" cxnId="{01539CBF-DA7F-4FA0-80BE-0639B78E0D45}">
      <dgm:prSet/>
      <dgm:spPr/>
      <dgm:t>
        <a:bodyPr/>
        <a:lstStyle/>
        <a:p>
          <a:endParaRPr lang="ru-RU"/>
        </a:p>
      </dgm:t>
    </dgm:pt>
    <dgm:pt modelId="{B4C5FD37-490A-4708-BC69-95E7CE87AC14}">
      <dgm:prSet custT="1"/>
      <dgm:spPr/>
      <dgm:t>
        <a:bodyPr/>
        <a:lstStyle/>
        <a:p>
          <a:r>
            <a:rPr lang="ru-RU" sz="1200" kern="1200" dirty="0" smtClean="0">
              <a:latin typeface="Arial" pitchFamily="34" charset="0"/>
              <a:ea typeface="+mn-ea"/>
              <a:cs typeface="Arial" pitchFamily="34" charset="0"/>
            </a:rPr>
            <a:t>формирование семейных традиций.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1EDCDD12-BD1F-44FE-B614-92EDFAAC0476}" type="parTrans" cxnId="{C7029DE5-3FE1-49D2-9508-CEAE0DFBA431}">
      <dgm:prSet/>
      <dgm:spPr/>
      <dgm:t>
        <a:bodyPr/>
        <a:lstStyle/>
        <a:p>
          <a:endParaRPr lang="ru-RU"/>
        </a:p>
      </dgm:t>
    </dgm:pt>
    <dgm:pt modelId="{D096B2E9-2A2E-4F24-AE19-A5733CBF0DAB}" type="sibTrans" cxnId="{C7029DE5-3FE1-49D2-9508-CEAE0DFBA431}">
      <dgm:prSet/>
      <dgm:spPr/>
      <dgm:t>
        <a:bodyPr/>
        <a:lstStyle/>
        <a:p>
          <a:endParaRPr lang="ru-RU"/>
        </a:p>
      </dgm:t>
    </dgm:pt>
    <dgm:pt modelId="{53599D93-378F-4C1E-960D-87EF2FD00AB8}">
      <dgm:prSet phldrT="[Текст]" custT="1"/>
      <dgm:spPr/>
      <dgm:t>
        <a:bodyPr/>
        <a:lstStyle/>
        <a:p>
          <a:pPr marL="0" indent="0" algn="l" defTabSz="914400" rtl="0" eaLnBrk="1" latinLnBrk="1" hangingPunct="1">
            <a:spcBef>
              <a:spcPct val="20000"/>
            </a:spcBef>
            <a:buFont typeface="Arial" pitchFamily="34" charset="0"/>
            <a:buNone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для целевой группы;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F9886676-ED20-41E4-9AA9-86BEE14AE581}" type="parTrans" cxnId="{D5839DAF-BB12-4B09-8D76-0B290E5F37D0}">
      <dgm:prSet/>
      <dgm:spPr/>
      <dgm:t>
        <a:bodyPr/>
        <a:lstStyle/>
        <a:p>
          <a:endParaRPr lang="ru-RU"/>
        </a:p>
      </dgm:t>
    </dgm:pt>
    <dgm:pt modelId="{C1B5A105-4B80-4E8F-A0DA-2C3414EDA7B1}" type="sibTrans" cxnId="{D5839DAF-BB12-4B09-8D76-0B290E5F37D0}">
      <dgm:prSet/>
      <dgm:spPr/>
      <dgm:t>
        <a:bodyPr/>
        <a:lstStyle/>
        <a:p>
          <a:endParaRPr lang="ru-RU"/>
        </a:p>
      </dgm:t>
    </dgm:pt>
    <dgm:pt modelId="{91821F81-B82B-454A-8AD5-8466B44EAE02}" type="pres">
      <dgm:prSet presAssocID="{4537C138-02A4-4276-B052-DE94659FC3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2D252-F75B-4D9D-9559-01655A88012A}" type="pres">
      <dgm:prSet presAssocID="{DA9F1891-55EB-4EEA-A69F-BD953B0BA3A7}" presName="parentText" presStyleLbl="node1" presStyleIdx="0" presStyleCnt="3" custScaleY="385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2488F-2EDA-4B19-878C-5C03652C1C17}" type="pres">
      <dgm:prSet presAssocID="{DA9F1891-55EB-4EEA-A69F-BD953B0BA3A7}" presName="childText" presStyleLbl="revTx" presStyleIdx="0" presStyleCnt="3" custLinFactNeighborY="8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DFD83-18FD-4F83-89C5-D06F21E5C172}" type="pres">
      <dgm:prSet presAssocID="{DF51F150-F773-441D-BA39-5093FBB46F55}" presName="parentText" presStyleLbl="node1" presStyleIdx="1" presStyleCnt="3" custScaleY="33931" custLinFactNeighborY="-10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2DE64-B1C7-4CA7-818A-28C8D1D7D03E}" type="pres">
      <dgm:prSet presAssocID="{DF51F150-F773-441D-BA39-5093FBB46F55}" presName="childText" presStyleLbl="revTx" presStyleIdx="1" presStyleCnt="3" custScaleY="106658" custLinFactNeighborX="-283" custLinFactNeighborY="-22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923F7-0791-4610-A133-99E134C265E6}" type="pres">
      <dgm:prSet presAssocID="{63FC444A-E9D3-45EA-8F54-5957C706C010}" presName="parentText" presStyleLbl="node1" presStyleIdx="2" presStyleCnt="3" custScaleY="35575" custLinFactNeighborY="-433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252D0-33A3-4454-ADDB-9F9A4643175F}" type="pres">
      <dgm:prSet presAssocID="{63FC444A-E9D3-45EA-8F54-5957C706C010}" presName="childText" presStyleLbl="revTx" presStyleIdx="2" presStyleCnt="3" custLinFactNeighborX="-305" custLinFactNeighborY="-35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38B7A-20D7-4E49-A858-B2D37769B123}" type="presOf" srcId="{53599D93-378F-4C1E-960D-87EF2FD00AB8}" destId="{5092DE64-B1C7-4CA7-818A-28C8D1D7D03E}" srcOrd="0" destOrd="1" presId="urn:microsoft.com/office/officeart/2005/8/layout/vList2"/>
    <dgm:cxn modelId="{9F061F40-62A6-4F52-B09C-3E5FB2DDFF76}" type="presOf" srcId="{BB70818D-2695-47FE-AED4-06E7A69FD9C4}" destId="{5092DE64-B1C7-4CA7-818A-28C8D1D7D03E}" srcOrd="0" destOrd="3" presId="urn:microsoft.com/office/officeart/2005/8/layout/vList2"/>
    <dgm:cxn modelId="{F6663171-E566-49AF-869A-D5B907524967}" type="presOf" srcId="{DF51F150-F773-441D-BA39-5093FBB46F55}" destId="{3F2DFD83-18FD-4F83-89C5-D06F21E5C172}" srcOrd="0" destOrd="0" presId="urn:microsoft.com/office/officeart/2005/8/layout/vList2"/>
    <dgm:cxn modelId="{82F4EC42-E5BF-45D3-A010-15ED4771FEB9}" type="presOf" srcId="{B4C5FD37-490A-4708-BC69-95E7CE87AC14}" destId="{5092DE64-B1C7-4CA7-818A-28C8D1D7D03E}" srcOrd="0" destOrd="5" presId="urn:microsoft.com/office/officeart/2005/8/layout/vList2"/>
    <dgm:cxn modelId="{C7029DE5-3FE1-49D2-9508-CEAE0DFBA431}" srcId="{DF51F150-F773-441D-BA39-5093FBB46F55}" destId="{B4C5FD37-490A-4708-BC69-95E7CE87AC14}" srcOrd="5" destOrd="0" parTransId="{1EDCDD12-BD1F-44FE-B614-92EDFAAC0476}" sibTransId="{D096B2E9-2A2E-4F24-AE19-A5733CBF0DAB}"/>
    <dgm:cxn modelId="{8859E5FE-DC9C-4395-8275-B0009253820B}" srcId="{DA9F1891-55EB-4EEA-A69F-BD953B0BA3A7}" destId="{E790202D-6E72-4E67-A22C-E8E96132A0F5}" srcOrd="0" destOrd="0" parTransId="{8853ADBF-E8D2-422C-AC9C-7E0FE55D5BF2}" sibTransId="{48A59ECF-EEB2-4E17-A997-F753C48EFDCC}"/>
    <dgm:cxn modelId="{A914C784-82E8-4E7E-961F-7723607336FB}" type="presOf" srcId="{C4E573FE-4411-4C2A-9ED2-82E1211D2549}" destId="{5092DE64-B1C7-4CA7-818A-28C8D1D7D03E}" srcOrd="0" destOrd="2" presId="urn:microsoft.com/office/officeart/2005/8/layout/vList2"/>
    <dgm:cxn modelId="{D5839DAF-BB12-4B09-8D76-0B290E5F37D0}" srcId="{DF51F150-F773-441D-BA39-5093FBB46F55}" destId="{53599D93-378F-4C1E-960D-87EF2FD00AB8}" srcOrd="1" destOrd="0" parTransId="{F9886676-ED20-41E4-9AA9-86BEE14AE581}" sibTransId="{C1B5A105-4B80-4E8F-A0DA-2C3414EDA7B1}"/>
    <dgm:cxn modelId="{3A645EE2-E82F-4577-B4D8-1AF55778AD69}" type="presOf" srcId="{4537C138-02A4-4276-B052-DE94659FC36C}" destId="{91821F81-B82B-454A-8AD5-8466B44EAE02}" srcOrd="0" destOrd="0" presId="urn:microsoft.com/office/officeart/2005/8/layout/vList2"/>
    <dgm:cxn modelId="{88F3B8CB-A91D-49AF-8E60-D133A332EDD1}" srcId="{63FC444A-E9D3-45EA-8F54-5957C706C010}" destId="{34AF1D17-EB4B-4037-8B4C-730409C7EDE7}" srcOrd="0" destOrd="0" parTransId="{56D02459-F471-4856-B2FF-31B33BD5534D}" sibTransId="{E6722DC3-1B36-4D39-9F20-2496F9499B79}"/>
    <dgm:cxn modelId="{6B7CA2BC-28E6-4AC9-8E35-9DA2833EBC60}" srcId="{4537C138-02A4-4276-B052-DE94659FC36C}" destId="{63FC444A-E9D3-45EA-8F54-5957C706C010}" srcOrd="2" destOrd="0" parTransId="{313E9EAC-0CB7-41A7-AAC9-54B09701E5CE}" sibTransId="{480D8ED9-1DC4-4919-97E8-E695C827D26B}"/>
    <dgm:cxn modelId="{98FD32F1-CCCF-45F0-A3AC-3B1465569136}" srcId="{DF51F150-F773-441D-BA39-5093FBB46F55}" destId="{C4E573FE-4411-4C2A-9ED2-82E1211D2549}" srcOrd="2" destOrd="0" parTransId="{98108287-E0E7-4721-8FD2-AB3BC9F9D948}" sibTransId="{823ADF30-5D3E-4848-9BA8-36E8AAAFC6DE}"/>
    <dgm:cxn modelId="{B266BAFA-FFAF-4B4F-9154-951871FC41CC}" type="presOf" srcId="{4D012ECE-40A3-4FEB-888E-AB94734AA82C}" destId="{5092DE64-B1C7-4CA7-818A-28C8D1D7D03E}" srcOrd="0" destOrd="0" presId="urn:microsoft.com/office/officeart/2005/8/layout/vList2"/>
    <dgm:cxn modelId="{3DD691CC-6F75-44D2-AC9E-BA6D052E711D}" srcId="{DF51F150-F773-441D-BA39-5093FBB46F55}" destId="{4D012ECE-40A3-4FEB-888E-AB94734AA82C}" srcOrd="0" destOrd="0" parTransId="{BC13BC01-4C9D-401B-BA69-D9270DD3F4F4}" sibTransId="{E5F89D30-93AA-49AE-ABB7-54DB7F630D31}"/>
    <dgm:cxn modelId="{1F7C99D4-70FA-42E7-BD6A-18584784BB77}" srcId="{4537C138-02A4-4276-B052-DE94659FC36C}" destId="{DF51F150-F773-441D-BA39-5093FBB46F55}" srcOrd="1" destOrd="0" parTransId="{28592D50-9A65-46CB-B9F3-86A6029A582A}" sibTransId="{78ED1C7A-F382-4FA4-B4AF-29F8F733D714}"/>
    <dgm:cxn modelId="{49199EB5-8EDC-46AC-A8C6-ABC6C8AA3A56}" type="presOf" srcId="{34AF1D17-EB4B-4037-8B4C-730409C7EDE7}" destId="{DE7252D0-33A3-4454-ADDB-9F9A4643175F}" srcOrd="0" destOrd="0" presId="urn:microsoft.com/office/officeart/2005/8/layout/vList2"/>
    <dgm:cxn modelId="{38E80447-AC56-4F62-BA4E-B53BD48C7A40}" srcId="{DF51F150-F773-441D-BA39-5093FBB46F55}" destId="{BB70818D-2695-47FE-AED4-06E7A69FD9C4}" srcOrd="3" destOrd="0" parTransId="{13C0914D-0A80-4AFB-BAAE-31439B48067A}" sibTransId="{F50E36A4-9D52-4997-832B-B5DDE70BC9FC}"/>
    <dgm:cxn modelId="{B2BEDEE9-AF70-485B-A449-AF495A344FAC}" type="presOf" srcId="{DA9F1891-55EB-4EEA-A69F-BD953B0BA3A7}" destId="{CD72D252-F75B-4D9D-9559-01655A88012A}" srcOrd="0" destOrd="0" presId="urn:microsoft.com/office/officeart/2005/8/layout/vList2"/>
    <dgm:cxn modelId="{01539CBF-DA7F-4FA0-80BE-0639B78E0D45}" srcId="{DF51F150-F773-441D-BA39-5093FBB46F55}" destId="{DF317B03-727D-4CD4-A62A-E9B73A472AF0}" srcOrd="4" destOrd="0" parTransId="{1052A026-DF7D-40AC-BD01-81720D141123}" sibTransId="{A3D9D639-BA42-440B-AEC5-941B2A482270}"/>
    <dgm:cxn modelId="{8614D9AA-0499-4B2E-B44E-06F273227A73}" srcId="{4537C138-02A4-4276-B052-DE94659FC36C}" destId="{DA9F1891-55EB-4EEA-A69F-BD953B0BA3A7}" srcOrd="0" destOrd="0" parTransId="{830AF116-89CA-42BA-8010-721859683213}" sibTransId="{871F348E-EF79-4E7C-875B-F76E3B3B36E1}"/>
    <dgm:cxn modelId="{AB05FB4F-5B8A-49B1-83E6-CFE14419D858}" type="presOf" srcId="{E790202D-6E72-4E67-A22C-E8E96132A0F5}" destId="{A572488F-2EDA-4B19-878C-5C03652C1C17}" srcOrd="0" destOrd="0" presId="urn:microsoft.com/office/officeart/2005/8/layout/vList2"/>
    <dgm:cxn modelId="{5BE2712E-D80E-4491-8DA1-827ABCF34FDC}" type="presOf" srcId="{DF317B03-727D-4CD4-A62A-E9B73A472AF0}" destId="{5092DE64-B1C7-4CA7-818A-28C8D1D7D03E}" srcOrd="0" destOrd="4" presId="urn:microsoft.com/office/officeart/2005/8/layout/vList2"/>
    <dgm:cxn modelId="{0161E0EE-1B37-4FFA-82B7-100C04ACE3D0}" type="presOf" srcId="{63FC444A-E9D3-45EA-8F54-5957C706C010}" destId="{9E6923F7-0791-4610-A133-99E134C265E6}" srcOrd="0" destOrd="0" presId="urn:microsoft.com/office/officeart/2005/8/layout/vList2"/>
    <dgm:cxn modelId="{D62CFB73-8780-4BBF-BFBB-10CA74C571F3}" type="presParOf" srcId="{91821F81-B82B-454A-8AD5-8466B44EAE02}" destId="{CD72D252-F75B-4D9D-9559-01655A88012A}" srcOrd="0" destOrd="0" presId="urn:microsoft.com/office/officeart/2005/8/layout/vList2"/>
    <dgm:cxn modelId="{19CE7613-7F27-4FAF-A978-1F9521535883}" type="presParOf" srcId="{91821F81-B82B-454A-8AD5-8466B44EAE02}" destId="{A572488F-2EDA-4B19-878C-5C03652C1C17}" srcOrd="1" destOrd="0" presId="urn:microsoft.com/office/officeart/2005/8/layout/vList2"/>
    <dgm:cxn modelId="{8701C910-3481-412C-8F79-5E097A0EE53D}" type="presParOf" srcId="{91821F81-B82B-454A-8AD5-8466B44EAE02}" destId="{3F2DFD83-18FD-4F83-89C5-D06F21E5C172}" srcOrd="2" destOrd="0" presId="urn:microsoft.com/office/officeart/2005/8/layout/vList2"/>
    <dgm:cxn modelId="{D34CEDD1-C771-4979-A247-88412FD7458A}" type="presParOf" srcId="{91821F81-B82B-454A-8AD5-8466B44EAE02}" destId="{5092DE64-B1C7-4CA7-818A-28C8D1D7D03E}" srcOrd="3" destOrd="0" presId="urn:microsoft.com/office/officeart/2005/8/layout/vList2"/>
    <dgm:cxn modelId="{7E1893E9-7915-4E06-90C3-20BB4D16C897}" type="presParOf" srcId="{91821F81-B82B-454A-8AD5-8466B44EAE02}" destId="{9E6923F7-0791-4610-A133-99E134C265E6}" srcOrd="4" destOrd="0" presId="urn:microsoft.com/office/officeart/2005/8/layout/vList2"/>
    <dgm:cxn modelId="{0E19BEAB-495F-473E-805D-97C7B71B13EB}" type="presParOf" srcId="{91821F81-B82B-454A-8AD5-8466B44EAE02}" destId="{DE7252D0-33A3-4454-ADDB-9F9A4643175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8F567B-465E-45F0-94DF-3CCD09D9D335}" type="doc">
      <dgm:prSet loTypeId="urn:diagrams.loki3.com/BracketLis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7731A35-BF10-48A0-B65A-D170C97C413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не менее </a:t>
          </a:r>
          <a:r>
            <a:rPr lang="en-US" sz="1600" kern="1200" smtClean="0">
              <a:latin typeface="Arial" pitchFamily="34" charset="0"/>
              <a:ea typeface="+mn-ea"/>
              <a:cs typeface="Arial" pitchFamily="34" charset="0"/>
            </a:rPr>
            <a:t>5</a:t>
          </a: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00</a:t>
          </a:r>
        </a:p>
        <a:p>
          <a:pPr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индивидуальных тренировок </a:t>
          </a:r>
          <a:endParaRPr lang="en-US" sz="1600" kern="1200" smtClean="0">
            <a:latin typeface="Arial" pitchFamily="34" charset="0"/>
            <a:ea typeface="+mn-ea"/>
            <a:cs typeface="Arial" pitchFamily="34" charset="0"/>
          </a:endParaRPr>
        </a:p>
        <a:p>
          <a:pPr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в течение года</a:t>
          </a:r>
          <a:endParaRPr lang="ru-RU" sz="1600" kern="1200" dirty="0" smtClean="0">
            <a:latin typeface="Arial" pitchFamily="34" charset="0"/>
            <a:ea typeface="+mn-ea"/>
            <a:cs typeface="Arial" pitchFamily="34" charset="0"/>
          </a:endParaRPr>
        </a:p>
      </dgm:t>
    </dgm:pt>
    <dgm:pt modelId="{5E03183C-2173-4ABE-AB8B-D392FCD29228}" type="parTrans" cxnId="{CBADA0D8-9979-47DF-A221-1B3F49E778FD}">
      <dgm:prSet/>
      <dgm:spPr/>
      <dgm:t>
        <a:bodyPr/>
        <a:lstStyle/>
        <a:p>
          <a:endParaRPr lang="ru-RU"/>
        </a:p>
      </dgm:t>
    </dgm:pt>
    <dgm:pt modelId="{14628AC8-E6F0-4305-9978-C000033789C1}" type="sibTrans" cxnId="{CBADA0D8-9979-47DF-A221-1B3F49E778FD}">
      <dgm:prSet/>
      <dgm:spPr/>
      <dgm:t>
        <a:bodyPr/>
        <a:lstStyle/>
        <a:p>
          <a:endParaRPr lang="ru-RU"/>
        </a:p>
      </dgm:t>
    </dgm:pt>
    <dgm:pt modelId="{2DC758EA-0545-4F24-957C-28FA93541F23}">
      <dgm:prSet phldrT="[Text]" custT="1"/>
      <dgm:spPr/>
      <dgm:t>
        <a:bodyPr/>
        <a:lstStyle/>
        <a:p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регулярность занятий – 2 раза в неделю</a:t>
          </a:r>
          <a:endParaRPr lang="ru-RU" sz="1600" kern="1200" dirty="0" smtClean="0">
            <a:latin typeface="Arial" pitchFamily="34" charset="0"/>
            <a:ea typeface="+mn-ea"/>
            <a:cs typeface="Arial" pitchFamily="34" charset="0"/>
          </a:endParaRPr>
        </a:p>
      </dgm:t>
    </dgm:pt>
    <dgm:pt modelId="{6A581504-4791-40E9-A471-0E15CA70DBFA}" type="parTrans" cxnId="{BBCF34F8-9000-4651-9FAF-56AE03E80465}">
      <dgm:prSet/>
      <dgm:spPr/>
      <dgm:t>
        <a:bodyPr/>
        <a:lstStyle/>
        <a:p>
          <a:endParaRPr lang="ru-RU"/>
        </a:p>
      </dgm:t>
    </dgm:pt>
    <dgm:pt modelId="{0B7B3049-9E76-4CE6-9C29-889BD00EC14C}" type="sibTrans" cxnId="{BBCF34F8-9000-4651-9FAF-56AE03E80465}">
      <dgm:prSet/>
      <dgm:spPr/>
      <dgm:t>
        <a:bodyPr/>
        <a:lstStyle/>
        <a:p>
          <a:endParaRPr lang="ru-RU"/>
        </a:p>
      </dgm:t>
    </dgm:pt>
    <dgm:pt modelId="{AC07B2A6-812C-46B0-9840-C5FC2260E8E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не менее 100</a:t>
          </a:r>
        </a:p>
        <a:p>
          <a:pPr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групповых занятий по танцам</a:t>
          </a:r>
          <a:endParaRPr lang="ru-RU" sz="16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98389821-16FC-4C0F-9363-4C8760CDB2A9}" type="parTrans" cxnId="{0A2B12C9-3522-4EC5-B03F-F4B6FAA8D42A}">
      <dgm:prSet/>
      <dgm:spPr/>
      <dgm:t>
        <a:bodyPr/>
        <a:lstStyle/>
        <a:p>
          <a:endParaRPr lang="ru-RU"/>
        </a:p>
      </dgm:t>
    </dgm:pt>
    <dgm:pt modelId="{D77FD79A-3E2D-4DF9-B854-74417A9932C4}" type="sibTrans" cxnId="{0A2B12C9-3522-4EC5-B03F-F4B6FAA8D42A}">
      <dgm:prSet/>
      <dgm:spPr/>
      <dgm:t>
        <a:bodyPr/>
        <a:lstStyle/>
        <a:p>
          <a:endParaRPr lang="ru-RU"/>
        </a:p>
      </dgm:t>
    </dgm:pt>
    <dgm:pt modelId="{F94BF5EE-FD20-420E-AA59-B7E54FC98F9F}">
      <dgm:prSet phldrT="[Text]" custT="1"/>
      <dgm:spPr/>
      <dgm:t>
        <a:bodyPr/>
        <a:lstStyle/>
        <a:p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направления: классические и латино-американские танцы (вальс, ча-ча-ча, самба, румба, джайв, бачата, сальса и др.)</a:t>
          </a:r>
          <a:endParaRPr lang="ru-RU" sz="16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8306DF01-8E4D-4DF9-A840-A87D15B6CD45}" type="parTrans" cxnId="{0261F1AF-9981-49A9-AD24-B96CEBFCC853}">
      <dgm:prSet/>
      <dgm:spPr/>
      <dgm:t>
        <a:bodyPr/>
        <a:lstStyle/>
        <a:p>
          <a:endParaRPr lang="ru-RU"/>
        </a:p>
      </dgm:t>
    </dgm:pt>
    <dgm:pt modelId="{8520ED1A-AB4A-462A-998D-D68CEAA3C02C}" type="sibTrans" cxnId="{0261F1AF-9981-49A9-AD24-B96CEBFCC853}">
      <dgm:prSet/>
      <dgm:spPr/>
      <dgm:t>
        <a:bodyPr/>
        <a:lstStyle/>
        <a:p>
          <a:endParaRPr lang="ru-RU"/>
        </a:p>
      </dgm:t>
    </dgm:pt>
    <dgm:pt modelId="{2E61FD59-41DB-4940-9F54-742B045C6D5D}">
      <dgm:prSet phldrT="[Text]" custT="1"/>
      <dgm:spPr/>
      <dgm:t>
        <a:bodyPr/>
        <a:lstStyle/>
        <a:p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виды занятий: тренировка, массаж, растяжка, фейсбилдинг, танцы</a:t>
          </a:r>
          <a:endParaRPr lang="ru-RU" sz="1600" kern="1200" dirty="0" smtClean="0">
            <a:latin typeface="Arial" pitchFamily="34" charset="0"/>
            <a:ea typeface="+mn-ea"/>
            <a:cs typeface="Arial" pitchFamily="34" charset="0"/>
          </a:endParaRPr>
        </a:p>
      </dgm:t>
    </dgm:pt>
    <dgm:pt modelId="{7A3CA146-C7D6-4B96-A440-E8E087DD5A16}" type="parTrans" cxnId="{027FB351-83B6-4B84-9125-513862349C6F}">
      <dgm:prSet/>
      <dgm:spPr/>
      <dgm:t>
        <a:bodyPr/>
        <a:lstStyle/>
        <a:p>
          <a:endParaRPr lang="ru-RU"/>
        </a:p>
      </dgm:t>
    </dgm:pt>
    <dgm:pt modelId="{6B56EAD8-09CD-40EA-9D42-3F20B80A0CDB}" type="sibTrans" cxnId="{027FB351-83B6-4B84-9125-513862349C6F}">
      <dgm:prSet/>
      <dgm:spPr/>
      <dgm:t>
        <a:bodyPr/>
        <a:lstStyle/>
        <a:p>
          <a:endParaRPr lang="ru-RU"/>
        </a:p>
      </dgm:t>
    </dgm:pt>
    <dgm:pt modelId="{086F2616-7973-47BF-BF4F-13B548094DD8}">
      <dgm:prSet phldrT="[Text]" custT="1"/>
      <dgm:spPr/>
      <dgm:t>
        <a:bodyPr/>
        <a:lstStyle/>
        <a:p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отчетные выступления каждые 6 месяцев</a:t>
          </a:r>
          <a:endParaRPr lang="ru-RU" sz="16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1684147B-6129-46E7-8CF1-24021AD7B816}" type="parTrans" cxnId="{F9C16CCA-5A5F-4AC2-A998-FA9A3C6E9E1D}">
      <dgm:prSet/>
      <dgm:spPr/>
      <dgm:t>
        <a:bodyPr/>
        <a:lstStyle/>
        <a:p>
          <a:endParaRPr lang="ru-RU"/>
        </a:p>
      </dgm:t>
    </dgm:pt>
    <dgm:pt modelId="{D8397862-F2B4-416C-8F64-9DEBC59D5D44}" type="sibTrans" cxnId="{F9C16CCA-5A5F-4AC2-A998-FA9A3C6E9E1D}">
      <dgm:prSet/>
      <dgm:spPr/>
      <dgm:t>
        <a:bodyPr/>
        <a:lstStyle/>
        <a:p>
          <a:endParaRPr lang="ru-RU"/>
        </a:p>
      </dgm:t>
    </dgm:pt>
    <dgm:pt modelId="{F625EC7C-18F8-4366-B969-FEA5892A377E}">
      <dgm:prSet phldrT="[Text]" custT="1"/>
      <dgm:spPr/>
      <dgm:t>
        <a:bodyPr/>
        <a:lstStyle/>
        <a:p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выступления на районных и городских мероприятиях</a:t>
          </a:r>
          <a:endParaRPr lang="ru-RU" sz="1600" kern="12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C8B114C4-910C-4A23-8366-8CEC506EFAC9}" type="parTrans" cxnId="{6C91EE80-7119-44CB-8FDD-A91EBF5D0BCC}">
      <dgm:prSet/>
      <dgm:spPr/>
      <dgm:t>
        <a:bodyPr/>
        <a:lstStyle/>
        <a:p>
          <a:endParaRPr lang="ru-RU"/>
        </a:p>
      </dgm:t>
    </dgm:pt>
    <dgm:pt modelId="{666F42D9-3801-4C80-A5A3-8CAE3D4550A4}" type="sibTrans" cxnId="{6C91EE80-7119-44CB-8FDD-A91EBF5D0BCC}">
      <dgm:prSet/>
      <dgm:spPr/>
      <dgm:t>
        <a:bodyPr/>
        <a:lstStyle/>
        <a:p>
          <a:endParaRPr lang="ru-RU"/>
        </a:p>
      </dgm:t>
    </dgm:pt>
    <dgm:pt modelId="{0A25137D-D411-4C97-BADF-88C6ED8FA05F}" type="pres">
      <dgm:prSet presAssocID="{C68F567B-465E-45F0-94DF-3CCD09D9D3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D02463-EC35-4A96-83F2-BE220C21FB10}" type="pres">
      <dgm:prSet presAssocID="{57731A35-BF10-48A0-B65A-D170C97C4138}" presName="linNode" presStyleCnt="0"/>
      <dgm:spPr/>
      <dgm:t>
        <a:bodyPr/>
        <a:lstStyle/>
        <a:p>
          <a:endParaRPr lang="ru-RU"/>
        </a:p>
      </dgm:t>
    </dgm:pt>
    <dgm:pt modelId="{F49A53EA-4259-4788-A424-520CA2EFAEEE}" type="pres">
      <dgm:prSet presAssocID="{57731A35-BF10-48A0-B65A-D170C97C4138}" presName="parTx" presStyleLbl="revTx" presStyleIdx="0" presStyleCnt="2" custScaleX="107989" custLinFactNeighborY="-5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F51C6-5344-4862-9FE7-327822DEEAF8}" type="pres">
      <dgm:prSet presAssocID="{57731A35-BF10-48A0-B65A-D170C97C4138}" presName="bracket" presStyleLbl="parChTrans1D1" presStyleIdx="0" presStyleCnt="2" custScaleY="80224"/>
      <dgm:spPr/>
      <dgm:t>
        <a:bodyPr/>
        <a:lstStyle/>
        <a:p>
          <a:endParaRPr lang="ru-RU"/>
        </a:p>
      </dgm:t>
    </dgm:pt>
    <dgm:pt modelId="{F66B5DBC-F976-44FF-A2B2-662A96608BB2}" type="pres">
      <dgm:prSet presAssocID="{57731A35-BF10-48A0-B65A-D170C97C4138}" presName="spH" presStyleCnt="0"/>
      <dgm:spPr/>
      <dgm:t>
        <a:bodyPr/>
        <a:lstStyle/>
        <a:p>
          <a:endParaRPr lang="ru-RU"/>
        </a:p>
      </dgm:t>
    </dgm:pt>
    <dgm:pt modelId="{C540329E-0F29-45A3-BC7A-706AF377DB36}" type="pres">
      <dgm:prSet presAssocID="{57731A35-BF10-48A0-B65A-D170C97C4138}" presName="desTx" presStyleLbl="node1" presStyleIdx="0" presStyleCnt="2" custScaleY="105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1F06B-950A-4F28-AB2C-32759F0BF101}" type="pres">
      <dgm:prSet presAssocID="{14628AC8-E6F0-4305-9978-C000033789C1}" presName="spV" presStyleCnt="0"/>
      <dgm:spPr/>
      <dgm:t>
        <a:bodyPr/>
        <a:lstStyle/>
        <a:p>
          <a:endParaRPr lang="ru-RU"/>
        </a:p>
      </dgm:t>
    </dgm:pt>
    <dgm:pt modelId="{FBE4B16A-CCDE-41AB-A3B4-CC776E720F88}" type="pres">
      <dgm:prSet presAssocID="{AC07B2A6-812C-46B0-9840-C5FC2260E8EF}" presName="linNode" presStyleCnt="0"/>
      <dgm:spPr/>
      <dgm:t>
        <a:bodyPr/>
        <a:lstStyle/>
        <a:p>
          <a:endParaRPr lang="ru-RU"/>
        </a:p>
      </dgm:t>
    </dgm:pt>
    <dgm:pt modelId="{E3B7C870-9EF3-49C9-8E43-FD634964135E}" type="pres">
      <dgm:prSet presAssocID="{AC07B2A6-812C-46B0-9840-C5FC2260E8EF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7300A-4846-47DC-97AE-0AD8FB55C7E2}" type="pres">
      <dgm:prSet presAssocID="{AC07B2A6-812C-46B0-9840-C5FC2260E8EF}" presName="bracket" presStyleLbl="parChTrans1D1" presStyleIdx="1" presStyleCnt="2" custLinFactNeighborX="14528" custLinFactNeighborY="359"/>
      <dgm:spPr/>
      <dgm:t>
        <a:bodyPr/>
        <a:lstStyle/>
        <a:p>
          <a:endParaRPr lang="ru-RU"/>
        </a:p>
      </dgm:t>
    </dgm:pt>
    <dgm:pt modelId="{AA928505-50B6-4F73-85D4-B807EBEA954C}" type="pres">
      <dgm:prSet presAssocID="{AC07B2A6-812C-46B0-9840-C5FC2260E8EF}" presName="spH" presStyleCnt="0"/>
      <dgm:spPr/>
      <dgm:t>
        <a:bodyPr/>
        <a:lstStyle/>
        <a:p>
          <a:endParaRPr lang="ru-RU"/>
        </a:p>
      </dgm:t>
    </dgm:pt>
    <dgm:pt modelId="{9F4F48A1-8792-415A-B257-5909F1268CDA}" type="pres">
      <dgm:prSet presAssocID="{AC07B2A6-812C-46B0-9840-C5FC2260E8EF}" presName="desTx" presStyleLbl="node1" presStyleIdx="1" presStyleCnt="2" custLinFactNeighborX="13924" custLinFactNeighborY="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D7AF6-8A15-4D94-BD9D-1887F1CCA920}" type="presOf" srcId="{F94BF5EE-FD20-420E-AA59-B7E54FC98F9F}" destId="{9F4F48A1-8792-415A-B257-5909F1268CDA}" srcOrd="0" destOrd="0" presId="urn:diagrams.loki3.com/BracketList"/>
    <dgm:cxn modelId="{027FB351-83B6-4B84-9125-513862349C6F}" srcId="{57731A35-BF10-48A0-B65A-D170C97C4138}" destId="{2E61FD59-41DB-4940-9F54-742B045C6D5D}" srcOrd="1" destOrd="0" parTransId="{7A3CA146-C7D6-4B96-A440-E8E087DD5A16}" sibTransId="{6B56EAD8-09CD-40EA-9D42-3F20B80A0CDB}"/>
    <dgm:cxn modelId="{95244D84-15BC-4CF0-A783-E149AC8BA084}" type="presOf" srcId="{C68F567B-465E-45F0-94DF-3CCD09D9D335}" destId="{0A25137D-D411-4C97-BADF-88C6ED8FA05F}" srcOrd="0" destOrd="0" presId="urn:diagrams.loki3.com/BracketList"/>
    <dgm:cxn modelId="{F9C16CCA-5A5F-4AC2-A998-FA9A3C6E9E1D}" srcId="{AC07B2A6-812C-46B0-9840-C5FC2260E8EF}" destId="{086F2616-7973-47BF-BF4F-13B548094DD8}" srcOrd="1" destOrd="0" parTransId="{1684147B-6129-46E7-8CF1-24021AD7B816}" sibTransId="{D8397862-F2B4-416C-8F64-9DEBC59D5D44}"/>
    <dgm:cxn modelId="{6C91EE80-7119-44CB-8FDD-A91EBF5D0BCC}" srcId="{AC07B2A6-812C-46B0-9840-C5FC2260E8EF}" destId="{F625EC7C-18F8-4366-B969-FEA5892A377E}" srcOrd="2" destOrd="0" parTransId="{C8B114C4-910C-4A23-8366-8CEC506EFAC9}" sibTransId="{666F42D9-3801-4C80-A5A3-8CAE3D4550A4}"/>
    <dgm:cxn modelId="{391F7469-4271-4A3D-818D-02A3D9285A3D}" type="presOf" srcId="{AC07B2A6-812C-46B0-9840-C5FC2260E8EF}" destId="{E3B7C870-9EF3-49C9-8E43-FD634964135E}" srcOrd="0" destOrd="0" presId="urn:diagrams.loki3.com/BracketList"/>
    <dgm:cxn modelId="{870DF06B-0A0E-4703-8E85-4D2E1465DDB9}" type="presOf" srcId="{086F2616-7973-47BF-BF4F-13B548094DD8}" destId="{9F4F48A1-8792-415A-B257-5909F1268CDA}" srcOrd="0" destOrd="1" presId="urn:diagrams.loki3.com/BracketList"/>
    <dgm:cxn modelId="{0261F1AF-9981-49A9-AD24-B96CEBFCC853}" srcId="{AC07B2A6-812C-46B0-9840-C5FC2260E8EF}" destId="{F94BF5EE-FD20-420E-AA59-B7E54FC98F9F}" srcOrd="0" destOrd="0" parTransId="{8306DF01-8E4D-4DF9-A840-A87D15B6CD45}" sibTransId="{8520ED1A-AB4A-462A-998D-D68CEAA3C02C}"/>
    <dgm:cxn modelId="{AD2B9A28-9CAC-465C-907F-8F1ABD16C158}" type="presOf" srcId="{F625EC7C-18F8-4366-B969-FEA5892A377E}" destId="{9F4F48A1-8792-415A-B257-5909F1268CDA}" srcOrd="0" destOrd="2" presId="urn:diagrams.loki3.com/BracketList"/>
    <dgm:cxn modelId="{76197370-2CD0-4564-9AAC-E2993408C9D1}" type="presOf" srcId="{2DC758EA-0545-4F24-957C-28FA93541F23}" destId="{C540329E-0F29-45A3-BC7A-706AF377DB36}" srcOrd="0" destOrd="0" presId="urn:diagrams.loki3.com/BracketList"/>
    <dgm:cxn modelId="{BBCF34F8-9000-4651-9FAF-56AE03E80465}" srcId="{57731A35-BF10-48A0-B65A-D170C97C4138}" destId="{2DC758EA-0545-4F24-957C-28FA93541F23}" srcOrd="0" destOrd="0" parTransId="{6A581504-4791-40E9-A471-0E15CA70DBFA}" sibTransId="{0B7B3049-9E76-4CE6-9C29-889BD00EC14C}"/>
    <dgm:cxn modelId="{39BCE59C-BCBF-45FE-A61E-29E29D46FA85}" type="presOf" srcId="{2E61FD59-41DB-4940-9F54-742B045C6D5D}" destId="{C540329E-0F29-45A3-BC7A-706AF377DB36}" srcOrd="0" destOrd="1" presId="urn:diagrams.loki3.com/BracketList"/>
    <dgm:cxn modelId="{D14B2495-4AAC-4C07-92C5-3791B280E7EF}" type="presOf" srcId="{57731A35-BF10-48A0-B65A-D170C97C4138}" destId="{F49A53EA-4259-4788-A424-520CA2EFAEEE}" srcOrd="0" destOrd="0" presId="urn:diagrams.loki3.com/BracketList"/>
    <dgm:cxn modelId="{CBADA0D8-9979-47DF-A221-1B3F49E778FD}" srcId="{C68F567B-465E-45F0-94DF-3CCD09D9D335}" destId="{57731A35-BF10-48A0-B65A-D170C97C4138}" srcOrd="0" destOrd="0" parTransId="{5E03183C-2173-4ABE-AB8B-D392FCD29228}" sibTransId="{14628AC8-E6F0-4305-9978-C000033789C1}"/>
    <dgm:cxn modelId="{0A2B12C9-3522-4EC5-B03F-F4B6FAA8D42A}" srcId="{C68F567B-465E-45F0-94DF-3CCD09D9D335}" destId="{AC07B2A6-812C-46B0-9840-C5FC2260E8EF}" srcOrd="1" destOrd="0" parTransId="{98389821-16FC-4C0F-9363-4C8760CDB2A9}" sibTransId="{D77FD79A-3E2D-4DF9-B854-74417A9932C4}"/>
    <dgm:cxn modelId="{41A945D9-9A2E-4692-9996-046EEFADF4C6}" type="presParOf" srcId="{0A25137D-D411-4C97-BADF-88C6ED8FA05F}" destId="{98D02463-EC35-4A96-83F2-BE220C21FB10}" srcOrd="0" destOrd="0" presId="urn:diagrams.loki3.com/BracketList"/>
    <dgm:cxn modelId="{D44D4D5C-3DFD-43DF-8FDD-CEEC05AC155B}" type="presParOf" srcId="{98D02463-EC35-4A96-83F2-BE220C21FB10}" destId="{F49A53EA-4259-4788-A424-520CA2EFAEEE}" srcOrd="0" destOrd="0" presId="urn:diagrams.loki3.com/BracketList"/>
    <dgm:cxn modelId="{9DD982FE-04E0-49DD-8B1E-0CC0A41F401A}" type="presParOf" srcId="{98D02463-EC35-4A96-83F2-BE220C21FB10}" destId="{30AF51C6-5344-4862-9FE7-327822DEEAF8}" srcOrd="1" destOrd="0" presId="urn:diagrams.loki3.com/BracketList"/>
    <dgm:cxn modelId="{ADE35918-9A98-45EC-BF85-29E8F744E3CF}" type="presParOf" srcId="{98D02463-EC35-4A96-83F2-BE220C21FB10}" destId="{F66B5DBC-F976-44FF-A2B2-662A96608BB2}" srcOrd="2" destOrd="0" presId="urn:diagrams.loki3.com/BracketList"/>
    <dgm:cxn modelId="{7F89AD2C-8278-45B7-A400-ED60A071C656}" type="presParOf" srcId="{98D02463-EC35-4A96-83F2-BE220C21FB10}" destId="{C540329E-0F29-45A3-BC7A-706AF377DB36}" srcOrd="3" destOrd="0" presId="urn:diagrams.loki3.com/BracketList"/>
    <dgm:cxn modelId="{6877F8AA-D0E7-41B3-959F-85D261E9C5B0}" type="presParOf" srcId="{0A25137D-D411-4C97-BADF-88C6ED8FA05F}" destId="{7621F06B-950A-4F28-AB2C-32759F0BF101}" srcOrd="1" destOrd="0" presId="urn:diagrams.loki3.com/BracketList"/>
    <dgm:cxn modelId="{EFC3058C-E0A6-4C23-8098-86C62EE54150}" type="presParOf" srcId="{0A25137D-D411-4C97-BADF-88C6ED8FA05F}" destId="{FBE4B16A-CCDE-41AB-A3B4-CC776E720F88}" srcOrd="2" destOrd="0" presId="urn:diagrams.loki3.com/BracketList"/>
    <dgm:cxn modelId="{FB64AD76-AB5A-4308-B2F9-5100FBCBA95C}" type="presParOf" srcId="{FBE4B16A-CCDE-41AB-A3B4-CC776E720F88}" destId="{E3B7C870-9EF3-49C9-8E43-FD634964135E}" srcOrd="0" destOrd="0" presId="urn:diagrams.loki3.com/BracketList"/>
    <dgm:cxn modelId="{B668D393-98E1-48EB-91C8-31363793D468}" type="presParOf" srcId="{FBE4B16A-CCDE-41AB-A3B4-CC776E720F88}" destId="{F2E7300A-4846-47DC-97AE-0AD8FB55C7E2}" srcOrd="1" destOrd="0" presId="urn:diagrams.loki3.com/BracketList"/>
    <dgm:cxn modelId="{995F089C-E504-44CB-B736-CEB0B1C5DF16}" type="presParOf" srcId="{FBE4B16A-CCDE-41AB-A3B4-CC776E720F88}" destId="{AA928505-50B6-4F73-85D4-B807EBEA954C}" srcOrd="2" destOrd="0" presId="urn:diagrams.loki3.com/BracketList"/>
    <dgm:cxn modelId="{E923E024-B3CA-4647-9707-6EC5B7C0BD9B}" type="presParOf" srcId="{FBE4B16A-CCDE-41AB-A3B4-CC776E720F88}" destId="{9F4F48A1-8792-415A-B257-5909F1268CD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D252-F75B-4D9D-9559-01655A88012A}">
      <dsp:nvSpPr>
        <dsp:cNvPr id="0" name=""/>
        <dsp:cNvSpPr/>
      </dsp:nvSpPr>
      <dsp:spPr>
        <a:xfrm>
          <a:off x="0" y="3265"/>
          <a:ext cx="8737600" cy="2814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914400" rtl="0" eaLnBrk="1" latin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Цель</a:t>
          </a:r>
          <a:r>
            <a:rPr lang="ru-RU" sz="1200" kern="1200" baseline="0" smtClean="0"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13740" y="17005"/>
        <a:ext cx="8710120" cy="253980"/>
      </dsp:txXfrm>
    </dsp:sp>
    <dsp:sp modelId="{A572488F-2EDA-4B19-878C-5C03652C1C17}">
      <dsp:nvSpPr>
        <dsp:cNvPr id="0" name=""/>
        <dsp:cNvSpPr/>
      </dsp:nvSpPr>
      <dsp:spPr>
        <a:xfrm>
          <a:off x="0" y="349476"/>
          <a:ext cx="8737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1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разработка спортивно-танцевальной и реабилитационной программы досугового пространства для укрепления института многодетной семьи на территории г. Москва. 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349476"/>
        <a:ext cx="8737600" cy="645840"/>
      </dsp:txXfrm>
    </dsp:sp>
    <dsp:sp modelId="{3F2DFD83-18FD-4F83-89C5-D06F21E5C172}">
      <dsp:nvSpPr>
        <dsp:cNvPr id="0" name=""/>
        <dsp:cNvSpPr/>
      </dsp:nvSpPr>
      <dsp:spPr>
        <a:xfrm>
          <a:off x="0" y="788849"/>
          <a:ext cx="8737600" cy="2477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914400" rtl="0" eaLnBrk="1" latin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Задачи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12093" y="800942"/>
        <a:ext cx="8713414" cy="223537"/>
      </dsp:txXfrm>
    </dsp:sp>
    <dsp:sp modelId="{5092DE64-B1C7-4CA7-818A-28C8D1D7D03E}">
      <dsp:nvSpPr>
        <dsp:cNvPr id="0" name=""/>
        <dsp:cNvSpPr/>
      </dsp:nvSpPr>
      <dsp:spPr>
        <a:xfrm>
          <a:off x="0" y="1017350"/>
          <a:ext cx="8737600" cy="142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19" tIns="15240" rIns="85344" bIns="15240" numCol="1" spcCol="1270" anchor="t" anchorCtr="0">
          <a:noAutofit/>
        </a:bodyPr>
        <a:lstStyle/>
        <a:p>
          <a:pPr marL="0" lvl="1" indent="0" algn="l" defTabSz="914400" rtl="0" eaLnBrk="1" latinLnBrk="1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•"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разработка спортивно-танцевальной и реабилитационной программы досугового пространства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  <a:p>
          <a:pPr marL="0" lvl="1" indent="0" algn="l" defTabSz="914400" rtl="0" eaLnBrk="1" latinLnBrk="1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•"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для целевой группы;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повышение роли сохранения семьи, ценностей родительства и гармонии семейных отношений в жизни общества;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повышение интереса к физической культуре и спорту, формирование здорового образа жизни многодетных семей через проведение спортивно-танцевальных (реабилитационных) досуговых мероприятий;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раскрытие творческого потенциала членов многодетных семей через проведение танцевальных конкурсов;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>
              <a:latin typeface="Arial" pitchFamily="34" charset="0"/>
              <a:ea typeface="+mn-ea"/>
              <a:cs typeface="Arial" pitchFamily="34" charset="0"/>
            </a:rPr>
            <a:t>формирование семейных традиций.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1017350"/>
        <a:ext cx="8737600" cy="1420732"/>
      </dsp:txXfrm>
    </dsp:sp>
    <dsp:sp modelId="{9E6923F7-0791-4610-A133-99E134C265E6}">
      <dsp:nvSpPr>
        <dsp:cNvPr id="0" name=""/>
        <dsp:cNvSpPr/>
      </dsp:nvSpPr>
      <dsp:spPr>
        <a:xfrm>
          <a:off x="0" y="2318798"/>
          <a:ext cx="8737600" cy="2597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914400" rtl="0" eaLnBrk="1" latinLnBrk="1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ru-RU" sz="1200" kern="1200" smtClean="0">
              <a:latin typeface="Arial" pitchFamily="34" charset="0"/>
              <a:ea typeface="+mn-ea"/>
              <a:cs typeface="Arial" pitchFamily="34" charset="0"/>
            </a:rPr>
            <a:t>Целевая аудитория 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12679" y="2331477"/>
        <a:ext cx="8712242" cy="234367"/>
      </dsp:txXfrm>
    </dsp:sp>
    <dsp:sp modelId="{DE7252D0-33A3-4454-ADDB-9F9A4643175F}">
      <dsp:nvSpPr>
        <dsp:cNvPr id="0" name=""/>
        <dsp:cNvSpPr/>
      </dsp:nvSpPr>
      <dsp:spPr>
        <a:xfrm>
          <a:off x="0" y="2598941"/>
          <a:ext cx="8737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19" tIns="15240" rIns="85344" bIns="15240" numCol="1" spcCol="1270" anchor="t" anchorCtr="0">
          <a:noAutofit/>
        </a:bodyPr>
        <a:lstStyle/>
        <a:p>
          <a:pPr marL="0" lvl="1" indent="0" algn="l" defTabSz="914400" rtl="0" eaLnBrk="1" latinLnBrk="1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itchFamily="34" charset="0"/>
            <a:buChar char="••"/>
          </a:pPr>
          <a:r>
            <a:rPr lang="ru-RU" sz="1200" kern="1200" dirty="0" smtClean="0">
              <a:latin typeface="Arial" pitchFamily="34" charset="0"/>
              <a:ea typeface="+mn-ea"/>
              <a:cs typeface="Arial" pitchFamily="34" charset="0"/>
            </a:rPr>
            <a:t>дети от 5 лет и их родители, относящиеся к категории многодетных семей, проживающих на территории г. Москва.</a:t>
          </a:r>
          <a:endParaRPr lang="ru-RU" sz="12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2598941"/>
        <a:ext cx="8737600" cy="645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A53EA-4259-4788-A424-520CA2EFAEEE}">
      <dsp:nvSpPr>
        <dsp:cNvPr id="0" name=""/>
        <dsp:cNvSpPr/>
      </dsp:nvSpPr>
      <dsp:spPr>
        <a:xfrm>
          <a:off x="0" y="398105"/>
          <a:ext cx="224672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не менее </a:t>
          </a:r>
          <a:r>
            <a:rPr lang="en-US" sz="1600" kern="1200" smtClean="0">
              <a:latin typeface="Arial" pitchFamily="34" charset="0"/>
              <a:ea typeface="+mn-ea"/>
              <a:cs typeface="Arial" pitchFamily="34" charset="0"/>
            </a:rPr>
            <a:t>5</a:t>
          </a: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00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индивидуальных тренировок </a:t>
          </a:r>
          <a:endParaRPr lang="en-US" sz="1600" kern="1200" smtClean="0">
            <a:latin typeface="Arial" pitchFamily="34" charset="0"/>
            <a:ea typeface="+mn-ea"/>
            <a:cs typeface="Arial" pitchFamily="34" charset="0"/>
          </a:endParaRP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в течение года</a:t>
          </a:r>
          <a:endParaRPr lang="ru-RU" sz="1600" kern="1200" dirty="0" smtClean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398105"/>
        <a:ext cx="2246727" cy="1287000"/>
      </dsp:txXfrm>
    </dsp:sp>
    <dsp:sp modelId="{30AF51C6-5344-4862-9FE7-327822DEEAF8}">
      <dsp:nvSpPr>
        <dsp:cNvPr id="0" name=""/>
        <dsp:cNvSpPr/>
      </dsp:nvSpPr>
      <dsp:spPr>
        <a:xfrm>
          <a:off x="2246727" y="595466"/>
          <a:ext cx="416102" cy="103248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0329E-0F29-45A3-BC7A-706AF377DB36}">
      <dsp:nvSpPr>
        <dsp:cNvPr id="0" name=""/>
        <dsp:cNvSpPr/>
      </dsp:nvSpPr>
      <dsp:spPr>
        <a:xfrm>
          <a:off x="2829271" y="433491"/>
          <a:ext cx="5659000" cy="13564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регулярность занятий – 2 раза в неделю</a:t>
          </a:r>
          <a:endParaRPr lang="ru-RU" sz="1600" kern="1200" dirty="0" smtClean="0"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виды занятий: тренировка, массаж, растяжка, фейсбилдинг, танцы</a:t>
          </a:r>
          <a:endParaRPr lang="ru-RU" sz="1600" kern="1200" dirty="0" smtClean="0">
            <a:latin typeface="Arial" pitchFamily="34" charset="0"/>
            <a:ea typeface="+mn-ea"/>
            <a:cs typeface="Arial" pitchFamily="34" charset="0"/>
          </a:endParaRPr>
        </a:p>
      </dsp:txBody>
      <dsp:txXfrm>
        <a:off x="2829271" y="433491"/>
        <a:ext cx="5659000" cy="1356433"/>
      </dsp:txXfrm>
    </dsp:sp>
    <dsp:sp modelId="{E3B7C870-9EF3-49C9-8E43-FD634964135E}">
      <dsp:nvSpPr>
        <dsp:cNvPr id="0" name=""/>
        <dsp:cNvSpPr/>
      </dsp:nvSpPr>
      <dsp:spPr>
        <a:xfrm>
          <a:off x="0" y="2023924"/>
          <a:ext cx="212407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не менее 100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групповых занятий по танцам</a:t>
          </a:r>
          <a:endParaRPr lang="ru-RU" sz="16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0" y="2023924"/>
        <a:ext cx="2124075" cy="1287000"/>
      </dsp:txXfrm>
    </dsp:sp>
    <dsp:sp modelId="{F2E7300A-4846-47DC-97AE-0AD8FB55C7E2}">
      <dsp:nvSpPr>
        <dsp:cNvPr id="0" name=""/>
        <dsp:cNvSpPr/>
      </dsp:nvSpPr>
      <dsp:spPr>
        <a:xfrm>
          <a:off x="2148761" y="2028545"/>
          <a:ext cx="424815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48A1-8792-415A-B257-5909F1268CDA}">
      <dsp:nvSpPr>
        <dsp:cNvPr id="0" name=""/>
        <dsp:cNvSpPr/>
      </dsp:nvSpPr>
      <dsp:spPr>
        <a:xfrm>
          <a:off x="2718815" y="2028545"/>
          <a:ext cx="5777484" cy="12870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направления: классические и латино-американские танцы (вальс, ча-ча-ча, самба, румба, джайв, бачата, сальса и др.)</a:t>
          </a:r>
          <a:endParaRPr lang="ru-RU" sz="1600" kern="1200" dirty="0"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отчетные выступления каждые 6 месяцев</a:t>
          </a:r>
          <a:endParaRPr lang="ru-RU" sz="1600" kern="1200" dirty="0">
            <a:latin typeface="Arial" pitchFamily="34" charset="0"/>
            <a:ea typeface="+mn-ea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" pitchFamily="34" charset="0"/>
              <a:ea typeface="+mn-ea"/>
              <a:cs typeface="Arial" pitchFamily="34" charset="0"/>
            </a:rPr>
            <a:t>выступления на районных и городских мероприятиях</a:t>
          </a:r>
          <a:endParaRPr lang="ru-RU" sz="1600" kern="1200" dirty="0">
            <a:latin typeface="Arial" pitchFamily="34" charset="0"/>
            <a:ea typeface="+mn-ea"/>
            <a:cs typeface="Arial" pitchFamily="34" charset="0"/>
          </a:endParaRPr>
        </a:p>
      </dsp:txBody>
      <dsp:txXfrm>
        <a:off x="2718815" y="2028545"/>
        <a:ext cx="5777484" cy="12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8" y="4601408"/>
            <a:ext cx="41764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Студия </a:t>
            </a:r>
            <a:r>
              <a:rPr lang="en-US" altLang="ko-KR" sz="1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EMS </a:t>
            </a:r>
            <a:r>
              <a:rPr lang="ru-RU" altLang="ko-KR" sz="1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фитнеса «</a:t>
            </a:r>
            <a:r>
              <a:rPr lang="en-US" altLang="ko-KR" sz="1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EMS&amp;DANCE</a:t>
            </a:r>
            <a:r>
              <a:rPr lang="en-US" altLang="ko-KR" sz="1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165506"/>
            <a:ext cx="41764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Социально-ориентированный проект </a:t>
            </a:r>
          </a:p>
          <a:p>
            <a:r>
              <a:rPr lang="ru-RU" altLang="ko-KR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«Спорт в каждом движении</a:t>
            </a:r>
            <a:r>
              <a:rPr lang="ru-RU" altLang="ko-KR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!»</a:t>
            </a:r>
            <a:endParaRPr lang="ru-RU" altLang="ko-KR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516" y="3003798"/>
            <a:ext cx="4680520" cy="460648"/>
          </a:xfrm>
        </p:spPr>
        <p:txBody>
          <a:bodyPr/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проводит индивидуальные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спортивные занятия для всех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категорий населения с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применением методики </a:t>
            </a:r>
          </a:p>
          <a:p>
            <a:r>
              <a:rPr lang="ru-RU" sz="1600" b="1" dirty="0" err="1">
                <a:latin typeface="Arial" pitchFamily="34" charset="0"/>
                <a:cs typeface="Arial" pitchFamily="34" charset="0"/>
              </a:rPr>
              <a:t>электромиостимуляции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–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это стимуляция мышц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биоэлектрическими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импульсами,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во время которых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прорабатывается 90% мышц 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всего тела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004048" y="771551"/>
            <a:ext cx="3898776" cy="4032448"/>
          </a:xfrm>
        </p:spPr>
        <p:txBody>
          <a:bodyPr/>
          <a:lstStyle/>
          <a:p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Основные виды деятельности: </a:t>
            </a:r>
            <a:endParaRPr lang="ru-RU" altLang="ko-K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силовые тренировки;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ko-KR" sz="1600" dirty="0" err="1" smtClean="0">
                <a:latin typeface="Arial" pitchFamily="34" charset="0"/>
                <a:cs typeface="Arial" pitchFamily="34" charset="0"/>
              </a:rPr>
              <a:t>кардио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-тренировки;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реабилитационный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и восстановительный 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массажи;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растяжка;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ko-KR" sz="16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анцевальные занятия;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танцевально-двигательная 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терапия с применением </a:t>
            </a:r>
            <a:r>
              <a:rPr lang="ru-RU" altLang="ko-KR" sz="1600" dirty="0" err="1">
                <a:latin typeface="Arial" pitchFamily="34" charset="0"/>
                <a:cs typeface="Arial" pitchFamily="34" charset="0"/>
              </a:rPr>
              <a:t>электромиостимуляции</a:t>
            </a:r>
            <a:r>
              <a:rPr lang="ru-RU" altLang="ko-KR" sz="1600" dirty="0">
                <a:latin typeface="Arial" pitchFamily="34" charset="0"/>
                <a:cs typeface="Arial" pitchFamily="34" charset="0"/>
              </a:rPr>
              <a:t>, позволяющей улучшить настроение, вывести из депрессии, укрепить иммунитет, проработать все мышечные группы</a:t>
            </a:r>
            <a:r>
              <a:rPr lang="ru-RU" altLang="ko-KR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329318"/>
            <a:ext cx="9144000" cy="88446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/>
              <a:t> Студия </a:t>
            </a:r>
            <a:r>
              <a:rPr lang="en-US" dirty="0"/>
              <a:t>EMS-</a:t>
            </a:r>
            <a:r>
              <a:rPr lang="ru-RU" dirty="0"/>
              <a:t>фитнеса </a:t>
            </a:r>
            <a:br>
              <a:rPr lang="ru-RU" dirty="0"/>
            </a:br>
            <a:r>
              <a:rPr lang="ru-RU" dirty="0"/>
              <a:t>«</a:t>
            </a:r>
            <a:r>
              <a:rPr lang="en-US" dirty="0"/>
              <a:t>EMS&amp;DANCE</a:t>
            </a:r>
            <a:r>
              <a:rPr lang="en-US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0"/>
            <a:ext cx="7524328" cy="884466"/>
          </a:xfrm>
        </p:spPr>
        <p:txBody>
          <a:bodyPr/>
          <a:lstStyle/>
          <a:p>
            <a:pPr algn="ctr"/>
            <a:r>
              <a:rPr lang="ru-RU" altLang="ko-KR" dirty="0"/>
              <a:t>Значимость </a:t>
            </a:r>
            <a:r>
              <a:rPr lang="ru-RU" altLang="ko-KR" dirty="0" smtClean="0"/>
              <a:t>проекта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-108520" y="911129"/>
            <a:ext cx="9073008" cy="2995737"/>
          </a:xfrm>
        </p:spPr>
        <p:txBody>
          <a:bodyPr/>
          <a:lstStyle/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Основными факторами семейного неблагополучия являются: дефицит времени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на воспитание; отсутствие должного контроля над поведением ребенка,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организацией его времяпровождения; отсутствие эмоционального контакта,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внимательного, теплого заботливого отношения к ребенку, незнание его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потребностей и интересов. В таком положении часто оказываются многодетные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семьи. По данным Росстат в 2023 году в Москве: многодетных семей – 195,4 тыс.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(495 тыс. детей).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Многодетные семьи часто нуждаются в особой поддержке. В этих семьях родители зачастую считают своей основной обязанностью зарабатывание средств для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приобретения одежды, обуви, предметов первой необходимости. В силу занятости, педагогической и финансовой несостоятельности они не могут самостоятельно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обеспечить детям интересный и разнообразный досуг. А ведь совместный и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 разнообразный отдых - это один из способов укрепления семьи, предотвращения её неблагополучия. </a:t>
            </a:r>
          </a:p>
          <a:p>
            <a:pPr algn="ctr"/>
            <a:r>
              <a:rPr lang="ru-RU" altLang="ko-KR" dirty="0">
                <a:latin typeface="Arial" pitchFamily="34" charset="0"/>
                <a:cs typeface="Arial" pitchFamily="34" charset="0"/>
              </a:rPr>
              <a:t>Именно наши совместные спортивно-оздоровительные мероприятия и формируют, на наш взгляд, своеобразный Фонд семейных ценностей и укрепляют семью. </a:t>
            </a: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Описание проекта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51520" y="771550"/>
            <a:ext cx="8784976" cy="108012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Социально-ориентированный проект «Спорт в каждом движении» – это проект, направленный на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создание Центра физической культуры и реабилитации через организацию и проведение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физкультурно-оздоровительных мероприятий с семьями города Москва, имеющими статус </a:t>
            </a:r>
          </a:p>
          <a:p>
            <a:pPr algn="ctr">
              <a:spcBef>
                <a:spcPts val="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многодетных.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4" y="1569509"/>
            <a:ext cx="3157932" cy="244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8666" y="1707654"/>
            <a:ext cx="56078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Наш проект нацелен на преодоление проблемы, связанной с 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обеспечением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детям из многодетных </a:t>
            </a:r>
          </a:p>
          <a:p>
            <a:pPr lvl="0" algn="ctr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семей интересного и разнообразного, а также совместного с 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родителями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досуга путем проведения </a:t>
            </a:r>
          </a:p>
          <a:p>
            <a:pPr lvl="0" algn="ctr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 базе Студии EMS-фитнеса «EMS&amp;DANCE» 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танцевально-</a:t>
            </a:r>
          </a:p>
          <a:p>
            <a:pPr lvl="0" algn="ctr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спортивных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(в том числе и </a:t>
            </a:r>
          </a:p>
          <a:p>
            <a:pPr lvl="0" algn="ctr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реабилитационных) занятий, формирующих семейные традиции к ЗОЖ и укрепление семейных </a:t>
            </a:r>
          </a:p>
          <a:p>
            <a:pPr lvl="0" algn="ctr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ценностей; эмоциональный контакт во время совместных 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занятий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родителей и детей; раскрытие </a:t>
            </a:r>
          </a:p>
          <a:p>
            <a:pPr lvl="0" algn="ctr"/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творческого потенциала членов многодетных семей.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4259335"/>
            <a:ext cx="813690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Предполагается в перспективе, что Студия EMS-фитнеса «EMS&amp;DANCE» будет также проводить </a:t>
            </a:r>
          </a:p>
          <a:p>
            <a:pPr lvl="0" algn="ctr">
              <a:spcBef>
                <a:spcPct val="2000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тренировочные и реабилитационные занятия семьям беженцев и мобилизованных, а также, по </a:t>
            </a:r>
          </a:p>
          <a:p>
            <a:pPr lvl="0" algn="ctr">
              <a:spcBef>
                <a:spcPct val="20000"/>
              </a:spcBef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возможности, малообеспеченным, неполным семьям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55986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2" y="411510"/>
            <a:ext cx="9144000" cy="884466"/>
          </a:xfrm>
        </p:spPr>
        <p:txBody>
          <a:bodyPr/>
          <a:lstStyle/>
          <a:p>
            <a:pPr algn="ctr"/>
            <a:r>
              <a:rPr lang="ru-RU" sz="2400" dirty="0"/>
              <a:t>Социально-ориентированный проект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«Спорт в каждом движении!» </a:t>
            </a:r>
            <a:br>
              <a:rPr lang="ru-RU" dirty="0"/>
            </a:br>
            <a:r>
              <a:rPr lang="ru-RU" sz="2000" dirty="0"/>
              <a:t>направлен на создание Центра физической культуры и реабилитации для членов многодетных семей г. Москвы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21727659"/>
              </p:ext>
            </p:extLst>
          </p:nvPr>
        </p:nvGraphicFramePr>
        <p:xfrm>
          <a:off x="179512" y="1851670"/>
          <a:ext cx="8737600" cy="3507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73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мероприятий</a:t>
            </a:r>
          </a:p>
        </p:txBody>
      </p:sp>
      <p:graphicFrame>
        <p:nvGraphicFramePr>
          <p:cNvPr id="5" name="Diagram 1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58536728"/>
              </p:ext>
            </p:extLst>
          </p:nvPr>
        </p:nvGraphicFramePr>
        <p:xfrm>
          <a:off x="251520" y="884466"/>
          <a:ext cx="8496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79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Нам </a:t>
            </a:r>
            <a:r>
              <a:rPr lang="ru-RU" dirty="0" smtClean="0"/>
              <a:t>необходимы: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827584" y="884466"/>
            <a:ext cx="8856984" cy="108012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финансовая помощь(расширение штата тренеров,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приобретение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аренда) подходящего помещения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информационной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поддержки (информирование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благополучателей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рассылка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публикации на сайте,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тематических группах)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11710"/>
            <a:ext cx="2029773" cy="284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187694"/>
            <a:ext cx="3864913" cy="298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180" y="2211710"/>
            <a:ext cx="2145260" cy="2843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41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Контакты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884466"/>
            <a:ext cx="8496944" cy="2995737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Юридический адрес: 115280, РОССИЯ, МОСКВА Г., МУНИЦИПАЛЬНЫЙ </a:t>
            </a: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ОКРУГ ДАНИЛОВСКИЙ ВН.ТЕР.Г., ЛЕНИНСКАЯ СЛОБОДА УЛ., Д. 19, ЭТАЖ 1, КОМ./ОФИС 41Х1Д/В5Н</a:t>
            </a:r>
          </a:p>
          <a:p>
            <a:pPr lvl="0"/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Фактический адрес: г. Москва, пр. Андропова 22, БЦ «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Нагатинский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» </a:t>
            </a: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(м. Коломенская)</a:t>
            </a: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Сайт: www.emsdance.ru</a:t>
            </a: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Почта: octopusooo@yandex.ru </a:t>
            </a:r>
          </a:p>
          <a:p>
            <a:pPr lvl="0"/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Генеральный директор: </a:t>
            </a:r>
            <a:r>
              <a:rPr lang="ru-RU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Волынкина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Мария Викторовна</a:t>
            </a: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Исполнитель: Ратькова Мария Викторовна </a:t>
            </a:r>
          </a:p>
          <a:p>
            <a:pPr lvl="0"/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Телефон: +7 (926) 925 7854</a:t>
            </a:r>
          </a:p>
          <a:p>
            <a:pPr lvl="0"/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Почта: octopusooo@yandex.ru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382334"/>
            <a:ext cx="3317008" cy="256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927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680</Words>
  <Application>Microsoft Office PowerPoint</Application>
  <PresentationFormat>Экран (16:9)</PresentationFormat>
  <Paragraphs>94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Calibri</vt:lpstr>
      <vt:lpstr>Wingdings</vt:lpstr>
      <vt:lpstr>Office Theme</vt:lpstr>
      <vt:lpstr>Custom Design</vt:lpstr>
      <vt:lpstr>Презентация PowerPoint</vt:lpstr>
      <vt:lpstr>  Студия EMS-фитнеса  «EMS&amp;DANCE»</vt:lpstr>
      <vt:lpstr>Значимость проекта</vt:lpstr>
      <vt:lpstr>Описание проекта</vt:lpstr>
      <vt:lpstr>Социально-ориентированный проект  «Спорт в каждом движении!»  направлен на создание Центра физической культуры и реабилитации для членов многодетных семей г. Москвы</vt:lpstr>
      <vt:lpstr>План мероприятий</vt:lpstr>
      <vt:lpstr>Нам необходимы:  </vt:lpstr>
      <vt:lpstr>Контакты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HP</cp:lastModifiedBy>
  <cp:revision>27</cp:revision>
  <dcterms:created xsi:type="dcterms:W3CDTF">2014-04-01T16:27:38Z</dcterms:created>
  <dcterms:modified xsi:type="dcterms:W3CDTF">2023-04-16T15:19:56Z</dcterms:modified>
</cp:coreProperties>
</file>