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91" r:id="rId2"/>
    <p:sldId id="277" r:id="rId3"/>
    <p:sldId id="256" r:id="rId4"/>
    <p:sldId id="257" r:id="rId5"/>
    <p:sldId id="279" r:id="rId6"/>
    <p:sldId id="281" r:id="rId7"/>
    <p:sldId id="280" r:id="rId8"/>
    <p:sldId id="258" r:id="rId9"/>
    <p:sldId id="259" r:id="rId10"/>
    <p:sldId id="260" r:id="rId11"/>
    <p:sldId id="261" r:id="rId12"/>
    <p:sldId id="262" r:id="rId13"/>
    <p:sldId id="264" r:id="rId14"/>
    <p:sldId id="292" r:id="rId15"/>
    <p:sldId id="296" r:id="rId16"/>
    <p:sldId id="293" r:id="rId17"/>
    <p:sldId id="265" r:id="rId18"/>
    <p:sldId id="282" r:id="rId19"/>
    <p:sldId id="283" r:id="rId20"/>
    <p:sldId id="285" r:id="rId21"/>
    <p:sldId id="289" r:id="rId22"/>
    <p:sldId id="267" r:id="rId23"/>
    <p:sldId id="294" r:id="rId24"/>
    <p:sldId id="269" r:id="rId25"/>
    <p:sldId id="297" r:id="rId26"/>
    <p:sldId id="295" r:id="rId27"/>
    <p:sldId id="276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8908" autoAdjust="0"/>
  </p:normalViewPr>
  <p:slideViewPr>
    <p:cSldViewPr>
      <p:cViewPr varScale="1">
        <p:scale>
          <a:sx n="111" d="100"/>
          <a:sy n="111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tags" Target="tags/tag1.xml" /><Relationship Id="rId3" Type="http://schemas.openxmlformats.org/officeDocument/2006/relationships/slide" Target="slides/slide2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ransition/>
  <p:timing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.wmf" /><Relationship Id="rId4" Type="http://schemas.openxmlformats.org/officeDocument/2006/relationships/vmlDrawing" Target="../drawings/vmlDrawing1.v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Relationship Id="rId5" Type="http://schemas.openxmlformats.org/officeDocument/2006/relationships/image" Target="../media/image5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Relationship Id="rId6" Type="http://schemas.openxmlformats.org/officeDocument/2006/relationships/image" Target="../media/image5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842621" cy="882119"/>
          </a:xfrm>
        </p:spPr>
        <p:txBody>
          <a:bodyPr/>
          <a:lstStyle/>
          <a:p>
            <a:pPr algn="ctr"/>
            <a:r>
              <a:rPr lang="ru-RU" smtClean="0">
                <a:latin typeface="Arial Black" pitchFamily="34" charset="0"/>
              </a:rPr>
              <a:t>Здоровый образ жизни</a:t>
            </a:r>
          </a:p>
          <a:p>
            <a:pPr algn="ctr"/>
            <a:r>
              <a:rPr lang="ru-RU" smtClean="0">
                <a:latin typeface="Arial Black" pitchFamily="34" charset="0"/>
              </a:rPr>
              <a:t>2023г.</a:t>
            </a:r>
            <a:endParaRPr lang="ru-RU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640960" cy="4248472"/>
          </a:xfrm>
        </p:spPr>
        <p:txBody>
          <a:bodyPr/>
          <a:lstStyle/>
          <a:p>
            <a:pPr marL="182880" indent="0" algn="ctr">
              <a:buNone/>
            </a:pPr>
            <a:br>
              <a:rPr lang="ru-RU" sz="4400" smtClean="0"/>
            </a:br>
            <a:br>
              <a:rPr lang="ru-RU" sz="4400"/>
            </a:br>
            <a:r>
              <a:rPr lang="ru-RU" sz="4400" smtClean="0"/>
              <a:t>ГБУ «Макаровский дом-интернат для престарелых и инвалидов»</a:t>
            </a:r>
            <a:endParaRPr lang="ru-RU" sz="440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5091750"/>
              </p:ext>
            </p:extLst>
          </p:nvPr>
        </p:nvGraphicFramePr>
        <p:xfrm>
          <a:off x="1043006" y="6680389"/>
          <a:ext cx="432649" cy="6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Объект упаковщика для оболочки" showAsIcon="1" r:id="rId2" imgW="432649" imgH="60980" progId="Package">
                  <p:embed/>
                </p:oleObj>
              </mc:Choice>
              <mc:Fallback>
                <p:oleObj name="Объект упаковщика для оболочки" showAsIcon="1" r:id="rId2" imgW="432649" imgH="60980" progId="Packag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006" y="6680389"/>
                        <a:ext cx="432649" cy="60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="" xmlns:p14="http://schemas.microsoft.com/office/powerpoint/2010/main" val="3783979416"/>
      </p:ext>
    </p:extLst>
  </p:cSld>
  <p:clrMapOvr>
    <a:masterClrMapping/>
  </p:clrMapOvr>
  <p:transition advTm="1000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2924944"/>
            <a:ext cx="216024" cy="24856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36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877272"/>
            <a:ext cx="6869068" cy="648072"/>
          </a:xfrm>
        </p:spPr>
        <p:txBody>
          <a:bodyPr/>
          <a:lstStyle/>
          <a:p>
            <a:r>
              <a:rPr lang="ru-RU" sz="3200"/>
              <a:t>Упражнения на </a:t>
            </a:r>
            <a:r>
              <a:rPr lang="ru-RU" sz="3200" smtClean="0"/>
              <a:t>тренажёрах</a:t>
            </a:r>
            <a:endParaRPr lang="ru-RU" sz="3200"/>
          </a:p>
        </p:txBody>
      </p:sp>
      <p:pic>
        <p:nvPicPr>
          <p:cNvPr id="17411" name="Picture 3" descr="C:\Users\User\Desktop\фото апрель,23\Трен.зал, массажеры\IMG_20230418_10552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3" y="3429000"/>
            <a:ext cx="5843902" cy="2692779"/>
          </a:xfrm>
          <a:prstGeom prst="rect">
            <a:avLst/>
          </a:prstGeom>
          <a:noFill/>
        </p:spPr>
      </p:pic>
      <p:pic>
        <p:nvPicPr>
          <p:cNvPr id="17410" name="Picture 2" descr="C:\Users\User\Desktop\фото апрель,23\Трен.зал, массажеры\IMG_20230418_1054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 bwMode="auto">
          <a:xfrm>
            <a:off x="4366087" y="332656"/>
            <a:ext cx="4777913" cy="3631862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188640"/>
            <a:ext cx="4729956" cy="266429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3738886007"/>
      </p:ext>
    </p:extLst>
  </p:cSld>
  <p:clrMapOvr>
    <a:masterClrMapping/>
  </p:clrMapOvr>
  <p:transition advClick="0" advTm="3000">
    <p:circl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user\Desktop\для проживающих\фотографии,18\СОП ЗДОРОВЬЕ+\IMG_20180713_11055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628800"/>
            <a:ext cx="244827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8640"/>
            <a:ext cx="2408565" cy="52140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12160" y="260648"/>
            <a:ext cx="2736304" cy="592353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742050975"/>
      </p:ext>
    </p:extLst>
  </p:cSld>
  <p:clrMapOvr>
    <a:masterClrMapping/>
  </p:clrMapOvr>
  <p:transition advClick="0" advTm="3000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5589240"/>
            <a:ext cx="7733164" cy="720079"/>
          </a:xfrm>
        </p:spPr>
        <p:txBody>
          <a:bodyPr/>
          <a:lstStyle/>
          <a:p>
            <a:pPr marL="0" indent="0">
              <a:buNone/>
            </a:pPr>
            <a:r>
              <a:rPr lang="ru-RU" sz="3600" smtClean="0"/>
              <a:t>Этап расслабления и отдыха</a:t>
            </a:r>
            <a:endParaRPr lang="ru-RU" sz="3600"/>
          </a:p>
        </p:txBody>
      </p:sp>
      <p:pic>
        <p:nvPicPr>
          <p:cNvPr id="19459" name="Picture 3" descr="C:\Users\User\Desktop\фото апрель,23\Трен.зал, массажеры\IMG_20230418_10411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260648"/>
            <a:ext cx="6407181" cy="2952328"/>
          </a:xfrm>
          <a:prstGeom prst="rect">
            <a:avLst/>
          </a:prstGeom>
          <a:noFill/>
        </p:spPr>
      </p:pic>
      <p:pic>
        <p:nvPicPr>
          <p:cNvPr id="9" name="Рисунок 8" descr="C:\Users\user\Desktop\для проживающих\фото 2021\фото 12.2021\афк\IMG_20211224_104923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852936"/>
            <a:ext cx="554461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7418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000">
        <p14:honeycomb/>
      </p:transition>
    </mc:Choice>
    <mc:Fallback>
      <p:transition advClick="0" advTm="3000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97152"/>
            <a:ext cx="3456383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smtClean="0"/>
              <a:t>Процедуры на массажёрах</a:t>
            </a:r>
            <a:endParaRPr lang="ru-RU" sz="3600"/>
          </a:p>
        </p:txBody>
      </p:sp>
      <p:pic>
        <p:nvPicPr>
          <p:cNvPr id="20482" name="Picture 2" descr="C:\Users\User\Desktop\фото апрель,23\Трен.зал, массажеры\IMG_20230418_1046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 rot="6244679">
            <a:off x="4585003" y="1415134"/>
            <a:ext cx="4462954" cy="2061606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107504" y="260648"/>
            <a:ext cx="5519330" cy="254958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3429000"/>
            <a:ext cx="5156998" cy="23762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3858273339"/>
      </p:ext>
    </p:extLst>
  </p:cSld>
  <p:clrMapOvr>
    <a:masterClrMapping/>
  </p:clrMapOvr>
  <p:transition advClick="0" advTm="3000">
    <p:blinds dir="vert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352927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smtClean="0"/>
              <a:t>Фитотерапия  в  фито-баре</a:t>
            </a:r>
            <a:endParaRPr lang="ru-RU" sz="3600"/>
          </a:p>
        </p:txBody>
      </p:sp>
      <p:pic>
        <p:nvPicPr>
          <p:cNvPr id="26628" name="Picture 4" descr="C:\Users\User\Desktop\фото апрель,23\кислородные коктейли\IMG_20230418_11012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4564782">
            <a:off x="437374" y="3196844"/>
            <a:ext cx="3897902" cy="1800588"/>
          </a:xfrm>
          <a:prstGeom prst="rect">
            <a:avLst/>
          </a:prstGeom>
          <a:noFill/>
        </p:spPr>
      </p:pic>
      <p:pic>
        <p:nvPicPr>
          <p:cNvPr id="26629" name="Picture 5" descr="C:\Users\User\Desktop\фото апрель,23\кислородные коктейли\IMG_20230418_11031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900744">
            <a:off x="4528334" y="3021842"/>
            <a:ext cx="4201791" cy="194096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>
          <a:xfrm>
            <a:off x="7164288" y="836712"/>
            <a:ext cx="432048" cy="216024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pic>
        <p:nvPicPr>
          <p:cNvPr id="26626" name="Picture 2" descr="C:\Users\User\Desktop\фото апрель,23\кислородные коктейли\IMG_20230418_1132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 bwMode="auto">
          <a:xfrm>
            <a:off x="2483768" y="116632"/>
            <a:ext cx="5217905" cy="2404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662275"/>
      </p:ext>
    </p:extLst>
  </p:cSld>
  <p:clrMapOvr>
    <a:masterClrMapping/>
  </p:clrMapOvr>
  <p:transition advClick="0" advTm="3000">
    <p:wip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445224"/>
            <a:ext cx="7478216" cy="864096"/>
          </a:xfrm>
        </p:spPr>
        <p:txBody>
          <a:bodyPr/>
          <a:lstStyle/>
          <a:p>
            <a:pPr algn="ctr"/>
            <a:r>
              <a:rPr lang="ru-RU" sz="2400" smtClean="0"/>
              <a:t>Посиделки в фито баре</a:t>
            </a:r>
            <a:endParaRPr lang="ru-RU" sz="2400"/>
          </a:p>
        </p:txBody>
      </p:sp>
      <p:pic>
        <p:nvPicPr>
          <p:cNvPr id="6" name="Picture 3" descr="C:\Users\User\Desktop\фото апрель,23\кислородные коктейли\IMG_20230418_1139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 rot="771335">
            <a:off x="4001859" y="3215172"/>
            <a:ext cx="4607024" cy="2122845"/>
          </a:xfrm>
          <a:prstGeom prst="rect">
            <a:avLst/>
          </a:prstGeom>
          <a:noFill/>
        </p:spPr>
      </p:pic>
      <p:pic>
        <p:nvPicPr>
          <p:cNvPr id="5" name="Содержимое 4" descr="C:\Users\user\Desktop\для проживающих\фото 2021\фото апрель,2021\IMG-20210331-WA0013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79696">
            <a:off x="445466" y="634392"/>
            <a:ext cx="5228731" cy="287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fallOver"/>
      </p:transition>
    </mc:Choice>
    <mc:Fallback>
      <p:transition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532859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chemeClr val="tx1"/>
                </a:solidFill>
              </a:rPr>
              <a:t> </a:t>
            </a:r>
            <a:r>
              <a:rPr lang="ru-RU" sz="3200" b="0" smtClean="0">
                <a:solidFill>
                  <a:schemeClr val="tx1"/>
                </a:solidFill>
              </a:rPr>
              <a:t>Занятия АФК (адаптивная физическая культура) с маломобильными гражданами.</a:t>
            </a:r>
            <a:br>
              <a:rPr lang="ru-RU" sz="3200" b="0" smtClean="0">
                <a:solidFill>
                  <a:schemeClr val="tx1"/>
                </a:solidFill>
              </a:rPr>
            </a:br>
            <a:br>
              <a:rPr lang="ru-RU" sz="3200" smtClean="0"/>
            </a:br>
            <a:endParaRPr lang="ru-RU" sz="32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908720"/>
            <a:ext cx="6733300" cy="2088231"/>
          </a:xfrm>
        </p:spPr>
        <p:txBody>
          <a:bodyPr>
            <a:noAutofit/>
          </a:bodyPr>
          <a:lstStyle/>
          <a:p>
            <a:pPr algn="l"/>
            <a:r>
              <a:rPr lang="ru-RU" sz="4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3 </a:t>
            </a:r>
            <a:r>
              <a:rPr lang="ru-RU" sz="4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этап спортивно-оздоровительной программы «Здоровье</a:t>
            </a:r>
            <a:r>
              <a:rPr lang="ru-RU" sz="4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+»</a:t>
            </a:r>
            <a:endParaRPr lang="ru-RU" sz="40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411507"/>
      </p:ext>
    </p:extLst>
  </p:cSld>
  <p:clrMapOvr>
    <a:masterClrMapping/>
  </p:clrMapOvr>
  <p:transition advClick="0" advTm="4000">
    <p:split orient="vert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712968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smtClean="0"/>
              <a:t>Занятия АФК с маломобильными в тренажёрном зале № 3</a:t>
            </a:r>
            <a:endParaRPr lang="ru-RU" sz="3200"/>
          </a:p>
        </p:txBody>
      </p:sp>
      <p:pic>
        <p:nvPicPr>
          <p:cNvPr id="9218" name="Picture 2" descr="G:\для конкурса\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514" y="836712"/>
            <a:ext cx="437048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1" y="332656"/>
            <a:ext cx="4608512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3789040"/>
            <a:ext cx="142999" cy="353192"/>
          </a:xfrm>
        </p:spPr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75656" y="3789040"/>
            <a:ext cx="4176464" cy="192444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1533315651"/>
      </p:ext>
    </p:extLst>
  </p:cSld>
  <p:clrMapOvr>
    <a:masterClrMapping/>
  </p:clrMapOvr>
  <p:transition advClick="0" advTm="3000">
    <p:dissolv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 descr="G:\для конкурса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80728"/>
            <a:ext cx="4855397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12360" y="4653136"/>
            <a:ext cx="180572" cy="27232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8784977" cy="1008112"/>
          </a:xfrm>
        </p:spPr>
        <p:txBody>
          <a:bodyPr/>
          <a:lstStyle/>
          <a:p>
            <a:r>
              <a:rPr lang="ru-RU" smtClean="0"/>
              <a:t>Работа на пневмосиловом тренажёре, многофункциональном вертикализаторе.</a:t>
            </a:r>
            <a:endParaRPr lang="ru-RU"/>
          </a:p>
        </p:txBody>
      </p:sp>
      <p:pic>
        <p:nvPicPr>
          <p:cNvPr id="22530" name="Picture 2" descr="C:\Users\User\Desktop\все по услугам\2022\фото,2022\фото июль, 2022\афк\IMG_20220723_11163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4258931" y="1293799"/>
            <a:ext cx="537866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679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000">
        <p14:prism isContent="1"/>
      </p:transition>
    </mc:Choice>
    <mc:Fallback>
      <p:transition advClick="0" advTm="3000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580112" y="188640"/>
            <a:ext cx="3456384" cy="6336704"/>
          </a:xfrm>
        </p:spPr>
        <p:txBody>
          <a:bodyPr>
            <a:normAutofit/>
          </a:bodyPr>
          <a:lstStyle/>
          <a:p>
            <a:pPr algn="ctr"/>
            <a:endParaRPr lang="ru-RU" sz="2400" smtClean="0"/>
          </a:p>
          <a:p>
            <a:pPr algn="ctr"/>
            <a:r>
              <a:rPr lang="ru-RU" sz="2400" smtClean="0"/>
              <a:t>Использование вертикализатора для лежачих получателей услуг.</a:t>
            </a:r>
            <a:endParaRPr lang="ru-RU" sz="240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48264" y="3861049"/>
            <a:ext cx="1080120" cy="43204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32656"/>
            <a:ext cx="43236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2555776" y="3140968"/>
            <a:ext cx="5620375" cy="316835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C:\Users\User\Desktop\все по услугам\2022\фото,2022\фото 02.2022\афк\IMG_20220212_120835.jpg"/>
          <p:cNvPicPr/>
          <p:nvPr/>
        </p:nvPicPr>
        <p:blipFill>
          <a:blip r:embed="rId4"/>
          <a:stretch>
            <a:fillRect/>
          </a:stretch>
        </p:blipFill>
        <p:spPr bwMode="auto">
          <a:xfrm rot="5400000">
            <a:off x="-404371" y="4011312"/>
            <a:ext cx="3472020" cy="187534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404380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000">
        <p14:prism isInverted="1"/>
      </p:transition>
    </mc:Choice>
    <mc:Fallback>
      <p:transition advClick="0" advTm="3000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280919" cy="4608512"/>
          </a:xfrm>
        </p:spPr>
        <p:txBody>
          <a:bodyPr>
            <a:normAutofit/>
          </a:bodyPr>
          <a:lstStyle/>
          <a:p>
            <a:r>
              <a:rPr lang="ru-RU" sz="2800" smtClean="0"/>
              <a:t>Состоит из трёх методик:</a:t>
            </a:r>
          </a:p>
          <a:p>
            <a:r>
              <a:rPr lang="ru-RU" sz="2800" smtClean="0">
                <a:solidFill>
                  <a:srgbClr val="FF0000"/>
                </a:solidFill>
              </a:rPr>
              <a:t>1.</a:t>
            </a:r>
            <a:r>
              <a:rPr lang="ru-RU" sz="2800" smtClean="0"/>
              <a:t>Утренняя зарядка;</a:t>
            </a:r>
          </a:p>
          <a:p>
            <a:r>
              <a:rPr lang="ru-RU" sz="2800" smtClean="0">
                <a:solidFill>
                  <a:srgbClr val="FF0000"/>
                </a:solidFill>
              </a:rPr>
              <a:t>2.</a:t>
            </a:r>
            <a:r>
              <a:rPr lang="ru-RU" sz="2800" smtClean="0"/>
              <a:t>Занятия в тренажёрных залах:</a:t>
            </a:r>
          </a:p>
          <a:p>
            <a:r>
              <a:rPr lang="ru-RU" sz="2800" smtClean="0"/>
              <a:t>А)контроль</a:t>
            </a:r>
            <a:r>
              <a:rPr lang="en-US" sz="2800"/>
              <a:t>AD</a:t>
            </a:r>
            <a:r>
              <a:rPr lang="ru-RU" sz="2800"/>
              <a:t>;</a:t>
            </a:r>
          </a:p>
          <a:p>
            <a:r>
              <a:rPr lang="ru-RU" sz="2800"/>
              <a:t>Б) гимнастика;</a:t>
            </a:r>
          </a:p>
          <a:p>
            <a:r>
              <a:rPr lang="ru-RU" sz="2800"/>
              <a:t>В)занятия на тренажёрах;</a:t>
            </a:r>
          </a:p>
          <a:p>
            <a:r>
              <a:rPr lang="ru-RU" sz="2800"/>
              <a:t>Г)процедуры на массажёрах.</a:t>
            </a:r>
          </a:p>
          <a:p>
            <a:r>
              <a:rPr lang="ru-RU" sz="2800" smtClean="0">
                <a:solidFill>
                  <a:srgbClr val="FF0000"/>
                </a:solidFill>
              </a:rPr>
              <a:t>3.</a:t>
            </a:r>
            <a:r>
              <a:rPr lang="ru-RU" sz="2800" smtClean="0"/>
              <a:t>Занятия АФК с маломобильными гражданами.</a:t>
            </a:r>
          </a:p>
          <a:p>
            <a:pPr marL="514350" indent="-514350">
              <a:buAutoNum type="arabicPeriod"/>
            </a:pPr>
            <a:endParaRPr lang="ru-RU" sz="2800" smtClean="0"/>
          </a:p>
          <a:p>
            <a:endParaRPr lang="ru-RU" sz="280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1" y="476673"/>
            <a:ext cx="8640960" cy="1584175"/>
          </a:xfrm>
        </p:spPr>
        <p:txBody>
          <a:bodyPr/>
          <a:lstStyle/>
          <a:p>
            <a:pPr marL="182880" indent="0">
              <a:buNone/>
            </a:pPr>
            <a:r>
              <a:rPr lang="ru-RU" sz="4400" smtClean="0"/>
              <a:t>Спортивно-оздоровительная программа «Здоровье+»</a:t>
            </a:r>
            <a:endParaRPr lang="ru-RU" sz="4400"/>
          </a:p>
        </p:txBody>
      </p:sp>
    </p:spTree>
    <p:extLst>
      <p:ext uri="{BB962C8B-B14F-4D97-AF65-F5344CB8AC3E}">
        <p14:creationId xmlns="" xmlns:p14="http://schemas.microsoft.com/office/powerpoint/2010/main" val="2795943195"/>
      </p:ext>
    </p:extLst>
  </p:cSld>
  <p:clrMapOvr>
    <a:masterClrMapping/>
  </p:clrMapOvr>
  <p:transition advClick="0" advTm="6000">
    <p:wip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496943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smtClean="0"/>
              <a:t>	</a:t>
            </a:r>
            <a:r>
              <a:rPr lang="ru-RU" sz="2000" smtClean="0"/>
              <a:t>Для </a:t>
            </a:r>
            <a:r>
              <a:rPr lang="ru-RU" sz="2000"/>
              <a:t>восстановления и поддержания моторики </a:t>
            </a:r>
            <a:r>
              <a:rPr lang="ru-RU" sz="2000" smtClean="0"/>
              <a:t>рук во  занятий используются различные модули, раскраски, пазлы, кинетический песок, панель эрготерапии.</a:t>
            </a:r>
            <a:endParaRPr lang="ru-RU" sz="200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3635896" y="188640"/>
            <a:ext cx="5256584" cy="296327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2915816" y="3212976"/>
            <a:ext cx="4684099" cy="21637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116632"/>
            <a:ext cx="2448272" cy="530000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3203205648"/>
      </p:ext>
    </p:extLst>
  </p:cSld>
  <p:clrMapOvr>
    <a:masterClrMapping/>
  </p:clrMapOvr>
  <p:transition advClick="0" advTm="3000">
    <p:split orient="vert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для конкурса\IMG_20170921_152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16632"/>
            <a:ext cx="3046493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esktop\морозова\все по услугам\2022\фото,2022\фото апрель,2022\АФК\IMG_20220423_114632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846" y="620688"/>
            <a:ext cx="2016569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370161">
            <a:off x="4881930" y="4004525"/>
            <a:ext cx="3996148" cy="21774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User\Desktop\2023\фото 2023\фото,01,2023\афк\IMG_20230121_115125.jpg"/>
          <p:cNvPicPr/>
          <p:nvPr/>
        </p:nvPicPr>
        <p:blipFill>
          <a:blip r:embed="rId5"/>
          <a:stretch>
            <a:fillRect/>
          </a:stretch>
        </p:blipFill>
        <p:spPr bwMode="auto">
          <a:xfrm rot="5400000">
            <a:off x="-731590" y="2539902"/>
            <a:ext cx="4248472" cy="25702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145358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000">
        <p14:prism/>
      </p:transition>
    </mc:Choice>
    <mc:Fallback>
      <p:transition advClick="0" advTm="3000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5445224"/>
            <a:ext cx="4464496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smtClean="0"/>
              <a:t>       Занятия АФК с использованием уличных тренажёров</a:t>
            </a:r>
            <a:endParaRPr lang="ru-RU" sz="2400"/>
          </a:p>
        </p:txBody>
      </p:sp>
      <p:pic>
        <p:nvPicPr>
          <p:cNvPr id="11266" name="Picture 2" descr="G:\для конкурса\IMG_20170614_1147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991" y="836712"/>
            <a:ext cx="4800535" cy="360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для конкурса\IMG_20170614_110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44744"/>
            <a:ext cx="3888431" cy="518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4981353"/>
      </p:ext>
    </p:extLst>
  </p:cSld>
  <p:clrMapOvr>
    <a:masterClrMapping/>
  </p:clrMapOvr>
  <p:transition advClick="0" advTm="3000">
    <p:wheel spokes="1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661248"/>
            <a:ext cx="6552727" cy="864096"/>
          </a:xfrm>
        </p:spPr>
        <p:txBody>
          <a:bodyPr/>
          <a:lstStyle/>
          <a:p>
            <a:pPr algn="ctr">
              <a:buNone/>
            </a:pPr>
            <a:r>
              <a:rPr lang="ru-RU" sz="2400" smtClean="0"/>
              <a:t>Приём фито чая и кислородных коктейлей  маломобильной группой людей</a:t>
            </a: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фото апрель,23\кислородные коктейли\IMG_20230407_12181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5841740" y="3527412"/>
            <a:ext cx="3845337" cy="1776306"/>
          </a:xfrm>
          <a:prstGeom prst="rect">
            <a:avLst/>
          </a:prstGeom>
          <a:noFill/>
        </p:spPr>
      </p:pic>
      <p:pic>
        <p:nvPicPr>
          <p:cNvPr id="27651" name="Picture 3" descr="C:\Users\User\Desktop\фото апрель,23\кислородные коктейли\IMG_20230407_12100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1600" y="2852936"/>
            <a:ext cx="5568349" cy="2572230"/>
          </a:xfrm>
          <a:prstGeom prst="rect">
            <a:avLst/>
          </a:prstGeom>
          <a:noFill/>
        </p:spPr>
      </p:pic>
      <p:pic>
        <p:nvPicPr>
          <p:cNvPr id="27652" name="Picture 4" descr="C:\Users\User\Desktop\фото апрель,23\кислородные коктейли\IMG_20230407_12121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2174" y="548680"/>
            <a:ext cx="4219359" cy="1944215"/>
          </a:xfrm>
          <a:prstGeom prst="rect">
            <a:avLst/>
          </a:prstGeom>
          <a:noFill/>
        </p:spPr>
      </p:pic>
      <p:pic>
        <p:nvPicPr>
          <p:cNvPr id="27653" name="Picture 5" descr="C:\Users\User\Desktop\фото апрель,23\кислородные коктейли\IMG_20230407_12151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1560" y="548680"/>
            <a:ext cx="3980320" cy="18386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5805264"/>
            <a:ext cx="885698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mtClean="0"/>
              <a:t>Домашние соревнования</a:t>
            </a:r>
            <a:endParaRPr lang="ru-RU" sz="320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 rot="20962324">
            <a:off x="193978" y="508186"/>
            <a:ext cx="4480499" cy="252028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104536">
            <a:off x="214190" y="3295624"/>
            <a:ext cx="4477724" cy="251872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99992" y="188640"/>
            <a:ext cx="4536504" cy="255178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3" name="Picture 3" descr="C:\Users\User\Desktop\фото по здоровью+\IMG-20210225-WA0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 bwMode="auto">
          <a:xfrm rot="1456715">
            <a:off x="4385027" y="3324614"/>
            <a:ext cx="4439642" cy="249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819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000">
        <p14:prism isContent="1" isInverted="1"/>
      </p:transition>
    </mc:Choice>
    <mc:Fallback>
      <p:transition advClick="0" advTm="3000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373216"/>
            <a:ext cx="388843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smtClean="0"/>
              <a:t>Проведение дней настольных игр</a:t>
            </a:r>
            <a:endParaRPr lang="ru-RU" sz="2800"/>
          </a:p>
        </p:txBody>
      </p:sp>
      <p:pic>
        <p:nvPicPr>
          <p:cNvPr id="5" name="Объект 4" descr="C:\Users\user\Desktop\для проживающих\фотографии,18\день настольных игр\IMG_20180719_14575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32656"/>
            <a:ext cx="3888432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\Desktop\2023\фото 2023\фото,01,2023\наст.игры\IMG_20230119_141437.jpg"/>
          <p:cNvPicPr>
            <a:picLocks noGrp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 bwMode="auto">
          <a:xfrm>
            <a:off x="4716016" y="260648"/>
            <a:ext cx="3869040" cy="198995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 descr="C:\Users\user\Desktop\для проживающих\фотографии,18\день настольных игр\IMG_20180719_143210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75221"/>
            <a:ext cx="3816424" cy="21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для проживающих\фото 2021\фото 5-10.03.2021\IMG_20210310_105213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292" y="4679478"/>
            <a:ext cx="4392488" cy="209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2023\фото 2023\фото,01,2023\наст.игры\IMG_20230119_141517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4716016" y="2708920"/>
            <a:ext cx="4104456" cy="172407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73407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5229200"/>
            <a:ext cx="7622233" cy="1368152"/>
          </a:xfrm>
        </p:spPr>
        <p:txBody>
          <a:bodyPr/>
          <a:lstStyle/>
          <a:p>
            <a:pPr algn="ctr"/>
            <a:r>
              <a:rPr lang="ru-RU" sz="2400" smtClean="0"/>
              <a:t>Организованные выезды в спортивно-оздоровительный комплекс «Арена» </a:t>
            </a:r>
            <a:br>
              <a:rPr lang="ru-RU" sz="2400" smtClean="0"/>
            </a:br>
            <a:r>
              <a:rPr lang="ru-RU" sz="2400" smtClean="0"/>
              <a:t>г. Поронайск</a:t>
            </a:r>
            <a:endParaRPr lang="ru-RU" sz="240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фото по здоровью+\IMG-20210721-WA00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07504" y="764704"/>
            <a:ext cx="2106234" cy="3744416"/>
          </a:xfrm>
          <a:prstGeom prst="rect">
            <a:avLst/>
          </a:prstGeom>
          <a:noFill/>
        </p:spPr>
      </p:pic>
      <p:pic>
        <p:nvPicPr>
          <p:cNvPr id="28675" name="Picture 3" descr="C:\Users\User\Desktop\все по услугам\2022\фото,2022\фото 09,2022\бассейн\IMG_20220907_11134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16216" y="620688"/>
            <a:ext cx="2218371" cy="3945288"/>
          </a:xfrm>
          <a:prstGeom prst="rect">
            <a:avLst/>
          </a:prstGeom>
          <a:noFill/>
        </p:spPr>
      </p:pic>
      <p:pic>
        <p:nvPicPr>
          <p:cNvPr id="28676" name="Picture 4" descr="C:\Users\User\Desktop\все по услугам\2022\фото,2022\фото 09,2022\бассейн\IMG_20220907_11211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39752" y="3140968"/>
            <a:ext cx="3888432" cy="2186401"/>
          </a:xfrm>
          <a:prstGeom prst="rect">
            <a:avLst/>
          </a:prstGeom>
          <a:noFill/>
        </p:spPr>
      </p:pic>
      <p:pic>
        <p:nvPicPr>
          <p:cNvPr id="28677" name="Picture 5" descr="C:\Users\User\Desktop\все по услугам\2022\фото,2022\фото 09,2022\бассейн\IMG_20220907_11095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67744" y="476672"/>
            <a:ext cx="3979632" cy="223768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8064895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smtClean="0"/>
              <a:t>Спасибо за внимание!</a:t>
            </a:r>
            <a:br>
              <a:rPr lang="ru-RU" smtClean="0"/>
            </a:br>
            <a:br>
              <a:rPr lang="ru-RU" smtClean="0"/>
            </a:br>
            <a:r>
              <a:rPr lang="ru-RU" smtClean="0"/>
              <a:t>Оставайтесь здоровыми и активными!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181866"/>
      </p:ext>
    </p:extLst>
  </p:cSld>
  <p:clrMapOvr>
    <a:masterClrMapping/>
  </p:clrMapOvr>
  <p:transition advClick="0" advTm="2000">
    <p:dissolv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352927" cy="50405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smtClean="0"/>
              <a:t>  1 этап – утренняя зарядка</a:t>
            </a:r>
            <a:endParaRPr lang="ru-RU" sz="2800"/>
          </a:p>
        </p:txBody>
      </p:sp>
      <p:pic>
        <p:nvPicPr>
          <p:cNvPr id="1028" name="Picture 4" descr="G:\для конкурса\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116632"/>
            <a:ext cx="3744416" cy="324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 descr="C:\Users\user\Desktop\для проживающих\фото 2021\фото 12.2021\афк\IMG_20211225_083844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0"/>
            <a:ext cx="187220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F:\для конкурса\слайдшоу\зарядка\DSC_38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645024"/>
            <a:ext cx="2476550" cy="2219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ownloads\IMG_338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5400000">
            <a:off x="4942052" y="3635012"/>
            <a:ext cx="3376286" cy="2532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300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3000">
        <p14:flash/>
      </p:transition>
    </mc:Choice>
    <mc:Fallback>
      <p:transition advTm="3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856983" cy="10801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smtClean="0"/>
              <a:t> </a:t>
            </a:r>
            <a:r>
              <a:rPr lang="ru-RU" sz="2400" smtClean="0"/>
              <a:t>Утренняя зарядка с маломобильными гражданами</a:t>
            </a:r>
            <a:endParaRPr lang="ru-RU" sz="240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55576" y="764704"/>
            <a:ext cx="7611268" cy="42813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947614322"/>
      </p:ext>
    </p:extLst>
  </p:cSld>
  <p:clrMapOvr>
    <a:masterClrMapping/>
  </p:clrMapOvr>
  <p:transition advClick="0" advTm="3000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92696"/>
            <a:ext cx="71287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4187011"/>
      </p:ext>
    </p:extLst>
  </p:cSld>
  <p:clrMapOvr>
    <a:masterClrMapping/>
  </p:clrMapOvr>
  <p:transition advClick="0" advTm="3000">
    <p:circl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924943"/>
            <a:ext cx="8064896" cy="3456385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sz="3200" smtClean="0"/>
              <a:t>Контроль </a:t>
            </a:r>
            <a:r>
              <a:rPr lang="en-US" sz="3200" smtClean="0"/>
              <a:t>AD</a:t>
            </a:r>
            <a:r>
              <a:rPr lang="ru-RU" sz="3200" smtClean="0"/>
              <a:t>.</a:t>
            </a:r>
          </a:p>
          <a:p>
            <a:pPr marL="514350" indent="-514350" algn="ctr">
              <a:buAutoNum type="arabicPeriod"/>
            </a:pPr>
            <a:r>
              <a:rPr lang="ru-RU" sz="3200" smtClean="0"/>
              <a:t>Гимнастика.</a:t>
            </a:r>
          </a:p>
          <a:p>
            <a:pPr marL="514350" indent="-514350" algn="ctr">
              <a:buAutoNum type="arabicPeriod"/>
            </a:pPr>
            <a:r>
              <a:rPr lang="ru-RU" sz="3200" smtClean="0"/>
              <a:t>Занятия на тренажёрах.</a:t>
            </a:r>
          </a:p>
          <a:p>
            <a:pPr marL="514350" indent="-514350" algn="ctr">
              <a:buAutoNum type="arabicPeriod"/>
            </a:pPr>
            <a:r>
              <a:rPr lang="ru-RU" sz="3200" smtClean="0"/>
              <a:t>Процедуры на массажёрах.</a:t>
            </a:r>
          </a:p>
          <a:p>
            <a:pPr marL="514350" indent="-514350" algn="ctr">
              <a:buAutoNum type="arabicPeriod"/>
            </a:pPr>
            <a:r>
              <a:rPr lang="ru-RU" sz="3200"/>
              <a:t> </a:t>
            </a:r>
            <a:r>
              <a:rPr lang="ru-RU" sz="3200" err="1" smtClean="0"/>
              <a:t>Фито-бар, приём кислородных коктейлей</a:t>
            </a:r>
            <a:endParaRPr lang="ru-RU" sz="320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3" y="692697"/>
            <a:ext cx="8784976" cy="172819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smtClean="0"/>
              <a:t>2 этап спортивно-оздоровительной программы «Здоровье+»</a:t>
            </a:r>
            <a:endParaRPr lang="ru-RU" sz="4000"/>
          </a:p>
        </p:txBody>
      </p:sp>
    </p:spTree>
    <p:extLst>
      <p:ext uri="{BB962C8B-B14F-4D97-AF65-F5344CB8AC3E}">
        <p14:creationId xmlns="" xmlns:p14="http://schemas.microsoft.com/office/powerpoint/2010/main" val="3663322240"/>
      </p:ext>
    </p:extLst>
  </p:cSld>
  <p:clrMapOvr>
    <a:masterClrMapping/>
  </p:clrMapOvr>
  <p:transition advClick="0" advTm="4000">
    <p:checker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640959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smtClean="0"/>
              <a:t>Контроль</a:t>
            </a:r>
            <a:r>
              <a:rPr lang="en-US" sz="3600" smtClean="0"/>
              <a:t> AD </a:t>
            </a:r>
            <a:r>
              <a:rPr lang="ru-RU" sz="3600" smtClean="0"/>
              <a:t>до и после занятий</a:t>
            </a:r>
            <a:endParaRPr lang="ru-RU" sz="3600"/>
          </a:p>
        </p:txBody>
      </p:sp>
      <p:pic>
        <p:nvPicPr>
          <p:cNvPr id="15362" name="Picture 2" descr="C:\Users\User\Desktop\фото апрель,23\Трен.зал, массажеры\IMG_20230418_104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611560" y="1124744"/>
            <a:ext cx="7771950" cy="3878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94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000">
        <p14:vortex dir="r"/>
      </p:transition>
    </mc:Choice>
    <mc:Fallback>
      <p:transition advClick="0" advTm="30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8856983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smtClean="0"/>
              <a:t> </a:t>
            </a:r>
            <a:r>
              <a:rPr lang="ru-RU" sz="2800" smtClean="0"/>
              <a:t>Занятия в  тренажёрном зале № 1- гимнастика</a:t>
            </a:r>
            <a:endParaRPr lang="ru-RU" sz="2800"/>
          </a:p>
        </p:txBody>
      </p:sp>
      <p:pic>
        <p:nvPicPr>
          <p:cNvPr id="3074" name="Picture 2" descr="G:\для конкурса\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953"/>
            <a:ext cx="5044437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 bwMode="auto">
          <a:xfrm>
            <a:off x="1475656" y="2708920"/>
            <a:ext cx="7193854" cy="33148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1112673667"/>
      </p:ext>
    </p:extLst>
  </p:cSld>
  <p:clrMapOvr>
    <a:masterClrMapping/>
  </p:clrMapOvr>
  <p:transition advClick="0" advTm="3000">
    <p:wip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172400" y="6525341"/>
            <a:ext cx="133400" cy="216026"/>
          </a:xfrm>
        </p:spPr>
        <p:txBody>
          <a:bodyPr/>
          <a:lstStyle/>
          <a:p>
            <a:pPr marL="0" indent="0">
              <a:buNone/>
            </a:pPr>
            <a:endParaRPr lang="ru-RU"/>
          </a:p>
        </p:txBody>
      </p:sp>
      <p:pic>
        <p:nvPicPr>
          <p:cNvPr id="6" name="Содержимое 5" descr="C:\Users\user\Desktop\для проживающих\фото 2021\фото 12.2021\афк\IMG_20211224_11085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2520280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C:\Users\user\Desktop\трен.зал,2019\IMG_20190917_115423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476673"/>
            <a:ext cx="4643611" cy="287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для проживающих\фотографии,18\СОП ЗДОРОВЬЕ+\IMG_20180629_111045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077072"/>
            <a:ext cx="482453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81710839"/>
      </p:ext>
    </p:extLst>
  </p:cSld>
  <p:clrMapOvr>
    <a:masterClrMapping/>
  </p:clrMapOvr>
  <p:transition advClick="0" advTm="3000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On-screen Show (4:3)</PresentationFormat>
  <Paragraphs>39</Paragraphs>
  <Slides>27</Slides>
  <Notes>0</Notes>
  <TotalTime>766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2">
      <vt:lpstr>Arial</vt:lpstr>
      <vt:lpstr>Trebuchet MS</vt:lpstr>
      <vt:lpstr>Georgia</vt:lpstr>
      <vt:lpstr>Arial Black</vt:lpstr>
      <vt:lpstr>Воздушный поток</vt:lpstr>
      <vt:lpstr>ГБУ «Макаровский дом-интернат для престарелых и инвалидов»</vt:lpstr>
      <vt:lpstr>Спортивно-оздоровительная программа «Здоровье+»</vt:lpstr>
      <vt:lpstr>  1 этап – утренняя зарядка</vt:lpstr>
      <vt:lpstr> Утренняя зарядка с маломобильными гражданами</vt:lpstr>
      <vt:lpstr>PowerPoint Presentation</vt:lpstr>
      <vt:lpstr>2 этап спортивно-оздоровительной программы «Здоровье+»</vt:lpstr>
      <vt:lpstr>Контроль AD до и после занятий</vt:lpstr>
      <vt:lpstr> Занятия в  тренажёрном зале № 1- гимнастика</vt:lpstr>
      <vt:lpstr>PowerPoint Presentation</vt:lpstr>
      <vt:lpstr>Упражнения на тренажёрах</vt:lpstr>
      <vt:lpstr>PowerPoint Presentation</vt:lpstr>
      <vt:lpstr>Этап расслабления и отдыха</vt:lpstr>
      <vt:lpstr>Процедуры на массажёрах</vt:lpstr>
      <vt:lpstr>Фитотерапия  в  фито-баре</vt:lpstr>
      <vt:lpstr>Посиделки в фито баре</vt:lpstr>
      <vt:lpstr> Занятия АФК (адаптивная физическая культура) с маломобильными гражданами.</vt:lpstr>
      <vt:lpstr>Занятия АФК с маломобильными в тренажёрном зале № 3</vt:lpstr>
      <vt:lpstr>PowerPoint Presentation</vt:lpstr>
      <vt:lpstr>PowerPoint Presentation</vt:lpstr>
      <vt:lpstr>	Для восстановления и поддержания моторики рук во  занятий используются различные модули, раскраски, пазлы, кинетический песок, панель эрготерапии.</vt:lpstr>
      <vt:lpstr>PowerPoint Presentation</vt:lpstr>
      <vt:lpstr>       Занятия АФК с использованием уличных тренажёров</vt:lpstr>
      <vt:lpstr>Приём фито чая и кислородных коктейлей  маломобильной группой людей</vt:lpstr>
      <vt:lpstr>Домашние соревнования</vt:lpstr>
      <vt:lpstr>Проведение дней настольных игр</vt:lpstr>
      <vt:lpstr>Организованные выезды в спортивно-оздоровительный комплекс «Арена» г. Поронайск</vt:lpstr>
      <vt:lpstr>Спасибо за внимание!Оставайтесь здоровыми и активными!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1 этап – утренняя зарядка</dc:title>
  <dc:creator>user</dc:creator>
  <cp:lastModifiedBy>RePack by SPecialiST</cp:lastModifiedBy>
  <cp:revision>71</cp:revision>
  <dcterms:created xsi:type="dcterms:W3CDTF">2018-05-08T02:56:56Z</dcterms:created>
  <dcterms:modified xsi:type="dcterms:W3CDTF">2023-04-19T05:55:31Z</dcterms:modified>
</cp:coreProperties>
</file>