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clogoped?from=grou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profile/133184022975?lang=ru" TargetMode="External"/><Relationship Id="rId4" Type="http://schemas.openxmlformats.org/officeDocument/2006/relationships/hyperlink" Target="https://logoped-yar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ped-yar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SI-6s29iV_n1KQ" TargetMode="External"/><Relationship Id="rId5" Type="http://schemas.openxmlformats.org/officeDocument/2006/relationships/hyperlink" Target="https://yandex.ru/profile/133184022975?lang=ru" TargetMode="External"/><Relationship Id="rId4" Type="http://schemas.openxmlformats.org/officeDocument/2006/relationships/hyperlink" Target="https://vk.com/rclogoped?from=grou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16398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Детский центр коррекции и развития «</a:t>
            </a:r>
            <a:r>
              <a:rPr lang="ru-RU" sz="5400" dirty="0" err="1" smtClean="0">
                <a:solidFill>
                  <a:schemeClr val="bg1"/>
                </a:solidFill>
                <a:latin typeface="Playfair Display" pitchFamily="2" charset="-52"/>
              </a:rPr>
              <a:t>ЛогоДеф</a:t>
            </a: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894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Куприянова Анастасия Евгеньевна, ИП Куприянова А.Е.,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Россия, Ярославская область, г. Ярославль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597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Материнство и детство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733560" y="639951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271158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dirty="0" smtClean="0"/>
          </a:p>
          <a:p>
            <a:r>
              <a:rPr lang="ru-RU" dirty="0" err="1" smtClean="0"/>
              <a:t>ВКонтакте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https://vk.com/rclogoped?from=groups</a:t>
            </a:r>
            <a:endParaRPr lang="ru-RU" dirty="0"/>
          </a:p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44594" y="1254066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2763458"/>
            <a:ext cx="2538746" cy="103081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Сайт</a:t>
            </a:r>
          </a:p>
          <a:p>
            <a:r>
              <a:rPr lang="en-US" dirty="0">
                <a:hlinkClick r:id="rId4"/>
              </a:rPr>
              <a:t>https://logoped-yar.ru/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79728" y="2756043"/>
            <a:ext cx="8327620" cy="103823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5156955"/>
            <a:ext cx="2538746" cy="136618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Сарафанное радио и офлайн-партнёрства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5165940"/>
            <a:ext cx="8327620" cy="136618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11107" y="1356335"/>
            <a:ext cx="80648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Посты с историями успеха, анонсами консультаций, полезными советами для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Фото и видео с занятий, отзывы клиентов.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Запуски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Reels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/Клипов и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таргетированная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реклама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11107" y="2859660"/>
            <a:ext cx="63565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Интеграция с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С</a:t>
            </a:r>
            <a:r>
              <a:rPr lang="en-US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RM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-системой для возможности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онлайн-записи.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SEO-оптимизация под популярные запросы.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Размещение отчётных и информационных материалов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411107" y="5165940"/>
            <a:ext cx="785752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Распространение информации через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довольных клиентов (до 70% новых записей — по рекомендации).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Партнёрство с детскими учреждениями.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Размещение информационных листовок и плакатов в общественных местах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916614"/>
            <a:ext cx="2538746" cy="111800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Яндекс</a:t>
            </a:r>
          </a:p>
          <a:p>
            <a:r>
              <a:rPr lang="en-US" dirty="0">
                <a:hlinkClick r:id="rId5"/>
              </a:rPr>
              <a:t>https://yandex.ru/profile/133184022975?lang=ru</a:t>
            </a:r>
            <a:endParaRPr lang="ru-RU" dirty="0"/>
          </a:p>
        </p:txBody>
      </p:sp>
      <p:sp>
        <p:nvSpPr>
          <p:cNvPr id="16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79728" y="3915087"/>
            <a:ext cx="8327620" cy="111952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11107" y="4059352"/>
            <a:ext cx="4180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Размещение на Яндекс картах.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Сайт на Яндекс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платформе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Реклама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 через платформу «мой бизнес»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622273" y="347301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568284" y="83206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80032" y="232834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18558" y="87052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171578" y="869444"/>
            <a:ext cx="4946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Финансовые ресурсы</a:t>
            </a:r>
            <a:endParaRPr lang="ru-RU" sz="1400" dirty="0"/>
          </a:p>
          <a:p>
            <a:r>
              <a:rPr lang="ru-RU" sz="1400" dirty="0"/>
              <a:t>Собственные средства, полученные от деятельности центра (выручка за 2024 г. — </a:t>
            </a:r>
            <a:r>
              <a:rPr lang="ru-RU" sz="1400" dirty="0" smtClean="0"/>
              <a:t>10 </a:t>
            </a:r>
            <a:r>
              <a:rPr lang="ru-RU" sz="1400" dirty="0"/>
              <a:t>млн руб.)</a:t>
            </a:r>
          </a:p>
          <a:p>
            <a:r>
              <a:rPr lang="ru-RU" sz="1400" dirty="0"/>
              <a:t>Доход от платных услуг, позволяющий частично компенсировать затраты на бесплатные </a:t>
            </a:r>
            <a:r>
              <a:rPr lang="ru-RU" sz="1400" dirty="0" smtClean="0"/>
              <a:t>консультации.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171578" y="2018771"/>
            <a:ext cx="4456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Организационные ресурсы</a:t>
            </a:r>
            <a:endParaRPr lang="ru-RU" sz="1400" dirty="0"/>
          </a:p>
          <a:p>
            <a:r>
              <a:rPr lang="ru-RU" sz="1400" dirty="0"/>
              <a:t>Лицензированное помещение (г. Ярославль, ул. Ньютона, 19)</a:t>
            </a:r>
          </a:p>
          <a:p>
            <a:r>
              <a:rPr lang="ru-RU" sz="1400" dirty="0"/>
              <a:t>Сформированная </a:t>
            </a:r>
            <a:r>
              <a:rPr lang="ru-RU" sz="1400" dirty="0" smtClean="0"/>
              <a:t>команда специалистов</a:t>
            </a:r>
            <a:endParaRPr lang="ru-RU" sz="1400" dirty="0"/>
          </a:p>
          <a:p>
            <a:r>
              <a:rPr lang="ru-RU" sz="1400" dirty="0"/>
              <a:t>Административный персонал, CRM-система, система онлайн-записи и аналитики</a:t>
            </a:r>
          </a:p>
          <a:p>
            <a:r>
              <a:rPr lang="ru-RU" sz="1400" dirty="0"/>
              <a:t>Отлаженные внутренние процессы: расписание, документооборот, система обратной связи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6710104" y="879253"/>
            <a:ext cx="46415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Методические ресурсы</a:t>
            </a:r>
            <a:endParaRPr lang="ru-RU" sz="1400" dirty="0"/>
          </a:p>
          <a:p>
            <a:r>
              <a:rPr lang="ru-RU" sz="1400" dirty="0"/>
              <a:t>База рабочих программ, диагностических карт, шаблонов рекомендаций</a:t>
            </a:r>
          </a:p>
          <a:p>
            <a:r>
              <a:rPr lang="ru-RU" sz="1400" dirty="0"/>
              <a:t>Постоянное повышение квалификации команды</a:t>
            </a:r>
          </a:p>
          <a:p>
            <a:r>
              <a:rPr lang="ru-RU" sz="1400" dirty="0"/>
              <a:t>Внутренние </a:t>
            </a:r>
            <a:r>
              <a:rPr lang="ru-RU" sz="1400" dirty="0" err="1"/>
              <a:t>супервизии</a:t>
            </a:r>
            <a:r>
              <a:rPr lang="ru-RU" sz="1400" dirty="0"/>
              <a:t> и командные консилиумы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6124970" y="2012799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76024" y="4212854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1.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622273" y="5591893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710104" y="2058721"/>
            <a:ext cx="5122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Информационные ресурсы</a:t>
            </a:r>
            <a:endParaRPr lang="ru-RU" sz="1400" dirty="0"/>
          </a:p>
          <a:p>
            <a:r>
              <a:rPr lang="ru-RU" sz="1400" dirty="0"/>
              <a:t>Сайт, </a:t>
            </a:r>
            <a:r>
              <a:rPr lang="ru-RU" sz="1400" dirty="0" err="1"/>
              <a:t>соцсети</a:t>
            </a:r>
            <a:r>
              <a:rPr lang="ru-RU" sz="1400" dirty="0"/>
              <a:t>, </a:t>
            </a:r>
            <a:r>
              <a:rPr lang="ru-RU" sz="1400" dirty="0" err="1" smtClean="0"/>
              <a:t>яндекс</a:t>
            </a:r>
            <a:endParaRPr lang="ru-RU" sz="1400" dirty="0"/>
          </a:p>
          <a:p>
            <a:r>
              <a:rPr lang="ru-RU" sz="1400" dirty="0"/>
              <a:t>База отзывов, благодарностей, грамоты</a:t>
            </a:r>
          </a:p>
          <a:p>
            <a:r>
              <a:rPr lang="ru-RU" sz="1400" dirty="0"/>
              <a:t>Публикации о проекте, участие в </a:t>
            </a:r>
            <a:r>
              <a:rPr lang="ru-RU" sz="1400" dirty="0" smtClean="0"/>
              <a:t>конкурсах (Золотой меркурий, Мой добрый бизнес, Импульс добра и др.) </a:t>
            </a:r>
            <a:r>
              <a:rPr lang="ru-RU" sz="1400" dirty="0"/>
              <a:t>поддержка со стороны </a:t>
            </a:r>
            <a:r>
              <a:rPr lang="ru-RU" sz="1400" dirty="0" err="1" smtClean="0"/>
              <a:t>ЯрТПП</a:t>
            </a:r>
            <a:r>
              <a:rPr lang="ru-RU" sz="14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1205627" y="4157599"/>
            <a:ext cx="5443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Организационные ресурсы</a:t>
            </a:r>
            <a:endParaRPr lang="ru-RU" sz="1400" dirty="0"/>
          </a:p>
          <a:p>
            <a:r>
              <a:rPr lang="ru-RU" sz="1400" dirty="0" smtClean="0"/>
              <a:t>Коммерческие помещения подходящие под требования контролирующих органов площадью от 150 </a:t>
            </a:r>
            <a:r>
              <a:rPr lang="ru-RU" sz="1400" dirty="0" err="1" smtClean="0"/>
              <a:t>кв.м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Расширение </a:t>
            </a:r>
            <a:r>
              <a:rPr lang="ru-RU" sz="1400" dirty="0"/>
              <a:t>команды за счёт привлечения новых </a:t>
            </a:r>
            <a:r>
              <a:rPr lang="ru-RU" sz="1400" dirty="0" smtClean="0"/>
              <a:t>специалистов.</a:t>
            </a:r>
            <a:endParaRPr lang="ru-RU" sz="1400" dirty="0"/>
          </a:p>
          <a:p>
            <a:r>
              <a:rPr lang="ru-RU" sz="1400" dirty="0"/>
              <a:t>Поддержка со стороны региональных администраций, </a:t>
            </a:r>
            <a:r>
              <a:rPr lang="ru-RU" sz="1400" dirty="0" err="1" smtClean="0"/>
              <a:t>медецинских</a:t>
            </a:r>
            <a:r>
              <a:rPr lang="ru-RU" sz="1400" dirty="0" smtClean="0"/>
              <a:t>, образовательных </a:t>
            </a:r>
            <a:r>
              <a:rPr lang="ru-RU" sz="1400" dirty="0"/>
              <a:t>и социальных учреждений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1683" y="3796071"/>
            <a:ext cx="6297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Необходимые</a:t>
            </a:r>
            <a:r>
              <a:rPr lang="ru-RU" sz="2000" dirty="0"/>
              <a:t> </a:t>
            </a:r>
            <a:r>
              <a:rPr lang="ru-RU" sz="2000" b="1" dirty="0"/>
              <a:t>ресурсы для масштабирования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5626" y="5543584"/>
            <a:ext cx="63231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Информационные ресурсы</a:t>
            </a:r>
            <a:endParaRPr lang="ru-RU" sz="1400" dirty="0"/>
          </a:p>
          <a:p>
            <a:r>
              <a:rPr lang="ru-RU" sz="1400" dirty="0"/>
              <a:t>Расширение рекламной кампании (в </a:t>
            </a:r>
            <a:r>
              <a:rPr lang="ru-RU" sz="1400" dirty="0" err="1"/>
              <a:t>т.ч</a:t>
            </a:r>
            <a:r>
              <a:rPr lang="ru-RU" sz="1400" dirty="0"/>
              <a:t>. в районах области)</a:t>
            </a:r>
          </a:p>
          <a:p>
            <a:r>
              <a:rPr lang="ru-RU" sz="1400" dirty="0"/>
              <a:t>Создание онлайн-платформы для консультаций и дистанционного взаимодействия</a:t>
            </a:r>
          </a:p>
          <a:p>
            <a:r>
              <a:rPr lang="ru-RU" sz="1400" dirty="0"/>
              <a:t>Методическая поддержка партнёров и будущих </a:t>
            </a:r>
            <a:r>
              <a:rPr lang="ru-RU" sz="1400" dirty="0" err="1"/>
              <a:t>франчайзи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70730" y="4431943"/>
            <a:ext cx="40866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Финансовые ресурсы</a:t>
            </a:r>
            <a:endParaRPr lang="ru-RU" sz="1400" dirty="0"/>
          </a:p>
          <a:p>
            <a:r>
              <a:rPr lang="ru-RU" sz="1400" dirty="0"/>
              <a:t>Средства на организацию выездных консультаций (транспорт, </a:t>
            </a:r>
            <a:r>
              <a:rPr lang="ru-RU" sz="1400" dirty="0" smtClean="0"/>
              <a:t>аренда </a:t>
            </a:r>
            <a:r>
              <a:rPr lang="ru-RU" sz="1400" dirty="0"/>
              <a:t>залов, </a:t>
            </a:r>
            <a:r>
              <a:rPr lang="ru-RU" sz="1400" dirty="0" smtClean="0"/>
              <a:t>информирование)</a:t>
            </a:r>
            <a:endParaRPr lang="ru-RU" sz="1400" dirty="0"/>
          </a:p>
          <a:p>
            <a:r>
              <a:rPr lang="ru-RU" sz="1400" dirty="0"/>
              <a:t>Финансирование </a:t>
            </a:r>
            <a:r>
              <a:rPr lang="ru-RU" sz="1400" dirty="0" smtClean="0"/>
              <a:t>современных методических </a:t>
            </a:r>
            <a:r>
              <a:rPr lang="ru-RU" sz="1400" dirty="0"/>
              <a:t>пособий, </a:t>
            </a:r>
            <a:r>
              <a:rPr lang="ru-RU" sz="1400" dirty="0" smtClean="0"/>
              <a:t>материалов, обучения специалистов современным методикам.</a:t>
            </a:r>
          </a:p>
          <a:p>
            <a:r>
              <a:rPr lang="ru-RU" sz="1400" dirty="0" smtClean="0"/>
              <a:t>Техническое </a:t>
            </a:r>
            <a:r>
              <a:rPr lang="ru-RU" sz="1400" dirty="0"/>
              <a:t>оснащение (планшеты, </a:t>
            </a:r>
            <a:r>
              <a:rPr lang="ru-RU" sz="1400" dirty="0" smtClean="0"/>
              <a:t>проекторы, оборудование </a:t>
            </a:r>
            <a:r>
              <a:rPr lang="ru-RU" sz="1400" dirty="0"/>
              <a:t>для </a:t>
            </a:r>
            <a:r>
              <a:rPr lang="ru-RU" sz="1400" dirty="0" smtClean="0"/>
              <a:t>сенсорных комнат и др.)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6743532" y="4668563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472001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19713" y="14419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599090" y="3331446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78555" y="1478546"/>
            <a:ext cx="7612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Куприянова Анастасия Евгеньевна 1985 г.р., основатель и руководитель проекта.</a:t>
            </a:r>
          </a:p>
          <a:p>
            <a:r>
              <a:rPr lang="ru-RU" sz="1400" dirty="0" smtClean="0"/>
              <a:t>Россия , Ярославская область, город Ярославль.</a:t>
            </a:r>
          </a:p>
          <a:p>
            <a:r>
              <a:rPr lang="ru-RU" sz="1400" dirty="0" smtClean="0"/>
              <a:t>Опытный организатор и управленец, в 2020г сменила руководящую должность в </a:t>
            </a:r>
            <a:r>
              <a:rPr lang="ru-RU" sz="1400" dirty="0" err="1" smtClean="0"/>
              <a:t>фед.компании</a:t>
            </a:r>
            <a:r>
              <a:rPr lang="ru-RU" sz="1400" dirty="0" smtClean="0"/>
              <a:t> на осуществление миссии - сделать помощь детям с ОВЗ доступной, комплексной и качественной. Для этого занялась разработкой и  реализацией проекта ДЦКР «</a:t>
            </a:r>
            <a:r>
              <a:rPr lang="ru-RU" sz="1400" dirty="0" err="1" smtClean="0"/>
              <a:t>ЛогоДеф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632177" y="3879681"/>
            <a:ext cx="4030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Серкина</a:t>
            </a:r>
            <a:r>
              <a:rPr lang="ru-RU" sz="1400" dirty="0" smtClean="0"/>
              <a:t> Валерия Максимовна 1999г.р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Ведущий дефектолог, логопед, </a:t>
            </a:r>
            <a:r>
              <a:rPr lang="ru-RU" sz="1400" dirty="0" err="1" smtClean="0"/>
              <a:t>нейродефектолог</a:t>
            </a:r>
            <a:r>
              <a:rPr lang="ru-RU" sz="1400" dirty="0"/>
              <a:t> Россия, Ярославская область, г. Ярославль 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2145352" y="3879681"/>
            <a:ext cx="342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Зубова Оксана Валентиновна 1974 г.р.,</a:t>
            </a:r>
          </a:p>
          <a:p>
            <a:r>
              <a:rPr lang="ru-RU" sz="1400" dirty="0" smtClean="0"/>
              <a:t>Ведущий логопед.</a:t>
            </a:r>
          </a:p>
          <a:p>
            <a:r>
              <a:rPr lang="ru-RU" sz="1400" dirty="0" smtClean="0"/>
              <a:t>Россия, Ярославская область, г. Ярославль 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23471" y="993293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2409187" y="2820911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0" y="1410018"/>
            <a:ext cx="1347524" cy="13475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0" y="3498496"/>
            <a:ext cx="1420021" cy="14299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47" y="3498497"/>
            <a:ext cx="1435923" cy="14299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67" y="5087559"/>
            <a:ext cx="1527269" cy="15155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5174058" y="5443322"/>
            <a:ext cx="4030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Быканова</a:t>
            </a:r>
            <a:r>
              <a:rPr lang="ru-RU" sz="1400" dirty="0" smtClean="0"/>
              <a:t> Дарья Алексеевна 1996 </a:t>
            </a:r>
            <a:r>
              <a:rPr lang="ru-RU" sz="1400" dirty="0" err="1" smtClean="0"/>
              <a:t>г.р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Нейропсихолог</a:t>
            </a:r>
            <a:r>
              <a:rPr lang="ru-RU" sz="1400" dirty="0" smtClean="0"/>
              <a:t>, </a:t>
            </a:r>
            <a:r>
              <a:rPr lang="ru-RU" sz="1400" dirty="0" err="1" smtClean="0"/>
              <a:t>дет.психолог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Россия</a:t>
            </a:r>
            <a:r>
              <a:rPr lang="ru-RU" sz="1400" dirty="0"/>
              <a:t>, Ярославская область, г. Ярославль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1426663"/>
            <a:ext cx="10731062" cy="5117827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99298" y="1829173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России ежегодно растет количество детей с особыми образовательными потребностями (ООП), особенно в возрасте от </a:t>
            </a:r>
            <a:r>
              <a:rPr lang="ru-RU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до 7 лет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97808" y="2772305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данным Минздрава РФ, </a:t>
            </a:r>
            <a:r>
              <a:rPr lang="ru-RU" b="1" dirty="0">
                <a:solidFill>
                  <a:schemeClr val="bg1"/>
                </a:solidFill>
              </a:rPr>
              <a:t>речевые нарушения</a:t>
            </a:r>
            <a:r>
              <a:rPr lang="ru-RU" dirty="0">
                <a:solidFill>
                  <a:schemeClr val="bg1"/>
                </a:solidFill>
              </a:rPr>
              <a:t> встречаются </a:t>
            </a:r>
            <a:r>
              <a:rPr lang="ru-RU" b="1" dirty="0">
                <a:solidFill>
                  <a:schemeClr val="bg1"/>
                </a:solidFill>
              </a:rPr>
              <a:t>у 30%–90% дошкольников</a:t>
            </a:r>
            <a:r>
              <a:rPr lang="ru-RU" dirty="0">
                <a:solidFill>
                  <a:schemeClr val="bg1"/>
                </a:solidFill>
              </a:rPr>
              <a:t> в зависимости от региона.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816713" y="3716082"/>
            <a:ext cx="913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Родители </a:t>
            </a:r>
            <a:r>
              <a:rPr lang="ru-RU" dirty="0">
                <a:solidFill>
                  <a:schemeClr val="bg1"/>
                </a:solidFill>
              </a:rPr>
              <a:t>часто не понимают, с чего начать помощь: </a:t>
            </a:r>
            <a:r>
              <a:rPr lang="ru-RU" b="1" dirty="0">
                <a:solidFill>
                  <a:schemeClr val="bg1"/>
                </a:solidFill>
              </a:rPr>
              <a:t>отсутствует четкий маршрут действий</a:t>
            </a:r>
            <a:r>
              <a:rPr lang="ru-RU" dirty="0">
                <a:solidFill>
                  <a:schemeClr val="bg1"/>
                </a:solidFill>
              </a:rPr>
              <a:t>, высока тревожность, нет доступа к нужным специалистам.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46234" y="1580940"/>
            <a:ext cx="853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60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980044" y="2545490"/>
            <a:ext cx="737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10465" y="355785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17105" y="4421239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4</a:t>
            </a:r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97808" y="4634508"/>
            <a:ext cx="913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Несвоевременное вмешательство приводит к ухудшению учебных и поведенческих трудностей, </a:t>
            </a:r>
            <a:r>
              <a:rPr lang="ru-RU" b="1" dirty="0">
                <a:solidFill>
                  <a:schemeClr val="bg1"/>
                </a:solidFill>
              </a:rPr>
              <a:t>снижает шансы на успешную социализацию ребенка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816713" y="5562334"/>
            <a:ext cx="913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Особенно остро проблема стоит </a:t>
            </a:r>
            <a:r>
              <a:rPr lang="ru-RU" b="1" dirty="0">
                <a:solidFill>
                  <a:schemeClr val="bg1"/>
                </a:solidFill>
              </a:rPr>
              <a:t>в малых городах и </a:t>
            </a:r>
            <a:r>
              <a:rPr lang="ru-RU" b="1" dirty="0" smtClean="0">
                <a:solidFill>
                  <a:schemeClr val="bg1"/>
                </a:solidFill>
              </a:rPr>
              <a:t>селах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где семьи не могут получить квалифицированную коррекционную помощь.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84704" y="5407880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5.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130991"/>
            <a:ext cx="7707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Проект </a:t>
            </a:r>
            <a:r>
              <a:rPr lang="ru-RU" sz="2000" dirty="0"/>
              <a:t>ориентирован на </a:t>
            </a:r>
            <a:r>
              <a:rPr lang="ru-RU" sz="2000" b="1" dirty="0"/>
              <a:t>семьи с детьми от 1,5 до 15 лет</a:t>
            </a:r>
            <a:r>
              <a:rPr lang="ru-RU" sz="2000" dirty="0"/>
              <a:t>, преимущественно с особыми образовательными потребностями (ООП). В центре внимания — родители, испытывающие трудности в понимании особенностей развития ребёнка и нуждающиеся в доступной профессиональной поддержке.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2755088"/>
            <a:ext cx="11004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Социально-демографический портрет аудитории</a:t>
            </a:r>
          </a:p>
          <a:p>
            <a:r>
              <a:rPr lang="ru-RU" b="1" dirty="0"/>
              <a:t>Пол</a:t>
            </a:r>
            <a:r>
              <a:rPr lang="ru-RU" dirty="0"/>
              <a:t>: преимущественно женщины (мамы, бабушки), также отцы, воспитывающие детей или вовлечённые в процесс коррекции.</a:t>
            </a:r>
          </a:p>
          <a:p>
            <a:r>
              <a:rPr lang="ru-RU" b="1" dirty="0"/>
              <a:t>Возраст родителей</a:t>
            </a:r>
            <a:r>
              <a:rPr lang="ru-RU" dirty="0"/>
              <a:t>: от </a:t>
            </a:r>
            <a:r>
              <a:rPr lang="ru-RU" b="1" dirty="0"/>
              <a:t>25 до 45 лет</a:t>
            </a:r>
            <a:r>
              <a:rPr lang="ru-RU" dirty="0"/>
              <a:t>.</a:t>
            </a:r>
          </a:p>
          <a:p>
            <a:r>
              <a:rPr lang="ru-RU" b="1" dirty="0"/>
              <a:t>Социальный </a:t>
            </a:r>
            <a:r>
              <a:rPr lang="ru-RU" b="1" dirty="0" smtClean="0"/>
              <a:t>статус</a:t>
            </a:r>
            <a:r>
              <a:rPr lang="ru-RU" dirty="0" smtClean="0"/>
              <a:t>: Многодетные семьи, родители детей-инвалидов, одинокие матери, семьи </a:t>
            </a:r>
            <a:r>
              <a:rPr lang="ru-RU" dirty="0"/>
              <a:t>участников </a:t>
            </a:r>
            <a:r>
              <a:rPr lang="ru-RU" dirty="0" smtClean="0"/>
              <a:t>СВО, молодые </a:t>
            </a:r>
            <a:r>
              <a:rPr lang="ru-RU" dirty="0"/>
              <a:t>семьи с первым ребёнком</a:t>
            </a:r>
          </a:p>
          <a:p>
            <a:r>
              <a:rPr lang="ru-RU" b="1" dirty="0"/>
              <a:t>Уровень образования</a:t>
            </a:r>
            <a:r>
              <a:rPr lang="ru-RU" dirty="0"/>
              <a:t>: среднее специальное или высшее (педагогическое, медицинское, гуманитарное); часть родителей — с базовым или незавершённым высшим образованием.</a:t>
            </a:r>
          </a:p>
          <a:p>
            <a:r>
              <a:rPr lang="ru-RU" b="1" dirty="0" smtClean="0"/>
              <a:t>Занятость</a:t>
            </a:r>
            <a:r>
              <a:rPr lang="ru-RU" dirty="0" smtClean="0"/>
              <a:t>: Женщины </a:t>
            </a:r>
            <a:r>
              <a:rPr lang="ru-RU" dirty="0"/>
              <a:t>в декрете или работающие неполный </a:t>
            </a:r>
            <a:r>
              <a:rPr lang="ru-RU" dirty="0" smtClean="0"/>
              <a:t>день, работающие </a:t>
            </a:r>
            <a:r>
              <a:rPr lang="ru-RU" dirty="0"/>
              <a:t>родители, в </a:t>
            </a:r>
            <a:r>
              <a:rPr lang="ru-RU" dirty="0" err="1"/>
              <a:t>т.ч</a:t>
            </a:r>
            <a:r>
              <a:rPr lang="ru-RU" dirty="0"/>
              <a:t>. в бюджетной сфере (врачи, учителя, соцработники</a:t>
            </a:r>
            <a:r>
              <a:rPr lang="ru-RU" dirty="0" smtClean="0"/>
              <a:t>), безработные</a:t>
            </a:r>
            <a:r>
              <a:rPr lang="ru-RU" dirty="0"/>
              <a:t>, временно неработающие </a:t>
            </a:r>
            <a:r>
              <a:rPr lang="ru-RU" dirty="0" smtClean="0"/>
              <a:t>мамы.</a:t>
            </a:r>
            <a:endParaRPr lang="ru-RU" dirty="0"/>
          </a:p>
          <a:p>
            <a:r>
              <a:rPr lang="ru-RU" b="1" dirty="0"/>
              <a:t>Доход</a:t>
            </a:r>
            <a:r>
              <a:rPr lang="ru-RU" dirty="0"/>
              <a:t>: ниже среднего или средний; часто имеют ограниченные финансовые ресурсы, зависят от господдержки.</a:t>
            </a:r>
          </a:p>
          <a:p>
            <a:r>
              <a:rPr lang="ru-RU" b="1" dirty="0"/>
              <a:t>Мотивация</a:t>
            </a:r>
            <a:r>
              <a:rPr lang="ru-RU" dirty="0"/>
              <a:t>: стремление обеспечить ребёнку развитие, не упустить время, разобраться в причинах нарушений, найти профессиональную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430939" y="1402570"/>
            <a:ext cx="1029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Активный </a:t>
            </a:r>
            <a:r>
              <a:rPr lang="ru-RU" sz="2000" dirty="0"/>
              <a:t>проект (продумана архитектура проекта собрана команда, понятны ресурсы, источники продвижения проекта, реализация начата/продолжается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50AA3D16-0778-D44B-A60F-38464793EC86}"/>
              </a:ext>
            </a:extLst>
          </p:cNvPr>
          <p:cNvSpPr/>
          <p:nvPr/>
        </p:nvSpPr>
        <p:spPr>
          <a:xfrm>
            <a:off x="895373" y="1541081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04207" y="2296312"/>
            <a:ext cx="8722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 основан в 2020 году на базе личной истории основателя, и с тех пор вырос в устойчивый </a:t>
            </a:r>
            <a:r>
              <a:rPr lang="ru-RU" dirty="0" err="1" smtClean="0"/>
              <a:t>соци</a:t>
            </a:r>
            <a:r>
              <a:rPr lang="ru-RU" dirty="0" err="1"/>
              <a:t>речевыми</a:t>
            </a:r>
            <a:r>
              <a:rPr lang="ru-RU" dirty="0"/>
              <a:t> нарушениями.</a:t>
            </a:r>
          </a:p>
          <a:p>
            <a:r>
              <a:rPr lang="ru-RU" dirty="0" err="1" smtClean="0"/>
              <a:t>альный</a:t>
            </a:r>
            <a:r>
              <a:rPr lang="ru-RU" dirty="0" smtClean="0"/>
              <a:t> </a:t>
            </a:r>
            <a:r>
              <a:rPr lang="ru-RU" dirty="0"/>
              <a:t>бизнес, объединяющий профессиональных специалистов и работающий по индивидуальным маршрутам помощи.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04207" y="3481513"/>
            <a:ext cx="87226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Этапы развития:</a:t>
            </a:r>
          </a:p>
          <a:p>
            <a:r>
              <a:rPr lang="ru-RU" b="1" dirty="0" smtClean="0"/>
              <a:t>2020г.</a:t>
            </a:r>
            <a:r>
              <a:rPr lang="ru-RU" dirty="0" smtClean="0"/>
              <a:t>  Запуск </a:t>
            </a:r>
            <a:r>
              <a:rPr lang="ru-RU" dirty="0"/>
              <a:t>центра. Открытие центра на основе личного опыта основателя. Оказание помощи детям с речевыми нарушениями. </a:t>
            </a:r>
            <a:endParaRPr lang="ru-RU" dirty="0" smtClean="0"/>
          </a:p>
          <a:p>
            <a:r>
              <a:rPr lang="ru-RU" b="1" dirty="0"/>
              <a:t>2021г.</a:t>
            </a:r>
            <a:r>
              <a:rPr lang="ru-RU" dirty="0"/>
              <a:t> Расширение направлений. Получена образовательная лицензия. Сформирована </a:t>
            </a:r>
            <a:r>
              <a:rPr lang="ru-RU" dirty="0" err="1"/>
              <a:t>мультидисциплинарная</a:t>
            </a:r>
            <a:r>
              <a:rPr lang="ru-RU" dirty="0"/>
              <a:t> команда специалистов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2022- 2023 гг. </a:t>
            </a:r>
            <a:r>
              <a:rPr lang="ru-RU" dirty="0"/>
              <a:t>Рост и стабильность. Устойчивый рост клиентской базы и выручки. Запущены групповые занятия, внедрён комплексный подход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2024 г. </a:t>
            </a:r>
            <a:r>
              <a:rPr lang="ru-RU" dirty="0"/>
              <a:t>Реализация </a:t>
            </a:r>
            <a:r>
              <a:rPr lang="ru-RU" dirty="0" err="1" smtClean="0"/>
              <a:t>соцпроекта</a:t>
            </a:r>
            <a:r>
              <a:rPr lang="ru-RU" dirty="0"/>
              <a:t>. Проведено 665 бесплатных консультаций в рамках проекта "Помогаем учиться". Помощь стала доступнее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2025 г.</a:t>
            </a:r>
            <a:r>
              <a:rPr lang="ru-RU" dirty="0" smtClean="0"/>
              <a:t>(</a:t>
            </a:r>
            <a:r>
              <a:rPr lang="ru-RU" dirty="0"/>
              <a:t>в планах) Масштабирование. Подготовка выездных консультаций в районы Ярославской области. Расширение охвата и влияния проекта.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Создать доступную, эффективную и профессиональную среду для комплексной помощи детям с особыми </a:t>
            </a:r>
            <a:r>
              <a:rPr lang="ru-RU" sz="2000" dirty="0" smtClean="0"/>
              <a:t>потребностями</a:t>
            </a:r>
            <a:r>
              <a:rPr lang="ru-RU" sz="2000" dirty="0"/>
              <a:t>, обеспечивая не только развитие ребёнка, но и поддержку всей семьи.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61290" y="250772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801016" y="325972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809483" y="4052716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637587" y="242340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650767" y="325972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667384" y="400039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64348" y="2025191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366273" y="2574372"/>
            <a:ext cx="3878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Обеспечить раннее выявление нарушений в развитии речи, поведения, внимания и мышления у детей.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366273" y="3430534"/>
            <a:ext cx="3541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Сделать помощь доступной для семей вне зависимости от дохода или места проживания.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53278" y="4170691"/>
            <a:ext cx="3628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Внедрить междисциплинарный подход, объединяя усилия логопедов, дефектологов, </a:t>
            </a:r>
            <a:r>
              <a:rPr lang="ru-RU" sz="1400" dirty="0" err="1"/>
              <a:t>нейропсихологов</a:t>
            </a:r>
            <a:r>
              <a:rPr lang="ru-RU" sz="1400" dirty="0"/>
              <a:t> и психологов.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6526271" y="2608066"/>
            <a:ext cx="4376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Продолжить реализацию и масштабирование проекта "Помогаем учиться", включая выездные консультации в районы Ярославской области.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6526271" y="3477178"/>
            <a:ext cx="362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Расширить охват: вовлечь больше семей, особенно из социально уязвимых категорий.</a:t>
            </a:r>
            <a:endParaRPr lang="ru-RU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526271" y="4170691"/>
            <a:ext cx="44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Разработать и внедрить наставнические программы для женщин, желающих открыть собственные коррекционные центры.</a:t>
            </a:r>
            <a:endParaRPr lang="ru-RU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93001" y="4741074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4.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64348" y="5512077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72E88"/>
                </a:solidFill>
                <a:latin typeface="Dita Sweet" panose="02000503090000020004" pitchFamily="50" charset="0"/>
              </a:rPr>
              <a:t>5.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61745" y="4899444"/>
            <a:ext cx="3628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Повысить родительскую осознанность, чтобы они могли быть активными участниками процесса помощи ребёнку.</a:t>
            </a:r>
            <a:endParaRPr lang="ru-RU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66273" y="5785502"/>
            <a:ext cx="3628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Сформировать в </a:t>
            </a:r>
            <a:r>
              <a:rPr lang="ru-RU" sz="1400" dirty="0" smtClean="0"/>
              <a:t>регионе и стране </a:t>
            </a:r>
            <a:r>
              <a:rPr lang="ru-RU" sz="1400" dirty="0"/>
              <a:t>культуру раннего обращения за коррекционной помощью.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701651" y="4741074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667384" y="5512077"/>
            <a:ext cx="683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526271" y="4909355"/>
            <a:ext cx="44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Укрепить взаимодействие с государственными и общественными структурами (образование, здравоохранение, социальная защита).</a:t>
            </a:r>
            <a:endParaRPr lang="ru-RU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6526271" y="5664404"/>
            <a:ext cx="4485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Повысить профессиональную устойчивость команды, создать условия для постоянного роста и обмена опытом между специалистами.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070776" y="1180615"/>
            <a:ext cx="9658564" cy="95892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Комплексная помощь детям </a:t>
            </a:r>
            <a:r>
              <a:rPr lang="ru-RU" b="1" dirty="0" smtClean="0"/>
              <a:t> ОВЗ</a:t>
            </a:r>
          </a:p>
          <a:p>
            <a:pPr algn="ctr"/>
            <a:r>
              <a:rPr lang="ru-RU" dirty="0" smtClean="0"/>
              <a:t>Центр </a:t>
            </a:r>
            <a:r>
              <a:rPr lang="ru-RU" dirty="0"/>
              <a:t>объединяет логопедов, дефектологов, </a:t>
            </a:r>
            <a:r>
              <a:rPr lang="ru-RU" dirty="0" err="1"/>
              <a:t>нейропсихологов</a:t>
            </a:r>
            <a:r>
              <a:rPr lang="ru-RU" dirty="0"/>
              <a:t> и </a:t>
            </a:r>
            <a:r>
              <a:rPr lang="ru-RU" dirty="0" smtClean="0"/>
              <a:t>психологов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для всесторонней поддержки </a:t>
            </a:r>
            <a:r>
              <a:rPr lang="ru-RU" dirty="0" smtClean="0"/>
              <a:t>и помощи ребёнку.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070776" y="2292690"/>
            <a:ext cx="9658564" cy="101678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Ранняя диагностика и маршрутизация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Бесплатные консультации и экспресс-диагностика позволяют выявить </a:t>
            </a:r>
            <a:r>
              <a:rPr lang="ru-RU" dirty="0" smtClean="0"/>
              <a:t>трудности и возможные нарушения на ранней стадии </a:t>
            </a:r>
            <a:r>
              <a:rPr lang="ru-RU" dirty="0"/>
              <a:t>и направить семью по верному маршруту.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070776" y="3462628"/>
            <a:ext cx="9658564" cy="96391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Индивидуальные и групповые занятия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Занятия</a:t>
            </a:r>
            <a:r>
              <a:rPr lang="ru-RU" dirty="0"/>
              <a:t> подбираются с учётом возраста, уровня нарушений и целей семьи. Многие дети занимаются по 2–3 направлениям одновременно.</a:t>
            </a:r>
            <a:endParaRPr lang="ru-RU" dirty="0"/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070776" y="4607085"/>
            <a:ext cx="9658564" cy="96391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Социальный проект "Помогаем учиться"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рамках проекта в 2024 году было проведено 665 бесплатных консультаций. В 2025 году — запуск выездных консультаций в районы области.</a:t>
            </a:r>
            <a:endParaRPr lang="ru-RU" dirty="0"/>
          </a:p>
        </p:txBody>
      </p:sp>
      <p:sp>
        <p:nvSpPr>
          <p:cNvPr id="12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070776" y="5729302"/>
            <a:ext cx="9658564" cy="86744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Доступность и поддержка семей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Центр предоставляет льготы, работает с материнским капиталом, ориентирован на вовлечение родителей в процесс.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20263" y="1429328"/>
            <a:ext cx="4845269" cy="22578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b="1" dirty="0"/>
              <a:t>Запуск проекта</a:t>
            </a:r>
          </a:p>
          <a:p>
            <a:r>
              <a:rPr lang="ru-RU" sz="1400" dirty="0"/>
              <a:t>Проект начался с личной инициативы: создание центра как ответа на </a:t>
            </a:r>
            <a:r>
              <a:rPr lang="ru-RU" sz="1400" dirty="0" smtClean="0"/>
              <a:t>трудности </a:t>
            </a:r>
            <a:r>
              <a:rPr lang="ru-RU" sz="1400" dirty="0"/>
              <a:t>собственного ребёнка.</a:t>
            </a:r>
          </a:p>
          <a:p>
            <a:r>
              <a:rPr lang="ru-RU" sz="1400" dirty="0"/>
              <a:t>На старте — аренда помещения, подбор </a:t>
            </a:r>
            <a:r>
              <a:rPr lang="ru-RU" sz="1400" dirty="0" smtClean="0"/>
              <a:t>специалистов, </a:t>
            </a:r>
            <a:r>
              <a:rPr lang="ru-RU" sz="1400" dirty="0"/>
              <a:t>организация приёма первых клиентов.</a:t>
            </a:r>
          </a:p>
          <a:p>
            <a:r>
              <a:rPr lang="ru-RU" sz="1400" dirty="0"/>
              <a:t>Постепенно выявилась необходимость в комплексной работе, и центр начал расширяться.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46783" y="1429329"/>
            <a:ext cx="6032938" cy="225785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r>
              <a:rPr lang="ru-RU" sz="1400" dirty="0"/>
              <a:t>Платформа работы: лицензированный центр, оборудованный кабинетами для занятий, диагностики и консультаций.</a:t>
            </a:r>
            <a:endParaRPr lang="ru-RU" sz="1400" dirty="0"/>
          </a:p>
          <a:p>
            <a:r>
              <a:rPr lang="ru-RU" dirty="0"/>
              <a:t>2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r>
              <a:rPr lang="ru-RU" sz="1400" dirty="0"/>
              <a:t>Команда: логопеды, дефектологи, </a:t>
            </a:r>
            <a:r>
              <a:rPr lang="ru-RU" sz="1400" dirty="0" err="1"/>
              <a:t>нейропсихологи</a:t>
            </a:r>
            <a:r>
              <a:rPr lang="ru-RU" sz="1400" dirty="0"/>
              <a:t>, психологи (все с профильным образованием и опытом).</a:t>
            </a:r>
            <a:endParaRPr lang="ru-RU" sz="1400" dirty="0"/>
          </a:p>
          <a:p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sz="1400" dirty="0"/>
              <a:t>Методическая база: современные диагностические и коррекционные методики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4.  </a:t>
            </a:r>
            <a:r>
              <a:rPr lang="ru-RU" sz="1400" dirty="0" smtClean="0"/>
              <a:t>Коммуникационные </a:t>
            </a:r>
            <a:r>
              <a:rPr lang="ru-RU" sz="1400" dirty="0"/>
              <a:t>каналы: </a:t>
            </a:r>
            <a:r>
              <a:rPr lang="ru-RU" sz="1400" dirty="0" err="1"/>
              <a:t>соцсети</a:t>
            </a:r>
            <a:r>
              <a:rPr lang="ru-RU" sz="1400" dirty="0"/>
              <a:t>, сарафанное радио, сайт, печатные материалы.</a:t>
            </a:r>
            <a:endParaRPr lang="ru-RU" sz="1400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20263" y="3968441"/>
            <a:ext cx="10993820" cy="253686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</a:t>
            </a:r>
            <a:r>
              <a:rPr lang="ru-RU" dirty="0" smtClean="0"/>
              <a:t>. </a:t>
            </a:r>
            <a:r>
              <a:rPr lang="ru-RU" dirty="0"/>
              <a:t>Анализ запроса: через консультации и диагностику определяются потребности семьи и ребёнка.</a:t>
            </a:r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.</a:t>
            </a:r>
            <a:r>
              <a:rPr lang="ru-RU" dirty="0"/>
              <a:t> Формирование индивидуального маршрута помощи: выбор специалистов, частота и формат занятий.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</a:t>
            </a:r>
            <a:r>
              <a:rPr lang="ru-RU" dirty="0"/>
              <a:t> Работа специалистов: индивидуальные и групповые занятия, междисциплинарные консультации внутри команды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</a:t>
            </a:r>
            <a:r>
              <a:rPr lang="ru-RU" dirty="0"/>
              <a:t> Вовлечение родителей: рекомендации, обратная связь, обучение для сопровождения дома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</a:t>
            </a:r>
            <a:r>
              <a:rPr lang="ru-RU" dirty="0"/>
              <a:t> Оценка динамики: регулярный анализ прогресса и корректировка плана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</a:t>
            </a:r>
            <a:r>
              <a:rPr lang="ru-RU" dirty="0"/>
              <a:t> Расширение охвата: через </a:t>
            </a:r>
            <a:r>
              <a:rPr lang="ru-RU" dirty="0" err="1"/>
              <a:t>соцпроекты</a:t>
            </a:r>
            <a:r>
              <a:rPr lang="ru-RU" dirty="0"/>
              <a:t> (как "Помогаем учиться") и выход в районы области.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2024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3" y="320622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16894" y="40233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8446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16894" y="581606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42781" y="2143947"/>
            <a:ext cx="1032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Запуск выездных консультаций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Реализация выездного формата проекта "Помогаем учиться" в малых городах и сёлах Ярославской области — не менее 10 выездов в год, помощь детям из труднодоступных территорий.</a:t>
            </a:r>
            <a:endParaRPr lang="ru-RU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05490" y="3028060"/>
            <a:ext cx="1032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Увеличение охвата проекта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Проведение 1000+ бесплатных консультаций в рамках проекта "Помогаем учиться", расширение команды и времени приёма, улучшение доступности помощи для семей из социально уязвимых групп.</a:t>
            </a:r>
            <a:endParaRPr lang="ru-R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42781" y="3914709"/>
            <a:ext cx="1032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Создание онлайн-платформы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Запуск цифрового направления: дистанционные консультации, обучающие </a:t>
            </a:r>
            <a:r>
              <a:rPr lang="ru-RU" sz="1600" dirty="0" err="1"/>
              <a:t>вебинары</a:t>
            </a:r>
            <a:r>
              <a:rPr lang="ru-RU" sz="1600" dirty="0"/>
              <a:t>, методическая поддержка для родителей и педагогов.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42781" y="4764203"/>
            <a:ext cx="1032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Формирование сообщества и наставничества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Запуск программы наставничества для женщин-предпринимателей, желающих открыть собственный коррекционный центр: минимум 10 участниц-практиков в год.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05490" y="5639849"/>
            <a:ext cx="1032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Разработка и </a:t>
            </a:r>
            <a:r>
              <a:rPr lang="ru-RU" sz="1600" b="1" dirty="0" smtClean="0"/>
              <a:t>запуск социальной </a:t>
            </a:r>
            <a:r>
              <a:rPr lang="ru-RU" sz="1600" b="1" dirty="0"/>
              <a:t>франшизы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Готовый пакет бизнес-модели центра "</a:t>
            </a:r>
            <a:r>
              <a:rPr lang="ru-RU" sz="1600" dirty="0" err="1"/>
              <a:t>ЛогоДеф</a:t>
            </a:r>
            <a:r>
              <a:rPr lang="ru-RU" sz="1600" dirty="0"/>
              <a:t>" с методическими и организационными решениями — планируется привлечение первых </a:t>
            </a:r>
            <a:r>
              <a:rPr lang="ru-RU" sz="1600" dirty="0" err="1"/>
              <a:t>франчайзи</a:t>
            </a:r>
            <a:r>
              <a:rPr lang="ru-RU" sz="1600" dirty="0"/>
              <a:t> в регионах ЦФО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25403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60540" y="333972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379454" y="1288078"/>
            <a:ext cx="5407633" cy="35791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876364" y="1288079"/>
            <a:ext cx="5727057" cy="73733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Сайт</a:t>
            </a:r>
          </a:p>
          <a:p>
            <a:r>
              <a:rPr lang="ru-RU" dirty="0" smtClean="0"/>
              <a:t> </a:t>
            </a:r>
            <a:r>
              <a:rPr lang="en-US" dirty="0">
                <a:hlinkClick r:id="rId3"/>
              </a:rPr>
              <a:t>https://logoped-yar.ru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379454" y="4928456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Статистические </a:t>
            </a:r>
            <a:r>
              <a:rPr lang="ru-RU" dirty="0" smtClean="0"/>
              <a:t>данные</a:t>
            </a:r>
          </a:p>
          <a:p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902387" y="2166748"/>
            <a:ext cx="5727058" cy="134293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Соц. Сети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vk.com/rclogoped?from=groups</a:t>
            </a:r>
            <a:endParaRPr lang="ru-RU" dirty="0" smtClean="0"/>
          </a:p>
          <a:p>
            <a:r>
              <a:rPr lang="ru-RU" dirty="0" smtClean="0"/>
              <a:t>Отзывы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yandex.ru/profile/133184022975?lang=ru</a:t>
            </a:r>
            <a:endParaRPr lang="ru-RU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4754" y="1618790"/>
            <a:ext cx="529233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1200"/>
              </a:lnSpc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Центр успешно функционирует с 2020 года на собственной лицензированной базе во Фрунзенском районе г. Ярославль.</a:t>
            </a: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Сформирована постоянная команда из 10 специалистов: логопеды, дефектологи,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нейропсихологи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, детские психологи.</a:t>
            </a: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Реализован социальный проект «Помогаем учиться» — предоставлено 665 бесплатных консультаций с января по декабрь 2024 года.</a:t>
            </a: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Разработаны методические материалы и инструкции для реализации выездных консультаций (проект 2025 года).</a:t>
            </a: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Ведётся работа по созданию </a:t>
            </a:r>
            <a:r>
              <a:rPr kumimoji="0" lang="ru-RU" altLang="ru-RU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франшизного</a:t>
            </a:r>
            <a:r>
              <a:rPr kumimoji="0" lang="ru-RU" alt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пакета и наставнической программы для женщин-предпринимателей.</a:t>
            </a:r>
          </a:p>
          <a:p>
            <a:pPr marL="0" marR="0" lvl="0" indent="0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876364" y="3702380"/>
            <a:ext cx="572705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Видеоролик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disk.yandex.ru/i/SI-6s29iV_n1KQ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697941" y="5069788"/>
            <a:ext cx="6118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Общее количество детей, получивших помощь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более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1500 человек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Ежемесячно</a:t>
            </a: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150 детей занимаются</a:t>
            </a: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со специалистами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Каждый</a:t>
            </a: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месяц за помощью обращаются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30-40  новых семей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Среднее количество занятий в неделю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от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250 до 300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Более чем в 10 раз выросла выручка  от начала реализации проекта в 2020г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Доля детей, посещающих сразу 2 и более специалистов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40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%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Средняя длительность сопровождения одного ребёнка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от 3 до 9 месяцев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Среди общего количества детей нуждающихся в помощи 70% мальчики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1634</Words>
  <Application>Microsoft Office PowerPoint</Application>
  <PresentationFormat>Широкоэкранный</PresentationFormat>
  <Paragraphs>192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АНАСТАСИЯ</cp:lastModifiedBy>
  <cp:revision>27</cp:revision>
  <dcterms:created xsi:type="dcterms:W3CDTF">2025-03-26T12:04:55Z</dcterms:created>
  <dcterms:modified xsi:type="dcterms:W3CDTF">2025-04-10T13:57:09Z</dcterms:modified>
</cp:coreProperties>
</file>