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2544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rotrener.ru/napravleniya/kurs-instruktor-gruppovykh-programm-napravlenie-kallanetik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rozorova.liliia@yandex.r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88640"/>
            <a:ext cx="820891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10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</a:t>
            </a:r>
            <a:endParaRPr lang="uk-UA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k-UA" sz="2000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uk-UA" sz="20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Калланетика</a:t>
            </a:r>
            <a:r>
              <a:rPr lang="uk-UA" sz="2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uk-UA" sz="20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школе</a:t>
            </a:r>
            <a:r>
              <a:rPr lang="uk-UA" sz="2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uk-UA" sz="20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укрепление</a:t>
            </a:r>
            <a:r>
              <a:rPr lang="uk-UA" sz="2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здоровья</a:t>
            </a:r>
            <a:r>
              <a:rPr lang="uk-UA" sz="2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педагогов</a:t>
            </a:r>
            <a:r>
              <a:rPr lang="uk-UA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endParaRPr lang="uk-UA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Путь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 здоровью и энергии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каждый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день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algn="ctr"/>
            <a:endParaRPr lang="ru-RU" b="1" u="sng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u="sng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uk-UA" dirty="0"/>
          </a:p>
          <a:p>
            <a:endParaRPr lang="ru-RU" u="sng" dirty="0">
              <a:latin typeface="Arial" pitchFamily="34" charset="0"/>
              <a:cs typeface="Arial" pitchFamily="34" charset="0"/>
            </a:endParaRPr>
          </a:p>
          <a:p>
            <a:endParaRPr lang="ru-RU" u="sng" dirty="0" smtClean="0">
              <a:latin typeface="Arial" pitchFamily="34" charset="0"/>
              <a:cs typeface="Arial" pitchFamily="34" charset="0"/>
            </a:endParaRPr>
          </a:p>
          <a:p>
            <a:endParaRPr lang="ru-RU" u="sng" dirty="0"/>
          </a:p>
          <a:p>
            <a:endParaRPr lang="ru-RU" u="sng" dirty="0" smtClean="0"/>
          </a:p>
          <a:p>
            <a:endParaRPr lang="ru-RU" u="sng" dirty="0"/>
          </a:p>
          <a:p>
            <a:endParaRPr lang="ru-RU" u="sng" dirty="0" smtClean="0"/>
          </a:p>
          <a:p>
            <a:endParaRPr lang="ru-RU" u="sng" dirty="0"/>
          </a:p>
          <a:p>
            <a:endParaRPr lang="ru-RU" u="sng" dirty="0" smtClean="0"/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5" b="40159"/>
          <a:stretch/>
        </p:blipFill>
        <p:spPr bwMode="auto">
          <a:xfrm>
            <a:off x="0" y="2060848"/>
            <a:ext cx="9144000" cy="48209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" y="4772543"/>
            <a:ext cx="8077037" cy="205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72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418" y="5373216"/>
            <a:ext cx="447516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260648"/>
            <a:ext cx="8280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Ожидаемые</a:t>
            </a:r>
            <a:r>
              <a:rPr lang="uk-UA" sz="24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результаты</a:t>
            </a:r>
            <a:r>
              <a:rPr lang="uk-UA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uk-UA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dirty="0">
                <a:latin typeface="Arial" pitchFamily="34" charset="0"/>
                <a:cs typeface="Arial" pitchFamily="34" charset="0"/>
              </a:rPr>
              <a:t>1.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Повышение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мотивации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педагогов</a:t>
            </a:r>
            <a:r>
              <a:rPr lang="uk-UA" dirty="0">
                <a:latin typeface="Arial" pitchFamily="34" charset="0"/>
                <a:cs typeface="Arial" pitchFamily="34" charset="0"/>
              </a:rPr>
              <a:t> к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ведению</a:t>
            </a:r>
            <a:r>
              <a:rPr lang="uk-UA" dirty="0">
                <a:latin typeface="Arial" pitchFamily="34" charset="0"/>
                <a:cs typeface="Arial" pitchFamily="34" charset="0"/>
              </a:rPr>
              <a:t> активного образа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жизни</a:t>
            </a:r>
            <a:r>
              <a:rPr lang="uk-UA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uk-UA" dirty="0">
                <a:latin typeface="Arial" pitchFamily="34" charset="0"/>
                <a:cs typeface="Arial" pitchFamily="34" charset="0"/>
              </a:rPr>
              <a:t>2.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Улучшение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психологического и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физического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самочувствия</a:t>
            </a:r>
            <a:r>
              <a:rPr lang="uk-UA" dirty="0">
                <a:latin typeface="Arial" pitchFamily="34" charset="0"/>
                <a:cs typeface="Arial" pitchFamily="34" charset="0"/>
              </a:rPr>
              <a:t> и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снижение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распространенности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болезней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позвоночника</a:t>
            </a:r>
            <a:r>
              <a:rPr lang="uk-UA" dirty="0">
                <a:latin typeface="Arial" pitchFamily="34" charset="0"/>
                <a:cs typeface="Arial" pitchFamily="34" charset="0"/>
              </a:rPr>
              <a:t> и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суставов</a:t>
            </a:r>
            <a:r>
              <a:rPr lang="uk-UA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uk-UA" dirty="0">
                <a:latin typeface="Arial" pitchFamily="34" charset="0"/>
                <a:cs typeface="Arial" pitchFamily="34" charset="0"/>
              </a:rPr>
              <a:t>3.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Увеличение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работоспособности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педагогов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благодаря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повышению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общей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выносливости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организма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4. Финансовая </a:t>
            </a:r>
            <a:r>
              <a:rPr lang="ru-RU" dirty="0">
                <a:latin typeface="Arial" pitchFamily="34" charset="0"/>
                <a:cs typeface="Arial" pitchFamily="34" charset="0"/>
              </a:rPr>
              <a:t>поддержка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учебного процесса для детей </a:t>
            </a:r>
            <a:r>
              <a:rPr lang="ru-RU" dirty="0">
                <a:latin typeface="Arial" pitchFamily="34" charset="0"/>
                <a:cs typeface="Arial" pitchFamily="34" charset="0"/>
              </a:rPr>
              <a:t>с ограниченными возможностями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здоровья (приобретение коррекционно-развивающих материалов).</a:t>
            </a:r>
            <a:endParaRPr lang="uk-UA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dirty="0">
                <a:latin typeface="Arial" pitchFamily="34" charset="0"/>
                <a:cs typeface="Arial" pitchFamily="34" charset="0"/>
              </a:rPr>
              <a:t>5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Возможность</a:t>
            </a:r>
            <a:r>
              <a:rPr lang="uk-UA" dirty="0">
                <a:latin typeface="Arial" pitchFamily="34" charset="0"/>
                <a:cs typeface="Arial" pitchFamily="34" charset="0"/>
              </a:rPr>
              <a:t> повторного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внедрения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аналогичных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проектов</a:t>
            </a:r>
            <a:r>
              <a:rPr lang="uk-UA" dirty="0">
                <a:latin typeface="Arial" pitchFamily="34" charset="0"/>
                <a:cs typeface="Arial" pitchFamily="34" charset="0"/>
              </a:rPr>
              <a:t> в других школах и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регионах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страны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uk-UA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         </a:t>
            </a:r>
            <a:r>
              <a:rPr lang="uk-UA" u="sng" dirty="0">
                <a:latin typeface="Arial" pitchFamily="34" charset="0"/>
                <a:cs typeface="Arial" pitchFamily="34" charset="0"/>
              </a:rPr>
              <a:t>Проект «</a:t>
            </a:r>
            <a:r>
              <a:rPr lang="uk-UA" u="sng" dirty="0" err="1">
                <a:latin typeface="Arial" pitchFamily="34" charset="0"/>
                <a:cs typeface="Arial" pitchFamily="34" charset="0"/>
              </a:rPr>
              <a:t>Калланетика</a:t>
            </a:r>
            <a:r>
              <a:rPr lang="uk-UA" u="sng" dirty="0">
                <a:latin typeface="Arial" pitchFamily="34" charset="0"/>
                <a:cs typeface="Arial" pitchFamily="34" charset="0"/>
              </a:rPr>
              <a:t> в </a:t>
            </a:r>
            <a:r>
              <a:rPr lang="uk-UA" u="sng" dirty="0" err="1">
                <a:latin typeface="Arial" pitchFamily="34" charset="0"/>
                <a:cs typeface="Arial" pitchFamily="34" charset="0"/>
              </a:rPr>
              <a:t>школе</a:t>
            </a:r>
            <a:r>
              <a:rPr lang="uk-UA" u="sng" dirty="0">
                <a:latin typeface="Arial" pitchFamily="34" charset="0"/>
                <a:cs typeface="Arial" pitchFamily="34" charset="0"/>
              </a:rPr>
              <a:t>» </a:t>
            </a:r>
            <a:r>
              <a:rPr lang="uk-UA" u="sng" dirty="0" err="1">
                <a:latin typeface="Arial" pitchFamily="34" charset="0"/>
                <a:cs typeface="Arial" pitchFamily="34" charset="0"/>
              </a:rPr>
              <a:t>позволит</a:t>
            </a:r>
            <a:r>
              <a:rPr lang="uk-UA" u="sng" dirty="0">
                <a:latin typeface="Arial" pitchFamily="34" charset="0"/>
                <a:cs typeface="Arial" pitchFamily="34" charset="0"/>
              </a:rPr>
              <a:t> </a:t>
            </a:r>
            <a:r>
              <a:rPr lang="uk-UA" u="sng" dirty="0" err="1">
                <a:latin typeface="Arial" pitchFamily="34" charset="0"/>
                <a:cs typeface="Arial" pitchFamily="34" charset="0"/>
              </a:rPr>
              <a:t>существенно</a:t>
            </a:r>
            <a:r>
              <a:rPr lang="uk-UA" u="sng" dirty="0">
                <a:latin typeface="Arial" pitchFamily="34" charset="0"/>
                <a:cs typeface="Arial" pitchFamily="34" charset="0"/>
              </a:rPr>
              <a:t> </a:t>
            </a:r>
            <a:r>
              <a:rPr lang="uk-UA" u="sng" dirty="0" err="1">
                <a:latin typeface="Arial" pitchFamily="34" charset="0"/>
                <a:cs typeface="Arial" pitchFamily="34" charset="0"/>
              </a:rPr>
              <a:t>повысить</a:t>
            </a:r>
            <a:r>
              <a:rPr lang="uk-UA" u="sng" dirty="0">
                <a:latin typeface="Arial" pitchFamily="34" charset="0"/>
                <a:cs typeface="Arial" pitchFamily="34" charset="0"/>
              </a:rPr>
              <a:t> </a:t>
            </a:r>
            <a:r>
              <a:rPr lang="uk-UA" u="sng" dirty="0" err="1">
                <a:latin typeface="Arial" pitchFamily="34" charset="0"/>
                <a:cs typeface="Arial" pitchFamily="34" charset="0"/>
              </a:rPr>
              <a:t>уровень</a:t>
            </a:r>
            <a:r>
              <a:rPr lang="uk-UA" u="sng" dirty="0">
                <a:latin typeface="Arial" pitchFamily="34" charset="0"/>
                <a:cs typeface="Arial" pitchFamily="34" charset="0"/>
              </a:rPr>
              <a:t> </a:t>
            </a:r>
            <a:r>
              <a:rPr lang="uk-UA" u="sng" dirty="0" err="1">
                <a:latin typeface="Arial" pitchFamily="34" charset="0"/>
                <a:cs typeface="Arial" pitchFamily="34" charset="0"/>
              </a:rPr>
              <a:t>здоровья</a:t>
            </a:r>
            <a:r>
              <a:rPr lang="uk-UA" u="sng" dirty="0">
                <a:latin typeface="Arial" pitchFamily="34" charset="0"/>
                <a:cs typeface="Arial" pitchFamily="34" charset="0"/>
              </a:rPr>
              <a:t> и </a:t>
            </a:r>
            <a:r>
              <a:rPr lang="uk-UA" u="sng" dirty="0" err="1">
                <a:latin typeface="Arial" pitchFamily="34" charset="0"/>
                <a:cs typeface="Arial" pitchFamily="34" charset="0"/>
              </a:rPr>
              <a:t>качества</a:t>
            </a:r>
            <a:r>
              <a:rPr lang="uk-UA" u="sng" dirty="0">
                <a:latin typeface="Arial" pitchFamily="34" charset="0"/>
                <a:cs typeface="Arial" pitchFamily="34" charset="0"/>
              </a:rPr>
              <a:t> </a:t>
            </a:r>
            <a:r>
              <a:rPr lang="uk-UA" u="sng" dirty="0" err="1">
                <a:latin typeface="Arial" pitchFamily="34" charset="0"/>
                <a:cs typeface="Arial" pitchFamily="34" charset="0"/>
              </a:rPr>
              <a:t>жизни</a:t>
            </a:r>
            <a:r>
              <a:rPr lang="uk-UA" u="sng" dirty="0">
                <a:latin typeface="Arial" pitchFamily="34" charset="0"/>
                <a:cs typeface="Arial" pitchFamily="34" charset="0"/>
              </a:rPr>
              <a:t> </a:t>
            </a:r>
            <a:r>
              <a:rPr lang="uk-UA" u="sng" dirty="0" err="1">
                <a:latin typeface="Arial" pitchFamily="34" charset="0"/>
                <a:cs typeface="Arial" pitchFamily="34" charset="0"/>
              </a:rPr>
              <a:t>педагогов</a:t>
            </a:r>
            <a:r>
              <a:rPr lang="uk-UA" u="sng" dirty="0">
                <a:latin typeface="Arial" pitchFamily="34" charset="0"/>
                <a:cs typeface="Arial" pitchFamily="34" charset="0"/>
              </a:rPr>
              <a:t>, </a:t>
            </a:r>
            <a:r>
              <a:rPr lang="uk-UA" u="sng" dirty="0" err="1">
                <a:latin typeface="Arial" pitchFamily="34" charset="0"/>
                <a:cs typeface="Arial" pitchFamily="34" charset="0"/>
              </a:rPr>
              <a:t>способствовать</a:t>
            </a:r>
            <a:r>
              <a:rPr lang="uk-UA" u="sng" dirty="0">
                <a:latin typeface="Arial" pitchFamily="34" charset="0"/>
                <a:cs typeface="Arial" pitchFamily="34" charset="0"/>
              </a:rPr>
              <a:t> </a:t>
            </a:r>
            <a:r>
              <a:rPr lang="uk-UA" u="sng" dirty="0" err="1">
                <a:latin typeface="Arial" pitchFamily="34" charset="0"/>
                <a:cs typeface="Arial" pitchFamily="34" charset="0"/>
              </a:rPr>
              <a:t>формированию</a:t>
            </a:r>
            <a:r>
              <a:rPr lang="uk-UA" u="sng" dirty="0">
                <a:latin typeface="Arial" pitchFamily="34" charset="0"/>
                <a:cs typeface="Arial" pitchFamily="34" charset="0"/>
              </a:rPr>
              <a:t> </a:t>
            </a:r>
            <a:r>
              <a:rPr lang="uk-UA" u="sng" dirty="0" err="1">
                <a:latin typeface="Arial" pitchFamily="34" charset="0"/>
                <a:cs typeface="Arial" pitchFamily="34" charset="0"/>
              </a:rPr>
              <a:t>здоровой</a:t>
            </a:r>
            <a:r>
              <a:rPr lang="uk-UA" u="sng" dirty="0">
                <a:latin typeface="Arial" pitchFamily="34" charset="0"/>
                <a:cs typeface="Arial" pitchFamily="34" charset="0"/>
              </a:rPr>
              <a:t> </a:t>
            </a:r>
            <a:r>
              <a:rPr lang="uk-UA" u="sng" dirty="0" err="1">
                <a:latin typeface="Arial" pitchFamily="34" charset="0"/>
                <a:cs typeface="Arial" pitchFamily="34" charset="0"/>
              </a:rPr>
              <a:t>образовательной</a:t>
            </a:r>
            <a:r>
              <a:rPr lang="uk-UA" u="sng" dirty="0">
                <a:latin typeface="Arial" pitchFamily="34" charset="0"/>
                <a:cs typeface="Arial" pitchFamily="34" charset="0"/>
              </a:rPr>
              <a:t> </a:t>
            </a:r>
            <a:r>
              <a:rPr lang="uk-UA" u="sng" dirty="0" err="1">
                <a:latin typeface="Arial" pitchFamily="34" charset="0"/>
                <a:cs typeface="Arial" pitchFamily="34" charset="0"/>
              </a:rPr>
              <a:t>среды</a:t>
            </a:r>
            <a:r>
              <a:rPr lang="uk-UA" u="sng" dirty="0">
                <a:latin typeface="Arial" pitchFamily="34" charset="0"/>
                <a:cs typeface="Arial" pitchFamily="34" charset="0"/>
              </a:rPr>
              <a:t> и </a:t>
            </a:r>
            <a:r>
              <a:rPr lang="uk-UA" u="sng" dirty="0" err="1">
                <a:latin typeface="Arial" pitchFamily="34" charset="0"/>
                <a:cs typeface="Arial" pitchFamily="34" charset="0"/>
              </a:rPr>
              <a:t>станет</a:t>
            </a:r>
            <a:r>
              <a:rPr lang="uk-UA" u="sng" dirty="0">
                <a:latin typeface="Arial" pitchFamily="34" charset="0"/>
                <a:cs typeface="Arial" pitchFamily="34" charset="0"/>
              </a:rPr>
              <a:t> </a:t>
            </a:r>
            <a:r>
              <a:rPr lang="uk-UA" u="sng" dirty="0" err="1">
                <a:latin typeface="Arial" pitchFamily="34" charset="0"/>
                <a:cs typeface="Arial" pitchFamily="34" charset="0"/>
              </a:rPr>
              <a:t>важным</a:t>
            </a:r>
            <a:r>
              <a:rPr lang="uk-UA" u="sng" dirty="0">
                <a:latin typeface="Arial" pitchFamily="34" charset="0"/>
                <a:cs typeface="Arial" pitchFamily="34" charset="0"/>
              </a:rPr>
              <a:t> вкладом в систему </a:t>
            </a:r>
            <a:r>
              <a:rPr lang="uk-UA" u="sng" dirty="0" err="1">
                <a:latin typeface="Arial" pitchFamily="34" charset="0"/>
                <a:cs typeface="Arial" pitchFamily="34" charset="0"/>
              </a:rPr>
              <a:t>охраны</a:t>
            </a:r>
            <a:r>
              <a:rPr lang="uk-UA" u="sng" dirty="0">
                <a:latin typeface="Arial" pitchFamily="34" charset="0"/>
                <a:cs typeface="Arial" pitchFamily="34" charset="0"/>
              </a:rPr>
              <a:t> труда </a:t>
            </a:r>
            <a:r>
              <a:rPr lang="uk-UA" u="sng" dirty="0" err="1">
                <a:latin typeface="Arial" pitchFamily="34" charset="0"/>
                <a:cs typeface="Arial" pitchFamily="34" charset="0"/>
              </a:rPr>
              <a:t>работников</a:t>
            </a:r>
            <a:r>
              <a:rPr lang="uk-UA" u="sng" dirty="0">
                <a:latin typeface="Arial" pitchFamily="34" charset="0"/>
                <a:cs typeface="Arial" pitchFamily="34" charset="0"/>
              </a:rPr>
              <a:t> </a:t>
            </a:r>
            <a:r>
              <a:rPr lang="uk-UA" u="sng" dirty="0" err="1">
                <a:latin typeface="Arial" pitchFamily="34" charset="0"/>
                <a:cs typeface="Arial" pitchFamily="34" charset="0"/>
              </a:rPr>
              <a:t>сферы</a:t>
            </a:r>
            <a:r>
              <a:rPr lang="uk-UA" u="sng" dirty="0">
                <a:latin typeface="Arial" pitchFamily="34" charset="0"/>
                <a:cs typeface="Arial" pitchFamily="34" charset="0"/>
              </a:rPr>
              <a:t> </a:t>
            </a:r>
            <a:r>
              <a:rPr lang="uk-UA" u="sng" dirty="0" err="1">
                <a:latin typeface="Arial" pitchFamily="34" charset="0"/>
                <a:cs typeface="Arial" pitchFamily="34" charset="0"/>
              </a:rPr>
              <a:t>образования</a:t>
            </a:r>
            <a:r>
              <a:rPr lang="uk-UA" u="sng" dirty="0">
                <a:latin typeface="Arial" pitchFamily="34" charset="0"/>
                <a:cs typeface="Arial" pitchFamily="34" charset="0"/>
              </a:rPr>
              <a:t>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3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772"/>
            <a:ext cx="91440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422" y="5517232"/>
            <a:ext cx="447516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87129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Социальная значимость проекта </a:t>
            </a:r>
            <a:endParaRPr lang="ru-RU" sz="2400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Калланетика</a:t>
            </a: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 школе: укрепление здоровья педагогов»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Проект решает две ключевые социальные задачи:</a:t>
            </a: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1. Укрепление здоровья педагогов.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   Занятия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калланетикой</a:t>
            </a:r>
            <a:r>
              <a:rPr lang="ru-RU" dirty="0">
                <a:latin typeface="Arial" pitchFamily="34" charset="0"/>
                <a:cs typeface="Arial" pitchFamily="34" charset="0"/>
              </a:rPr>
              <a:t> способствуют профилактике профессиональных заболеваний, повышению общей выносливости и устойчивости к стрессовым факторам, обеспечивая поддержание профессионального ресурса и продление активного участия педагогов в образовательной деятельности.</a:t>
            </a: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2. Поддержка детей с ограниченными возможностями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здоровья.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   Средства, полученные от добровольных взносов участников занятий, используются для приобретения развивающих материалов, необходимых для успешной интеграции и социализации детей с особенностями развития в условиях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адаптированной среды школы.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48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668" y="5107164"/>
            <a:ext cx="5338664" cy="132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04664"/>
            <a:ext cx="849694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Необходимая помощь для реализации проекта:</a:t>
            </a:r>
            <a:endParaRPr lang="ru-RU" sz="2400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Приобретение 25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ковриков </a:t>
            </a:r>
            <a:r>
              <a:rPr lang="ru-RU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занятий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Оплата </a:t>
            </a:r>
            <a:r>
              <a:rPr lang="ru-RU" dirty="0">
                <a:latin typeface="Arial" pitchFamily="34" charset="0"/>
                <a:cs typeface="Arial" pitchFamily="34" charset="0"/>
              </a:rPr>
              <a:t>курса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обучения (повышения квалификации) </a:t>
            </a:r>
            <a:r>
              <a:rPr lang="ru-RU" dirty="0">
                <a:latin typeface="Arial" pitchFamily="34" charset="0"/>
                <a:cs typeface="Arial" pitchFamily="34" charset="0"/>
              </a:rPr>
              <a:t>для автора проекта: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«Курс</a:t>
            </a:r>
            <a:r>
              <a:rPr lang="ru-RU" dirty="0">
                <a:latin typeface="Arial" pitchFamily="34" charset="0"/>
                <a:cs typeface="Arial" pitchFamily="34" charset="0"/>
              </a:rPr>
              <a:t>: инструктор групповых программ. Направление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Калланетика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 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u="sng" dirty="0" smtClean="0">
                <a:latin typeface="Arial" pitchFamily="34" charset="0"/>
                <a:cs typeface="Arial" pitchFamily="34" charset="0"/>
              </a:rPr>
              <a:t>Например: </a:t>
            </a:r>
            <a:r>
              <a:rPr lang="ru-RU" dirty="0" smtClean="0">
                <a:latin typeface="Arial" pitchFamily="34" charset="0"/>
                <a:cs typeface="Arial" pitchFamily="34" charset="0"/>
                <a:hlinkClick r:id="rId4"/>
              </a:rPr>
              <a:t>https</a:t>
            </a:r>
            <a:r>
              <a:rPr lang="ru-RU" dirty="0">
                <a:latin typeface="Arial" pitchFamily="34" charset="0"/>
                <a:cs typeface="Arial" pitchFamily="34" charset="0"/>
                <a:hlinkClick r:id="rId4"/>
              </a:rPr>
              <a:t>://</a:t>
            </a:r>
            <a:r>
              <a:rPr lang="ru-RU" dirty="0" smtClean="0">
                <a:latin typeface="Arial" pitchFamily="34" charset="0"/>
                <a:cs typeface="Arial" pitchFamily="34" charset="0"/>
                <a:hlinkClick r:id="rId4"/>
              </a:rPr>
              <a:t>protrener.ru/napravleniya/kurs-instruktor-gruppovykh-programm-napravlenie-kallanetika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09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9781" y="476672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Автор </a:t>
            </a:r>
            <a:r>
              <a:rPr lang="ru-RU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проекта</a:t>
            </a:r>
            <a:endParaRPr lang="ru-RU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Прозорова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Лилия Валентиновна,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педагог-психолог, учитель-дефектолог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ГБУ </a:t>
            </a:r>
            <a:r>
              <a:rPr lang="ru-RU" dirty="0">
                <a:latin typeface="Arial" pitchFamily="34" charset="0"/>
                <a:cs typeface="Arial" pitchFamily="34" charset="0"/>
              </a:rPr>
              <a:t>ОО ЗО «СОШ №2» г. Каменка-Днепровская,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активная участница </a:t>
            </a:r>
            <a:r>
              <a:rPr lang="ru-RU" dirty="0">
                <a:latin typeface="Arial" pitchFamily="34" charset="0"/>
                <a:cs typeface="Arial" pitchFamily="34" charset="0"/>
              </a:rPr>
              <a:t>занятий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калланетикой</a:t>
            </a:r>
            <a:r>
              <a:rPr lang="ru-RU" dirty="0">
                <a:latin typeface="Arial" pitchFamily="34" charset="0"/>
                <a:cs typeface="Arial" pitchFamily="34" charset="0"/>
              </a:rPr>
              <a:t> в течение 5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лет  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</a:t>
            </a:r>
            <a:endParaRPr lang="uk-UA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+79900924303                                                                                               </a:t>
            </a:r>
          </a:p>
          <a:p>
            <a:pPr algn="ctr"/>
            <a:r>
              <a:rPr lang="ru-RU" u="sng" dirty="0" smtClean="0">
                <a:latin typeface="Arial" pitchFamily="34" charset="0"/>
                <a:cs typeface="Arial" pitchFamily="34" charset="0"/>
                <a:hlinkClick r:id="rId3"/>
              </a:rPr>
              <a:t>prozorova.liliia@yandex.ru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 </a:t>
            </a:r>
            <a:endParaRPr lang="ru-RU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81128"/>
            <a:ext cx="80772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1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97346"/>
            <a:ext cx="84249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Цели</a:t>
            </a:r>
            <a:r>
              <a:rPr lang="uk-UA" sz="24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проекта</a:t>
            </a:r>
            <a:r>
              <a:rPr lang="uk-UA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uk-UA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uk-UA" dirty="0" err="1">
                <a:latin typeface="Arial" pitchFamily="34" charset="0"/>
                <a:cs typeface="Arial" pitchFamily="34" charset="0"/>
              </a:rPr>
              <a:t>Разработка</a:t>
            </a:r>
            <a:r>
              <a:rPr lang="uk-UA" dirty="0">
                <a:latin typeface="Arial" pitchFamily="34" charset="0"/>
                <a:cs typeface="Arial" pitchFamily="34" charset="0"/>
              </a:rPr>
              <a:t> и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внедрение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программы</a:t>
            </a:r>
            <a:r>
              <a:rPr lang="uk-UA" dirty="0">
                <a:latin typeface="Arial" pitchFamily="34" charset="0"/>
                <a:cs typeface="Arial" pitchFamily="34" charset="0"/>
              </a:rPr>
              <a:t> занятий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калланетикой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среди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педагогов, </a:t>
            </a:r>
            <a:r>
              <a:rPr lang="uk-UA" dirty="0">
                <a:latin typeface="Arial" pitchFamily="34" charset="0"/>
                <a:cs typeface="Arial" pitchFamily="34" charset="0"/>
              </a:rPr>
              <a:t>с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целью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улучшения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психологического и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физического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состояния</a:t>
            </a:r>
            <a:r>
              <a:rPr lang="uk-UA" dirty="0">
                <a:latin typeface="Arial" pitchFamily="34" charset="0"/>
                <a:cs typeface="Arial" pitchFamily="34" charset="0"/>
              </a:rPr>
              <a:t>,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профилактики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заболеваний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опорно-двигательного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ап</a:t>
            </a:r>
            <a:r>
              <a:rPr lang="ru-RU" dirty="0">
                <a:latin typeface="Arial" pitchFamily="34" charset="0"/>
                <a:cs typeface="Arial" pitchFamily="34" charset="0"/>
              </a:rPr>
              <a:t>п</a:t>
            </a:r>
            <a:r>
              <a:rPr lang="uk-UA" dirty="0">
                <a:latin typeface="Arial" pitchFamily="34" charset="0"/>
                <a:cs typeface="Arial" pitchFamily="34" charset="0"/>
              </a:rPr>
              <a:t>арата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профвыгорания</a:t>
            </a:r>
            <a:r>
              <a:rPr lang="uk-UA" dirty="0">
                <a:latin typeface="Arial" pitchFamily="34" charset="0"/>
                <a:cs typeface="Arial" pitchFamily="34" charset="0"/>
              </a:rPr>
              <a:t> и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повышения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общего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уровня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здоровья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педагогических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работников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uk-UA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endParaRPr lang="uk-UA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Arial" pitchFamily="34" charset="0"/>
                <a:cs typeface="Arial" pitchFamily="34" charset="0"/>
              </a:rPr>
              <a:t>Финансовая поддержка детей с ограниченными возможностями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здоровья, инвалидностью, </a:t>
            </a:r>
            <a:r>
              <a:rPr lang="ru-RU" dirty="0">
                <a:latin typeface="Arial" pitchFamily="34" charset="0"/>
                <a:cs typeface="Arial" pitchFamily="34" charset="0"/>
              </a:rPr>
              <a:t>обеспечиваемая средствами, полученными от добровольных взносов участников занятий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калланетикой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направленными </a:t>
            </a:r>
            <a:r>
              <a:rPr lang="ru-RU" dirty="0">
                <a:latin typeface="Arial" pitchFamily="34" charset="0"/>
                <a:cs typeface="Arial" pitchFamily="34" charset="0"/>
              </a:rPr>
              <a:t>на приобретение специализированных развивающих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материалов для коррекционных занятий с указанными детьми </a:t>
            </a:r>
            <a:r>
              <a:rPr lang="ru-RU" dirty="0">
                <a:latin typeface="Arial" pitchFamily="34" charset="0"/>
                <a:cs typeface="Arial" pitchFamily="34" charset="0"/>
              </a:rPr>
              <a:t>в условиях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ГБУ ОО ЗО «СОШ №2» г. Каменка-Днепровская.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418" y="2283052"/>
            <a:ext cx="447516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22"/>
          <a:stretch/>
        </p:blipFill>
        <p:spPr bwMode="auto">
          <a:xfrm>
            <a:off x="3067233" y="5415001"/>
            <a:ext cx="293752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67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076"/>
            <a:ext cx="9144000" cy="691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418" y="5439734"/>
            <a:ext cx="447516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7100" y="260648"/>
            <a:ext cx="84969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Актуальность проблемы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 Высокая нагрузка и строгие требования к учителям современных школ.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- Психологические </a:t>
            </a:r>
            <a:r>
              <a:rPr lang="ru-RU" dirty="0">
                <a:latin typeface="Arial" pitchFamily="34" charset="0"/>
                <a:cs typeface="Arial" pitchFamily="34" charset="0"/>
              </a:rPr>
              <a:t>стрессы, влияющие на здоровье и работоспособность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педагогов: ш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кола находится в Запорожской области в зоне боевых действий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 Накопление хронического стресса ведет к тревожности, раздражительности, снижению концентрации и депрессивным состояниям.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 Профессиональное выгорание отрицательно влияет на производительность труда и удовлетворение профессией.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 Необходимость профилактики психоэмоционального истощения для долгосрочной профессиональной успешности.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 Физическое здоровье учителей страдает из-за высокой статической нагрузки, недостатка двигательной активности и особенностей профессии.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 Основная масса педагогических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работников школы </a:t>
            </a:r>
            <a:r>
              <a:rPr lang="ru-RU" dirty="0">
                <a:latin typeface="Arial" pitchFamily="34" charset="0"/>
                <a:cs typeface="Arial" pitchFamily="34" charset="0"/>
              </a:rPr>
              <a:t>— женщины, чье здоровье важно для благополучия всей страны.</a:t>
            </a: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Регулярная </a:t>
            </a:r>
            <a:r>
              <a:rPr lang="ru-RU" u="sng" dirty="0">
                <a:latin typeface="Arial" pitchFamily="34" charset="0"/>
                <a:cs typeface="Arial" pitchFamily="34" charset="0"/>
              </a:rPr>
              <a:t>практика </a:t>
            </a:r>
            <a:r>
              <a:rPr lang="ru-RU" u="sng" dirty="0" err="1">
                <a:latin typeface="Arial" pitchFamily="34" charset="0"/>
                <a:cs typeface="Arial" pitchFamily="34" charset="0"/>
              </a:rPr>
              <a:t>калланетики</a:t>
            </a:r>
            <a:r>
              <a:rPr lang="ru-RU" u="sng" dirty="0">
                <a:latin typeface="Arial" pitchFamily="34" charset="0"/>
                <a:cs typeface="Arial" pitchFamily="34" charset="0"/>
              </a:rPr>
              <a:t> эффективно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поддерживает </a:t>
            </a:r>
            <a:r>
              <a:rPr lang="ru-RU" u="sng" dirty="0">
                <a:latin typeface="Arial" pitchFamily="34" charset="0"/>
                <a:cs typeface="Arial" pitchFamily="34" charset="0"/>
              </a:rPr>
              <a:t>и восстанавливает здоровье организма педагогов.</a:t>
            </a:r>
            <a:endParaRPr lang="uk-UA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37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418" y="5517232"/>
            <a:ext cx="447516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222" y="332656"/>
            <a:ext cx="849694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Что такое </a:t>
            </a:r>
            <a:r>
              <a:rPr lang="ru-RU" sz="24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калланетика</a:t>
            </a:r>
            <a:r>
              <a:rPr lang="ru-RU" sz="24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 Система низкокалорийных тренировок, направленных на повышение гибкости, укрепление мышц и коррекцию осанки.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 Помогает поддерживать хорошую физическую форму и позитивное настроение.</a:t>
            </a:r>
          </a:p>
          <a:p>
            <a:pPr algn="just"/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Преимущества </a:t>
            </a:r>
            <a:r>
              <a:rPr lang="ru-RU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калланетики</a:t>
            </a:r>
            <a:r>
              <a:rPr lang="ru-RU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 Расслабление: снимает накопленное мышечное напряжение.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 Улучшение качества сна и настроения: активирует выработку гормонов радости.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 Развитие осознанности: концентрация на теле позволяет отвлечься от повседневной суеты.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 Повышение самооценки: достижения в физическом развитии повышают уверенность в себе.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4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993657"/>
            <a:ext cx="3134591" cy="77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19" y="188640"/>
            <a:ext cx="86409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адачи </a:t>
            </a:r>
            <a:r>
              <a:rPr lang="ru-RU" sz="24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проекта</a:t>
            </a:r>
            <a:r>
              <a:rPr lang="ru-RU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ru-RU" sz="1600" u="sng" dirty="0" smtClean="0">
                <a:latin typeface="Arial" pitchFamily="34" charset="0"/>
                <a:cs typeface="Arial" pitchFamily="34" charset="0"/>
              </a:rPr>
              <a:t>Методическое </a:t>
            </a:r>
            <a:r>
              <a:rPr lang="ru-RU" sz="1600" u="sng" dirty="0">
                <a:latin typeface="Arial" pitchFamily="34" charset="0"/>
                <a:cs typeface="Arial" pitchFamily="34" charset="0"/>
              </a:rPr>
              <a:t>обеспечение: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разработка рекомендаций по занятиям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калланетикой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адаптированных к школе и педагогическому коллективу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2. </a:t>
            </a:r>
            <a:r>
              <a:rPr lang="ru-RU" sz="1600" u="sng" dirty="0">
                <a:latin typeface="Arial" pitchFamily="34" charset="0"/>
                <a:cs typeface="Arial" pitchFamily="34" charset="0"/>
              </a:rPr>
              <a:t>Популяризация оздоровительных практик: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презентация личного опыта и обучение педагогов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калланетике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3. </a:t>
            </a:r>
            <a:r>
              <a:rPr lang="ru-RU" sz="1600" u="sng" dirty="0">
                <a:latin typeface="Arial" pitchFamily="34" charset="0"/>
                <a:cs typeface="Arial" pitchFamily="34" charset="0"/>
              </a:rPr>
              <a:t>Экспериментальная проверка: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проведение серии пробных занятий для педагогов, оценка мотивации и эффекта укрепления здоровья.</a:t>
            </a: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4. </a:t>
            </a:r>
            <a:r>
              <a:rPr lang="ru-RU" sz="1600" u="sng" dirty="0">
                <a:latin typeface="Arial" pitchFamily="34" charset="0"/>
                <a:cs typeface="Arial" pitchFamily="34" charset="0"/>
              </a:rPr>
              <a:t>Планирование занятий: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организация регулярных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занятий для педагогов школы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трижды в неделю 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течение учебного года.</a:t>
            </a: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5. </a:t>
            </a:r>
            <a:r>
              <a:rPr lang="ru-RU" sz="1600" u="sng" dirty="0">
                <a:latin typeface="Arial" pitchFamily="34" charset="0"/>
                <a:cs typeface="Arial" pitchFamily="34" charset="0"/>
              </a:rPr>
              <a:t>Оценка воздействия: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влияние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калланетики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на физическое и психологическое состояние участников путем наблюдений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медицинского специалиста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 психолога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   - Оценка физического состояния до начала занятий, через месяц и по окончании учебного года.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   - Мониторинг изменений психологического состояния участниками до, через месяц и в конце учебного года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ru-RU" sz="1600" u="sng" dirty="0" smtClean="0">
                <a:latin typeface="Arial" pitchFamily="34" charset="0"/>
                <a:cs typeface="Arial" pitchFamily="34" charset="0"/>
              </a:rPr>
              <a:t>Приобретение развивающих материалов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для детей с ОВЗ.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7. </a:t>
            </a:r>
            <a:r>
              <a:rPr lang="ru-RU" sz="1600" u="sng" dirty="0">
                <a:latin typeface="Arial" pitchFamily="34" charset="0"/>
                <a:cs typeface="Arial" pitchFamily="34" charset="0"/>
              </a:rPr>
              <a:t>Распространение успешного опыта: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популяризация методов через организацию открытых мероприятий и семинаров для коллег-педагогов.</a:t>
            </a:r>
            <a:endParaRPr lang="uk-UA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93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418" y="5748337"/>
            <a:ext cx="447516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60648"/>
            <a:ext cx="86409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Этапы</a:t>
            </a:r>
            <a:r>
              <a:rPr lang="uk-UA" sz="24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реализации</a:t>
            </a:r>
            <a:r>
              <a:rPr lang="uk-UA" sz="24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проекта</a:t>
            </a:r>
            <a:r>
              <a:rPr lang="uk-UA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uk-UA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b="1" u="sng" dirty="0">
                <a:latin typeface="Arial" pitchFamily="34" charset="0"/>
                <a:cs typeface="Arial" pitchFamily="34" charset="0"/>
              </a:rPr>
              <a:t>I </a:t>
            </a:r>
            <a:r>
              <a:rPr lang="uk-UA" b="1" u="sng" dirty="0" err="1">
                <a:latin typeface="Arial" pitchFamily="34" charset="0"/>
                <a:cs typeface="Arial" pitchFamily="34" charset="0"/>
              </a:rPr>
              <a:t>этап</a:t>
            </a:r>
            <a:r>
              <a:rPr lang="uk-UA" b="1" u="sng" dirty="0">
                <a:latin typeface="Arial" pitchFamily="34" charset="0"/>
                <a:cs typeface="Arial" pitchFamily="34" charset="0"/>
              </a:rPr>
              <a:t> (</a:t>
            </a:r>
            <a:r>
              <a:rPr lang="uk-UA" b="1" u="sng" dirty="0" err="1">
                <a:latin typeface="Arial" pitchFamily="34" charset="0"/>
                <a:cs typeface="Arial" pitchFamily="34" charset="0"/>
              </a:rPr>
              <a:t>подготовительный</a:t>
            </a:r>
            <a:r>
              <a:rPr lang="uk-UA" b="1" u="sng" dirty="0" smtClean="0">
                <a:latin typeface="Arial" pitchFamily="34" charset="0"/>
                <a:cs typeface="Arial" pitchFamily="34" charset="0"/>
              </a:rPr>
              <a:t>):</a:t>
            </a:r>
          </a:p>
          <a:p>
            <a:pPr algn="just"/>
            <a:endParaRPr lang="uk-UA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dirty="0">
                <a:latin typeface="Arial" pitchFamily="34" charset="0"/>
                <a:cs typeface="Arial" pitchFamily="34" charset="0"/>
              </a:rPr>
              <a:t>-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Анализ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существующих</a:t>
            </a:r>
            <a:r>
              <a:rPr lang="uk-UA" dirty="0">
                <a:latin typeface="Arial" pitchFamily="34" charset="0"/>
                <a:cs typeface="Arial" pitchFamily="34" charset="0"/>
              </a:rPr>
              <a:t> методик по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улучшению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здоровья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педагогов</a:t>
            </a:r>
            <a:r>
              <a:rPr lang="uk-UA" dirty="0">
                <a:latin typeface="Arial" pitchFamily="34" charset="0"/>
                <a:cs typeface="Arial" pitchFamily="34" charset="0"/>
              </a:rPr>
              <a:t>,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изучение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потребностей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школьного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сообщества</a:t>
            </a:r>
            <a:r>
              <a:rPr lang="uk-UA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-Презентация собственного опыта занятиями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калланетикой</a:t>
            </a:r>
            <a:r>
              <a:rPr lang="ru-RU" dirty="0">
                <a:latin typeface="Arial" pitchFamily="34" charset="0"/>
                <a:cs typeface="Arial" pitchFamily="34" charset="0"/>
              </a:rPr>
              <a:t> и полученным результатом.</a:t>
            </a:r>
            <a:endParaRPr lang="uk-UA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dirty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>
                <a:latin typeface="Arial" pitchFamily="34" charset="0"/>
                <a:cs typeface="Arial" pitchFamily="34" charset="0"/>
              </a:rPr>
              <a:t>С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оздание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рабочей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группы</a:t>
            </a:r>
            <a:r>
              <a:rPr lang="uk-UA" dirty="0">
                <a:latin typeface="Arial" pitchFamily="34" charset="0"/>
                <a:cs typeface="Arial" pitchFamily="34" charset="0"/>
              </a:rPr>
              <a:t> по проекту.</a:t>
            </a:r>
          </a:p>
          <a:p>
            <a:pPr marL="285750" indent="-285750" algn="just">
              <a:buFontTx/>
              <a:buChar char="-"/>
            </a:pPr>
            <a:r>
              <a:rPr lang="uk-UA" dirty="0" err="1" smtClean="0">
                <a:latin typeface="Arial" pitchFamily="34" charset="0"/>
                <a:cs typeface="Arial" pitchFamily="34" charset="0"/>
              </a:rPr>
              <a:t>Формирование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плана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мероприятий</a:t>
            </a:r>
            <a:r>
              <a:rPr lang="uk-UA" dirty="0">
                <a:latin typeface="Arial" pitchFamily="34" charset="0"/>
                <a:cs typeface="Arial" pitchFamily="34" charset="0"/>
              </a:rPr>
              <a:t>,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включая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расписание</a:t>
            </a:r>
            <a:r>
              <a:rPr lang="uk-UA" dirty="0">
                <a:latin typeface="Arial" pitchFamily="34" charset="0"/>
                <a:cs typeface="Arial" pitchFamily="34" charset="0"/>
              </a:rPr>
              <a:t> занятий и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критерии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оценки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результатов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uk-UA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b="1" u="sng" dirty="0">
                <a:latin typeface="Arial" pitchFamily="34" charset="0"/>
                <a:cs typeface="Arial" pitchFamily="34" charset="0"/>
              </a:rPr>
              <a:t>II </a:t>
            </a:r>
            <a:r>
              <a:rPr lang="uk-UA" b="1" u="sng" dirty="0" err="1">
                <a:latin typeface="Arial" pitchFamily="34" charset="0"/>
                <a:cs typeface="Arial" pitchFamily="34" charset="0"/>
              </a:rPr>
              <a:t>этап</a:t>
            </a:r>
            <a:r>
              <a:rPr lang="uk-UA" b="1" u="sng" dirty="0">
                <a:latin typeface="Arial" pitchFamily="34" charset="0"/>
                <a:cs typeface="Arial" pitchFamily="34" charset="0"/>
              </a:rPr>
              <a:t> (</a:t>
            </a:r>
            <a:r>
              <a:rPr lang="uk-UA" b="1" u="sng" dirty="0" err="1">
                <a:latin typeface="Arial" pitchFamily="34" charset="0"/>
                <a:cs typeface="Arial" pitchFamily="34" charset="0"/>
              </a:rPr>
              <a:t>организационный</a:t>
            </a:r>
            <a:r>
              <a:rPr lang="uk-UA" b="1" u="sng" dirty="0" smtClean="0">
                <a:latin typeface="Arial" pitchFamily="34" charset="0"/>
                <a:cs typeface="Arial" pitchFamily="34" charset="0"/>
              </a:rPr>
              <a:t>):</a:t>
            </a:r>
          </a:p>
          <a:p>
            <a:pPr algn="just"/>
            <a:endParaRPr lang="uk-UA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dirty="0">
                <a:latin typeface="Arial" pitchFamily="34" charset="0"/>
                <a:cs typeface="Arial" pitchFamily="34" charset="0"/>
              </a:rPr>
              <a:t>-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Организация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вводных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лекций</a:t>
            </a:r>
            <a:r>
              <a:rPr lang="uk-UA" dirty="0">
                <a:latin typeface="Arial" pitchFamily="34" charset="0"/>
                <a:cs typeface="Arial" pitchFamily="34" charset="0"/>
              </a:rPr>
              <a:t> и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консультаций</a:t>
            </a:r>
            <a:r>
              <a:rPr lang="uk-UA" dirty="0">
                <a:latin typeface="Arial" pitchFamily="34" charset="0"/>
                <a:cs typeface="Arial" pitchFamily="34" charset="0"/>
              </a:rPr>
              <a:t> для будущих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участников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проекта</a:t>
            </a:r>
            <a:r>
              <a:rPr lang="uk-UA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uk-UA" dirty="0">
                <a:latin typeface="Arial" pitchFamily="34" charset="0"/>
                <a:cs typeface="Arial" pitchFamily="34" charset="0"/>
              </a:rPr>
              <a:t>-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Проведение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первого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цикла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пробных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занятий,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тестирование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основных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упражнений</a:t>
            </a:r>
            <a:r>
              <a:rPr lang="uk-UA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uk-UA" dirty="0">
                <a:latin typeface="Arial" pitchFamily="34" charset="0"/>
                <a:cs typeface="Arial" pitchFamily="34" charset="0"/>
              </a:rPr>
              <a:t>-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Сбор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обратной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связи</a:t>
            </a:r>
            <a:r>
              <a:rPr lang="uk-UA" dirty="0">
                <a:latin typeface="Arial" pitchFamily="34" charset="0"/>
                <a:cs typeface="Arial" pitchFamily="34" charset="0"/>
              </a:rPr>
              <a:t> от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первых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участников</a:t>
            </a:r>
            <a:r>
              <a:rPr lang="uk-UA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31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311" y="5517232"/>
            <a:ext cx="447516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87849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dirty="0">
                <a:latin typeface="Arial" pitchFamily="34" charset="0"/>
                <a:cs typeface="Arial" pitchFamily="34" charset="0"/>
              </a:rPr>
              <a:t>III </a:t>
            </a:r>
            <a:r>
              <a:rPr lang="uk-UA" b="1" u="sng" dirty="0" err="1">
                <a:latin typeface="Arial" pitchFamily="34" charset="0"/>
                <a:cs typeface="Arial" pitchFamily="34" charset="0"/>
              </a:rPr>
              <a:t>этап</a:t>
            </a:r>
            <a:r>
              <a:rPr lang="uk-UA" b="1" u="sng" dirty="0">
                <a:latin typeface="Arial" pitchFamily="34" charset="0"/>
                <a:cs typeface="Arial" pitchFamily="34" charset="0"/>
              </a:rPr>
              <a:t> (</a:t>
            </a:r>
            <a:r>
              <a:rPr lang="uk-UA" b="1" u="sng" dirty="0" err="1">
                <a:latin typeface="Arial" pitchFamily="34" charset="0"/>
                <a:cs typeface="Arial" pitchFamily="34" charset="0"/>
              </a:rPr>
              <a:t>экспериментальный</a:t>
            </a:r>
            <a:r>
              <a:rPr lang="uk-UA" b="1" u="sng" dirty="0" smtClean="0">
                <a:latin typeface="Arial" pitchFamily="34" charset="0"/>
                <a:cs typeface="Arial" pitchFamily="34" charset="0"/>
              </a:rPr>
              <a:t>):</a:t>
            </a:r>
          </a:p>
          <a:p>
            <a:endParaRPr lang="uk-UA" dirty="0">
              <a:latin typeface="Arial" pitchFamily="34" charset="0"/>
              <a:cs typeface="Arial" pitchFamily="34" charset="0"/>
            </a:endParaRPr>
          </a:p>
          <a:p>
            <a:r>
              <a:rPr lang="uk-UA" dirty="0">
                <a:latin typeface="Arial" pitchFamily="34" charset="0"/>
                <a:cs typeface="Arial" pitchFamily="34" charset="0"/>
              </a:rPr>
              <a:t>-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Регулярное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проведение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групповых</a:t>
            </a:r>
            <a:r>
              <a:rPr lang="uk-UA" dirty="0">
                <a:latin typeface="Arial" pitchFamily="34" charset="0"/>
                <a:cs typeface="Arial" pitchFamily="34" charset="0"/>
              </a:rPr>
              <a:t> занятий по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расписанию</a:t>
            </a:r>
            <a:r>
              <a:rPr lang="uk-UA" dirty="0">
                <a:latin typeface="Arial" pitchFamily="34" charset="0"/>
                <a:cs typeface="Arial" pitchFamily="34" charset="0"/>
              </a:rPr>
              <a:t>,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сбор</a:t>
            </a:r>
            <a:r>
              <a:rPr lang="uk-UA" dirty="0">
                <a:latin typeface="Arial" pitchFamily="34" charset="0"/>
                <a:cs typeface="Arial" pitchFamily="34" charset="0"/>
              </a:rPr>
              <a:t> статистики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посещаемости</a:t>
            </a:r>
            <a:r>
              <a:rPr lang="uk-UA" dirty="0">
                <a:latin typeface="Arial" pitchFamily="34" charset="0"/>
                <a:cs typeface="Arial" pitchFamily="34" charset="0"/>
              </a:rPr>
              <a:t> и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участия</a:t>
            </a:r>
            <a:r>
              <a:rPr lang="uk-UA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uk-UA" dirty="0">
                <a:latin typeface="Arial" pitchFamily="34" charset="0"/>
                <a:cs typeface="Arial" pitchFamily="34" charset="0"/>
              </a:rPr>
              <a:t>-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Измерение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показателей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физического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состояния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участников</a:t>
            </a:r>
            <a:r>
              <a:rPr lang="uk-UA" dirty="0">
                <a:latin typeface="Arial" pitchFamily="34" charset="0"/>
                <a:cs typeface="Arial" pitchFamily="34" charset="0"/>
              </a:rPr>
              <a:t> до начала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курса</a:t>
            </a:r>
            <a:r>
              <a:rPr lang="uk-UA" dirty="0">
                <a:latin typeface="Arial" pitchFamily="34" charset="0"/>
                <a:cs typeface="Arial" pitchFamily="34" charset="0"/>
              </a:rPr>
              <a:t> и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спустя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определенное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количество</a:t>
            </a:r>
            <a:r>
              <a:rPr lang="uk-UA" dirty="0">
                <a:latin typeface="Arial" pitchFamily="34" charset="0"/>
                <a:cs typeface="Arial" pitchFamily="34" charset="0"/>
              </a:rPr>
              <a:t> занятий.</a:t>
            </a:r>
          </a:p>
          <a:p>
            <a:pPr marL="285750" indent="-285750">
              <a:buFontTx/>
              <a:buChar char="-"/>
            </a:pPr>
            <a:r>
              <a:rPr lang="uk-UA" dirty="0" err="1" smtClean="0">
                <a:latin typeface="Arial" pitchFamily="34" charset="0"/>
                <a:cs typeface="Arial" pitchFamily="34" charset="0"/>
              </a:rPr>
              <a:t>Постоянная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коррекция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методов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тренировки</a:t>
            </a:r>
            <a:r>
              <a:rPr lang="uk-UA" dirty="0">
                <a:latin typeface="Arial" pitchFamily="34" charset="0"/>
                <a:cs typeface="Arial" pitchFamily="34" charset="0"/>
              </a:rPr>
              <a:t> на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основании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полученных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отзывов</a:t>
            </a:r>
            <a:r>
              <a:rPr lang="uk-UA" dirty="0">
                <a:latin typeface="Arial" pitchFamily="34" charset="0"/>
                <a:cs typeface="Arial" pitchFamily="34" charset="0"/>
              </a:rPr>
              <a:t> и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наблюдений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uk-UA" dirty="0">
              <a:latin typeface="Arial" pitchFamily="34" charset="0"/>
              <a:cs typeface="Arial" pitchFamily="34" charset="0"/>
            </a:endParaRPr>
          </a:p>
          <a:p>
            <a:r>
              <a:rPr lang="uk-UA" b="1" u="sng" dirty="0">
                <a:latin typeface="Arial" pitchFamily="34" charset="0"/>
                <a:cs typeface="Arial" pitchFamily="34" charset="0"/>
              </a:rPr>
              <a:t>IV </a:t>
            </a:r>
            <a:r>
              <a:rPr lang="uk-UA" b="1" u="sng" dirty="0" err="1">
                <a:latin typeface="Arial" pitchFamily="34" charset="0"/>
                <a:cs typeface="Arial" pitchFamily="34" charset="0"/>
              </a:rPr>
              <a:t>этап</a:t>
            </a:r>
            <a:r>
              <a:rPr lang="uk-UA" b="1" u="sng" dirty="0">
                <a:latin typeface="Arial" pitchFamily="34" charset="0"/>
                <a:cs typeface="Arial" pitchFamily="34" charset="0"/>
              </a:rPr>
              <a:t> (</a:t>
            </a:r>
            <a:r>
              <a:rPr lang="uk-UA" b="1" u="sng" dirty="0" err="1">
                <a:latin typeface="Arial" pitchFamily="34" charset="0"/>
                <a:cs typeface="Arial" pitchFamily="34" charset="0"/>
              </a:rPr>
              <a:t>аналитический</a:t>
            </a:r>
            <a:r>
              <a:rPr lang="uk-UA" b="1" u="sng" dirty="0" smtClean="0">
                <a:latin typeface="Arial" pitchFamily="34" charset="0"/>
                <a:cs typeface="Arial" pitchFamily="34" charset="0"/>
              </a:rPr>
              <a:t>):</a:t>
            </a:r>
          </a:p>
          <a:p>
            <a:endParaRPr lang="uk-UA" dirty="0">
              <a:latin typeface="Arial" pitchFamily="34" charset="0"/>
              <a:cs typeface="Arial" pitchFamily="34" charset="0"/>
            </a:endParaRPr>
          </a:p>
          <a:p>
            <a:r>
              <a:rPr lang="uk-UA" dirty="0">
                <a:latin typeface="Arial" pitchFamily="34" charset="0"/>
                <a:cs typeface="Arial" pitchFamily="34" charset="0"/>
              </a:rPr>
              <a:t>-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Оценка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промежуточных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итогов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проекта</a:t>
            </a:r>
            <a:r>
              <a:rPr lang="uk-UA" dirty="0">
                <a:latin typeface="Arial" pitchFamily="34" charset="0"/>
                <a:cs typeface="Arial" pitchFamily="34" charset="0"/>
              </a:rPr>
              <a:t>,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составление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отчетов</a:t>
            </a:r>
            <a:r>
              <a:rPr lang="uk-UA" dirty="0">
                <a:latin typeface="Arial" pitchFamily="34" charset="0"/>
                <a:cs typeface="Arial" pitchFamily="34" charset="0"/>
              </a:rPr>
              <a:t> о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достигнутых</a:t>
            </a:r>
            <a:r>
              <a:rPr lang="uk-UA" dirty="0">
                <a:latin typeface="Arial" pitchFamily="34" charset="0"/>
                <a:cs typeface="Arial" pitchFamily="34" charset="0"/>
              </a:rPr>
              <a:t> результатах.</a:t>
            </a:r>
          </a:p>
          <a:p>
            <a:r>
              <a:rPr lang="uk-UA" dirty="0">
                <a:latin typeface="Arial" pitchFamily="34" charset="0"/>
                <a:cs typeface="Arial" pitchFamily="34" charset="0"/>
              </a:rPr>
              <a:t>-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Определение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позитивных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изменений</a:t>
            </a:r>
            <a:r>
              <a:rPr lang="uk-UA" dirty="0">
                <a:latin typeface="Arial" pitchFamily="34" charset="0"/>
                <a:cs typeface="Arial" pitchFamily="34" charset="0"/>
              </a:rPr>
              <a:t>,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зафиксированных</a:t>
            </a:r>
            <a:r>
              <a:rPr lang="uk-UA" dirty="0">
                <a:latin typeface="Arial" pitchFamily="34" charset="0"/>
                <a:cs typeface="Arial" pitchFamily="34" charset="0"/>
              </a:rPr>
              <a:t> у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большинства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участников</a:t>
            </a:r>
            <a:r>
              <a:rPr lang="uk-UA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uk-UA" dirty="0">
                <a:latin typeface="Arial" pitchFamily="34" charset="0"/>
                <a:cs typeface="Arial" pitchFamily="34" charset="0"/>
              </a:rPr>
              <a:t>-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Выявление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проблемных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моментов</a:t>
            </a:r>
            <a:r>
              <a:rPr lang="uk-UA" dirty="0">
                <a:latin typeface="Arial" pitchFamily="34" charset="0"/>
                <a:cs typeface="Arial" pitchFamily="34" charset="0"/>
              </a:rPr>
              <a:t> и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разработка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предложений</a:t>
            </a:r>
            <a:r>
              <a:rPr lang="uk-UA" dirty="0">
                <a:latin typeface="Arial" pitchFamily="34" charset="0"/>
                <a:cs typeface="Arial" pitchFamily="34" charset="0"/>
              </a:rPr>
              <a:t> по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их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устранению</a:t>
            </a:r>
            <a:r>
              <a:rPr lang="uk-UA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768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2" r="31178"/>
          <a:stretch/>
        </p:blipFill>
        <p:spPr bwMode="auto">
          <a:xfrm>
            <a:off x="0" y="0"/>
            <a:ext cx="9144000" cy="690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204" y="5445224"/>
            <a:ext cx="447516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dirty="0">
                <a:latin typeface="Arial" pitchFamily="34" charset="0"/>
                <a:cs typeface="Arial" pitchFamily="34" charset="0"/>
              </a:rPr>
              <a:t>V </a:t>
            </a:r>
            <a:r>
              <a:rPr lang="uk-UA" b="1" u="sng" dirty="0" err="1">
                <a:latin typeface="Arial" pitchFamily="34" charset="0"/>
                <a:cs typeface="Arial" pitchFamily="34" charset="0"/>
              </a:rPr>
              <a:t>этап</a:t>
            </a:r>
            <a:r>
              <a:rPr lang="uk-UA" b="1" u="sng" dirty="0">
                <a:latin typeface="Arial" pitchFamily="34" charset="0"/>
                <a:cs typeface="Arial" pitchFamily="34" charset="0"/>
              </a:rPr>
              <a:t> (</a:t>
            </a:r>
            <a:r>
              <a:rPr lang="uk-UA" b="1" u="sng" dirty="0" err="1">
                <a:latin typeface="Arial" pitchFamily="34" charset="0"/>
                <a:cs typeface="Arial" pitchFamily="34" charset="0"/>
              </a:rPr>
              <a:t>итоговый</a:t>
            </a:r>
            <a:r>
              <a:rPr lang="uk-UA" b="1" u="sng" dirty="0" smtClean="0">
                <a:latin typeface="Arial" pitchFamily="34" charset="0"/>
                <a:cs typeface="Arial" pitchFamily="34" charset="0"/>
              </a:rPr>
              <a:t>):</a:t>
            </a:r>
          </a:p>
          <a:p>
            <a:endParaRPr lang="uk-UA" dirty="0">
              <a:latin typeface="Arial" pitchFamily="34" charset="0"/>
              <a:cs typeface="Arial" pitchFamily="34" charset="0"/>
            </a:endParaRPr>
          </a:p>
          <a:p>
            <a:r>
              <a:rPr lang="uk-UA" dirty="0">
                <a:latin typeface="Arial" pitchFamily="34" charset="0"/>
                <a:cs typeface="Arial" pitchFamily="34" charset="0"/>
              </a:rPr>
              <a:t>-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Итоговая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конференция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или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семинар</a:t>
            </a:r>
            <a:r>
              <a:rPr lang="uk-UA" dirty="0">
                <a:latin typeface="Arial" pitchFamily="34" charset="0"/>
                <a:cs typeface="Arial" pitchFamily="34" charset="0"/>
              </a:rPr>
              <a:t> с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участием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представителей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разных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школ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региона</a:t>
            </a:r>
            <a:r>
              <a:rPr lang="uk-UA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uk-UA" dirty="0">
                <a:latin typeface="Arial" pitchFamily="34" charset="0"/>
                <a:cs typeface="Arial" pitchFamily="34" charset="0"/>
              </a:rPr>
              <a:t>-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Публикация</a:t>
            </a:r>
            <a:r>
              <a:rPr lang="uk-UA" dirty="0">
                <a:latin typeface="Arial" pitchFamily="34" charset="0"/>
                <a:cs typeface="Arial" pitchFamily="34" charset="0"/>
              </a:rPr>
              <a:t> статей и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методических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рекомендаций</a:t>
            </a:r>
            <a:r>
              <a:rPr lang="uk-UA" dirty="0">
                <a:latin typeface="Arial" pitchFamily="34" charset="0"/>
                <a:cs typeface="Arial" pitchFamily="34" charset="0"/>
              </a:rPr>
              <a:t> в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специализированных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изданиях</a:t>
            </a:r>
            <a:r>
              <a:rPr lang="uk-UA" dirty="0">
                <a:latin typeface="Arial" pitchFamily="34" charset="0"/>
                <a:cs typeface="Arial" pitchFamily="34" charset="0"/>
              </a:rPr>
              <a:t> и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профессиональных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социальных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сетях</a:t>
            </a:r>
            <a:r>
              <a:rPr lang="uk-UA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uk-UA" dirty="0">
                <a:latin typeface="Arial" pitchFamily="34" charset="0"/>
                <a:cs typeface="Arial" pitchFamily="34" charset="0"/>
              </a:rPr>
              <a:t>-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Презентация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проекта</a:t>
            </a:r>
            <a:r>
              <a:rPr lang="uk-UA" dirty="0">
                <a:latin typeface="Arial" pitchFamily="34" charset="0"/>
                <a:cs typeface="Arial" pitchFamily="34" charset="0"/>
              </a:rPr>
              <a:t> перед органами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управления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образованием</a:t>
            </a:r>
            <a:r>
              <a:rPr lang="uk-UA" dirty="0">
                <a:latin typeface="Arial" pitchFamily="34" charset="0"/>
                <a:cs typeface="Arial" pitchFamily="34" charset="0"/>
              </a:rPr>
              <a:t> с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предложением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дальнейшего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распространения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программы</a:t>
            </a:r>
            <a:r>
              <a:rPr lang="uk-UA" dirty="0">
                <a:latin typeface="Arial" pitchFamily="34" charset="0"/>
                <a:cs typeface="Arial" pitchFamily="34" charset="0"/>
              </a:rPr>
              <a:t> на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региональном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уровне</a:t>
            </a:r>
            <a:r>
              <a:rPr lang="uk-UA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482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945</Words>
  <Application>Microsoft Office PowerPoint</Application>
  <PresentationFormat>Экран (4:3)</PresentationFormat>
  <Paragraphs>137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Образование</cp:lastModifiedBy>
  <cp:revision>49</cp:revision>
  <dcterms:created xsi:type="dcterms:W3CDTF">2025-07-05T11:58:47Z</dcterms:created>
  <dcterms:modified xsi:type="dcterms:W3CDTF">2026-03-04T11:07:32Z</dcterms:modified>
</cp:coreProperties>
</file>