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451" r:id="rId3"/>
    <p:sldId id="376" r:id="rId4"/>
    <p:sldId id="433" r:id="rId5"/>
    <p:sldId id="458" r:id="rId6"/>
    <p:sldId id="435" r:id="rId7"/>
    <p:sldId id="293" r:id="rId8"/>
  </p:sldIdLst>
  <p:sldSz cx="12192000" cy="6858000"/>
  <p:notesSz cx="6858000" cy="9144000"/>
  <p:embeddedFontLst>
    <p:embeddedFont>
      <p:font typeface="맑은 고딕" pitchFamily="34" charset="-127"/>
      <p:regular r:id="rId11"/>
      <p:bold r:id="rId12"/>
    </p:embeddedFont>
    <p:embeddedFont>
      <p:font typeface="Poppins SemiBold" charset="0"/>
      <p:bold r:id="rId13"/>
      <p:boldItalic r:id="rId14"/>
    </p:embeddedFont>
    <p:embeddedFont>
      <p:font typeface="Arial Unicode MS" pitchFamily="34" charset="-128"/>
      <p:regular r:id="rId15"/>
    </p:embeddedFont>
    <p:embeddedFont>
      <p:font typeface="Poppins Light" charset="0"/>
      <p:regular r:id="rId16"/>
      <p:italic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064"/>
    <a:srgbClr val="0066EE"/>
    <a:srgbClr val="33ACFF"/>
    <a:srgbClr val="003F92"/>
    <a:srgbClr val="E6F5FF"/>
    <a:srgbClr val="3D389F"/>
    <a:srgbClr val="FF9E00"/>
    <a:srgbClr val="F0F3F8"/>
    <a:srgbClr val="007DFF"/>
    <a:srgbClr val="D1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660"/>
  </p:normalViewPr>
  <p:slideViewPr>
    <p:cSldViewPr snapToGrid="0">
      <p:cViewPr>
        <p:scale>
          <a:sx n="75" d="100"/>
          <a:sy n="75" d="100"/>
        </p:scale>
        <p:origin x="-1138" y="-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3">
            <a:hlinkClick r:id="rId2"/>
            <a:extLst>
              <a:ext uri="{FF2B5EF4-FFF2-40B4-BE49-F238E27FC236}">
                <a16:creationId xmlns="" xmlns:a16="http://schemas.microsoft.com/office/drawing/2014/main" id="{DB2B8271-0E28-4B5F-B29E-37284AC62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25" name="TextBox 24">
            <a:hlinkClick r:id="rId5"/>
            <a:extLst>
              <a:ext uri="{FF2B5EF4-FFF2-40B4-BE49-F238E27FC236}">
                <a16:creationId xmlns="" xmlns:a16="http://schemas.microsoft.com/office/drawing/2014/main" id="{346A5B39-3E3C-4934-A45E-3EF8D6C25AF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E701F693-57A7-4226-BF75-7DD7A46A904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877"/>
            <a:ext cx="6452246" cy="22381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F4E6DC9-C83A-40A3-BF84-5E67B120CD4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55" y="0"/>
            <a:ext cx="6452245" cy="23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4">
            <a:extLst>
              <a:ext uri="{FF2B5EF4-FFF2-40B4-BE49-F238E27FC236}">
                <a16:creationId xmlns="" xmlns:a16="http://schemas.microsoft.com/office/drawing/2014/main" id="{2013B039-5185-45DB-9594-7E0B2A922A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6263" y="2012950"/>
            <a:ext cx="1803828" cy="180382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="" xmlns:a16="http://schemas.microsoft.com/office/drawing/2014/main" id="{BBFC749A-89FA-4DC3-B29A-D019019E5E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4812" y="2012950"/>
            <a:ext cx="1803828" cy="180382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="" xmlns:a16="http://schemas.microsoft.com/office/drawing/2014/main" id="{E6BADB7B-8A9E-4824-A571-273DAC9ED1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3360" y="2012950"/>
            <a:ext cx="1803828" cy="180382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그림 개체 틀 4">
            <a:extLst>
              <a:ext uri="{FF2B5EF4-FFF2-40B4-BE49-F238E27FC236}">
                <a16:creationId xmlns="" xmlns:a16="http://schemas.microsoft.com/office/drawing/2014/main" id="{6EA2DE9B-5BD6-48D8-98E0-4141F8273BC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51908" y="2012950"/>
            <a:ext cx="1803828" cy="180382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3C20EB57-A640-4EC4-8E27-6EBCD5F0CF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6344" y="5423444"/>
            <a:ext cx="4135655" cy="143455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CDD72A6F-D5FA-4349-A661-01E346A3EB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399773"/>
            <a:ext cx="4022693" cy="145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003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2CF418FA-CD42-4662-9B91-59D111B2B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9140"/>
            <a:ext cx="3888606" cy="134886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0735F8CC-789E-43B0-9759-DA41A5261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55" y="0"/>
            <a:ext cx="6452245" cy="2338939"/>
          </a:xfrm>
          <a:prstGeom prst="rect">
            <a:avLst/>
          </a:prstGeom>
        </p:spPr>
      </p:pic>
      <p:pic>
        <p:nvPicPr>
          <p:cNvPr id="5" name="Graphic 3">
            <a:hlinkClick r:id="rId4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7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="" xmlns:a16="http://schemas.microsoft.com/office/drawing/2014/main" id="{B2FAE463-F7D2-4883-AB99-755A39F05D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624449"/>
            <a:ext cx="2342426" cy="4301530"/>
          </a:xfrm>
          <a:prstGeom prst="roundRect">
            <a:avLst>
              <a:gd name="adj" fmla="val 50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="" xmlns:a16="http://schemas.microsoft.com/office/drawing/2014/main" id="{A666944D-5552-4E65-A169-AC0F417653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46656" y="914400"/>
            <a:ext cx="2342426" cy="4301530"/>
          </a:xfrm>
          <a:prstGeom prst="roundRect">
            <a:avLst>
              <a:gd name="adj" fmla="val 50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24706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6722A9FE-BEFC-4822-8C4D-50FA0C098C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0941" y="4831882"/>
            <a:ext cx="5841058" cy="202611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035A277F-D834-4D2F-9ABF-36D774FF54A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5681515" cy="2059549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="" xmlns:a16="http://schemas.microsoft.com/office/drawing/2014/main" id="{F713B12F-9379-48E9-8010-4A5F2FA146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5125" y="815975"/>
            <a:ext cx="2454276" cy="5370289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6899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0DAC369A-E148-4867-8C13-B82F22256EE3}"/>
              </a:ext>
            </a:extLst>
          </p:cNvPr>
          <p:cNvGrpSpPr/>
          <p:nvPr userDrawn="1"/>
        </p:nvGrpSpPr>
        <p:grpSpPr>
          <a:xfrm flipV="1">
            <a:off x="0" y="0"/>
            <a:ext cx="12191999" cy="6858000"/>
            <a:chOff x="0" y="0"/>
            <a:chExt cx="12191999" cy="6858000"/>
          </a:xfrm>
        </p:grpSpPr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id="{77464B39-6DF2-417D-99D5-657F0AE193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50941" y="4831882"/>
              <a:ext cx="5841058" cy="2026118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="" xmlns:a16="http://schemas.microsoft.com/office/drawing/2014/main" id="{38C56675-235A-4CC6-81B6-BDAC745AFC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0" y="0"/>
              <a:ext cx="5681515" cy="2059549"/>
            </a:xfrm>
            <a:prstGeom prst="rect">
              <a:avLst/>
            </a:prstGeom>
          </p:spPr>
        </p:pic>
      </p:grpSp>
      <p:pic>
        <p:nvPicPr>
          <p:cNvPr id="5" name="Graphic 3">
            <a:hlinkClick r:id="rId4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7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그림 개체 틀 5">
            <a:extLst>
              <a:ext uri="{FF2B5EF4-FFF2-40B4-BE49-F238E27FC236}">
                <a16:creationId xmlns="" xmlns:a16="http://schemas.microsoft.com/office/drawing/2014/main" id="{0CC25C61-2B93-440A-AF25-9B6FE02908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95825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E01C6EF7-1833-4D7C-8EAF-7A56A4203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5841058" cy="202611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A15D8A18-D717-4467-A87A-14A4108C1D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510484" y="4798451"/>
            <a:ext cx="5681515" cy="2059549"/>
          </a:xfrm>
          <a:prstGeom prst="rect">
            <a:avLst/>
          </a:prstGeom>
        </p:spPr>
      </p:pic>
      <p:pic>
        <p:nvPicPr>
          <p:cNvPr id="5" name="Graphic 3">
            <a:hlinkClick r:id="rId4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7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8">
            <a:extLst>
              <a:ext uri="{FF2B5EF4-FFF2-40B4-BE49-F238E27FC236}">
                <a16:creationId xmlns="" xmlns:a16="http://schemas.microsoft.com/office/drawing/2014/main" id="{507C53BE-28FF-4C37-A6FA-CF8EC2B533B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92931" y="674688"/>
            <a:ext cx="6746582" cy="4597400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lIns="72000" tIns="1188000" rIns="72000" bIns="36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46261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006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53B5AA2D-B0A6-4615-901C-DF1FB079C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4360244" cy="15124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280BD90B-6787-4461-B1E3-ADBA75C048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950852" y="5320583"/>
            <a:ext cx="4241148" cy="1537416"/>
          </a:xfrm>
          <a:prstGeom prst="rect">
            <a:avLst/>
          </a:prstGeom>
        </p:spPr>
      </p:pic>
      <p:pic>
        <p:nvPicPr>
          <p:cNvPr id="5" name="Graphic 3">
            <a:hlinkClick r:id="rId4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7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="" xmlns:a16="http://schemas.microsoft.com/office/drawing/2014/main" id="{4E6DAAC0-1CC9-4A8D-B071-37FDDF7371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7466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="" xmlns:a16="http://schemas.microsoft.com/office/drawing/2014/main" id="{F05A7272-42C4-467B-B628-A0BAE8A6B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43841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="" xmlns:a16="http://schemas.microsoft.com/office/drawing/2014/main" id="{40F0520C-203B-4D37-BB38-5382343AA7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1092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7655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3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D72AC95A-47B8-400F-A396-A04436536F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377"/>
            <a:ext cx="4649002" cy="161262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2B7DDC11-8AB5-4FD3-A61F-764F2C95A4F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998" y="5245377"/>
            <a:ext cx="4649002" cy="16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303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462AC0D7-9EA6-402F-AB8B-736EC7468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C587CF68-4616-4BDB-B2BF-2FF7DA3ECFE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137091D7-92C7-4376-B20A-FBAF59B3F499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그림 10">
              <a:extLst>
                <a:ext uri="{FF2B5EF4-FFF2-40B4-BE49-F238E27FC236}">
                  <a16:creationId xmlns="" xmlns:a16="http://schemas.microsoft.com/office/drawing/2014/main" id="{A936B9CB-7E13-4B16-A0D9-66CE27630E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97642"/>
              <a:ext cx="4786617" cy="1660358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="" xmlns:a16="http://schemas.microsoft.com/office/drawing/2014/main" id="{C44BA564-E390-45A9-8125-6E77B42B8F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382" y="0"/>
              <a:ext cx="4786618" cy="1735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2744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0E572C45-CDDB-4E14-82AD-C35F2681AFF0}"/>
              </a:ext>
            </a:extLst>
          </p:cNvPr>
          <p:cNvGrpSpPr/>
          <p:nvPr userDrawn="1"/>
        </p:nvGrpSpPr>
        <p:grpSpPr>
          <a:xfrm flipH="1" flipV="1"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그림 11">
              <a:extLst>
                <a:ext uri="{FF2B5EF4-FFF2-40B4-BE49-F238E27FC236}">
                  <a16:creationId xmlns="" xmlns:a16="http://schemas.microsoft.com/office/drawing/2014/main" id="{69B4FC24-5D0F-4D05-9881-75FC9D3CC6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97642"/>
              <a:ext cx="4786617" cy="1660358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881237EA-7FCE-41C6-8EB1-900A08728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382" y="0"/>
              <a:ext cx="4786618" cy="1735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54481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1FF53FAF-1455-4DE3-AB63-A89E0B66864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2B8C7A02-8D80-404A-8D2E-373B79BA5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97642"/>
              <a:ext cx="4786617" cy="1660358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="" xmlns:a16="http://schemas.microsoft.com/office/drawing/2014/main" id="{FB0E960C-313A-4675-8869-BBC6EC8F34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382" y="0"/>
              <a:ext cx="4786618" cy="1735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2405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DFC04990-BF12-49A8-87C6-82EF5A558D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4786617" cy="166035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CAA06C56-5977-49FF-9809-9C31F21299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05382" y="5122851"/>
            <a:ext cx="4786618" cy="173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94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A79A5C4B-3104-482C-80C4-26F779C4C33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82" y="0"/>
            <a:ext cx="4786618" cy="173514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BA6C4ECD-0E57-479B-8691-4F4221887F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22851"/>
            <a:ext cx="4786618" cy="173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41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425F1773-64E3-47E8-BBC3-0C5E3C4668F2}"/>
              </a:ext>
            </a:extLst>
          </p:cNvPr>
          <p:cNvGrpSpPr/>
          <p:nvPr userDrawn="1"/>
        </p:nvGrpSpPr>
        <p:grpSpPr>
          <a:xfrm flipH="1" flipV="1"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그림 12">
              <a:extLst>
                <a:ext uri="{FF2B5EF4-FFF2-40B4-BE49-F238E27FC236}">
                  <a16:creationId xmlns="" xmlns:a16="http://schemas.microsoft.com/office/drawing/2014/main" id="{53EDAFDE-0584-4253-822A-7BE76FFF9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4786618" cy="1735149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="" xmlns:a16="http://schemas.microsoft.com/office/drawing/2014/main" id="{F4E7E8AC-34CB-412B-8856-5D7775928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7405382" y="5122851"/>
              <a:ext cx="4786618" cy="1735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87188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33A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FF215E59-BBE4-408A-9E53-11DE286A0DFC}"/>
              </a:ext>
            </a:extLst>
          </p:cNvPr>
          <p:cNvGrpSpPr/>
          <p:nvPr userDrawn="1"/>
        </p:nvGrpSpPr>
        <p:grpSpPr>
          <a:xfrm flipH="1">
            <a:off x="0" y="0"/>
            <a:ext cx="12192000" cy="6857999"/>
            <a:chOff x="0" y="0"/>
            <a:chExt cx="12192000" cy="6857999"/>
          </a:xfrm>
        </p:grpSpPr>
        <p:pic>
          <p:nvPicPr>
            <p:cNvPr id="7" name="그림 6">
              <a:extLst>
                <a:ext uri="{FF2B5EF4-FFF2-40B4-BE49-F238E27FC236}">
                  <a16:creationId xmlns="" xmlns:a16="http://schemas.microsoft.com/office/drawing/2014/main" id="{33702019-548B-47E0-AD60-07D890F64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0"/>
              <a:ext cx="4786617" cy="166035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="" xmlns:a16="http://schemas.microsoft.com/office/drawing/2014/main" id="{FF3D92F5-9151-46BB-A2CF-6E35773023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7405383" y="5197641"/>
              <a:ext cx="4786617" cy="1660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6754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="" xmlns:a16="http://schemas.microsoft.com/office/drawing/2014/main" id="{0D90C1BA-DE20-4698-AC28-F2BBD6F05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="" xmlns:a16="http://schemas.microsoft.com/office/drawing/2014/main" id="{46F59B87-E5DF-4764-A83F-CE0C93B5D63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0F7CFB06-6040-4C8D-83EA-16AB79FCE5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05383" y="0"/>
            <a:ext cx="4786617" cy="16603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8A2947E8-80CE-48A7-84AA-D98BDAC52CD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405383" y="5197641"/>
            <a:ext cx="4786617" cy="166035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="" xmlns:a16="http://schemas.microsoft.com/office/drawing/2014/main" id="{0B8A883D-8A6C-429A-B120-82F81DB7CB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060" y="1228437"/>
            <a:ext cx="4416786" cy="4416786"/>
          </a:xfrm>
          <a:prstGeom prst="roundRect">
            <a:avLst>
              <a:gd name="adj" fmla="val 758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2E4C489D-F900-4006-B342-C0AB5D6D34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727031"/>
            <a:ext cx="3119912" cy="113096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B4AE9655-4E50-4FEE-BC0A-47CB3F5293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0"/>
            <a:ext cx="3119912" cy="11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400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2" r:id="rId15"/>
    <p:sldLayoutId id="2147483701" r:id="rId16"/>
    <p:sldLayoutId id="2147483687" r:id="rId17"/>
    <p:sldLayoutId id="2147483664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A8DCC659-60B6-44A3-B35B-2F7AED2FE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98" y="980628"/>
            <a:ext cx="5218828" cy="4974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4D8334-217C-4437-876C-E544BC12948A}"/>
              </a:ext>
            </a:extLst>
          </p:cNvPr>
          <p:cNvSpPr txBox="1"/>
          <p:nvPr/>
        </p:nvSpPr>
        <p:spPr>
          <a:xfrm>
            <a:off x="743738" y="1002048"/>
            <a:ext cx="59923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800" dirty="0" smtClean="0">
                <a:solidFill>
                  <a:srgbClr val="92D050"/>
                </a:solidFill>
                <a:latin typeface="+mj-lt"/>
                <a:cs typeface="Arial" panose="020B0604020202020204" pitchFamily="34" charset="0"/>
              </a:rPr>
              <a:t>Важность</a:t>
            </a:r>
            <a:r>
              <a:rPr lang="ru-RU" altLang="ko-KR" sz="4800" dirty="0" smtClean="0">
                <a:latin typeface="+mj-lt"/>
                <a:cs typeface="Arial" panose="020B0604020202020204" pitchFamily="34" charset="0"/>
              </a:rPr>
              <a:t> профилактики </a:t>
            </a:r>
            <a:r>
              <a:rPr lang="ru-RU" altLang="ko-KR" sz="4800" dirty="0">
                <a:latin typeface="+mj-lt"/>
                <a:cs typeface="Arial" panose="020B0604020202020204" pitchFamily="34" charset="0"/>
              </a:rPr>
              <a:t>последствий при сахарном диабете</a:t>
            </a:r>
            <a:endParaRPr lang="ko-KR" altLang="en-US" sz="4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16F148-F8D3-40A5-BAA7-E4FC806860D7}"/>
              </a:ext>
            </a:extLst>
          </p:cNvPr>
          <p:cNvSpPr txBox="1"/>
          <p:nvPr/>
        </p:nvSpPr>
        <p:spPr>
          <a:xfrm>
            <a:off x="743738" y="4137345"/>
            <a:ext cx="560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>
                <a:solidFill>
                  <a:srgbClr val="0B0202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Сахарный диабет – это эндокринное заболевание, при котором возникает неконтролируемое увеличение уровня глюкозы в крови.</a:t>
            </a:r>
          </a:p>
        </p:txBody>
      </p:sp>
      <p:pic>
        <p:nvPicPr>
          <p:cNvPr id="8" name="Picture 3" descr="C:\Users\alxt\Downloads\44041e4c-c412-44a0-b80c-b07229f97b43-transfor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71" y="185373"/>
            <a:ext cx="1797049" cy="13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57FF28-24D7-4FBE-BC06-7C7E14275E96}"/>
              </a:ext>
            </a:extLst>
          </p:cNvPr>
          <p:cNvSpPr txBox="1"/>
          <p:nvPr/>
        </p:nvSpPr>
        <p:spPr>
          <a:xfrm>
            <a:off x="4947920" y="1799044"/>
            <a:ext cx="7396480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/>
              <a:t>В современном мире сахарный диабет воспринимают как заболевание, при котором укол </a:t>
            </a:r>
            <a:r>
              <a:rPr lang="ru-RU" sz="2400" dirty="0">
                <a:solidFill>
                  <a:srgbClr val="92D050"/>
                </a:solidFill>
              </a:rPr>
              <a:t>инсулина</a:t>
            </a:r>
            <a:r>
              <a:rPr lang="ru-RU" sz="2400" dirty="0"/>
              <a:t> </a:t>
            </a:r>
            <a:r>
              <a:rPr lang="ru-RU" sz="2400" dirty="0" smtClean="0"/>
              <a:t>решает</a:t>
            </a:r>
          </a:p>
          <a:p>
            <a:r>
              <a:rPr lang="ru-RU" sz="2400" dirty="0" smtClean="0"/>
              <a:t>проблему </a:t>
            </a:r>
            <a:r>
              <a:rPr lang="ru-RU" sz="2400" dirty="0"/>
              <a:t>с высоким уровнем сахара</a:t>
            </a:r>
            <a:endParaRPr lang="ko-KR" altLang="en-US" sz="2400" dirty="0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AB55F7BF-D25F-4A85-8F7A-B56B9EA448D6}"/>
              </a:ext>
            </a:extLst>
          </p:cNvPr>
          <p:cNvSpPr/>
          <p:nvPr/>
        </p:nvSpPr>
        <p:spPr>
          <a:xfrm>
            <a:off x="1346200" y="5187601"/>
            <a:ext cx="407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Doctors' Day</a:t>
            </a:r>
          </a:p>
        </p:txBody>
      </p:sp>
      <p:pic>
        <p:nvPicPr>
          <p:cNvPr id="9" name="Picture 2" descr="C:\Users\alxt\Downloads\free-icon-doctor-patient-64014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" y="845184"/>
            <a:ext cx="5112702" cy="511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xt\Downloads\free-icon-insulin-59400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3164711"/>
            <a:ext cx="1009968" cy="100996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F57FF28-24D7-4FBE-BC06-7C7E14275E96}"/>
              </a:ext>
            </a:extLst>
          </p:cNvPr>
          <p:cNvSpPr txBox="1"/>
          <p:nvPr/>
        </p:nvSpPr>
        <p:spPr>
          <a:xfrm>
            <a:off x="5150486" y="4309289"/>
            <a:ext cx="6259194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/>
              <a:t>Но при сахарном диабете страшен не только </a:t>
            </a:r>
            <a:endParaRPr lang="ru-RU" sz="2400" dirty="0"/>
          </a:p>
          <a:p>
            <a:r>
              <a:rPr lang="ru-RU" sz="2400" dirty="0" smtClean="0"/>
              <a:t>высокий </a:t>
            </a:r>
            <a:r>
              <a:rPr lang="ru-RU" sz="2400" dirty="0"/>
              <a:t>уровень сахара в крови, но и его 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92D050"/>
                </a:solidFill>
              </a:rPr>
              <a:t>последствия</a:t>
            </a:r>
            <a:r>
              <a:rPr lang="ru-RU" sz="2400" dirty="0"/>
              <a:t>.</a:t>
            </a:r>
            <a:endParaRPr lang="ko-KR" altLang="en-US" sz="2400" dirty="0"/>
          </a:p>
        </p:txBody>
      </p:sp>
      <p:pic>
        <p:nvPicPr>
          <p:cNvPr id="2051" name="Picture 3" descr="C:\Users\alxt\Downloads\44041e4c-c412-44a0-b80c-b07229f97b43-transfor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71" y="185373"/>
            <a:ext cx="1797049" cy="13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A59622F-C403-4FBA-B99F-1927D5569DB5}"/>
              </a:ext>
            </a:extLst>
          </p:cNvPr>
          <p:cNvSpPr txBox="1"/>
          <p:nvPr/>
        </p:nvSpPr>
        <p:spPr>
          <a:xfrm>
            <a:off x="274320" y="876148"/>
            <a:ext cx="6868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92D050"/>
                </a:solidFill>
              </a:rPr>
              <a:t>Самое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/>
              <a:t>опасное осложнение, при </a:t>
            </a:r>
            <a:endParaRPr lang="ru-RU" sz="3200" dirty="0" smtClean="0"/>
          </a:p>
          <a:p>
            <a:r>
              <a:rPr lang="ru-RU" sz="3200" dirty="0" smtClean="0"/>
              <a:t>котором </a:t>
            </a:r>
            <a:r>
              <a:rPr lang="ru-RU" sz="3200" dirty="0"/>
              <a:t>высокий процент смертности – это синдром диабетической стопы.</a:t>
            </a:r>
            <a:endParaRPr lang="ko-KR" alt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A7718CF-AAB7-4432-9441-786BE2690F37}"/>
              </a:ext>
            </a:extLst>
          </p:cNvPr>
          <p:cNvSpPr txBox="1"/>
          <p:nvPr/>
        </p:nvSpPr>
        <p:spPr>
          <a:xfrm>
            <a:off x="535024" y="3396505"/>
            <a:ext cx="457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ru-RU" sz="1400" dirty="0"/>
              <a:t>У 3-х из 10-и пациентов с сахарным диабетом в течении жизни возникают язвы на стопе.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14907"/>
          <a:stretch>
            <a:fillRect/>
          </a:stretch>
        </p:blipFill>
        <p:spPr bwMode="auto">
          <a:xfrm>
            <a:off x="6818314" y="1813212"/>
            <a:ext cx="3444557" cy="336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lxt\Downloads\free-icon-danger-272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33" y="4006604"/>
            <a:ext cx="1800008" cy="18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lxt\Downloads\44041e4c-c412-44a0-b80c-b07229f97b43-transfor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71" y="185373"/>
            <a:ext cx="1797049" cy="13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사각형: 둥근 모서리 13">
            <a:extLst>
              <a:ext uri="{FF2B5EF4-FFF2-40B4-BE49-F238E27FC236}">
                <a16:creationId xmlns="" xmlns:a16="http://schemas.microsoft.com/office/drawing/2014/main" id="{99119E62-62E1-46CE-B728-7853ACD1B868}"/>
              </a:ext>
            </a:extLst>
          </p:cNvPr>
          <p:cNvSpPr/>
          <p:nvPr/>
        </p:nvSpPr>
        <p:spPr>
          <a:xfrm>
            <a:off x="535025" y="2938251"/>
            <a:ext cx="4368800" cy="458254"/>
          </a:xfrm>
          <a:prstGeom prst="roundRect">
            <a:avLst>
              <a:gd name="adj" fmla="val 50000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altLang="ko-KR" dirty="0" smtClean="0">
                <a:solidFill>
                  <a:srgbClr val="0066EE"/>
                </a:solidFill>
              </a:rPr>
              <a:t>10</a:t>
            </a:r>
            <a:endParaRPr lang="ko-KR" altLang="en-US" dirty="0">
              <a:solidFill>
                <a:srgbClr val="0066EE"/>
              </a:solidFill>
            </a:endParaRPr>
          </a:p>
        </p:txBody>
      </p:sp>
      <p:sp>
        <p:nvSpPr>
          <p:cNvPr id="12" name="사각형: 둥근 모서리 14">
            <a:extLst>
              <a:ext uri="{FF2B5EF4-FFF2-40B4-BE49-F238E27FC236}">
                <a16:creationId xmlns="" xmlns:a16="http://schemas.microsoft.com/office/drawing/2014/main" id="{95CB61F9-FDFA-492A-9118-19207A355B21}"/>
              </a:ext>
            </a:extLst>
          </p:cNvPr>
          <p:cNvSpPr/>
          <p:nvPr/>
        </p:nvSpPr>
        <p:spPr>
          <a:xfrm>
            <a:off x="535025" y="2938251"/>
            <a:ext cx="1354737" cy="45825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altLang="ko-KR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사각형: 둥근 모서리 17">
            <a:extLst>
              <a:ext uri="{FF2B5EF4-FFF2-40B4-BE49-F238E27FC236}">
                <a16:creationId xmlns="" xmlns:a16="http://schemas.microsoft.com/office/drawing/2014/main" id="{CB0CB7CC-34CD-4B66-AC27-45B38DE3565B}"/>
              </a:ext>
            </a:extLst>
          </p:cNvPr>
          <p:cNvSpPr/>
          <p:nvPr/>
        </p:nvSpPr>
        <p:spPr>
          <a:xfrm>
            <a:off x="535024" y="4399852"/>
            <a:ext cx="4368800" cy="458254"/>
          </a:xfrm>
          <a:prstGeom prst="roundRect">
            <a:avLst>
              <a:gd name="adj" fmla="val 50000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D67FF"/>
              </a:solidFill>
            </a:endParaRPr>
          </a:p>
        </p:txBody>
      </p:sp>
      <p:sp>
        <p:nvSpPr>
          <p:cNvPr id="14" name="사각형: 둥근 모서리 18">
            <a:extLst>
              <a:ext uri="{FF2B5EF4-FFF2-40B4-BE49-F238E27FC236}">
                <a16:creationId xmlns="" xmlns:a16="http://schemas.microsoft.com/office/drawing/2014/main" id="{33CAB02C-E66F-4B02-A4BE-CA1D74198FE2}"/>
              </a:ext>
            </a:extLst>
          </p:cNvPr>
          <p:cNvSpPr/>
          <p:nvPr/>
        </p:nvSpPr>
        <p:spPr>
          <a:xfrm>
            <a:off x="535024" y="4412137"/>
            <a:ext cx="3335936" cy="45825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사각형: 둥근 모서리 19">
            <a:extLst>
              <a:ext uri="{FF2B5EF4-FFF2-40B4-BE49-F238E27FC236}">
                <a16:creationId xmlns="" xmlns:a16="http://schemas.microsoft.com/office/drawing/2014/main" id="{3F7B5D37-2707-4A4B-8D42-C79A8CEFEA00}"/>
              </a:ext>
            </a:extLst>
          </p:cNvPr>
          <p:cNvSpPr/>
          <p:nvPr/>
        </p:nvSpPr>
        <p:spPr>
          <a:xfrm>
            <a:off x="585822" y="5089999"/>
            <a:ext cx="4368800" cy="458254"/>
          </a:xfrm>
          <a:prstGeom prst="roundRect">
            <a:avLst>
              <a:gd name="adj" fmla="val 50000"/>
            </a:avLst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D67FF"/>
              </a:solidFill>
            </a:endParaRPr>
          </a:p>
        </p:txBody>
      </p:sp>
      <p:sp>
        <p:nvSpPr>
          <p:cNvPr id="16" name="사각형: 둥근 모서리 20">
            <a:extLst>
              <a:ext uri="{FF2B5EF4-FFF2-40B4-BE49-F238E27FC236}">
                <a16:creationId xmlns="" xmlns:a16="http://schemas.microsoft.com/office/drawing/2014/main" id="{09F6CCD1-9523-4696-A0A7-95213B7CB5CA}"/>
              </a:ext>
            </a:extLst>
          </p:cNvPr>
          <p:cNvSpPr/>
          <p:nvPr/>
        </p:nvSpPr>
        <p:spPr>
          <a:xfrm>
            <a:off x="535024" y="5089999"/>
            <a:ext cx="1001486" cy="45825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A7718CF-AAB7-4432-9441-786BE2690F37}"/>
              </a:ext>
            </a:extLst>
          </p:cNvPr>
          <p:cNvSpPr txBox="1"/>
          <p:nvPr/>
        </p:nvSpPr>
        <p:spPr>
          <a:xfrm>
            <a:off x="626463" y="4475090"/>
            <a:ext cx="306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ru-RU" altLang="ko-KR" sz="1400" dirty="0" smtClean="0">
                <a:solidFill>
                  <a:schemeClr val="bg1"/>
                </a:solidFill>
              </a:rPr>
              <a:t>Риск смерти с диабетической стопой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7718CF-AAB7-4432-9441-786BE2690F37}"/>
              </a:ext>
            </a:extLst>
          </p:cNvPr>
          <p:cNvSpPr txBox="1"/>
          <p:nvPr/>
        </p:nvSpPr>
        <p:spPr>
          <a:xfrm>
            <a:off x="809341" y="5165236"/>
            <a:ext cx="3061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ru-RU" altLang="ko-KR" sz="1400" dirty="0" smtClean="0">
                <a:solidFill>
                  <a:schemeClr val="bg1"/>
                </a:solidFill>
              </a:rPr>
              <a:t>Без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A7718CF-AAB7-4432-9441-786BE2690F37}"/>
              </a:ext>
            </a:extLst>
          </p:cNvPr>
          <p:cNvSpPr txBox="1"/>
          <p:nvPr/>
        </p:nvSpPr>
        <p:spPr>
          <a:xfrm>
            <a:off x="535024" y="5571638"/>
            <a:ext cx="475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/>
            <a:r>
              <a:rPr lang="ru-RU" sz="1400" dirty="0"/>
              <a:t>Риск смерти в течении 5-и лет у пациента с диабетической стопой в 2,5 раза выше, чем у пациента без язв на стопах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ECB15D-05BF-4F58-9FA8-A3FFEDF9EB8F}"/>
              </a:ext>
            </a:extLst>
          </p:cNvPr>
          <p:cNvSpPr txBox="1"/>
          <p:nvPr/>
        </p:nvSpPr>
        <p:spPr>
          <a:xfrm>
            <a:off x="1559095" y="616825"/>
            <a:ext cx="884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</a:rPr>
              <a:t>Но помимо синдрома диабетической стопы </a:t>
            </a:r>
            <a:r>
              <a:rPr lang="ru-RU" sz="2400" b="1" dirty="0">
                <a:solidFill>
                  <a:srgbClr val="92D050"/>
                </a:solidFill>
              </a:rPr>
              <a:t>есть еще </a:t>
            </a:r>
            <a:r>
              <a:rPr lang="ru-RU" sz="2400" b="1" dirty="0">
                <a:solidFill>
                  <a:schemeClr val="tx1"/>
                </a:solidFill>
              </a:rPr>
              <a:t>и другие менее страшные изменения на стопах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F2CD6E7A-6AF9-441A-9E9A-A1CD9317A7DC}"/>
              </a:ext>
            </a:extLst>
          </p:cNvPr>
          <p:cNvSpPr/>
          <p:nvPr/>
        </p:nvSpPr>
        <p:spPr>
          <a:xfrm>
            <a:off x="1904534" y="2407104"/>
            <a:ext cx="3931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сухость кожи</a:t>
            </a:r>
            <a:endParaRPr lang="en-US" altLang="ko-KR" sz="2400" dirty="0"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4F49925A-ADC0-4576-B219-6E10F0DB2661}"/>
              </a:ext>
            </a:extLst>
          </p:cNvPr>
          <p:cNvSpPr/>
          <p:nvPr/>
        </p:nvSpPr>
        <p:spPr>
          <a:xfrm>
            <a:off x="7157668" y="2407104"/>
            <a:ext cx="3931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трещины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E350CA41-C026-41A5-BA3D-7A84F6E08A97}"/>
              </a:ext>
            </a:extLst>
          </p:cNvPr>
          <p:cNvSpPr/>
          <p:nvPr/>
        </p:nvSpPr>
        <p:spPr>
          <a:xfrm>
            <a:off x="1904533" y="4267644"/>
            <a:ext cx="3703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изменение формы и структуры ногтевой платины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CD26FDFF-6C9A-4D01-A3AF-22AC6604FAAB}"/>
              </a:ext>
            </a:extLst>
          </p:cNvPr>
          <p:cNvSpPr/>
          <p:nvPr/>
        </p:nvSpPr>
        <p:spPr>
          <a:xfrm>
            <a:off x="7157668" y="4474565"/>
            <a:ext cx="3931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атеросклероз</a:t>
            </a:r>
            <a:endParaRPr lang="en-US" altLang="ko-KR" sz="2400" dirty="0">
              <a:latin typeface="+mj-lt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="" xmlns:a16="http://schemas.microsoft.com/office/drawing/2014/main" id="{A8DB9BD9-49E8-49CF-A835-BCA42818FC65}"/>
              </a:ext>
            </a:extLst>
          </p:cNvPr>
          <p:cNvSpPr/>
          <p:nvPr/>
        </p:nvSpPr>
        <p:spPr>
          <a:xfrm>
            <a:off x="1331425" y="2413429"/>
            <a:ext cx="455340" cy="455340"/>
          </a:xfrm>
          <a:prstGeom prst="ellipse">
            <a:avLst/>
          </a:prstGeom>
          <a:solidFill>
            <a:srgbClr val="0066E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+mj-lt"/>
              </a:rPr>
              <a:t>1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="" xmlns:a16="http://schemas.microsoft.com/office/drawing/2014/main" id="{063F2F36-F26C-494C-8CC4-A067CC468983}"/>
              </a:ext>
            </a:extLst>
          </p:cNvPr>
          <p:cNvSpPr/>
          <p:nvPr/>
        </p:nvSpPr>
        <p:spPr>
          <a:xfrm>
            <a:off x="6585597" y="2413429"/>
            <a:ext cx="455340" cy="455340"/>
          </a:xfrm>
          <a:prstGeom prst="ellipse">
            <a:avLst/>
          </a:prstGeom>
          <a:solidFill>
            <a:srgbClr val="0066E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3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="" xmlns:a16="http://schemas.microsoft.com/office/drawing/2014/main" id="{7F8901ED-84D9-4EAD-A308-0443D4921C49}"/>
              </a:ext>
            </a:extLst>
          </p:cNvPr>
          <p:cNvSpPr/>
          <p:nvPr/>
        </p:nvSpPr>
        <p:spPr>
          <a:xfrm>
            <a:off x="1331425" y="4477727"/>
            <a:ext cx="455340" cy="455340"/>
          </a:xfrm>
          <a:prstGeom prst="ellipse">
            <a:avLst/>
          </a:prstGeom>
          <a:solidFill>
            <a:srgbClr val="0066E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2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2B9EB74B-3178-4722-845E-6FFBBA90A0C9}"/>
              </a:ext>
            </a:extLst>
          </p:cNvPr>
          <p:cNvSpPr/>
          <p:nvPr/>
        </p:nvSpPr>
        <p:spPr>
          <a:xfrm>
            <a:off x="6585597" y="4477727"/>
            <a:ext cx="455340" cy="455340"/>
          </a:xfrm>
          <a:prstGeom prst="ellipse">
            <a:avLst/>
          </a:prstGeom>
          <a:solidFill>
            <a:srgbClr val="0066EE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4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https://skin.ru/storage/articles/3399/conversions/iz9QVi52Z4mSXK8R4QZZDHpxv9ofExSBffkBmC2t-content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9" y="2763739"/>
            <a:ext cx="1927187" cy="1282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strnum.com/wp-content/uploads/2018/02/shutterstock_534288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68" y="2763739"/>
            <a:ext cx="2235200" cy="1518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noginashi.ru/wp-content/uploads/2018/02/Cure-Toenail-Fungus-with-Vinegar-Step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69" y="4986528"/>
            <a:ext cx="2064818" cy="1548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Атеросклероз - Санаторий им Пирогова Куяльн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45" y="4986528"/>
            <a:ext cx="1855846" cy="1772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lxt\Downloads\44041e4c-c412-44a0-b80c-b07229f97b43-transfor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71" y="185373"/>
            <a:ext cx="1797049" cy="13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6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306FD75-0FE1-4823-9A20-6E23C949792B}"/>
              </a:ext>
            </a:extLst>
          </p:cNvPr>
          <p:cNvSpPr txBox="1"/>
          <p:nvPr/>
        </p:nvSpPr>
        <p:spPr>
          <a:xfrm>
            <a:off x="311245" y="2715488"/>
            <a:ext cx="502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sz="2000" dirty="0"/>
              <a:t>приходящий в мой кабинет болен сахарным диабетом (первого или второго типа)</a:t>
            </a:r>
            <a:endParaRPr lang="en-US" altLang="ko-KR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DA7EAFA-11FF-4498-AD84-AD5722932772}"/>
              </a:ext>
            </a:extLst>
          </p:cNvPr>
          <p:cNvSpPr txBox="1"/>
          <p:nvPr/>
        </p:nvSpPr>
        <p:spPr>
          <a:xfrm>
            <a:off x="233680" y="1066801"/>
            <a:ext cx="7284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92D050"/>
                </a:solidFill>
              </a:rPr>
              <a:t>Каждый</a:t>
            </a:r>
            <a:r>
              <a:rPr lang="ru-RU" sz="5400" dirty="0"/>
              <a:t> 16-й взрослый человек</a:t>
            </a:r>
            <a:endParaRPr lang="ko-KR" altLang="en-US" sz="5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8E2B0BE-9FE3-4344-BBDD-C73B18ADAFDF}"/>
              </a:ext>
            </a:extLst>
          </p:cNvPr>
          <p:cNvSpPr txBox="1"/>
          <p:nvPr/>
        </p:nvSpPr>
        <p:spPr>
          <a:xfrm>
            <a:off x="5956114" y="5074484"/>
            <a:ext cx="467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Lorem ipsum dolor</a:t>
            </a:r>
          </a:p>
        </p:txBody>
      </p:sp>
      <p:pic>
        <p:nvPicPr>
          <p:cNvPr id="5122" name="Picture 2" descr="C:\Users\alxt\Downloads\free-icon-medical-staff-64015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33" y="1066801"/>
            <a:ext cx="48768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" y="3689262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" y="3689262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78" y="3689259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6" y="3689259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94" y="3689265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2" y="3689265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11" y="3689262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9" y="3689262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" y="4807173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" y="4807173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78" y="4807170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6" y="4807170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94" y="4807176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2" y="4807176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11" y="4807173"/>
            <a:ext cx="1117917" cy="11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lxt\Downloads\free-icon-user-334979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9" y="4807173"/>
            <a:ext cx="1117917" cy="111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lxt\Downloads\44041e4c-c412-44a0-b80c-b07229f97b43-transfor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71" y="185373"/>
            <a:ext cx="1797049" cy="13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4380CD6-0768-41D7-97E1-4BBE7E1C4ECA}"/>
              </a:ext>
            </a:extLst>
          </p:cNvPr>
          <p:cNvSpPr txBox="1"/>
          <p:nvPr/>
        </p:nvSpPr>
        <p:spPr>
          <a:xfrm>
            <a:off x="1836211" y="1962413"/>
            <a:ext cx="88521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 подологу надо ходить, чтобы не возникли язвы из-за гиперкератоза (мозоли, </a:t>
            </a:r>
            <a:r>
              <a:rPr lang="ru-RU" sz="3200" dirty="0" err="1">
                <a:solidFill>
                  <a:schemeClr val="bg1"/>
                </a:solidFill>
              </a:rPr>
              <a:t>натоптыши</a:t>
            </a:r>
            <a:r>
              <a:rPr lang="ru-RU" sz="3200" dirty="0">
                <a:solidFill>
                  <a:schemeClr val="bg1"/>
                </a:solidFill>
              </a:rPr>
              <a:t>).</a:t>
            </a:r>
          </a:p>
          <a:p>
            <a:r>
              <a:rPr lang="ru-RU" sz="3200" dirty="0">
                <a:solidFill>
                  <a:schemeClr val="bg1"/>
                </a:solidFill>
              </a:rPr>
              <a:t> </a:t>
            </a:r>
          </a:p>
          <a:p>
            <a:r>
              <a:rPr lang="ru-RU" sz="3200" dirty="0" err="1">
                <a:solidFill>
                  <a:schemeClr val="bg1"/>
                </a:solidFill>
              </a:rPr>
              <a:t>Подолог</a:t>
            </a:r>
            <a:r>
              <a:rPr lang="ru-RU" sz="3200" dirty="0">
                <a:solidFill>
                  <a:schemeClr val="bg1"/>
                </a:solidFill>
              </a:rPr>
              <a:t> расскажет и выдаст памятку о важности ухода за стопами в домашних условиях, а также про подбор обуви и разгрузку стопы для снижения риска образования мозолей и </a:t>
            </a:r>
            <a:r>
              <a:rPr lang="ru-RU" sz="3200" dirty="0" err="1">
                <a:solidFill>
                  <a:schemeClr val="bg1"/>
                </a:solidFill>
              </a:rPr>
              <a:t>натоптышей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" name="그래픽 29">
            <a:extLst>
              <a:ext uri="{FF2B5EF4-FFF2-40B4-BE49-F238E27FC236}">
                <a16:creationId xmlns="" xmlns:a16="http://schemas.microsoft.com/office/drawing/2014/main" id="{A1C59F20-C46D-40F8-814F-DD7BF19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0417" y="1121246"/>
            <a:ext cx="611588" cy="444026"/>
          </a:xfrm>
          <a:prstGeom prst="rect">
            <a:avLst/>
          </a:prstGeom>
        </p:spPr>
      </p:pic>
      <p:pic>
        <p:nvPicPr>
          <p:cNvPr id="5" name="Picture 3" descr="C:\Users\alxt\Downloads\44041e4c-c412-44a0-b80c-b07229f97b43-transfor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71" y="185373"/>
            <a:ext cx="1797049" cy="13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1A5185-63D0-4A8C-A249-BDD71C42AE54}"/>
              </a:ext>
            </a:extLst>
          </p:cNvPr>
          <p:cNvSpPr txBox="1"/>
          <p:nvPr/>
        </p:nvSpPr>
        <p:spPr>
          <a:xfrm>
            <a:off x="396633" y="2333247"/>
            <a:ext cx="1139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7200" b="0" dirty="0" smtClean="0"/>
              <a:t>Спасибо за внимание!</a:t>
            </a:r>
            <a:endParaRPr lang="en-US" altLang="ko-KR" sz="7200" b="0" dirty="0"/>
          </a:p>
        </p:txBody>
      </p:sp>
      <p:pic>
        <p:nvPicPr>
          <p:cNvPr id="5" name="Picture 3" descr="C:\Users\alxt\Downloads\44041e4c-c412-44a0-b80c-b07229f97b43-transfor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77" y="449533"/>
            <a:ext cx="2404031" cy="17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A99A32-5752-4F46-90C2-1C48D71440C8}"/>
              </a:ext>
            </a:extLst>
          </p:cNvPr>
          <p:cNvSpPr txBox="1"/>
          <p:nvPr/>
        </p:nvSpPr>
        <p:spPr>
          <a:xfrm>
            <a:off x="2627806" y="3439564"/>
            <a:ext cx="740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Имеются противопоказания. Необходима консультация со специалистом.</a:t>
            </a:r>
            <a:endParaRPr lang="ru-RU" sz="1600" dirty="0"/>
          </a:p>
        </p:txBody>
      </p:sp>
      <p:pic>
        <p:nvPicPr>
          <p:cNvPr id="1026" name="Picture 2" descr="C:\Users\alxt\Downloads\free-icon-healthcare-5991563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84" y="3991380"/>
            <a:ext cx="2592299" cy="25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SemiBold - Poppins Light">
      <a:majorFont>
        <a:latin typeface="Poppins SemiBold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66EE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 w="9525" cap="rnd">
          <a:solidFill>
            <a:srgbClr val="D3C9C5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201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맑은 고딕</vt:lpstr>
      <vt:lpstr>Poppins SemiBold</vt:lpstr>
      <vt:lpstr>Arial Unicode MS</vt:lpstr>
      <vt:lpstr>Poppins Light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alxt</cp:lastModifiedBy>
  <cp:revision>290</cp:revision>
  <dcterms:created xsi:type="dcterms:W3CDTF">2019-04-06T05:20:47Z</dcterms:created>
  <dcterms:modified xsi:type="dcterms:W3CDTF">2023-03-27T13:49:50Z</dcterms:modified>
</cp:coreProperties>
</file>