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57" r:id="rId6"/>
    <p:sldId id="267" r:id="rId7"/>
    <p:sldId id="258" r:id="rId8"/>
    <p:sldId id="268" r:id="rId9"/>
    <p:sldId id="259" r:id="rId10"/>
    <p:sldId id="260" r:id="rId11"/>
    <p:sldId id="261" r:id="rId12"/>
    <p:sldId id="262" r:id="rId13"/>
    <p:sldId id="269" r:id="rId14"/>
    <p:sldId id="263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2" d="100"/>
          <a:sy n="11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149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151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9528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732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296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66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55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48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49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174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984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64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121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963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066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858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51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39200" y="439200"/>
            <a:ext cx="11304000" cy="5950800"/>
          </a:xfrm>
          <a:custGeom>
            <a:avLst/>
            <a:gdLst/>
            <a:ahLst/>
            <a:cxnLst/>
            <a:rect l="l" t="t" r="r" b="b"/>
            <a:pathLst>
              <a:path w="11304000" h="5950800">
                <a:moveTo>
                  <a:pt x="182868" y="5950800"/>
                </a:moveTo>
                <a:cubicBezTo>
                  <a:pt x="81873" y="5950800"/>
                  <a:pt x="0" y="5868927"/>
                  <a:pt x="0" y="5767932"/>
                </a:cubicBezTo>
                <a:lnTo>
                  <a:pt x="0" y="182868"/>
                </a:lnTo>
                <a:cubicBezTo>
                  <a:pt x="0" y="81873"/>
                  <a:pt x="81873" y="0"/>
                  <a:pt x="182868" y="0"/>
                </a:cubicBezTo>
                <a:lnTo>
                  <a:pt x="11121132" y="0"/>
                </a:lnTo>
                <a:cubicBezTo>
                  <a:pt x="11222127" y="0"/>
                  <a:pt x="11304000" y="81873"/>
                  <a:pt x="11304000" y="182868"/>
                </a:cubicBezTo>
                <a:lnTo>
                  <a:pt x="11304000" y="5767932"/>
                </a:lnTo>
                <a:cubicBezTo>
                  <a:pt x="11304000" y="5868927"/>
                  <a:pt x="11222127" y="5950800"/>
                  <a:pt x="11121132" y="5950800"/>
                </a:cubicBezTo>
                <a:lnTo>
                  <a:pt x="182868" y="5950800"/>
                </a:lnTo>
              </a:path>
            </a:pathLst>
          </a:custGeom>
          <a:solidFill>
            <a:srgbClr val="FFFFFF"/>
          </a:solidFill>
          <a:ln/>
          <a:effectLst>
            <a:outerShdw blurRad="609600" dist="50800" dir="16200000" algn="bl" rotWithShape="0">
              <a:srgbClr val="101828">
                <a:alpha val="10000"/>
              </a:srgbClr>
            </a:outerShdw>
          </a:effectLst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62800" y="3951979"/>
            <a:ext cx="10465200" cy="2015387"/>
          </a:xfrm>
          <a:custGeom>
            <a:avLst/>
            <a:gdLst/>
            <a:ahLst/>
            <a:cxnLst/>
            <a:rect l="l" t="t" r="r" b="b"/>
            <a:pathLst>
              <a:path w="10465200" h="2015387">
                <a:moveTo>
                  <a:pt x="0" y="2015387"/>
                </a:moveTo>
                <a:lnTo>
                  <a:pt x="0" y="0"/>
                </a:lnTo>
                <a:lnTo>
                  <a:pt x="10465200" y="0"/>
                </a:lnTo>
                <a:lnTo>
                  <a:pt x="10465200" y="2015387"/>
                </a:lnTo>
                <a:lnTo>
                  <a:pt x="0" y="2015387"/>
                </a:lnTo>
              </a:path>
            </a:pathLst>
          </a:custGeom>
          <a:noFill/>
          <a:ln/>
        </p:spPr>
        <p:txBody>
          <a:bodyPr wrap="square" lIns="90000" tIns="182880" rIns="90000" bIns="46800" rtlCol="0" anchor="t"/>
          <a:lstStyle/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Обзор, методы исследования и рекомендации для различных категорий женщин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2800" y="864000"/>
            <a:ext cx="10465200" cy="3114613"/>
          </a:xfrm>
          <a:custGeom>
            <a:avLst/>
            <a:gdLst/>
            <a:ahLst/>
            <a:cxnLst/>
            <a:rect l="l" t="t" r="r" b="b"/>
            <a:pathLst>
              <a:path w="10465200" h="3114613">
                <a:moveTo>
                  <a:pt x="0" y="3114613"/>
                </a:moveTo>
                <a:lnTo>
                  <a:pt x="0" y="0"/>
                </a:lnTo>
                <a:lnTo>
                  <a:pt x="10465200" y="0"/>
                </a:lnTo>
                <a:lnTo>
                  <a:pt x="10465200" y="3114613"/>
                </a:lnTo>
                <a:lnTo>
                  <a:pt x="0" y="3114613"/>
                </a:lnTo>
              </a:path>
            </a:pathLst>
          </a:custGeom>
          <a:noFill/>
          <a:ln/>
        </p:spPr>
        <p:txBody>
          <a:bodyPr wrap="square" lIns="90000" tIns="46800" rIns="90000" bIns="36576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Влияние физических упражнений на женское здоровье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410200" y="8640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3681" y="1058556"/>
            <a:ext cx="3915175" cy="5022203"/>
          </a:xfrm>
          <a:custGeom>
            <a:avLst/>
            <a:gdLst/>
            <a:ahLst/>
            <a:cxnLst/>
            <a:rect l="l" t="t" r="r" b="b"/>
            <a:pathLst>
              <a:path w="2590800" h="4599432">
                <a:moveTo>
                  <a:pt x="72672" y="4599432"/>
                </a:moveTo>
                <a:cubicBezTo>
                  <a:pt x="32536" y="4599432"/>
                  <a:pt x="0" y="4566896"/>
                  <a:pt x="0" y="4526760"/>
                </a:cubicBezTo>
                <a:lnTo>
                  <a:pt x="0" y="72672"/>
                </a:lnTo>
                <a:cubicBezTo>
                  <a:pt x="0" y="32536"/>
                  <a:pt x="32536" y="0"/>
                  <a:pt x="72672" y="0"/>
                </a:cubicBezTo>
                <a:lnTo>
                  <a:pt x="2518128" y="0"/>
                </a:lnTo>
                <a:cubicBezTo>
                  <a:pt x="2558264" y="0"/>
                  <a:pt x="2590800" y="32536"/>
                  <a:pt x="2590800" y="72672"/>
                </a:cubicBezTo>
                <a:lnTo>
                  <a:pt x="2590800" y="4526760"/>
                </a:lnTo>
                <a:cubicBezTo>
                  <a:pt x="2590800" y="4566896"/>
                  <a:pt x="2558264" y="4599432"/>
                  <a:pt x="2518128" y="4599432"/>
                </a:cubicBezTo>
                <a:lnTo>
                  <a:pt x="72672" y="4599432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548640" y="121607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Оптимальные виды упражнений для различных категорий женщин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20298" y="61483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48683" y="365760"/>
                </a:moveTo>
                <a:cubicBezTo>
                  <a:pt x="21796" y="365760"/>
                  <a:pt x="0" y="343964"/>
                  <a:pt x="0" y="317077"/>
                </a:cubicBezTo>
                <a:lnTo>
                  <a:pt x="0" y="48683"/>
                </a:lnTo>
                <a:cubicBezTo>
                  <a:pt x="0" y="21796"/>
                  <a:pt x="21796" y="0"/>
                  <a:pt x="48683" y="0"/>
                </a:cubicBezTo>
                <a:lnTo>
                  <a:pt x="317077" y="0"/>
                </a:lnTo>
                <a:cubicBezTo>
                  <a:pt x="343964" y="0"/>
                  <a:pt x="365760" y="21796"/>
                  <a:pt x="365760" y="48683"/>
                </a:cubicBezTo>
                <a:lnTo>
                  <a:pt x="365760" y="317077"/>
                </a:lnTo>
                <a:cubicBezTo>
                  <a:pt x="365760" y="343964"/>
                  <a:pt x="343964" y="365760"/>
                  <a:pt x="317077" y="365760"/>
                </a:cubicBezTo>
                <a:lnTo>
                  <a:pt x="48683" y="365760"/>
                </a:lnTo>
              </a:path>
            </a:pathLst>
          </a:custGeom>
          <a:solidFill>
            <a:srgbClr val="F8F9FC"/>
          </a:solidFill>
          <a:ln w="9525">
            <a:solidFill>
              <a:srgbClr val="ECF0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1999" y="1120221"/>
            <a:ext cx="3554569" cy="4935215"/>
          </a:xfrm>
          <a:custGeom>
            <a:avLst/>
            <a:gdLst/>
            <a:ahLst/>
            <a:cxnLst/>
            <a:rect l="l" t="t" r="r" b="b"/>
            <a:pathLst>
              <a:path w="2590800" h="4599432">
                <a:moveTo>
                  <a:pt x="72672" y="4599432"/>
                </a:moveTo>
                <a:cubicBezTo>
                  <a:pt x="32536" y="4599432"/>
                  <a:pt x="0" y="4566896"/>
                  <a:pt x="0" y="4526760"/>
                </a:cubicBezTo>
                <a:lnTo>
                  <a:pt x="0" y="72672"/>
                </a:lnTo>
                <a:cubicBezTo>
                  <a:pt x="0" y="32536"/>
                  <a:pt x="32536" y="0"/>
                  <a:pt x="72672" y="0"/>
                </a:cubicBezTo>
                <a:lnTo>
                  <a:pt x="2518128" y="0"/>
                </a:lnTo>
                <a:cubicBezTo>
                  <a:pt x="2558264" y="0"/>
                  <a:pt x="2590800" y="32536"/>
                  <a:pt x="2590800" y="72672"/>
                </a:cubicBezTo>
                <a:lnTo>
                  <a:pt x="2590800" y="4526760"/>
                </a:lnTo>
                <a:cubicBezTo>
                  <a:pt x="2590800" y="4566896"/>
                  <a:pt x="2558264" y="4599432"/>
                  <a:pt x="2518128" y="4599432"/>
                </a:cubicBezTo>
                <a:lnTo>
                  <a:pt x="72672" y="4599432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608167" y="61483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48683" y="365760"/>
                </a:moveTo>
                <a:cubicBezTo>
                  <a:pt x="21796" y="365760"/>
                  <a:pt x="0" y="343964"/>
                  <a:pt x="0" y="317077"/>
                </a:cubicBezTo>
                <a:lnTo>
                  <a:pt x="0" y="48683"/>
                </a:lnTo>
                <a:cubicBezTo>
                  <a:pt x="0" y="21796"/>
                  <a:pt x="21796" y="0"/>
                  <a:pt x="48683" y="0"/>
                </a:cubicBezTo>
                <a:lnTo>
                  <a:pt x="317077" y="0"/>
                </a:lnTo>
                <a:cubicBezTo>
                  <a:pt x="343964" y="0"/>
                  <a:pt x="365760" y="21796"/>
                  <a:pt x="365760" y="48683"/>
                </a:cubicBezTo>
                <a:lnTo>
                  <a:pt x="365760" y="317077"/>
                </a:lnTo>
                <a:cubicBezTo>
                  <a:pt x="365760" y="343964"/>
                  <a:pt x="343964" y="365760"/>
                  <a:pt x="317077" y="365760"/>
                </a:cubicBezTo>
                <a:lnTo>
                  <a:pt x="48683" y="365760"/>
                </a:lnTo>
              </a:path>
            </a:pathLst>
          </a:custGeom>
          <a:solidFill>
            <a:srgbClr val="F8F9FC"/>
          </a:solidFill>
          <a:ln w="9525">
            <a:solidFill>
              <a:srgbClr val="ECF0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362249" y="1102548"/>
            <a:ext cx="3473435" cy="4952887"/>
          </a:xfrm>
          <a:custGeom>
            <a:avLst/>
            <a:gdLst/>
            <a:ahLst/>
            <a:cxnLst/>
            <a:rect l="l" t="t" r="r" b="b"/>
            <a:pathLst>
              <a:path w="2590800" h="4599432">
                <a:moveTo>
                  <a:pt x="72672" y="4599432"/>
                </a:moveTo>
                <a:cubicBezTo>
                  <a:pt x="32536" y="4599432"/>
                  <a:pt x="0" y="4566896"/>
                  <a:pt x="0" y="4526760"/>
                </a:cubicBezTo>
                <a:lnTo>
                  <a:pt x="0" y="72672"/>
                </a:lnTo>
                <a:cubicBezTo>
                  <a:pt x="0" y="32536"/>
                  <a:pt x="32536" y="0"/>
                  <a:pt x="72672" y="0"/>
                </a:cubicBezTo>
                <a:lnTo>
                  <a:pt x="2518128" y="0"/>
                </a:lnTo>
                <a:cubicBezTo>
                  <a:pt x="2558264" y="0"/>
                  <a:pt x="2590800" y="32536"/>
                  <a:pt x="2590800" y="72672"/>
                </a:cubicBezTo>
                <a:lnTo>
                  <a:pt x="2590800" y="4526760"/>
                </a:lnTo>
                <a:cubicBezTo>
                  <a:pt x="2590800" y="4566896"/>
                  <a:pt x="2558264" y="4599432"/>
                  <a:pt x="2518128" y="4599432"/>
                </a:cubicBezTo>
                <a:lnTo>
                  <a:pt x="72672" y="4599432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330276" y="61483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48683" y="365760"/>
                </a:moveTo>
                <a:cubicBezTo>
                  <a:pt x="21796" y="365760"/>
                  <a:pt x="0" y="343964"/>
                  <a:pt x="0" y="317077"/>
                </a:cubicBezTo>
                <a:lnTo>
                  <a:pt x="0" y="48683"/>
                </a:lnTo>
                <a:cubicBezTo>
                  <a:pt x="0" y="21796"/>
                  <a:pt x="21796" y="0"/>
                  <a:pt x="48683" y="0"/>
                </a:cubicBezTo>
                <a:lnTo>
                  <a:pt x="317077" y="0"/>
                </a:lnTo>
                <a:cubicBezTo>
                  <a:pt x="343964" y="0"/>
                  <a:pt x="365760" y="21796"/>
                  <a:pt x="365760" y="48683"/>
                </a:cubicBezTo>
                <a:lnTo>
                  <a:pt x="365760" y="317077"/>
                </a:lnTo>
                <a:cubicBezTo>
                  <a:pt x="365760" y="343964"/>
                  <a:pt x="343964" y="365760"/>
                  <a:pt x="317077" y="365760"/>
                </a:cubicBezTo>
                <a:lnTo>
                  <a:pt x="48683" y="365760"/>
                </a:lnTo>
              </a:path>
            </a:pathLst>
          </a:custGeom>
          <a:solidFill>
            <a:srgbClr val="F8F9FC"/>
          </a:solidFill>
          <a:ln w="9525">
            <a:solidFill>
              <a:srgbClr val="ECF0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564451" y="1532077"/>
            <a:ext cx="2890026" cy="3514441"/>
          </a:xfrm>
          <a:custGeom>
            <a:avLst/>
            <a:gdLst/>
            <a:ahLst/>
            <a:cxnLst/>
            <a:rect l="l" t="t" r="r" b="b"/>
            <a:pathLst>
              <a:path w="2194560" h="3121539">
                <a:moveTo>
                  <a:pt x="0" y="3121539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3121539"/>
                </a:lnTo>
                <a:lnTo>
                  <a:pt x="0" y="31215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Bef>
                <a:spcPts val="1100"/>
              </a:spcBef>
              <a:buFont typeface="Wingdings" panose="05000000000000000000" pitchFamily="2" charset="2"/>
              <a:buChar char="ü"/>
            </a:pPr>
            <a:r>
              <a:rPr lang="" sz="1100" dirty="0" smtClean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 </a:t>
            </a:r>
            <a:r>
              <a:rPr lang="ru-RU" sz="1400" dirty="0"/>
              <a:t>Растяжка – комплекс упражнений, направленный на улучшение гибкости связок и мышц, повышение подвижности суставов. Растяжка может выступать как самостоятельным видом фитнеса, так может использоваться и в качестве разминки перед силовой тренировкой или завершающей частью после основной нагрузки</a:t>
            </a:r>
            <a:r>
              <a:rPr lang="ru-RU" sz="1400" dirty="0" smtClean="0"/>
              <a:t>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985597" y="1194311"/>
            <a:ext cx="2194560" cy="457521"/>
          </a:xfrm>
          <a:custGeom>
            <a:avLst/>
            <a:gdLst/>
            <a:ahLst/>
            <a:cxnLst/>
            <a:rect l="l" t="t" r="r" b="b"/>
            <a:pathLst>
              <a:path w="2194560" h="457521">
                <a:moveTo>
                  <a:pt x="0" y="457521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Гибкость и растяжка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807681" y="1381753"/>
            <a:ext cx="3114550" cy="3121539"/>
          </a:xfrm>
          <a:custGeom>
            <a:avLst/>
            <a:gdLst/>
            <a:ahLst/>
            <a:cxnLst/>
            <a:rect l="l" t="t" r="r" b="b"/>
            <a:pathLst>
              <a:path w="2194560" h="3121539">
                <a:moveTo>
                  <a:pt x="0" y="3121539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3121539"/>
                </a:lnTo>
                <a:lnTo>
                  <a:pt x="0" y="31215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" sz="1100" dirty="0" smtClean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ru-RU" sz="1400" b="1" dirty="0"/>
              <a:t>Сложился стереотип</a:t>
            </a:r>
            <a:r>
              <a:rPr lang="ru-RU" sz="1400" dirty="0"/>
              <a:t>: </a:t>
            </a:r>
            <a:endParaRPr lang="" sz="1400" dirty="0" smtClean="0"/>
          </a:p>
          <a:p>
            <a:pPr fontAlgn="base"/>
            <a:r>
              <a:rPr lang="ru-RU" sz="1400" dirty="0" smtClean="0"/>
              <a:t>от </a:t>
            </a:r>
            <a:r>
              <a:rPr lang="ru-RU" sz="1400" dirty="0"/>
              <a:t>силовых нагрузок растут мышцы, и женственная девушка становится Шварценеггером в юбке. </a:t>
            </a:r>
          </a:p>
          <a:p>
            <a:pPr fontAlgn="base"/>
            <a:r>
              <a:rPr lang="ru-RU" sz="1400" dirty="0"/>
              <a:t>Но не бойтесь. От силовых тренировок вы не станете </a:t>
            </a:r>
            <a:r>
              <a:rPr lang="ru-RU" sz="1400" dirty="0" err="1"/>
              <a:t>бодибилдершей</a:t>
            </a:r>
            <a:r>
              <a:rPr lang="ru-RU" sz="1400" dirty="0"/>
              <a:t>: у женщин от природы низкий уровень тестостерона. Без специального питания и гормональных препаратов мощные бугры мышц нарастить невозможно.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" sz="1400" dirty="0" smtClean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ru-RU" sz="1400" dirty="0"/>
              <a:t>Зато при силовых нагрузках вы получите: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b="1" dirty="0"/>
              <a:t>упругую грудь и подтянутые ягодицы,</a:t>
            </a:r>
            <a:endParaRPr lang="ru-RU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b="1" dirty="0"/>
              <a:t>плоский живот,</a:t>
            </a:r>
            <a:endParaRPr lang="ru-RU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b="1" dirty="0"/>
              <a:t>ровную осанку,</a:t>
            </a:r>
            <a:endParaRPr lang="ru-RU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400" b="1" dirty="0"/>
              <a:t>спортивную привлекательную фигуру.</a:t>
            </a:r>
            <a:endParaRPr lang="ru-RU" sz="14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356630" y="1152993"/>
            <a:ext cx="2194560" cy="457521"/>
          </a:xfrm>
          <a:custGeom>
            <a:avLst/>
            <a:gdLst/>
            <a:ahLst/>
            <a:cxnLst/>
            <a:rect l="l" t="t" r="r" b="b"/>
            <a:pathLst>
              <a:path w="2194560" h="457521">
                <a:moveTo>
                  <a:pt x="0" y="457521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Силовые тренировки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20297" y="1381754"/>
            <a:ext cx="3838342" cy="3121539"/>
          </a:xfrm>
          <a:custGeom>
            <a:avLst/>
            <a:gdLst/>
            <a:ahLst/>
            <a:cxnLst/>
            <a:rect l="l" t="t" r="r" b="b"/>
            <a:pathLst>
              <a:path w="2194560" h="3121539">
                <a:moveTo>
                  <a:pt x="0" y="3121539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3121539"/>
                </a:lnTo>
                <a:lnTo>
                  <a:pt x="0" y="31215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" sz="1100" dirty="0" smtClean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</a:t>
            </a:r>
            <a:r>
              <a:rPr lang="ru-RU" sz="1400" dirty="0"/>
              <a:t>Кроме сжигания калорий и повышения выносливости </a:t>
            </a:r>
            <a:r>
              <a:rPr lang="ru-RU" sz="1400" dirty="0" err="1" smtClean="0"/>
              <a:t>кардио</a:t>
            </a:r>
            <a:r>
              <a:rPr lang="" sz="1400" dirty="0" smtClean="0"/>
              <a:t>щщ </a:t>
            </a:r>
            <a:r>
              <a:rPr lang="ru-RU" sz="1400" dirty="0" smtClean="0"/>
              <a:t>упражнения</a:t>
            </a:r>
            <a:r>
              <a:rPr lang="ru-RU" sz="14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вентилируют легкие и насыщают клетки тела кислородом;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тренируют сердечную мышцу, снижая риск инфаркта;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выступают профилактикой атеросклероза, гипертонии и сахарного диабета;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ускоряют обмен веществ;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нормализуют гормональный фон и улучшают состояние кожи;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снижают уровень «плохого» холестерина;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укрепляют костную ткань;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способствуют выработке </a:t>
            </a:r>
            <a:r>
              <a:rPr lang="ru-RU" sz="1400" dirty="0" err="1"/>
              <a:t>эндорфинов</a:t>
            </a:r>
            <a:r>
              <a:rPr lang="ru-RU" sz="1400" dirty="0"/>
              <a:t>, что повышает устойчивость организма к стрессам;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нормализуют деятельность центральной нервной системы;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тонизируют в целом и повышают энергию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Text 20"/>
          <p:cNvSpPr/>
          <p:nvPr/>
        </p:nvSpPr>
        <p:spPr>
          <a:xfrm>
            <a:off x="1721912" y="1074556"/>
            <a:ext cx="2194560" cy="457521"/>
          </a:xfrm>
          <a:custGeom>
            <a:avLst/>
            <a:gdLst/>
            <a:ahLst/>
            <a:cxnLst/>
            <a:rect l="l" t="t" r="r" b="b"/>
            <a:pathLst>
              <a:path w="2194560" h="457521">
                <a:moveTo>
                  <a:pt x="0" y="457521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Кардионагрузки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85960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344804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3948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6729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80796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3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920238" y="1987212"/>
            <a:ext cx="1527810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179568" y="1987212"/>
            <a:ext cx="1527810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8871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28015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32662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70737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9881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96670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05814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438898" y="1987212"/>
            <a:ext cx="1527810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0226040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05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317480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698228" y="1987212"/>
            <a:ext cx="1527812" cy="0"/>
          </a:xfrm>
          <a:custGeom>
            <a:avLst/>
            <a:gdLst/>
            <a:ahLst/>
            <a:cxnLst/>
            <a:rect l="l" t="t" r="r" b="b"/>
            <a:pathLst>
              <a:path w="1527812">
                <a:moveTo>
                  <a:pt x="0" y="0"/>
                </a:moveTo>
                <a:lnTo>
                  <a:pt x="152781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Рекомендации по занятиям физической активностью для улучшения женского здоровья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9768840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17"/>
              </a:spcAft>
              <a:buNone/>
            </a:pPr>
            <a:r>
              <a:rPr lang="en-US" sz="110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Регулярно оценивайте свои достижения, чтобы видеть результаты и оставаться мотивированными.</a:t>
            </a:r>
            <a:endParaRPr lang="en-US" sz="1101" dirty="0"/>
          </a:p>
          <a:p>
            <a:pPr marL="0" indent="0" algn="ctr">
              <a:lnSpc>
                <a:spcPct val="120000"/>
              </a:lnSpc>
              <a:spcAft>
                <a:spcPts val="917"/>
              </a:spcAft>
              <a:buNone/>
            </a:pPr>
            <a:r>
              <a:rPr lang="en-US" sz="110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Ведение дневника тренировок поможет отслеживать изменения и корректировать программу занятий.</a:t>
            </a:r>
            <a:endParaRPr lang="en-US" sz="1101" dirty="0"/>
          </a:p>
        </p:txBody>
      </p:sp>
      <p:sp>
        <p:nvSpPr>
          <p:cNvPr id="27" name="Text 25"/>
          <p:cNvSpPr/>
          <p:nvPr/>
        </p:nvSpPr>
        <p:spPr>
          <a:xfrm>
            <a:off x="9585960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Мониторинг прогресса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750950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71"/>
              </a:spcAft>
              <a:buNone/>
            </a:pPr>
            <a:r>
              <a:rPr lang="en-US" sz="116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Постепенно увеличивайте интенсивность и продолжительность тренировок, чтобы избежать травм.</a:t>
            </a:r>
            <a:endParaRPr lang="en-US" sz="1166" dirty="0"/>
          </a:p>
          <a:p>
            <a:pPr marL="0" indent="0" algn="ctr">
              <a:lnSpc>
                <a:spcPct val="120000"/>
              </a:lnSpc>
              <a:spcAft>
                <a:spcPts val="971"/>
              </a:spcAft>
              <a:buNone/>
            </a:pPr>
            <a:r>
              <a:rPr lang="en-US" sz="116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Следите за своим самочувствием и не перегружайте организм.</a:t>
            </a:r>
            <a:endParaRPr lang="en-US" sz="1166" dirty="0"/>
          </a:p>
        </p:txBody>
      </p:sp>
      <p:sp>
        <p:nvSpPr>
          <p:cNvPr id="29" name="Text 27"/>
          <p:cNvSpPr/>
          <p:nvPr/>
        </p:nvSpPr>
        <p:spPr>
          <a:xfrm>
            <a:off x="7326628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Увеличение нагрузки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25017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872"/>
              </a:spcAft>
              <a:buNone/>
            </a:pPr>
            <a:r>
              <a:rPr lang="en-US" sz="104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Учитывайте свой возраст, уровень физической подготовки и состояние здоровья при выборе упражнений.</a:t>
            </a:r>
            <a:endParaRPr lang="en-US" sz="1046" dirty="0"/>
          </a:p>
          <a:p>
            <a:pPr marL="0" indent="0" algn="ctr">
              <a:lnSpc>
                <a:spcPct val="120000"/>
              </a:lnSpc>
              <a:spcAft>
                <a:spcPts val="872"/>
              </a:spcAft>
              <a:buNone/>
            </a:pPr>
            <a:r>
              <a:rPr lang="en-US" sz="104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Консультация с врачом или тренером поможет определить оптимальный режим тренировок.</a:t>
            </a:r>
            <a:endParaRPr lang="en-US" sz="1046" dirty="0"/>
          </a:p>
        </p:txBody>
      </p:sp>
      <p:sp>
        <p:nvSpPr>
          <p:cNvPr id="31" name="Text 29"/>
          <p:cNvSpPr/>
          <p:nvPr/>
        </p:nvSpPr>
        <p:spPr>
          <a:xfrm>
            <a:off x="5067298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Индивидуальный подход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299084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72"/>
              </a:spcAft>
              <a:buNone/>
            </a:pPr>
            <a:r>
              <a:rPr lang="en-US" sz="116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Включение различных типов упражнений помогает развивать разные группы мышц.</a:t>
            </a:r>
            <a:endParaRPr lang="en-US" sz="1166" dirty="0"/>
          </a:p>
          <a:p>
            <a:pPr marL="0" indent="0" algn="ctr">
              <a:lnSpc>
                <a:spcPct val="120000"/>
              </a:lnSpc>
              <a:spcAft>
                <a:spcPts val="972"/>
              </a:spcAft>
              <a:buNone/>
            </a:pPr>
            <a:r>
              <a:rPr lang="en-US" sz="116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Сочетайте кардионагрузки, силовые тренировки и растяжку для достижения наилучших результатов.</a:t>
            </a:r>
            <a:endParaRPr lang="en-US" sz="1166" dirty="0"/>
          </a:p>
        </p:txBody>
      </p:sp>
      <p:sp>
        <p:nvSpPr>
          <p:cNvPr id="33" name="Text 31"/>
          <p:cNvSpPr/>
          <p:nvPr/>
        </p:nvSpPr>
        <p:spPr>
          <a:xfrm>
            <a:off x="2807968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Разнообразие упражнений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73151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71"/>
              </a:spcAft>
              <a:buNone/>
            </a:pPr>
            <a:r>
              <a:rPr lang="en-US" sz="116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Регулярные занятия физической активностью необходимы для поддержания женского здоровья.</a:t>
            </a:r>
            <a:endParaRPr lang="en-US" sz="1166" dirty="0"/>
          </a:p>
          <a:p>
            <a:pPr marL="0" indent="0" algn="ctr">
              <a:lnSpc>
                <a:spcPct val="120000"/>
              </a:lnSpc>
              <a:spcAft>
                <a:spcPts val="971"/>
              </a:spcAft>
              <a:buNone/>
            </a:pPr>
            <a:r>
              <a:rPr lang="en-US" sz="1166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Рекомендуется заниматься не менее 3-4 раз в неделю по 30-60 минут.</a:t>
            </a:r>
            <a:endParaRPr lang="en-US" sz="1166" dirty="0"/>
          </a:p>
        </p:txBody>
      </p:sp>
      <p:sp>
        <p:nvSpPr>
          <p:cNvPr id="35" name="Text 33"/>
          <p:cNvSpPr/>
          <p:nvPr/>
        </p:nvSpPr>
        <p:spPr>
          <a:xfrm>
            <a:off x="548638" y="2660617"/>
            <a:ext cx="2011678" cy="411653"/>
          </a:xfrm>
          <a:custGeom>
            <a:avLst/>
            <a:gdLst/>
            <a:ahLst/>
            <a:cxnLst/>
            <a:rect l="l" t="t" r="r" b="b"/>
            <a:pathLst>
              <a:path w="2011678" h="411653">
                <a:moveTo>
                  <a:pt x="0" y="411653"/>
                </a:moveTo>
                <a:lnTo>
                  <a:pt x="0" y="0"/>
                </a:lnTo>
                <a:lnTo>
                  <a:pt x="2011678" y="0"/>
                </a:lnTo>
                <a:lnTo>
                  <a:pt x="2011678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Частота занятий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886385"/>
            <a:ext cx="3474720" cy="3474720"/>
          </a:xfrm>
          <a:custGeom>
            <a:avLst/>
            <a:gdLst/>
            <a:ahLst/>
            <a:cxnLst/>
            <a:rect l="l" t="t" r="r" b="b"/>
            <a:pathLst>
              <a:path w="3474720" h="3474720">
                <a:moveTo>
                  <a:pt x="0" y="1737360"/>
                </a:moveTo>
                <a:cubicBezTo>
                  <a:pt x="0" y="777843"/>
                  <a:pt x="777843" y="0"/>
                  <a:pt x="1737360" y="0"/>
                </a:cubicBezTo>
                <a:cubicBezTo>
                  <a:pt x="2696877" y="0"/>
                  <a:pt x="3474720" y="777843"/>
                  <a:pt x="3474720" y="1737360"/>
                </a:cubicBezTo>
                <a:cubicBezTo>
                  <a:pt x="3474720" y="2696877"/>
                  <a:pt x="2696877" y="3474720"/>
                  <a:pt x="1737360" y="3474720"/>
                </a:cubicBezTo>
                <a:cubicBezTo>
                  <a:pt x="777843" y="3474720"/>
                  <a:pt x="0" y="2696877"/>
                  <a:pt x="0" y="17373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175760" y="1886385"/>
            <a:ext cx="3474720" cy="3474720"/>
          </a:xfrm>
          <a:custGeom>
            <a:avLst/>
            <a:gdLst/>
            <a:ahLst/>
            <a:cxnLst/>
            <a:rect l="l" t="t" r="r" b="b"/>
            <a:pathLst>
              <a:path w="3474720" h="3474720">
                <a:moveTo>
                  <a:pt x="0" y="1737360"/>
                </a:moveTo>
                <a:cubicBezTo>
                  <a:pt x="0" y="777843"/>
                  <a:pt x="777843" y="0"/>
                  <a:pt x="1737360" y="0"/>
                </a:cubicBezTo>
                <a:cubicBezTo>
                  <a:pt x="2696877" y="0"/>
                  <a:pt x="3474720" y="777843"/>
                  <a:pt x="3474720" y="1737360"/>
                </a:cubicBezTo>
                <a:cubicBezTo>
                  <a:pt x="3474720" y="2696877"/>
                  <a:pt x="2696877" y="3474720"/>
                  <a:pt x="1737360" y="3474720"/>
                </a:cubicBezTo>
                <a:cubicBezTo>
                  <a:pt x="777843" y="3474720"/>
                  <a:pt x="0" y="2696877"/>
                  <a:pt x="0" y="17373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895590" y="1886385"/>
            <a:ext cx="3474720" cy="3474720"/>
          </a:xfrm>
          <a:custGeom>
            <a:avLst/>
            <a:gdLst/>
            <a:ahLst/>
            <a:cxnLst/>
            <a:rect l="l" t="t" r="r" b="b"/>
            <a:pathLst>
              <a:path w="3474720" h="3474720">
                <a:moveTo>
                  <a:pt x="0" y="1737360"/>
                </a:moveTo>
                <a:cubicBezTo>
                  <a:pt x="0" y="777843"/>
                  <a:pt x="777843" y="0"/>
                  <a:pt x="1737360" y="0"/>
                </a:cubicBezTo>
                <a:cubicBezTo>
                  <a:pt x="2696877" y="0"/>
                  <a:pt x="3474720" y="777843"/>
                  <a:pt x="3474720" y="1737360"/>
                </a:cubicBezTo>
                <a:cubicBezTo>
                  <a:pt x="3474720" y="2696877"/>
                  <a:pt x="2696877" y="3474720"/>
                  <a:pt x="1737360" y="3474720"/>
                </a:cubicBezTo>
                <a:cubicBezTo>
                  <a:pt x="777843" y="3474720"/>
                  <a:pt x="0" y="2696877"/>
                  <a:pt x="0" y="17373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Научная новизна: Влияние конкретных упражнений на конкретные аспекты женского здоровья</a:t>
            </a:r>
            <a:endParaRPr lang="en-US" sz="2378" dirty="0"/>
          </a:p>
        </p:txBody>
      </p:sp>
      <p:sp>
        <p:nvSpPr>
          <p:cNvPr id="10" name="Text 8"/>
          <p:cNvSpPr/>
          <p:nvPr/>
        </p:nvSpPr>
        <p:spPr>
          <a:xfrm>
            <a:off x="8271509" y="4077457"/>
            <a:ext cx="2720340" cy="548640"/>
          </a:xfrm>
          <a:custGeom>
            <a:avLst/>
            <a:gdLst/>
            <a:ahLst/>
            <a:cxnLst/>
            <a:rect l="l" t="t" r="r" b="b"/>
            <a:pathLst>
              <a:path w="2720340" h="548640">
                <a:moveTo>
                  <a:pt x="0" y="548640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Занятия йогой и медитацией снижают уровень стресса.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71509" y="2684346"/>
            <a:ext cx="2720340" cy="365760"/>
          </a:xfrm>
          <a:custGeom>
            <a:avLst/>
            <a:gdLst/>
            <a:ahLst/>
            <a:cxnLst/>
            <a:rect l="l" t="t" r="r" b="b"/>
            <a:pathLst>
              <a:path w="2720340" h="365760">
                <a:moveTo>
                  <a:pt x="0" y="365760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Уровень стресса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271509" y="3203613"/>
            <a:ext cx="2720340" cy="738664"/>
          </a:xfrm>
          <a:custGeom>
            <a:avLst/>
            <a:gdLst/>
            <a:ahLst/>
            <a:cxnLst/>
            <a:rect l="l" t="t" r="r" b="b"/>
            <a:pathLst>
              <a:path w="2720340" h="738664">
                <a:moveTo>
                  <a:pt x="0" y="738664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738664"/>
                </a:lnTo>
                <a:lnTo>
                  <a:pt x="0" y="7386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60%</a:t>
            </a:r>
            <a:endParaRPr lang="en-US" sz="4800" dirty="0"/>
          </a:p>
        </p:txBody>
      </p:sp>
      <p:sp>
        <p:nvSpPr>
          <p:cNvPr id="13" name="Text 11"/>
          <p:cNvSpPr/>
          <p:nvPr/>
        </p:nvSpPr>
        <p:spPr>
          <a:xfrm>
            <a:off x="4552950" y="4077457"/>
            <a:ext cx="2720340" cy="548640"/>
          </a:xfrm>
          <a:custGeom>
            <a:avLst/>
            <a:gdLst/>
            <a:ahLst/>
            <a:cxnLst/>
            <a:rect l="l" t="t" r="r" b="b"/>
            <a:pathLst>
              <a:path w="2720340" h="548640">
                <a:moveTo>
                  <a:pt x="0" y="548640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Силовые тренировки способствуют увеличению мышечной массы.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552950" y="2684346"/>
            <a:ext cx="2720340" cy="365760"/>
          </a:xfrm>
          <a:custGeom>
            <a:avLst/>
            <a:gdLst/>
            <a:ahLst/>
            <a:cxnLst/>
            <a:rect l="l" t="t" r="r" b="b"/>
            <a:pathLst>
              <a:path w="2720340" h="365760">
                <a:moveTo>
                  <a:pt x="0" y="365760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Мышечная масса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552950" y="3203613"/>
            <a:ext cx="2720340" cy="738664"/>
          </a:xfrm>
          <a:custGeom>
            <a:avLst/>
            <a:gdLst/>
            <a:ahLst/>
            <a:cxnLst/>
            <a:rect l="l" t="t" r="r" b="b"/>
            <a:pathLst>
              <a:path w="2720340" h="738664">
                <a:moveTo>
                  <a:pt x="0" y="738664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738664"/>
                </a:lnTo>
                <a:lnTo>
                  <a:pt x="0" y="7386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50%</a:t>
            </a:r>
            <a:endParaRPr lang="en-US" sz="4800" dirty="0"/>
          </a:p>
        </p:txBody>
      </p:sp>
      <p:sp>
        <p:nvSpPr>
          <p:cNvPr id="16" name="Text 14"/>
          <p:cNvSpPr/>
          <p:nvPr/>
        </p:nvSpPr>
        <p:spPr>
          <a:xfrm>
            <a:off x="925829" y="4077457"/>
            <a:ext cx="2720340" cy="548640"/>
          </a:xfrm>
          <a:custGeom>
            <a:avLst/>
            <a:gdLst/>
            <a:ahLst/>
            <a:cxnLst/>
            <a:rect l="l" t="t" r="r" b="b"/>
            <a:pathLst>
              <a:path w="2720340" h="548640">
                <a:moveTo>
                  <a:pt x="0" y="548640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Регулярные кардионагрузки улучшают сердечно-сосудистую систему.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925829" y="2684346"/>
            <a:ext cx="2720340" cy="365760"/>
          </a:xfrm>
          <a:custGeom>
            <a:avLst/>
            <a:gdLst/>
            <a:ahLst/>
            <a:cxnLst/>
            <a:rect l="l" t="t" r="r" b="b"/>
            <a:pathLst>
              <a:path w="2720340" h="365760">
                <a:moveTo>
                  <a:pt x="0" y="365760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Сердечно-сосудистая система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25829" y="3203613"/>
            <a:ext cx="2720340" cy="738664"/>
          </a:xfrm>
          <a:custGeom>
            <a:avLst/>
            <a:gdLst/>
            <a:ahLst/>
            <a:cxnLst/>
            <a:rect l="l" t="t" r="r" b="b"/>
            <a:pathLst>
              <a:path w="2720340" h="738664">
                <a:moveTo>
                  <a:pt x="0" y="738664"/>
                </a:moveTo>
                <a:lnTo>
                  <a:pt x="0" y="0"/>
                </a:lnTo>
                <a:lnTo>
                  <a:pt x="2720340" y="0"/>
                </a:lnTo>
                <a:lnTo>
                  <a:pt x="2720340" y="738664"/>
                </a:lnTo>
                <a:lnTo>
                  <a:pt x="0" y="738664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70%</a:t>
            </a:r>
            <a:endParaRPr lang="en-US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246" t="38277" r="1" b="19955"/>
          <a:stretch/>
        </p:blipFill>
        <p:spPr>
          <a:xfrm>
            <a:off x="643945" y="528034"/>
            <a:ext cx="5009880" cy="5406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711" t="13897" r="423" b="18404"/>
          <a:stretch/>
        </p:blipFill>
        <p:spPr>
          <a:xfrm>
            <a:off x="5898525" y="953037"/>
            <a:ext cx="6241960" cy="49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Заключение: Основные выводы и направления для дальнейших исследований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 flipH="1" flipV="1">
            <a:off x="4291223" y="20726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 flipH="1" flipV="1">
            <a:off x="8032840" y="20726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2486297" y="447027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6219446" y="447027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548639" y="20726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14573" y="414206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Будущие исследования изучат влияние упражнений на здоровье женщин.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220413" y="393179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Будущее исследований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689050" y="414206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Психология важна для мотивации.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2487264" y="393179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Психология активности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234626" y="174442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Индивидуальный подход к тренировкам необходим для лучших результатов.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032840" y="153415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Индивидуальный подход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93009" y="174442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Разные виды упражнений имеют специфическое влияние на здоровье.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4516112" y="153415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Виды упражнений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51392" y="174442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Регулярная физическая активность поддерживает здоровье женщин.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549606" y="153415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Физическая активность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674" y="583970"/>
            <a:ext cx="8487177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s"/>
                <a:ea typeface="Times New Romans"/>
                <a:cs typeface="Times New Romans"/>
              </a:rPr>
              <a:t>Цель нашего проекта заключается в изучении эффективности физических упражнений для улучшения женского здоровья. Мы стремимся не только выявить связь между физической активностью и состоянием здоровья, но и разработать практические рекомендации, которые помогут женщинам всех возрастов и уровней физической подготовки включить физическую активность в свою повседневную жизнь.</a:t>
            </a:r>
            <a:endParaRPr lang="ru-R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099" y="4031087"/>
            <a:ext cx="2532718" cy="25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9110" y="884782"/>
            <a:ext cx="9053848" cy="51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s"/>
                <a:ea typeface="Times New Romans"/>
                <a:cs typeface="Times New Romans"/>
              </a:rPr>
              <a:t>Для достижения поставленной цели мы сформулировали несколько задач. Во-первых, мы проведем обзор литературы по влиянию физических упражнений на женское здоровье, чтобы понять существующие исследования и выявить пробелы в знаниях. Во-вторых, мы проведем исследование среди женщин разных возрастов и физической подготовки, чтобы собрать данные о их опыте и восприятии физической активности. В-третьих, мы определим оптимальные виды упражнений для различных категорий женщин, основываясь на полученных данных и существующих рекомендациях. Наконец, мы сформулируем рекомендации по занятиям физической активностью, которые помогут женщинам улучшить свое здоровье и качество жизни.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2369713" cy="17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56856" y="296214"/>
            <a:ext cx="6336406" cy="6130344"/>
          </a:xfrm>
          <a:prstGeom prst="roundRect">
            <a:avLst/>
          </a:prstGeom>
          <a:solidFill>
            <a:srgbClr val="F8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" sz="2000" dirty="0" smtClean="0">
                <a:latin typeface="Times New Romans"/>
                <a:ea typeface="Times New Romans"/>
                <a:cs typeface="Times New Romans"/>
              </a:rPr>
              <a:t>Иследование</a:t>
            </a:r>
          </a:p>
          <a:p>
            <a:pPr indent="35941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s"/>
                <a:ea typeface="Times New Romans"/>
                <a:cs typeface="Times New Romans"/>
              </a:rPr>
              <a:t>Таким </a:t>
            </a:r>
            <a:r>
              <a:rPr lang="ru-RU" sz="2000" dirty="0">
                <a:latin typeface="Times New Romans"/>
                <a:ea typeface="Times New Romans"/>
                <a:cs typeface="Times New Romans"/>
              </a:rPr>
              <a:t>образом, наше исследование направлено на решение важной проблемы, связанной с недостаточным вниманием к физической активности как средству поддержания женского здоровья. Мы уверены, что результаты нашего проекта смогут внести значительный вклад в понимание роли физических упражнений в жизни женщин и помогут им сделать осознанный выбор в пользу активного и здорового образа жизни.</a:t>
            </a:r>
            <a:endParaRPr lang="ru-RU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73" y="0"/>
            <a:ext cx="4713131" cy="47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9448800" cy="640080"/>
          </a:xfrm>
          <a:custGeom>
            <a:avLst/>
            <a:gdLst/>
            <a:ahLst/>
            <a:cxnLst/>
            <a:rect l="l" t="t" r="r" b="b"/>
            <a:pathLst>
              <a:path w="9448800" h="640080">
                <a:moveTo>
                  <a:pt x="0" y="640080"/>
                </a:moveTo>
                <a:lnTo>
                  <a:pt x="0" y="0"/>
                </a:lnTo>
                <a:lnTo>
                  <a:pt x="9448800" y="0"/>
                </a:lnTo>
                <a:lnTo>
                  <a:pt x="94488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48639" y="3835700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8639" y="138823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475297" y="138823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1955" y="1410468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3475297" y="3835700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229600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448800" y="0"/>
            <a:ext cx="2743200" cy="6857998"/>
          </a:xfrm>
          <a:custGeom>
            <a:avLst/>
            <a:gdLst/>
            <a:ahLst/>
            <a:cxnLst/>
            <a:rect l="l" t="t" r="r" b="b"/>
            <a:pathLst>
              <a:path w="2743200" h="6857998">
                <a:moveTo>
                  <a:pt x="0" y="6857998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6672" r="3667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48640" y="548639"/>
            <a:ext cx="8595360" cy="696501"/>
          </a:xfrm>
          <a:custGeom>
            <a:avLst/>
            <a:gdLst/>
            <a:ahLst/>
            <a:cxnLst/>
            <a:rect l="l" t="t" r="r" b="b"/>
            <a:pathLst>
              <a:path w="8595360" h="696501">
                <a:moveTo>
                  <a:pt x="0" y="696501"/>
                </a:moveTo>
                <a:lnTo>
                  <a:pt x="0" y="0"/>
                </a:lnTo>
                <a:lnTo>
                  <a:pt x="8595360" y="0"/>
                </a:lnTo>
                <a:lnTo>
                  <a:pt x="859536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Обзор литературы по влиянию физических упражнений на женское здоровье</a:t>
            </a:r>
            <a:endParaRPr lang="en-US" sz="2307" dirty="0"/>
          </a:p>
        </p:txBody>
      </p:sp>
      <p:sp>
        <p:nvSpPr>
          <p:cNvPr id="13" name="Text 11"/>
          <p:cNvSpPr/>
          <p:nvPr/>
        </p:nvSpPr>
        <p:spPr>
          <a:xfrm>
            <a:off x="3658177" y="407106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Физические упражнения являются важным инструментом для поддержания женского здоровья.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Необходимы дальнейшие исследования для определения оптимальных видов активности.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658177" y="3888181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Основные выводы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51001" y="425394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Физическая активность положительно влияет на настроение и снижает уровень стресса.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Регулярные тренировки способствуют улучшению психоэмоционального состояния.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31519" y="401277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Психология и активность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584835" y="1781365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Силовые тренировки укрепляют кости и мышцы, что критически важно для женщин.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помогают предотвратить остеопороз и улучшают физическую форму.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584835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Силовые тренировки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749617" y="1890825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Кардионагрузки улучшают работу сердечно-сосудистой системы у женщин.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Регулярные аэробные упражнения снижают риск сердечно-сосудистых заболеваний.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658177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Кардионагрузки и сердце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794212" y="1732489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Физические упражнения играют важную роль в поддержании женского здоровья.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Существующие исследования подтверждают их положительное влияние.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822959" y="144447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Обзор исследований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666704" y="296214"/>
            <a:ext cx="6413679" cy="5705341"/>
          </a:xfrm>
          <a:prstGeom prst="wedgeRoundRectCallout">
            <a:avLst/>
          </a:prstGeom>
          <a:solidFill>
            <a:srgbClr val="F8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s"/>
                <a:ea typeface="Times New Romans"/>
                <a:cs typeface="Times New Romans"/>
              </a:rPr>
              <a:t>Рекомендации по занятиям спортом для женщин</a:t>
            </a:r>
          </a:p>
          <a:p>
            <a:pPr indent="35941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s"/>
                <a:ea typeface="Times New Romans"/>
                <a:cs typeface="Times New Romans"/>
              </a:rPr>
              <a:t>Физическая активность играет ключевую роль в поддержании здоровья женщин на протяжении всей жизни. Однако, чтобы занятия спортом приносили максимальную пользу, важно учитывать индивидуальные особенности, возраст и уровень физической подготовки. В этом контексте мы предлагаем несколько рекомендаций, которые помогут женщинам выбрать подходящие виды физической активности и организовать свои тренировки.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35941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s"/>
                <a:ea typeface="Times New Romans"/>
                <a:cs typeface="Times New Romans"/>
              </a:rPr>
              <a:t>Во-первых, важно определить свои цели. Если вы стремитесь улучшить сердечно-сосудистую систему, аэробные упражнения, такие как бег, плавание или велоспорт, будут наиболее эффективными. Рекомендуется заниматься такими видами активности не менее 150 минут в неделю, разбивая их на короткие сессии по 30 минут. Это поможет не только укрепить сердце, но и улучшить общее самочувствие.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262130" y="0"/>
            <a:ext cx="4069724" cy="4559121"/>
          </a:xfrm>
          <a:prstGeom prst="wedgeRoundRectCallout">
            <a:avLst/>
          </a:prstGeom>
          <a:solidFill>
            <a:srgbClr val="F8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Для женщин, желающих поддерживать мышечную массу и плотность костей, особенно в период менопаузы, силовые тренировки являются важным элементом. Рекомендуется включать в программу тренировок упражнения с собственным весом, такие как отжимания, приседания и планки, а также использовать гантели или тренажеры. Заниматься силовыми тренировками следует не менее двух раз в неделю, уделяя внимание всем основным группам мышц.</a:t>
            </a:r>
          </a:p>
        </p:txBody>
      </p:sp>
    </p:spTree>
    <p:extLst>
      <p:ext uri="{BB962C8B-B14F-4D97-AF65-F5344CB8AC3E}">
        <p14:creationId xmlns:p14="http://schemas.microsoft.com/office/powerpoint/2010/main" val="19692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03160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294600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211762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380200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38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285998" y="2078652"/>
            <a:ext cx="1917162" cy="0"/>
          </a:xfrm>
          <a:custGeom>
            <a:avLst/>
            <a:gdLst/>
            <a:ahLst/>
            <a:cxnLst/>
            <a:rect l="l" t="t" r="r" b="b"/>
            <a:pathLst>
              <a:path w="1917162">
                <a:moveTo>
                  <a:pt x="0" y="0"/>
                </a:moveTo>
                <a:lnTo>
                  <a:pt x="191716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117560" y="2078652"/>
            <a:ext cx="1917162" cy="0"/>
          </a:xfrm>
          <a:custGeom>
            <a:avLst/>
            <a:gdLst/>
            <a:ahLst/>
            <a:cxnLst/>
            <a:rect l="l" t="t" r="r" b="b"/>
            <a:pathLst>
              <a:path w="1917162">
                <a:moveTo>
                  <a:pt x="0" y="0"/>
                </a:moveTo>
                <a:lnTo>
                  <a:pt x="191716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371598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463038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043324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034722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126162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9866284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9957724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949122" y="2078652"/>
            <a:ext cx="1917162" cy="0"/>
          </a:xfrm>
          <a:custGeom>
            <a:avLst/>
            <a:gdLst/>
            <a:ahLst/>
            <a:cxnLst/>
            <a:rect l="l" t="t" r="r" b="b"/>
            <a:pathLst>
              <a:path w="1917162">
                <a:moveTo>
                  <a:pt x="0" y="0"/>
                </a:moveTo>
                <a:lnTo>
                  <a:pt x="191716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486504" y="1909375"/>
            <a:ext cx="684588" cy="338554"/>
          </a:xfrm>
          <a:custGeom>
            <a:avLst/>
            <a:gdLst/>
            <a:ahLst/>
            <a:cxnLst/>
            <a:rect l="l" t="t" r="r" b="b"/>
            <a:pathLst>
              <a:path w="684588" h="338554">
                <a:moveTo>
                  <a:pt x="0" y="338554"/>
                </a:moveTo>
                <a:lnTo>
                  <a:pt x="0" y="0"/>
                </a:lnTo>
                <a:lnTo>
                  <a:pt x="684588" y="0"/>
                </a:lnTo>
                <a:lnTo>
                  <a:pt x="684588" y="338554"/>
                </a:lnTo>
                <a:lnTo>
                  <a:pt x="0" y="338554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340320" y="1909375"/>
            <a:ext cx="640080" cy="338554"/>
          </a:xfrm>
          <a:custGeom>
            <a:avLst/>
            <a:gdLst/>
            <a:ahLst/>
            <a:cxnLst/>
            <a:rect l="l" t="t" r="r" b="b"/>
            <a:pathLst>
              <a:path w="640080" h="338554">
                <a:moveTo>
                  <a:pt x="0" y="338554"/>
                </a:moveTo>
                <a:lnTo>
                  <a:pt x="0" y="0"/>
                </a:lnTo>
                <a:lnTo>
                  <a:pt x="640080" y="0"/>
                </a:lnTo>
                <a:lnTo>
                  <a:pt x="640080" y="338554"/>
                </a:lnTo>
                <a:lnTo>
                  <a:pt x="0" y="338554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171882" y="1909375"/>
            <a:ext cx="640080" cy="338554"/>
          </a:xfrm>
          <a:custGeom>
            <a:avLst/>
            <a:gdLst/>
            <a:ahLst/>
            <a:cxnLst/>
            <a:rect l="l" t="t" r="r" b="b"/>
            <a:pathLst>
              <a:path w="640080" h="338554">
                <a:moveTo>
                  <a:pt x="0" y="338554"/>
                </a:moveTo>
                <a:lnTo>
                  <a:pt x="0" y="0"/>
                </a:lnTo>
                <a:lnTo>
                  <a:pt x="640080" y="0"/>
                </a:lnTo>
                <a:lnTo>
                  <a:pt x="640080" y="338554"/>
                </a:lnTo>
                <a:lnTo>
                  <a:pt x="0" y="338554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003444" y="1909375"/>
            <a:ext cx="640080" cy="338554"/>
          </a:xfrm>
          <a:custGeom>
            <a:avLst/>
            <a:gdLst/>
            <a:ahLst/>
            <a:cxnLst/>
            <a:rect l="l" t="t" r="r" b="b"/>
            <a:pathLst>
              <a:path w="640080" h="338554">
                <a:moveTo>
                  <a:pt x="0" y="338554"/>
                </a:moveTo>
                <a:lnTo>
                  <a:pt x="0" y="0"/>
                </a:lnTo>
                <a:lnTo>
                  <a:pt x="640080" y="0"/>
                </a:lnTo>
                <a:lnTo>
                  <a:pt x="640080" y="338554"/>
                </a:lnTo>
                <a:lnTo>
                  <a:pt x="0" y="338554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Методы исследования: Анкетирование, наблюдение, анализ данных, эксперименты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9226204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Проведение практических занятий с участниками.</a:t>
            </a:r>
            <a:endParaRPr lang="en-US" sz="14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Оценка влияния на здоровье поможет сформулировать рекомендации.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9043324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Эксперименты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394642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Обработка собранной информации.</a:t>
            </a:r>
            <a:endParaRPr lang="en-US" sz="14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Анализ данных выявит взаимосвязь между физической активностью и здоровьем.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211762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Анализ данных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3563080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Мониторинг физических показателей участников.</a:t>
            </a:r>
            <a:endParaRPr lang="en-US" sz="14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позволит отслеживать изменения в здоровье женщин.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3380200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Наблюдение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731518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Проведение опросов среди женщин разных возрастов.</a:t>
            </a:r>
            <a:endParaRPr lang="en-US" sz="1400" dirty="0"/>
          </a:p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поможет выявить потребности в физических упражнениях.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548638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Анкетирование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09103" y="25756"/>
            <a:ext cx="10182897" cy="683224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Физическая активность играет ключевую роль в поддержании женского здоровья на протяжении всей жизни.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Для женщин в возрасте 20-30 лет, когда организм находится в активной фазе, особенно полезны аэробные упражнения, такие как бег, плавание, велоспорт и танцы. Эти виды активности помогают поддерживать здоровый вес, укрепляют сердечно-сосудистую систему и способствуют выработке </a:t>
            </a:r>
            <a:r>
              <a:rPr lang="ru-RU" sz="2000" dirty="0" err="1"/>
              <a:t>эндорфинов</a:t>
            </a:r>
            <a:r>
              <a:rPr lang="ru-RU" sz="2000" dirty="0"/>
              <a:t>, что улучшает общее настроение. </a:t>
            </a:r>
            <a:r>
              <a:rPr lang="ru-RU" sz="2000" dirty="0" smtClean="0"/>
              <a:t> </a:t>
            </a:r>
            <a:r>
              <a:rPr lang="ru-RU" sz="2000" dirty="0"/>
              <a:t>Для женщин в возрасте 20-30 лет, когда организм находится в активной фазе, особенно полезны аэробные упражнения, такие как бег, плавание, велоспорт и танцы. </a:t>
            </a:r>
            <a:r>
              <a:rPr lang="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 </a:t>
            </a:r>
            <a:r>
              <a:rPr lang="ru-RU" sz="2000" dirty="0"/>
              <a:t>наступлением 30-40 лет женщины часто сталкиваются с увеличением нагрузки на работе и в семье, что может привести к стрессу и усталости. В этом возрасте рекомендуется включать в тренировочный процесс упражнения на растяжку и йогу, которые помогают снять напряжение и улучшить гибкость. </a:t>
            </a:r>
            <a:endParaRPr lang="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физических упражнений на женское здоровье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Исследование среди женщин разных возрастов и физической подготовки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266413" y="2562730"/>
            <a:ext cx="5212080" cy="2926080"/>
          </a:xfrm>
          <a:custGeom>
            <a:avLst/>
            <a:gdLst/>
            <a:ahLst/>
            <a:cxnLst/>
            <a:rect l="l" t="t" r="r" b="b"/>
            <a:pathLst>
              <a:path w="5212080" h="2926080">
                <a:moveTo>
                  <a:pt x="0" y="292608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Женщины в возрасте 36-55 лет могут сталкиваться с уменьшением физической активности.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Физические упражнения, такие как йога и плавание, могут помочь улучшить их здоровье.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Важно учитывать индивидуальные особенности и предпочтения при выборе упражнений.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Общее состояние здоровья в этой группе может варьироваться, но регулярные тренировки способствуют его улучшению.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266417" y="1850589"/>
            <a:ext cx="5212080" cy="551640"/>
          </a:xfrm>
          <a:custGeom>
            <a:avLst/>
            <a:gdLst/>
            <a:ahLst/>
            <a:cxnLst/>
            <a:rect l="l" t="t" r="r" b="b"/>
            <a:pathLst>
              <a:path w="5212080" h="551640">
                <a:moveTo>
                  <a:pt x="99295" y="551640"/>
                </a:moveTo>
                <a:cubicBezTo>
                  <a:pt x="44456" y="551640"/>
                  <a:pt x="0" y="507184"/>
                  <a:pt x="0" y="452345"/>
                </a:cubicBezTo>
                <a:lnTo>
                  <a:pt x="0" y="99295"/>
                </a:lnTo>
                <a:cubicBezTo>
                  <a:pt x="0" y="44456"/>
                  <a:pt x="44456" y="0"/>
                  <a:pt x="99295" y="0"/>
                </a:cubicBezTo>
                <a:lnTo>
                  <a:pt x="5112785" y="0"/>
                </a:lnTo>
                <a:cubicBezTo>
                  <a:pt x="5167624" y="0"/>
                  <a:pt x="5212080" y="44456"/>
                  <a:pt x="5212080" y="99295"/>
                </a:cubicBezTo>
                <a:lnTo>
                  <a:pt x="5212080" y="452345"/>
                </a:lnTo>
                <a:cubicBezTo>
                  <a:pt x="5212080" y="507184"/>
                  <a:pt x="5167624" y="551640"/>
                  <a:pt x="5112785" y="551640"/>
                </a:cubicBezTo>
                <a:lnTo>
                  <a:pt x="99295" y="55164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Физическая подготовка женщин среднего возраста (36-55 лет)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39" y="2562730"/>
            <a:ext cx="5212080" cy="2926080"/>
          </a:xfrm>
          <a:custGeom>
            <a:avLst/>
            <a:gdLst/>
            <a:ahLst/>
            <a:cxnLst/>
            <a:rect l="l" t="t" r="r" b="b"/>
            <a:pathLst>
              <a:path w="5212080" h="2926080">
                <a:moveTo>
                  <a:pt x="0" y="292608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Молодые женщины в возрасте 18-35 лет демонстрируют высокие уровни физической активности.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Регулярные тренировки способствуют улучшению выносливости и общей физической формы.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Эта группа женщин чаще занимается спортом и ведет активный образ жизни.</a:t>
            </a:r>
            <a:endParaRPr lang="en-US" sz="1600" dirty="0"/>
          </a:p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Общее состояние здоровья в данной возрастной категории обычно оценивается как хорошее.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8639" y="1850589"/>
            <a:ext cx="5212080" cy="551640"/>
          </a:xfrm>
          <a:custGeom>
            <a:avLst/>
            <a:gdLst/>
            <a:ahLst/>
            <a:cxnLst/>
            <a:rect l="l" t="t" r="r" b="b"/>
            <a:pathLst>
              <a:path w="5212080" h="551640">
                <a:moveTo>
                  <a:pt x="99295" y="551640"/>
                </a:moveTo>
                <a:cubicBezTo>
                  <a:pt x="44456" y="551640"/>
                  <a:pt x="0" y="507184"/>
                  <a:pt x="0" y="452345"/>
                </a:cubicBezTo>
                <a:lnTo>
                  <a:pt x="0" y="99295"/>
                </a:lnTo>
                <a:cubicBezTo>
                  <a:pt x="0" y="44456"/>
                  <a:pt x="44456" y="0"/>
                  <a:pt x="99295" y="0"/>
                </a:cubicBezTo>
                <a:lnTo>
                  <a:pt x="5112785" y="0"/>
                </a:lnTo>
                <a:cubicBezTo>
                  <a:pt x="5167624" y="0"/>
                  <a:pt x="5212080" y="44456"/>
                  <a:pt x="5212080" y="99295"/>
                </a:cubicBezTo>
                <a:lnTo>
                  <a:pt x="5212080" y="452345"/>
                </a:lnTo>
                <a:cubicBezTo>
                  <a:pt x="5212080" y="507184"/>
                  <a:pt x="5167624" y="551640"/>
                  <a:pt x="5112785" y="551640"/>
                </a:cubicBezTo>
                <a:lnTo>
                  <a:pt x="99295" y="55164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Физическая подготовка молодых женщин (18-35 лет)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1317</Words>
  <Application>Microsoft Office PowerPoint</Application>
  <PresentationFormat>Широкоэкранный</PresentationFormat>
  <Paragraphs>149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Figtree</vt:lpstr>
      <vt:lpstr>Figtree Bold</vt:lpstr>
      <vt:lpstr>Times New Romans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[      ]</cp:lastModifiedBy>
  <cp:revision>13</cp:revision>
  <dcterms:created xsi:type="dcterms:W3CDTF">2025-03-19T04:41:34Z</dcterms:created>
  <dcterms:modified xsi:type="dcterms:W3CDTF">2025-04-08T08:45:27Z</dcterms:modified>
</cp:coreProperties>
</file>