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3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142985"/>
            <a:ext cx="7386662" cy="2457466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Monotype Corsiva" pitchFamily="66" charset="0"/>
              </a:rPr>
              <a:t/>
            </a:r>
            <a:br>
              <a:rPr lang="ru-RU" sz="6600" dirty="0" smtClean="0">
                <a:latin typeface="Monotype Corsiva" pitchFamily="66" charset="0"/>
              </a:rPr>
            </a:br>
            <a:r>
              <a:rPr lang="ru-RU" sz="6600" dirty="0" smtClean="0">
                <a:latin typeface="Monotype Corsiva" pitchFamily="66" charset="0"/>
              </a:rPr>
              <a:t/>
            </a:r>
            <a:br>
              <a:rPr lang="ru-RU" sz="6600" dirty="0" smtClean="0">
                <a:latin typeface="Monotype Corsiva" pitchFamily="66" charset="0"/>
              </a:rPr>
            </a:br>
            <a:r>
              <a:rPr lang="ru-RU" sz="6600" dirty="0" smtClean="0">
                <a:latin typeface="Monotype Corsiva" pitchFamily="66" charset="0"/>
              </a:rPr>
              <a:t>Комплексная </a:t>
            </a:r>
            <a:r>
              <a:rPr lang="ru-RU" sz="6600" smtClean="0">
                <a:latin typeface="Monotype Corsiva" pitchFamily="66" charset="0"/>
              </a:rPr>
              <a:t>программа </a:t>
            </a:r>
            <a:br>
              <a:rPr lang="ru-RU" sz="6600" smtClean="0">
                <a:latin typeface="Monotype Corsiva" pitchFamily="66" charset="0"/>
              </a:rPr>
            </a:br>
            <a:r>
              <a:rPr lang="ru-RU" sz="6600" smtClean="0">
                <a:latin typeface="Monotype Corsiva" pitchFamily="66" charset="0"/>
              </a:rPr>
              <a:t>«Новое </a:t>
            </a:r>
            <a:r>
              <a:rPr lang="ru-RU" sz="6600" dirty="0" smtClean="0">
                <a:latin typeface="Monotype Corsiva" pitchFamily="66" charset="0"/>
              </a:rPr>
              <a:t>общество осознанных людей»</a:t>
            </a:r>
            <a:br>
              <a:rPr lang="ru-RU" sz="6600" dirty="0" smtClean="0">
                <a:latin typeface="Monotype Corsiva" pitchFamily="66" charset="0"/>
              </a:rPr>
            </a:br>
            <a:endParaRPr lang="ru-RU" sz="6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Актуальность охраны ментального здоровья:</a:t>
            </a:r>
          </a:p>
          <a:p>
            <a:pPr>
              <a:buNone/>
            </a:pPr>
            <a:r>
              <a:rPr lang="ru-RU" dirty="0" smtClean="0"/>
              <a:t> •  Влияет на предложение труда и производительность труда </a:t>
            </a:r>
          </a:p>
          <a:p>
            <a:pPr>
              <a:buNone/>
            </a:pPr>
            <a:r>
              <a:rPr lang="ru-RU" dirty="0" smtClean="0"/>
              <a:t>•Около 70% лиц с ментальными расстройствами в мире не получают необходимой помощи </a:t>
            </a:r>
          </a:p>
          <a:p>
            <a:pPr>
              <a:buNone/>
            </a:pPr>
            <a:r>
              <a:rPr lang="ru-RU" dirty="0" smtClean="0"/>
              <a:t>• Российская психиатрическая ассоциация: - низкая обеспеченность населения России квалифицированными специалистами, способными оказать помощь лицам с ментальными проблемами  - сосредоточенность специалистов в стационарном звене</a:t>
            </a:r>
          </a:p>
          <a:p>
            <a:pPr>
              <a:buNone/>
            </a:pPr>
            <a:r>
              <a:rPr lang="ru-RU" dirty="0" smtClean="0"/>
              <a:t> • Низкая </a:t>
            </a:r>
            <a:r>
              <a:rPr lang="ru-RU" dirty="0" err="1" smtClean="0"/>
              <a:t>выявляемость</a:t>
            </a:r>
            <a:r>
              <a:rPr lang="ru-RU" dirty="0" smtClean="0"/>
              <a:t> ментальных проблем в России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/>
              <a:t>  Барьеры обращения за профессиональной психологической помощью:</a:t>
            </a:r>
            <a:endParaRPr lang="ru-RU" sz="2400" i="1" dirty="0" smtClean="0"/>
          </a:p>
          <a:p>
            <a:r>
              <a:rPr lang="ru-RU" sz="2400" dirty="0" smtClean="0"/>
              <a:t> Недостаточная осведомленность о методах и возможных результатах работы психолога. </a:t>
            </a:r>
          </a:p>
          <a:p>
            <a:r>
              <a:rPr lang="ru-RU" sz="2400" dirty="0" smtClean="0"/>
              <a:t>Общая установка на самолечение (даже в сфере физического здоровья) как результат инструментального отношения к здоровью. </a:t>
            </a:r>
          </a:p>
          <a:p>
            <a:r>
              <a:rPr lang="ru-RU" sz="2400" dirty="0" smtClean="0"/>
              <a:t> Национальная культура, предполагающая относительную закрытость, сохранение в тайне подробностей личной жизни. </a:t>
            </a:r>
          </a:p>
          <a:p>
            <a:r>
              <a:rPr lang="ru-RU" sz="2400" dirty="0" smtClean="0"/>
              <a:t>Низкое ожидаемое качество психологической помощи – трудно найти квалифицированного специалиста. </a:t>
            </a:r>
          </a:p>
          <a:p>
            <a:r>
              <a:rPr lang="ru-RU" sz="2400" dirty="0" smtClean="0"/>
              <a:t>Опасение по поводу конфиденциальности информации, которую сообщили психологу (для жителей небольшого города).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Стереотипы о психологах и их клиентах: </a:t>
            </a:r>
            <a:endParaRPr lang="ru-RU" dirty="0" smtClean="0"/>
          </a:p>
          <a:p>
            <a:r>
              <a:rPr lang="ru-RU" dirty="0" smtClean="0"/>
              <a:t>Тот, кто обращается к психологу, странный человек, с ним небезопасно общаться. </a:t>
            </a:r>
          </a:p>
          <a:p>
            <a:r>
              <a:rPr lang="ru-RU" dirty="0" smtClean="0"/>
              <a:t>К психологам обращаются только «слабаки». </a:t>
            </a:r>
          </a:p>
          <a:p>
            <a:r>
              <a:rPr lang="ru-RU" dirty="0" smtClean="0"/>
              <a:t>Тот, кто обсуждает семейные проблемы с психологом, «выносил сор из избы». </a:t>
            </a:r>
          </a:p>
          <a:p>
            <a:r>
              <a:rPr lang="ru-RU" dirty="0" smtClean="0"/>
              <a:t>Перед чужим человеком трудно и неприятно раскрываться. </a:t>
            </a:r>
          </a:p>
          <a:p>
            <a:r>
              <a:rPr lang="ru-RU" dirty="0" smtClean="0"/>
              <a:t> От психолога можно узнать что-то неприятное о себе, с чем  потом будет очень трудно жить.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258204" cy="5697559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/>
              <a:t>Комплексная программа «Новое общество осознанных людей»</a:t>
            </a:r>
          </a:p>
          <a:p>
            <a:pPr algn="ctr">
              <a:buNone/>
            </a:pPr>
            <a:r>
              <a:rPr lang="ru-RU" b="1" i="1" dirty="0" smtClean="0"/>
              <a:t>Основные направления работы: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Создание многофункциональных электронных ресурсов по предоставлению телефонной, видео и </a:t>
            </a:r>
            <a:r>
              <a:rPr lang="ru-RU" sz="2000" dirty="0" err="1" smtClean="0"/>
              <a:t>смс</a:t>
            </a:r>
            <a:r>
              <a:rPr lang="ru-RU" sz="2000" dirty="0" smtClean="0"/>
              <a:t> ментальной помощи (единый электронный ресурс)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Привлечение внимания к ментальному здоровью через занятия спортом  (короткие видео-занятия проводят лидеры общественного мнения)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Взаимодействие с окружающей средой (садоводческая терапия «Живая природа», </a:t>
            </a:r>
            <a:r>
              <a:rPr lang="ru-RU" sz="2000" dirty="0" err="1" smtClean="0"/>
              <a:t>иппотерапия</a:t>
            </a:r>
            <a:r>
              <a:rPr lang="ru-RU" sz="2000" dirty="0" smtClean="0"/>
              <a:t>, </a:t>
            </a:r>
            <a:r>
              <a:rPr lang="ru-RU" sz="2000" dirty="0" err="1" smtClean="0"/>
              <a:t>ландшафтотерапия</a:t>
            </a:r>
            <a:r>
              <a:rPr lang="ru-RU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Возможность страхования и соответствующего лечения  психического здоровья</a:t>
            </a:r>
            <a:r>
              <a:rPr lang="ru-RU" sz="2000" i="1" dirty="0" smtClean="0"/>
              <a:t> (пересмотр системы страхования)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Предоставление бесплатных экстренных психологических консультаций, помимо телефона доверия (портал доверия)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258204" cy="5697559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/>
              <a:t>Комплексная программа «Новое общество осознанных людей»</a:t>
            </a:r>
          </a:p>
          <a:p>
            <a:pPr algn="ctr">
              <a:buNone/>
            </a:pPr>
            <a:r>
              <a:rPr lang="ru-RU" b="1" i="1" dirty="0" smtClean="0"/>
              <a:t>Основные направления работы: </a:t>
            </a:r>
          </a:p>
          <a:p>
            <a:pPr>
              <a:buNone/>
            </a:pPr>
            <a:r>
              <a:rPr lang="ru-RU" sz="2000" dirty="0" smtClean="0"/>
              <a:t>   6. Повышение осведомленности о важности ментального  здоровья (школа Здоровья для совершеннолетних граждан)</a:t>
            </a:r>
          </a:p>
          <a:p>
            <a:pPr>
              <a:buNone/>
            </a:pPr>
            <a:r>
              <a:rPr lang="ru-RU" sz="2000" dirty="0" smtClean="0"/>
              <a:t>   7. Увеличение способов обращения за помощью (введение Всероссийского сигнала о помощи, интернет-приложение о помощи без необходимости звонить, использование кодовых слов)</a:t>
            </a:r>
          </a:p>
          <a:p>
            <a:pPr>
              <a:buNone/>
            </a:pPr>
            <a:r>
              <a:rPr lang="ru-RU" sz="2000" dirty="0" smtClean="0"/>
              <a:t>   8. Программы по борьбе с одиночеством в преклонном возрасте «Полноценная жизнь» </a:t>
            </a:r>
          </a:p>
          <a:p>
            <a:pPr>
              <a:buNone/>
            </a:pPr>
            <a:r>
              <a:rPr lang="ru-RU" sz="2000" dirty="0" smtClean="0"/>
              <a:t>   9. Улучшение условий оказания психологической помощи (повышение статуса психолога и психотерапевта, принятия Закона «О психологической помощи», создания цикла видео-лекций от лидеров общественного мнения о важности психологического здоровья и </a:t>
            </a:r>
            <a:r>
              <a:rPr lang="ru-RU" sz="2000" dirty="0" smtClean="0"/>
              <a:t>занятий </a:t>
            </a:r>
            <a:r>
              <a:rPr lang="ru-RU" sz="2000" dirty="0" smtClean="0"/>
              <a:t>с психологом, обеспечение материально-технической базы и оборудования)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258204" cy="56975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b="1" i="1" dirty="0" smtClean="0"/>
              <a:t>Комплексная программа «Новое общество осознанных людей»</a:t>
            </a:r>
          </a:p>
          <a:p>
            <a:pPr algn="ctr">
              <a:buNone/>
            </a:pPr>
            <a:r>
              <a:rPr lang="ru-RU" b="1" i="1" dirty="0" smtClean="0"/>
              <a:t>Основные направления работы: </a:t>
            </a:r>
          </a:p>
          <a:p>
            <a:pPr algn="just">
              <a:buNone/>
            </a:pPr>
            <a:r>
              <a:rPr lang="ru-RU" sz="2000" dirty="0" smtClean="0"/>
              <a:t>  10. Предотвращение эмоционального выгорания, депрессии и  посттравматического стрессового расстройства (массовая программа  психологической помощи медицинским работникам, уязвимым категориям населения)</a:t>
            </a:r>
          </a:p>
          <a:p>
            <a:pPr algn="just">
              <a:buNone/>
            </a:pPr>
            <a:r>
              <a:rPr lang="ru-RU" sz="2000" dirty="0" smtClean="0"/>
              <a:t>   11. Привлечение работодателей к охране ментального здоровья (программы по сплочению коллектива, снятию стресса и напряжения)</a:t>
            </a:r>
          </a:p>
          <a:p>
            <a:pPr algn="just">
              <a:buNone/>
            </a:pPr>
            <a:r>
              <a:rPr lang="ru-RU" sz="2000" dirty="0" smtClean="0"/>
              <a:t>    12. Создания единой базы специалистов ментального здоровья, создание прозрачного лицензирования деятельности, сертификация методик и технологий)</a:t>
            </a:r>
          </a:p>
          <a:p>
            <a:pPr algn="just">
              <a:buNone/>
            </a:pPr>
            <a:r>
              <a:rPr lang="ru-RU" sz="2000" dirty="0" smtClean="0"/>
              <a:t>    13. Принятие законодательного акта о обязательном осмотре детского психиатра при поступлении в дошкольное и общеобразовательное учреждение, учреждение дополнительного </a:t>
            </a:r>
            <a:r>
              <a:rPr lang="ru-RU" sz="2000" dirty="0" smtClean="0"/>
              <a:t>образования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14. Усиление ответственности родителей за сохранность психического и соматического здоровья несовершеннолетних детей (плановые медицинские осмотры, выполнение решений ПМПК)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258204" cy="56975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i="1" dirty="0" smtClean="0"/>
              <a:t>Комплексная программа «Новое общество осознанных людей»</a:t>
            </a:r>
          </a:p>
          <a:p>
            <a:pPr algn="ctr">
              <a:buNone/>
            </a:pPr>
            <a:r>
              <a:rPr lang="ru-RU" b="1" i="1" dirty="0" smtClean="0"/>
              <a:t>Основные направления работы: </a:t>
            </a:r>
          </a:p>
          <a:p>
            <a:pPr>
              <a:buNone/>
            </a:pPr>
            <a:r>
              <a:rPr lang="ru-RU" sz="2000" dirty="0" smtClean="0"/>
              <a:t>   15. Подготовка достаточного количества квалифицированных кадров медицинского и немедицинского профилей (обучение работников здравоохранения, образования, социального обслуживания и иных ведомств – для привлечения к выявлению нуждающихся)</a:t>
            </a:r>
          </a:p>
          <a:p>
            <a:pPr>
              <a:buNone/>
            </a:pPr>
            <a:r>
              <a:rPr lang="ru-RU" sz="2000" dirty="0" smtClean="0"/>
              <a:t>   16. Увеличение числа штатных психологов в амбулаторных медицинских организациях. </a:t>
            </a:r>
          </a:p>
          <a:p>
            <a:pPr>
              <a:buNone/>
            </a:pPr>
            <a:r>
              <a:rPr lang="ru-RU" sz="2000" dirty="0" smtClean="0"/>
              <a:t>    17. Введение обязательной штатной единицы психолога в</a:t>
            </a:r>
            <a:r>
              <a:rPr lang="ru-RU" sz="2000" b="1" dirty="0" smtClean="0"/>
              <a:t> </a:t>
            </a:r>
            <a:r>
              <a:rPr lang="ru-RU" sz="2000" dirty="0" smtClean="0"/>
              <a:t>ГПСО  МЧС на новых территориях РФ.</a:t>
            </a:r>
          </a:p>
          <a:p>
            <a:pPr>
              <a:buNone/>
            </a:pPr>
            <a:r>
              <a:rPr lang="ru-RU" sz="2000" dirty="0" smtClean="0"/>
              <a:t>    18. Предоставление психологической помощи на условиях </a:t>
            </a:r>
            <a:r>
              <a:rPr lang="ru-RU" sz="2000" dirty="0" err="1" smtClean="0"/>
              <a:t>сооплаты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19. Предоставление  населению  выбора формы получения  психологической  помощи: 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и </a:t>
            </a:r>
            <a:r>
              <a:rPr lang="ru-RU" sz="2000" dirty="0" err="1" smtClean="0"/>
              <a:t>оффлайн</a:t>
            </a:r>
            <a:r>
              <a:rPr lang="ru-RU" sz="2000" dirty="0" smtClean="0"/>
              <a:t>, в поликлинике и в частном секторе.</a:t>
            </a:r>
          </a:p>
          <a:p>
            <a:pPr>
              <a:buNone/>
            </a:pPr>
            <a:r>
              <a:rPr lang="ru-RU" sz="2000" dirty="0" smtClean="0"/>
              <a:t>   20. Просветительские программы по ментальному здоровью, в том числе с привлечением НКО.</a:t>
            </a:r>
          </a:p>
          <a:p>
            <a:pPr>
              <a:buNone/>
            </a:pPr>
            <a:r>
              <a:rPr lang="ru-RU" sz="2000" dirty="0" smtClean="0"/>
              <a:t>    21. Включение  в  программы  по  содействию  занятости бесплатной психологической помощи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4000" b="1" dirty="0" smtClean="0"/>
              <a:t>            Ходите ли вы к психологу?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4000" dirty="0" smtClean="0"/>
              <a:t> Да, прохожу терапию прямо сейчас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4000" dirty="0" smtClean="0"/>
              <a:t>Ходил когда-то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4000" dirty="0" smtClean="0"/>
              <a:t>Подумываю об этом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4000" dirty="0" smtClean="0"/>
              <a:t>Не верю, что психолог может помочь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avatars.mds.yandex.net/i?id=4f580bd07af356328e95cd63e39d36f687e28db3-4914299-images-thumbs&amp;n=13&amp;exp=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school #3\Desktop\Проект. осознаное общество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Согласно определению Всемирной организации здравоохранения, </a:t>
            </a:r>
            <a:r>
              <a:rPr lang="ru-RU" sz="3600" b="1" i="1" dirty="0" smtClean="0"/>
              <a:t>психическое (или ментальное) здоровье — </a:t>
            </a:r>
            <a:r>
              <a:rPr lang="ru-RU" sz="3600" dirty="0" smtClean="0"/>
              <a:t>это состояние благополучия. В нем человек спокойно реагирует на повседневный стресс, занимается реализацией своего потенциала, трудится на благо общества и большую часть времени чувствует себя комфортно.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58204" cy="6126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 Согласно статистике поисковой системы </a:t>
            </a:r>
            <a:r>
              <a:rPr lang="ru-RU" sz="4000" b="1" dirty="0" err="1" smtClean="0"/>
              <a:t>Яндекс</a:t>
            </a:r>
            <a:r>
              <a:rPr lang="ru-RU" sz="4000" dirty="0" smtClean="0"/>
              <a:t>, в феврале 2020 года россияне вбивали в строку поиска слово «психолог» 1,9 миллиона раз, в январе 2021 года — более 2,1 миллиона раз, а в январе 2022 года — почти три миллиона раз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500990" cy="4000527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Arial Narrow" pitchFamily="34" charset="0"/>
              </a:rPr>
              <a:t>Сейчас мы видим большой интерес к вопросу ментального здоровья. В условиях нехватки научной информации как грибы после дождя выросли </a:t>
            </a:r>
            <a:r>
              <a:rPr lang="ru-RU" sz="3200" dirty="0" err="1" smtClean="0">
                <a:latin typeface="Arial Narrow" pitchFamily="34" charset="0"/>
              </a:rPr>
              <a:t>блогеры</a:t>
            </a:r>
            <a:r>
              <a:rPr lang="ru-RU" sz="3200" dirty="0" smtClean="0">
                <a:latin typeface="Arial Narrow" pitchFamily="34" charset="0"/>
              </a:rPr>
              <a:t>, </a:t>
            </a:r>
            <a:r>
              <a:rPr lang="ru-RU" sz="3200" dirty="0" err="1" smtClean="0">
                <a:latin typeface="Arial Narrow" pitchFamily="34" charset="0"/>
              </a:rPr>
              <a:t>псевдопсихологи</a:t>
            </a:r>
            <a:r>
              <a:rPr lang="ru-RU" sz="3200" dirty="0" smtClean="0">
                <a:latin typeface="Arial Narrow" pitchFamily="34" charset="0"/>
              </a:rPr>
              <a:t> без образования, зарабатывающие  деньги марафонах и развлекательных, по сути, курсах. Они становятся лидерами общественных мнений и романтизируют тему психических расстройств. То есть из отрицания и </a:t>
            </a:r>
            <a:r>
              <a:rPr lang="ru-RU" sz="3200" dirty="0" err="1" smtClean="0">
                <a:latin typeface="Arial Narrow" pitchFamily="34" charset="0"/>
              </a:rPr>
              <a:t>демонизации</a:t>
            </a:r>
            <a:r>
              <a:rPr lang="ru-RU" sz="3200" dirty="0" smtClean="0">
                <a:latin typeface="Arial Narrow" pitchFamily="34" charset="0"/>
              </a:rPr>
              <a:t> психических процессов мы ушли в другую крайность</a:t>
            </a:r>
            <a:r>
              <a:rPr lang="ru-RU" sz="3200" dirty="0" smtClean="0">
                <a:latin typeface="Monotype Corsiva" pitchFamily="66" charset="0"/>
              </a:rPr>
              <a:t>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329642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На рынке сейчас столько «психологов», марафонов, и это все может вводить в заблуждение. Здесь, конечно, важно учиться в таком изобилии информации отличать профессионала от человека, который просто делится опытом. Следует выбирать психологов, у которых есть соответствующее образование, опыт работы. Если мы говорим про диагнозы, то, конечно, тут идет речь о медицинском образовании — это психиатрия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    Международная компания по сбору и анализу статистики </a:t>
            </a:r>
            <a:r>
              <a:rPr lang="ru-RU" sz="3600" dirty="0" err="1" smtClean="0"/>
              <a:t>Statista</a:t>
            </a:r>
            <a:r>
              <a:rPr lang="ru-RU" sz="3600" dirty="0" smtClean="0"/>
              <a:t> провела глобальный опрос о ментальном здоровье людей со всей планеты. Россия оказалась четвертой в рейтинге стран по числу жителей, которые испытали психологические проблемы в течение последних 12 месяцев. Под психическими проблемами предполагаются депрессия, тревожность, стресс или беспокойство. Среди россиян 38% ответили, что замечали подобное ухудшение здоровья.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000" dirty="0" smtClean="0"/>
              <a:t>Согласно опросу ВЦИОМ в ноябре 2022 г. каждый восьмой россиянин обращался за профессиональной психологической помощью, т.е это составляет 12 %.</a:t>
            </a:r>
          </a:p>
          <a:p>
            <a:pPr>
              <a:buNone/>
            </a:pPr>
            <a:r>
              <a:rPr lang="ru-RU" sz="4000" dirty="0" smtClean="0"/>
              <a:t>    За 13 лет их стало в два раза больше.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Актуальность охраны ментального здоровья:</a:t>
            </a:r>
          </a:p>
          <a:p>
            <a:pPr>
              <a:buNone/>
            </a:pPr>
            <a:r>
              <a:rPr lang="ru-RU" dirty="0" smtClean="0"/>
              <a:t> • Значимый компонент качества жизни / удовлетворенности жизнью</a:t>
            </a:r>
          </a:p>
          <a:p>
            <a:pPr>
              <a:buNone/>
            </a:pPr>
            <a:r>
              <a:rPr lang="ru-RU" dirty="0" smtClean="0"/>
              <a:t> • Одно из важнейших условий включенности в социальные сети и жизнь общества</a:t>
            </a:r>
          </a:p>
          <a:p>
            <a:pPr>
              <a:buNone/>
            </a:pPr>
            <a:r>
              <a:rPr lang="ru-RU" dirty="0" smtClean="0"/>
              <a:t> • Определяет успешность адаптации к социальным изменениям</a:t>
            </a:r>
          </a:p>
          <a:p>
            <a:pPr>
              <a:buNone/>
            </a:pPr>
            <a:r>
              <a:rPr lang="ru-RU" dirty="0" smtClean="0"/>
              <a:t> •Вносит вклад в физическое здоровье и показатели смертности - длительный стресс -&gt; </a:t>
            </a:r>
            <a:r>
              <a:rPr lang="ru-RU" dirty="0" err="1" smtClean="0"/>
              <a:t>аллостатическая</a:t>
            </a:r>
            <a:r>
              <a:rPr lang="ru-RU" dirty="0" smtClean="0"/>
              <a:t> нагрузка –&gt; ухудшение физического здоровья - аффективные и тяжелые психические расстройства -&gt; суицид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890</Words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Комплексная программа  «Новое общество осознанных людей» </vt:lpstr>
      <vt:lpstr>Слайд 2</vt:lpstr>
      <vt:lpstr>Слайд 3</vt:lpstr>
      <vt:lpstr>Слайд 4</vt:lpstr>
      <vt:lpstr>   Сейчас мы видим большой интерес к вопросу ментального здоровья. В условиях нехватки научной информации как грибы после дождя выросли блогеры, псевдопсихологи без образования, зарабатывающие  деньги марафонах и развлекательных, по сути, курсах. Они становятся лидерами общественных мнений и романтизируют тему психических расстройств. То есть из отрицания и демонизации психических процессов мы ушли в другую крайность.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Осознанное общество осознанных людей</dc:title>
  <dc:creator>school #3</dc:creator>
  <cp:lastModifiedBy>school #3</cp:lastModifiedBy>
  <cp:revision>29</cp:revision>
  <dcterms:created xsi:type="dcterms:W3CDTF">2023-03-05T11:07:24Z</dcterms:created>
  <dcterms:modified xsi:type="dcterms:W3CDTF">2023-03-10T08:03:31Z</dcterms:modified>
</cp:coreProperties>
</file>