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  <p:embeddedFont>
      <p:font typeface="Playfair Display SemiBold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htS+CsGsmh4Pb8tVEWABtGtzC5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22" Type="http://schemas.openxmlformats.org/officeDocument/2006/relationships/font" Target="fonts/PlayfairDisplaySemiBold-bold.fntdata"/><Relationship Id="rId21" Type="http://schemas.openxmlformats.org/officeDocument/2006/relationships/font" Target="fonts/PlayfairDisplaySemiBold-regular.fntdata"/><Relationship Id="rId24" Type="http://schemas.openxmlformats.org/officeDocument/2006/relationships/font" Target="fonts/PlayfairDisplaySemiBold-boldItalic.fntdata"/><Relationship Id="rId23" Type="http://schemas.openxmlformats.org/officeDocument/2006/relationships/font" Target="fonts/PlayfairDisplay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2.xml"/><Relationship Id="rId19" Type="http://schemas.openxmlformats.org/officeDocument/2006/relationships/font" Target="fonts/PlayfairDisplay-italic.fntdata"/><Relationship Id="rId1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hyperlink" Target="https://vk.com/sofito4ka" TargetMode="External"/><Relationship Id="rId10" Type="http://schemas.openxmlformats.org/officeDocument/2006/relationships/hyperlink" Target="https://vk.com/ddk_kingisepp" TargetMode="External"/><Relationship Id="rId9" Type="http://schemas.openxmlformats.org/officeDocument/2006/relationships/hyperlink" Target="https://vk.com/club882036" TargetMode="External"/><Relationship Id="rId5" Type="http://schemas.openxmlformats.org/officeDocument/2006/relationships/hyperlink" Target="https://vk.com/prima4mrp" TargetMode="External"/><Relationship Id="rId6" Type="http://schemas.openxmlformats.org/officeDocument/2006/relationships/hyperlink" Target="https://vk.com/infoforfamily" TargetMode="External"/><Relationship Id="rId7" Type="http://schemas.openxmlformats.org/officeDocument/2006/relationships/hyperlink" Target="https://vk.com/kingisepp24" TargetMode="External"/><Relationship Id="rId8" Type="http://schemas.openxmlformats.org/officeDocument/2006/relationships/hyperlink" Target="https://vk.com/kingisepp_kng?search_track_code=6f0cc978tc16iYrnB34LaJFWtGj6FgtgAHPFShAV7a4hv0nQvqXdTsRyUXHKoaJm6VSnf_MlEXQ6cv9MEBnwgTXEJqzj4LALkTgUKZjC3XT-XrBumQ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hyperlink" Target="https://drive.google.com/file/d/17ho7BKRkcLocgk5y1WXjWAC77_q8CiQ-/view?usp=share_link" TargetMode="External"/><Relationship Id="rId11" Type="http://schemas.openxmlformats.org/officeDocument/2006/relationships/hyperlink" Target="https://vk.com/wall289589_2425" TargetMode="External"/><Relationship Id="rId10" Type="http://schemas.openxmlformats.org/officeDocument/2006/relationships/hyperlink" Target="https://vk.com/wall289589_2595" TargetMode="External"/><Relationship Id="rId9" Type="http://schemas.openxmlformats.org/officeDocument/2006/relationships/hyperlink" Target="https://vk.com/wall289589_2587" TargetMode="External"/><Relationship Id="rId5" Type="http://schemas.openxmlformats.org/officeDocument/2006/relationships/hyperlink" Target="https://drive.google.com/file/d/16gEGaJNsrxnwUsJzvEzjOCLUF3bwYktL/view?usp=sharing" TargetMode="External"/><Relationship Id="rId6" Type="http://schemas.openxmlformats.org/officeDocument/2006/relationships/hyperlink" Target="https://vk.com/wall289589_2862" TargetMode="External"/><Relationship Id="rId7" Type="http://schemas.openxmlformats.org/officeDocument/2006/relationships/hyperlink" Target="https://vk.com/wall-160774926_2704" TargetMode="External"/><Relationship Id="rId8" Type="http://schemas.openxmlformats.org/officeDocument/2006/relationships/hyperlink" Target="https://vk.com/wall289589_25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fmla="val 5904" name="adj"/>
            </a:avLst>
          </a:prstGeom>
          <a:solidFill>
            <a:srgbClr val="A72E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2933" y="113255"/>
            <a:ext cx="1661510" cy="86420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Всероссийский конкурсный отбор проектов </a:t>
            </a:r>
            <a:br>
              <a:rPr b="0" i="0" lang="ru-R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«Женщины за здоровое общество»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767255" y="3186096"/>
            <a:ext cx="5328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Красный шатер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767255" y="5488042"/>
            <a:ext cx="7881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Руководитель команды: Прима Софья Васильевна, </a:t>
            </a:r>
            <a:b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Россия, Ленинградская область, г. Кингисепп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767250" y="4523600"/>
            <a:ext cx="4997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Материнство и </a:t>
            </a:r>
            <a:r>
              <a:rPr lang="ru-RU"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детство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6881" y="333972"/>
            <a:ext cx="1176541" cy="61195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0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fmla="val 5834" name="adj"/>
            </a:avLst>
          </a:prstGeom>
          <a:noFill/>
          <a:ln cap="flat" cmpd="sng" w="19050">
            <a:solidFill>
              <a:srgbClr val="A236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Каналы продвижения проекта</a:t>
            </a:r>
            <a:endParaRPr/>
          </a:p>
        </p:txBody>
      </p:sp>
      <p:sp>
        <p:nvSpPr>
          <p:cNvPr id="204" name="Google Shape;204;p10"/>
          <p:cNvSpPr txBox="1"/>
          <p:nvPr/>
        </p:nvSpPr>
        <p:spPr>
          <a:xfrm>
            <a:off x="599090" y="1270454"/>
            <a:ext cx="107310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Указываются каналы продвижения проекта, которые преимущественно будут использованы. Здесь важно указать: наименование ресурсов, предоставить конкретную ссылку на ресурс, указать относительно каждого канала продвижения инструменты продвижения</a:t>
            </a:r>
            <a:endParaRPr/>
          </a:p>
        </p:txBody>
      </p:sp>
      <p:sp>
        <p:nvSpPr>
          <p:cNvPr id="205" name="Google Shape;205;p10"/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fmla="val 15840" name="adj"/>
            </a:avLst>
          </a:prstGeom>
          <a:solidFill>
            <a:srgbClr val="A72E88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Канал продвижения</a:t>
            </a:r>
            <a:endParaRPr/>
          </a:p>
        </p:txBody>
      </p:sp>
      <p:sp>
        <p:nvSpPr>
          <p:cNvPr id="206" name="Google Shape;206;p10"/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fmla="val 15840" name="adj"/>
            </a:avLst>
          </a:prstGeom>
          <a:solidFill>
            <a:srgbClr val="A72E88"/>
          </a:solidFill>
          <a:ln>
            <a:noFill/>
          </a:ln>
        </p:spPr>
        <p:txBody>
          <a:bodyPr anchorCtr="0" anchor="ctr" bIns="45700" lIns="252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Социальная сеть Вконтакте: личная страница </a:t>
            </a:r>
            <a:r>
              <a:rPr lang="ru-RU" sz="1100" u="sng">
                <a:solidFill>
                  <a:schemeClr val="hlink"/>
                </a:solidFill>
                <a:hlinkClick r:id="rId4"/>
              </a:rPr>
              <a:t>https://vk.com/sofito4ka</a:t>
            </a: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и страница группы </a:t>
            </a:r>
            <a:r>
              <a:rPr lang="ru-RU" sz="1100" u="sng">
                <a:solidFill>
                  <a:schemeClr val="hlink"/>
                </a:solidFill>
                <a:hlinkClick r:id="rId5"/>
              </a:rPr>
              <a:t>https://vk.com/prima4mrp</a:t>
            </a:r>
            <a:r>
              <a:rPr lang="ru-RU">
                <a:solidFill>
                  <a:schemeClr val="lt1"/>
                </a:solidFill>
              </a:rPr>
              <a:t>, партнеры и новостные каналы Кингисеппа </a:t>
            </a:r>
            <a:r>
              <a:rPr lang="ru-RU" sz="1100" u="sng">
                <a:solidFill>
                  <a:schemeClr val="hlink"/>
                </a:solidFill>
                <a:hlinkClick r:id="rId6"/>
              </a:rPr>
              <a:t>https://vk.com/infoforfamily</a:t>
            </a:r>
            <a:r>
              <a:rPr lang="ru-RU">
                <a:solidFill>
                  <a:schemeClr val="lt1"/>
                </a:solidFill>
              </a:rPr>
              <a:t>, </a:t>
            </a:r>
            <a:r>
              <a:rPr lang="ru-RU" sz="1100" u="sng">
                <a:solidFill>
                  <a:schemeClr val="hlink"/>
                </a:solidFill>
                <a:hlinkClick r:id="rId7"/>
              </a:rPr>
              <a:t>https://vk.com/kingisepp24</a:t>
            </a:r>
            <a:r>
              <a:rPr lang="ru-RU">
                <a:solidFill>
                  <a:schemeClr val="lt1"/>
                </a:solidFill>
              </a:rPr>
              <a:t>, </a:t>
            </a:r>
            <a:r>
              <a:rPr lang="ru-RU" sz="1100" u="sng">
                <a:solidFill>
                  <a:schemeClr val="hlink"/>
                </a:solidFill>
                <a:hlinkClick r:id="rId8"/>
              </a:rPr>
              <a:t>Кингисепп | KNG</a:t>
            </a:r>
            <a:r>
              <a:rPr lang="ru-RU">
                <a:solidFill>
                  <a:schemeClr val="lt1"/>
                </a:solidFill>
              </a:rPr>
              <a:t>, </a:t>
            </a:r>
            <a:r>
              <a:rPr lang="ru-RU" sz="1100" u="sng">
                <a:solidFill>
                  <a:schemeClr val="hlink"/>
                </a:solidFill>
                <a:hlinkClick r:id="rId9"/>
              </a:rPr>
              <a:t>https://vk.com/club882036</a:t>
            </a:r>
            <a:r>
              <a:rPr lang="ru-RU">
                <a:solidFill>
                  <a:schemeClr val="lt1"/>
                </a:solidFill>
              </a:rPr>
              <a:t>, </a:t>
            </a:r>
            <a:r>
              <a:rPr lang="ru-RU" sz="1100" u="sng">
                <a:solidFill>
                  <a:schemeClr val="hlink"/>
                </a:solidFill>
                <a:hlinkClick r:id="rId10"/>
              </a:rPr>
              <a:t>https://vk.com/ddk_kingisepp</a:t>
            </a:r>
            <a:r>
              <a:rPr lang="ru-RU">
                <a:solidFill>
                  <a:schemeClr val="lt1"/>
                </a:solidFill>
              </a:rPr>
              <a:t>. В новостных каналах - публикация постов-анонсов и отсетов о мероприятиях. От лица страницы группы - рассылка для подписчиков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fmla="val 15840" name="adj"/>
            </a:avLst>
          </a:prstGeom>
          <a:solidFill>
            <a:srgbClr val="A72E88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Канал продвижения</a:t>
            </a:r>
            <a:endParaRPr/>
          </a:p>
        </p:txBody>
      </p:sp>
      <p:sp>
        <p:nvSpPr>
          <p:cNvPr id="208" name="Google Shape;208;p10"/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fmla="val 15840" name="adj"/>
            </a:avLst>
          </a:prstGeom>
          <a:solidFill>
            <a:srgbClr val="A72E88"/>
          </a:solidFill>
          <a:ln>
            <a:noFill/>
          </a:ln>
        </p:spPr>
        <p:txBody>
          <a:bodyPr anchorCtr="0" anchor="ctr" bIns="45700" lIns="252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Комитет по образованию, ученицы 3-6 классов</a:t>
            </a:r>
            <a:endParaRPr/>
          </a:p>
        </p:txBody>
      </p:sp>
      <p:sp>
        <p:nvSpPr>
          <p:cNvPr id="209" name="Google Shape;209;p10"/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fmla="val 15840" name="adj"/>
            </a:avLst>
          </a:prstGeom>
          <a:solidFill>
            <a:srgbClr val="A72E88"/>
          </a:solidFill>
          <a:ln>
            <a:noFill/>
          </a:ln>
        </p:spPr>
        <p:txBody>
          <a:bodyPr anchorCtr="0" anchor="ctr" bIns="45700" lIns="180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Канал продвижения</a:t>
            </a:r>
            <a:endParaRPr/>
          </a:p>
        </p:txBody>
      </p:sp>
      <p:sp>
        <p:nvSpPr>
          <p:cNvPr id="210" name="Google Shape;210;p10"/>
          <p:cNvSpPr/>
          <p:nvPr/>
        </p:nvSpPr>
        <p:spPr>
          <a:xfrm>
            <a:off x="3265289" y="4833159"/>
            <a:ext cx="8327620" cy="1281757"/>
          </a:xfrm>
          <a:prstGeom prst="roundRect">
            <a:avLst>
              <a:gd fmla="val 15840" name="adj"/>
            </a:avLst>
          </a:prstGeom>
          <a:solidFill>
            <a:srgbClr val="A72E88"/>
          </a:solidFill>
          <a:ln>
            <a:noFill/>
          </a:ln>
        </p:spPr>
        <p:txBody>
          <a:bodyPr anchorCtr="0" anchor="ctr" bIns="45700" lIns="252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СМИ: газеты г. Кингисепп Восточный берег, Время, телеканал ЯмТВ - рекламные объявления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6881" y="333972"/>
            <a:ext cx="1176541" cy="61195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/>
          <p:nvPr/>
        </p:nvSpPr>
        <p:spPr>
          <a:xfrm>
            <a:off x="378871" y="182748"/>
            <a:ext cx="11697900" cy="6492600"/>
          </a:xfrm>
          <a:prstGeom prst="roundRect">
            <a:avLst>
              <a:gd fmla="val 5834" name="adj"/>
            </a:avLst>
          </a:prstGeom>
          <a:noFill/>
          <a:ln cap="flat" cmpd="sng" w="19050">
            <a:solidFill>
              <a:srgbClr val="A236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Ресурсы</a:t>
            </a:r>
            <a:endParaRPr/>
          </a:p>
        </p:txBody>
      </p:sp>
      <p:sp>
        <p:nvSpPr>
          <p:cNvPr id="218" name="Google Shape;218;p11"/>
          <p:cNvSpPr txBox="1"/>
          <p:nvPr/>
        </p:nvSpPr>
        <p:spPr>
          <a:xfrm>
            <a:off x="599090" y="1270454"/>
            <a:ext cx="107310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Указываются какие ресурсы есть в проекте, в т.ч. Финансовые, организационные, информационные и пр.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Отдельно выделяются какие ресурсы требуются проекту для его воплощения и реализации</a:t>
            </a:r>
            <a:endParaRPr/>
          </a:p>
        </p:txBody>
      </p:sp>
      <p:sp>
        <p:nvSpPr>
          <p:cNvPr id="219" name="Google Shape;219;p11"/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B9D04A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/>
          </a:p>
        </p:txBody>
      </p:sp>
      <p:sp>
        <p:nvSpPr>
          <p:cNvPr id="220" name="Google Shape;220;p11"/>
          <p:cNvSpPr txBox="1"/>
          <p:nvPr/>
        </p:nvSpPr>
        <p:spPr>
          <a:xfrm>
            <a:off x="599090" y="3258533"/>
            <a:ext cx="6751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B9D04A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/>
          </a:p>
        </p:txBody>
      </p:sp>
      <p:sp>
        <p:nvSpPr>
          <p:cNvPr id="221" name="Google Shape;221;p11"/>
          <p:cNvSpPr txBox="1"/>
          <p:nvPr/>
        </p:nvSpPr>
        <p:spPr>
          <a:xfrm>
            <a:off x="616024" y="4645832"/>
            <a:ext cx="6751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B9D04A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/>
          </a:p>
        </p:txBody>
      </p:sp>
      <p:sp>
        <p:nvSpPr>
          <p:cNvPr id="222" name="Google Shape;222;p11"/>
          <p:cNvSpPr txBox="1"/>
          <p:nvPr/>
        </p:nvSpPr>
        <p:spPr>
          <a:xfrm>
            <a:off x="1264946" y="2099909"/>
            <a:ext cx="354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Организационные: помещение для проведения занятий </a:t>
            </a:r>
            <a:endParaRPr/>
          </a:p>
        </p:txBody>
      </p:sp>
      <p:sp>
        <p:nvSpPr>
          <p:cNvPr id="223" name="Google Shape;223;p11"/>
          <p:cNvSpPr txBox="1"/>
          <p:nvPr/>
        </p:nvSpPr>
        <p:spPr>
          <a:xfrm>
            <a:off x="1264946" y="3429000"/>
            <a:ext cx="354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Информационные: публикации в СМИ и соцсетях</a:t>
            </a:r>
            <a:endParaRPr/>
          </a:p>
        </p:txBody>
      </p:sp>
      <p:sp>
        <p:nvSpPr>
          <p:cNvPr id="224" name="Google Shape;224;p11"/>
          <p:cNvSpPr txBox="1"/>
          <p:nvPr/>
        </p:nvSpPr>
        <p:spPr>
          <a:xfrm>
            <a:off x="1264946" y="4880581"/>
            <a:ext cx="3541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Финансовые: закупка инвентаря для плетения цикло-бус; обновление демонстрационного материала</a:t>
            </a:r>
            <a:endParaRPr/>
          </a:p>
        </p:txBody>
      </p:sp>
      <p:sp>
        <p:nvSpPr>
          <p:cNvPr id="225" name="Google Shape;225;p11"/>
          <p:cNvSpPr txBox="1"/>
          <p:nvPr/>
        </p:nvSpPr>
        <p:spPr>
          <a:xfrm>
            <a:off x="5407233" y="1952331"/>
            <a:ext cx="668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1"/>
          <p:cNvSpPr txBox="1"/>
          <p:nvPr/>
        </p:nvSpPr>
        <p:spPr>
          <a:xfrm>
            <a:off x="5430144" y="3258533"/>
            <a:ext cx="67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"/>
          <p:cNvSpPr txBox="1"/>
          <p:nvPr/>
        </p:nvSpPr>
        <p:spPr>
          <a:xfrm>
            <a:off x="5447078" y="4645832"/>
            <a:ext cx="70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1"/>
          <p:cNvSpPr txBox="1"/>
          <p:nvPr/>
        </p:nvSpPr>
        <p:spPr>
          <a:xfrm>
            <a:off x="6049906" y="2099909"/>
            <a:ext cx="3541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1"/>
          <p:cNvSpPr txBox="1"/>
          <p:nvPr/>
        </p:nvSpPr>
        <p:spPr>
          <a:xfrm>
            <a:off x="6096000" y="3429000"/>
            <a:ext cx="3541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1"/>
          <p:cNvSpPr txBox="1"/>
          <p:nvPr/>
        </p:nvSpPr>
        <p:spPr>
          <a:xfrm>
            <a:off x="6096000" y="4880581"/>
            <a:ext cx="3541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6881" y="333972"/>
            <a:ext cx="1176541" cy="61195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2"/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Команда проекта</a:t>
            </a:r>
            <a:endParaRPr/>
          </a:p>
        </p:txBody>
      </p:sp>
      <p:sp>
        <p:nvSpPr>
          <p:cNvPr id="237" name="Google Shape;237;p12"/>
          <p:cNvSpPr txBox="1"/>
          <p:nvPr/>
        </p:nvSpPr>
        <p:spPr>
          <a:xfrm>
            <a:off x="599089" y="1162209"/>
            <a:ext cx="1103785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Представляется информация о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arenR"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Руководителе проекта: ФИО полностью, должность в юр.лице (если применимо), страна, регион, город, населенный пункт, где проживает, год рождения, фото, интересы, успешные аналогичные проекты (при наличии, обязательно с указанием ссылки в сети интернет или соцсетях)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arenR"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Ключевых членов команды (до 3х): ФИО полностью, должность в юр.лице (если применимо), страна, регион, город, населенный пункт, где проживает, год рождения, фото – по каждому члену команды </a:t>
            </a:r>
            <a:endParaRPr/>
          </a:p>
        </p:txBody>
      </p:sp>
      <p:sp>
        <p:nvSpPr>
          <p:cNvPr id="238" name="Google Shape;238;p12"/>
          <p:cNvSpPr txBox="1"/>
          <p:nvPr/>
        </p:nvSpPr>
        <p:spPr>
          <a:xfrm>
            <a:off x="3106800" y="4097150"/>
            <a:ext cx="4955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Прима Софья Васильевна</a:t>
            </a: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b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Россия, Ленинградская область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г. Кингисепп</a:t>
            </a: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1987 г.</a:t>
            </a: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р., интересы - здоровье, 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семья, отношения, родительство, экология</a:t>
            </a: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планирование семьи.</a:t>
            </a:r>
            <a:b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39" name="Google Shape;239;p12"/>
          <p:cNvSpPr txBox="1"/>
          <p:nvPr/>
        </p:nvSpPr>
        <p:spPr>
          <a:xfrm>
            <a:off x="2223025" y="4817076"/>
            <a:ext cx="4080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2"/>
          <p:cNvSpPr txBox="1"/>
          <p:nvPr/>
        </p:nvSpPr>
        <p:spPr>
          <a:xfrm>
            <a:off x="584549" y="2590983"/>
            <a:ext cx="303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Руководители проекта</a:t>
            </a:r>
            <a:endParaRPr/>
          </a:p>
        </p:txBody>
      </p:sp>
      <p:pic>
        <p:nvPicPr>
          <p:cNvPr id="241" name="Google Shape;241;p12" title="DSCF3146.JPG"/>
          <p:cNvPicPr preferRelativeResize="0"/>
          <p:nvPr/>
        </p:nvPicPr>
        <p:blipFill rotWithShape="1">
          <a:blip r:embed="rId4">
            <a:alphaModFix/>
          </a:blip>
          <a:srcRect b="14764" l="0" r="0" t="11078"/>
          <a:stretch/>
        </p:blipFill>
        <p:spPr>
          <a:xfrm>
            <a:off x="599100" y="3327000"/>
            <a:ext cx="2147325" cy="23872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6881" y="333972"/>
            <a:ext cx="1176541" cy="61195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fmla="val 5834" name="adj"/>
            </a:avLst>
          </a:prstGeom>
          <a:noFill/>
          <a:ln cap="flat" cmpd="sng" w="19050">
            <a:solidFill>
              <a:srgbClr val="A236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Проблематизация. Актуальность проекта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599090" y="1545021"/>
            <a:ext cx="1073106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Тезисно раскрывается почему проект важен, в чем его актуальность, какие социальные проблемы решаются с помощью проекта.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Приводится статистика (если возможно), характеризующая актуальность и значимость проекта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Отдельно указывается на какой территории будет происходить реализация проекта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704193" y="3321269"/>
            <a:ext cx="10731062" cy="2848303"/>
          </a:xfrm>
          <a:prstGeom prst="roundRect">
            <a:avLst>
              <a:gd fmla="val 6704" name="adj"/>
            </a:avLst>
          </a:prstGeom>
          <a:solidFill>
            <a:srgbClr val="A72E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1770752" y="3558653"/>
            <a:ext cx="929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Проект формирует положительное отношение к будущему материнству у девочек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1770752" y="4324794"/>
            <a:ext cx="9295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Проект дает знания, позволяющие девушкам принять подростковые изменения, легче и комфортнее пережить период пубертата</a:t>
            </a:r>
            <a:b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770752" y="5160779"/>
            <a:ext cx="92956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Проект реализуется на территории Кингисеппского района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943161" y="3372071"/>
            <a:ext cx="5469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919978" y="4177828"/>
            <a:ext cx="6751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936912" y="5022280"/>
            <a:ext cx="6751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6881" y="333972"/>
            <a:ext cx="1176541" cy="611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fmla="val 5834" name="adj"/>
            </a:avLst>
          </a:prstGeom>
          <a:noFill/>
          <a:ln cap="flat" cmpd="sng" w="19050">
            <a:solidFill>
              <a:srgbClr val="A236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Целевая аудитория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599090" y="1545021"/>
            <a:ext cx="77076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Описывается основная целевая аудитория проекта, представляется ее социально-демографический паспорт: возраст, пол, социальный статус, уровень образования, занятость или ее отсутствие и пр. 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Основная целевая аудитория: девочки 9-12 лет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 также: родители девочек 9-12 лет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6881" y="333972"/>
            <a:ext cx="1176541" cy="611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fmla="val 5834" name="adj"/>
            </a:avLst>
          </a:prstGeom>
          <a:noFill/>
          <a:ln cap="flat" cmpd="sng" w="19050">
            <a:solidFill>
              <a:srgbClr val="A236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Стадия проекта. Зрелость проекта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A72E88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1039528" y="1918069"/>
            <a:ext cx="102906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Активный проект (продумана архитектура проекта, собрана команда, понятны ресурсы, источники продвижения проекта, реализация начата/продолжается)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Проект был проведен в г. Кингисепп трижды: для мам с дочерьми, для девочек-подростков, для воспитанниц ГБУ ЛО “Кингисеппский ресурсный центр”.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599090" y="1324418"/>
            <a:ext cx="107310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Выбирается один из возможных вариантов статусов проекта:</a:t>
            </a: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707844" y="2481189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6881" y="333972"/>
            <a:ext cx="1176541" cy="61195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/>
          <p:nvPr/>
        </p:nvSpPr>
        <p:spPr>
          <a:xfrm>
            <a:off x="325821" y="252248"/>
            <a:ext cx="11697900" cy="6492600"/>
          </a:xfrm>
          <a:prstGeom prst="roundRect">
            <a:avLst>
              <a:gd fmla="val 5834" name="adj"/>
            </a:avLst>
          </a:prstGeom>
          <a:noFill/>
          <a:ln cap="flat" cmpd="sng" w="19050">
            <a:solidFill>
              <a:srgbClr val="A236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Миссия проекта. Цели и задачи проекта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599090" y="1301123"/>
            <a:ext cx="1107879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Описывается миссия проекта. Какие цели достигаются за счет проекта.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Какие задачи ставит перед собой участник конкурсного отбора</a:t>
            </a:r>
            <a:endParaRPr/>
          </a:p>
        </p:txBody>
      </p:sp>
      <p:sp>
        <p:nvSpPr>
          <p:cNvPr id="131" name="Google Shape;131;p5"/>
          <p:cNvSpPr txBox="1"/>
          <p:nvPr/>
        </p:nvSpPr>
        <p:spPr>
          <a:xfrm>
            <a:off x="787531" y="3199152"/>
            <a:ext cx="5469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A72E88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/>
          </a:p>
        </p:txBody>
      </p:sp>
      <p:sp>
        <p:nvSpPr>
          <p:cNvPr id="132" name="Google Shape;132;p5"/>
          <p:cNvSpPr txBox="1"/>
          <p:nvPr/>
        </p:nvSpPr>
        <p:spPr>
          <a:xfrm>
            <a:off x="764348" y="4004909"/>
            <a:ext cx="6751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A72E88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/>
          </a:p>
        </p:txBody>
      </p:sp>
      <p:sp>
        <p:nvSpPr>
          <p:cNvPr id="133" name="Google Shape;133;p5"/>
          <p:cNvSpPr txBox="1"/>
          <p:nvPr/>
        </p:nvSpPr>
        <p:spPr>
          <a:xfrm>
            <a:off x="781282" y="4849361"/>
            <a:ext cx="6751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A72E88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4898792" y="3199152"/>
            <a:ext cx="54694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B9D04A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/>
          </a:p>
        </p:txBody>
      </p:sp>
      <p:sp>
        <p:nvSpPr>
          <p:cNvPr id="135" name="Google Shape;135;p5"/>
          <p:cNvSpPr txBox="1"/>
          <p:nvPr/>
        </p:nvSpPr>
        <p:spPr>
          <a:xfrm>
            <a:off x="4875609" y="4004909"/>
            <a:ext cx="6751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B9D04A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/>
          </a:p>
        </p:txBody>
      </p:sp>
      <p:sp>
        <p:nvSpPr>
          <p:cNvPr id="136" name="Google Shape;136;p5"/>
          <p:cNvSpPr txBox="1"/>
          <p:nvPr/>
        </p:nvSpPr>
        <p:spPr>
          <a:xfrm>
            <a:off x="4892543" y="4849361"/>
            <a:ext cx="67518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B9D04A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/>
          </a:p>
        </p:txBody>
      </p:sp>
      <p:sp>
        <p:nvSpPr>
          <p:cNvPr id="137" name="Google Shape;137;p5"/>
          <p:cNvSpPr txBox="1"/>
          <p:nvPr/>
        </p:nvSpPr>
        <p:spPr>
          <a:xfrm>
            <a:off x="786088" y="2534664"/>
            <a:ext cx="26773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C0C0C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Цели и задачи</a:t>
            </a:r>
            <a:endParaRPr/>
          </a:p>
        </p:txBody>
      </p:sp>
      <p:sp>
        <p:nvSpPr>
          <p:cNvPr id="138" name="Google Shape;138;p5"/>
          <p:cNvSpPr txBox="1"/>
          <p:nvPr/>
        </p:nvSpPr>
        <p:spPr>
          <a:xfrm>
            <a:off x="1430204" y="3346730"/>
            <a:ext cx="354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Мотивация и готовность к изучению своей физиологии</a:t>
            </a:r>
            <a:endParaRPr sz="1800"/>
          </a:p>
        </p:txBody>
      </p:sp>
      <p:sp>
        <p:nvSpPr>
          <p:cNvPr id="139" name="Google Shape;139;p5"/>
          <p:cNvSpPr txBox="1"/>
          <p:nvPr/>
        </p:nvSpPr>
        <p:spPr>
          <a:xfrm>
            <a:off x="1430204" y="4175376"/>
            <a:ext cx="3541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Сформировать у девушек знания о репродуктивном здоровье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1430204" y="5084110"/>
            <a:ext cx="354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Позитивное отношение к будущему материнству</a:t>
            </a:r>
            <a:endParaRPr/>
          </a:p>
        </p:txBody>
      </p:sp>
      <p:sp>
        <p:nvSpPr>
          <p:cNvPr id="141" name="Google Shape;141;p5"/>
          <p:cNvSpPr txBox="1"/>
          <p:nvPr/>
        </p:nvSpPr>
        <p:spPr>
          <a:xfrm>
            <a:off x="5637587" y="3346730"/>
            <a:ext cx="3541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Проинформированы родители 200 девочек в возрасте 9-12 лет </a:t>
            </a:r>
            <a:endParaRPr sz="1800"/>
          </a:p>
        </p:txBody>
      </p:sp>
      <p:sp>
        <p:nvSpPr>
          <p:cNvPr id="142" name="Google Shape;142;p5"/>
          <p:cNvSpPr txBox="1"/>
          <p:nvPr/>
        </p:nvSpPr>
        <p:spPr>
          <a:xfrm>
            <a:off x="5637587" y="4175376"/>
            <a:ext cx="354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девушек г. Кингисеппа посетили занятия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5637587" y="5084110"/>
            <a:ext cx="354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Более 50 участниц дали обратную связь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6881" y="333972"/>
            <a:ext cx="1176541" cy="61195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fmla="val 5834" name="adj"/>
            </a:avLst>
          </a:prstGeom>
          <a:noFill/>
          <a:ln cap="flat" cmpd="sng" w="19050">
            <a:solidFill>
              <a:srgbClr val="A236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599090" y="333977"/>
            <a:ext cx="2531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Суть проекта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A72E88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599090" y="945927"/>
            <a:ext cx="1073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Кратко и тезисно описывается суть проекта: что за проект, какая «механика» проекта, из каких инициатив/событий состоит проект, как реализуется либо будет реализовываться проекта</a:t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1266725" y="1961723"/>
            <a:ext cx="9658500" cy="954300"/>
          </a:xfrm>
          <a:prstGeom prst="roundRect">
            <a:avLst>
              <a:gd fmla="val 15840" name="adj"/>
            </a:avLst>
          </a:prstGeom>
          <a:solidFill>
            <a:srgbClr val="A72E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Проект реализуется инициативной группой “Заботливые мамы” г. Кингисепп. Партнеры проекта - Кингисеппская межрайонная больница и “Семейный информационный центр”</a:t>
            </a: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1266693" y="3092671"/>
            <a:ext cx="9658500" cy="1150500"/>
          </a:xfrm>
          <a:prstGeom prst="roundRect">
            <a:avLst>
              <a:gd fmla="val 15840" name="adj"/>
            </a:avLst>
          </a:prstGeom>
          <a:solidFill>
            <a:srgbClr val="A72E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Организационный этап: создан план реализации основных мероприятий проекта, произведена закупка необходимого оборудования, проведено информирование участников</a:t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1266700" y="4419825"/>
            <a:ext cx="9658500" cy="1413900"/>
          </a:xfrm>
          <a:prstGeom prst="roundRect">
            <a:avLst>
              <a:gd fmla="val 15840" name="adj"/>
            </a:avLst>
          </a:prstGeom>
          <a:solidFill>
            <a:srgbClr val="A72E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Основной этап: проведены мероприятия в соответствии с планом. Для одной встречи: участвует 10 девочек; знакомство, экскурс в физиологию в формате интерактивной сказки - девочки сами выбирают ход событий, одновременное зарисовывание материала и демонстрация слайдов/иллюстраций/подготовленых материалов; плетение цикло-бус; ответы на вопросы.</a:t>
            </a:r>
            <a:endParaRPr/>
          </a:p>
        </p:txBody>
      </p:sp>
      <p:sp>
        <p:nvSpPr>
          <p:cNvPr id="155" name="Google Shape;155;p6"/>
          <p:cNvSpPr txBox="1"/>
          <p:nvPr/>
        </p:nvSpPr>
        <p:spPr>
          <a:xfrm>
            <a:off x="727025" y="5926350"/>
            <a:ext cx="107310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Заключительный этап: сбор и анализ обратной связи, подведение итогов реализации проекта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6881" y="333972"/>
            <a:ext cx="1176541" cy="61195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fmla="val 5834" name="adj"/>
            </a:avLst>
          </a:prstGeom>
          <a:noFill/>
          <a:ln cap="flat" cmpd="sng" w="19050">
            <a:solidFill>
              <a:srgbClr val="A236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Механика проекта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A72E88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599090" y="1048940"/>
            <a:ext cx="10731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Описываются отличительные характеристики проекта с точки зрения его реализации: 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происходит запуск проекта, какие используются инструменты, какая последовательность шагов по созданию проекта применяются</a:t>
            </a: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599090" y="2475552"/>
            <a:ext cx="4845269" cy="1791648"/>
          </a:xfrm>
          <a:prstGeom prst="roundRect">
            <a:avLst>
              <a:gd fmla="val 15840" name="adj"/>
            </a:avLst>
          </a:prstGeom>
          <a:solidFill>
            <a:srgbClr val="A72E88"/>
          </a:solidFill>
          <a:ln>
            <a:noFill/>
          </a:ln>
        </p:spPr>
        <p:txBody>
          <a:bodyPr anchorCtr="0" anchor="ctr" bIns="45700" lIns="252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Описание запуска проекта</a:t>
            </a: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5559973" y="2475552"/>
            <a:ext cx="6032938" cy="1791648"/>
          </a:xfrm>
          <a:prstGeom prst="roundRect">
            <a:avLst>
              <a:gd fmla="val 15840" name="adj"/>
            </a:avLst>
          </a:prstGeom>
          <a:solidFill>
            <a:srgbClr val="A72E88"/>
          </a:solidFill>
          <a:ln>
            <a:noFill/>
          </a:ln>
        </p:spPr>
        <p:txBody>
          <a:bodyPr anchorCtr="0" anchor="ctr" bIns="45700" lIns="252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Инструменты: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1.Выбор канала коммуникации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(бесплатные каналы информирования, реклама)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2.Поиск партнеров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3.Контроль выполнения плана</a:t>
            </a: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599090" y="4398057"/>
            <a:ext cx="10993820" cy="1791648"/>
          </a:xfrm>
          <a:prstGeom prst="roundRect">
            <a:avLst>
              <a:gd fmla="val 15840" name="adj"/>
            </a:avLst>
          </a:prstGeom>
          <a:solidFill>
            <a:srgbClr val="A72E88"/>
          </a:solidFill>
          <a:ln>
            <a:noFill/>
          </a:ln>
        </p:spPr>
        <p:txBody>
          <a:bodyPr anchorCtr="0" anchor="ctr" bIns="45700" lIns="252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Последовательность: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1.Согласование места проведения встречи </a:t>
            </a:r>
            <a:b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Информирование/приглашение девочек и их родителей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Проведение серии встреч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Сбор и анализ обратной связи для улучшения проекта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6881" y="333972"/>
            <a:ext cx="1176541" cy="61195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fmla="val 5834" name="adj"/>
            </a:avLst>
          </a:prstGeom>
          <a:noFill/>
          <a:ln cap="flat" cmpd="sng" w="19050">
            <a:solidFill>
              <a:srgbClr val="A236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Основные результаты проекта</a:t>
            </a:r>
            <a:endParaRPr/>
          </a:p>
        </p:txBody>
      </p:sp>
      <p:sp>
        <p:nvSpPr>
          <p:cNvPr id="174" name="Google Shape;174;p8"/>
          <p:cNvSpPr txBox="1"/>
          <p:nvPr/>
        </p:nvSpPr>
        <p:spPr>
          <a:xfrm>
            <a:off x="599090" y="1311852"/>
            <a:ext cx="1073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Указывается до 5 основных результатов проекта, которые будут достигнуты в 2025 году 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в последующем периоде</a:t>
            </a:r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707844" y="293718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707844" y="355573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707844" y="417432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707844" y="479903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1096871" y="2219793"/>
            <a:ext cx="103246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девочек посетили встречу “Красный шатер”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1096871" y="2844500"/>
            <a:ext cx="10324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Каждая девочка сплела себе циклобусы и получила информацию о подростковых изменениях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1096871" y="3469207"/>
            <a:ext cx="103246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Девочки не боятся наступления месячных (если они еще не наступили)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1096871" y="4093914"/>
            <a:ext cx="103246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Девочки принимают и комфортно проживают период пубертата</a:t>
            </a:r>
            <a:endParaRPr/>
          </a:p>
        </p:txBody>
      </p:sp>
      <p:sp>
        <p:nvSpPr>
          <p:cNvPr id="184" name="Google Shape;184;p8"/>
          <p:cNvSpPr txBox="1"/>
          <p:nvPr/>
        </p:nvSpPr>
        <p:spPr>
          <a:xfrm>
            <a:off x="1096871" y="4718621"/>
            <a:ext cx="103246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девочек сформировано позитивное отношение к материнству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6881" y="333972"/>
            <a:ext cx="1176541" cy="61195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fmla="val 5834" name="adj"/>
            </a:avLst>
          </a:prstGeom>
          <a:noFill/>
          <a:ln cap="flat" cmpd="sng" w="19050">
            <a:solidFill>
              <a:srgbClr val="A236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Информация о текущем статусе </a:t>
            </a:r>
            <a:br>
              <a:rPr lang="ru-RU"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</a:br>
            <a:r>
              <a:rPr lang="ru-RU" sz="2800">
                <a:solidFill>
                  <a:srgbClr val="A72E88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реализации проекта</a:t>
            </a:r>
            <a:endParaRPr/>
          </a:p>
        </p:txBody>
      </p:sp>
      <p:sp>
        <p:nvSpPr>
          <p:cNvPr id="192" name="Google Shape;192;p9"/>
          <p:cNvSpPr txBox="1"/>
          <p:nvPr/>
        </p:nvSpPr>
        <p:spPr>
          <a:xfrm>
            <a:off x="599090" y="1584299"/>
            <a:ext cx="107310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Описывается тезисно какие на момент подачи заявки на конкурсный отбор выполнены «шаги» по реализации проекта. Желательно представить статистические данные, подтверждающие текущий статус проекта, а также представить ссылки на сайты/ видео-контент/статьи в СМИ / посты в соцсетях и прочее, подтверждающее текущий статус проекта</a:t>
            </a:r>
            <a:endParaRPr/>
          </a:p>
        </p:txBody>
      </p:sp>
      <p:sp>
        <p:nvSpPr>
          <p:cNvPr id="193" name="Google Shape;193;p9"/>
          <p:cNvSpPr/>
          <p:nvPr/>
        </p:nvSpPr>
        <p:spPr>
          <a:xfrm>
            <a:off x="599090" y="2454952"/>
            <a:ext cx="4845269" cy="1899040"/>
          </a:xfrm>
          <a:prstGeom prst="roundRect">
            <a:avLst>
              <a:gd fmla="val 15840" name="adj"/>
            </a:avLst>
          </a:prstGeom>
          <a:solidFill>
            <a:srgbClr val="A72E88"/>
          </a:solidFill>
          <a:ln>
            <a:noFill/>
          </a:ln>
        </p:spPr>
        <p:txBody>
          <a:bodyPr anchorCtr="0" anchor="ctr" bIns="45700" lIns="252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Шаги по реализации</a:t>
            </a:r>
            <a:endParaRPr/>
          </a:p>
        </p:txBody>
      </p:sp>
      <p:sp>
        <p:nvSpPr>
          <p:cNvPr id="194" name="Google Shape;194;p9"/>
          <p:cNvSpPr/>
          <p:nvPr/>
        </p:nvSpPr>
        <p:spPr>
          <a:xfrm>
            <a:off x="5559973" y="2475552"/>
            <a:ext cx="6032938" cy="888803"/>
          </a:xfrm>
          <a:prstGeom prst="roundRect">
            <a:avLst>
              <a:gd fmla="val 15840" name="adj"/>
            </a:avLst>
          </a:prstGeom>
          <a:solidFill>
            <a:srgbClr val="A72E88"/>
          </a:solidFill>
          <a:ln>
            <a:noFill/>
          </a:ln>
        </p:spPr>
        <p:txBody>
          <a:bodyPr anchorCtr="0" anchor="ctr" bIns="45700" lIns="252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СМИ </a:t>
            </a:r>
            <a:r>
              <a:rPr lang="ru-RU" sz="1100" u="sng">
                <a:solidFill>
                  <a:schemeClr val="hlink"/>
                </a:solidFill>
                <a:hlinkClick r:id="rId4"/>
              </a:rPr>
              <a:t>Восточный берег № 1 (1492) 11-17 января 2023 г.</a:t>
            </a:r>
            <a:r>
              <a:rPr lang="ru-RU"/>
              <a:t> стр.11</a:t>
            </a:r>
            <a:br>
              <a:rPr lang="ru-RU"/>
            </a:br>
            <a:r>
              <a:rPr lang="ru-RU" sz="1100" u="sng">
                <a:solidFill>
                  <a:schemeClr val="hlink"/>
                </a:solidFill>
                <a:hlinkClick r:id="rId5"/>
              </a:rPr>
              <a:t>Восточный берег № 49 (1591) 11-17 декабря 2024 г.</a:t>
            </a:r>
            <a:r>
              <a:rPr lang="ru-RU"/>
              <a:t> стр 8</a:t>
            </a:r>
            <a:endParaRPr/>
          </a:p>
        </p:txBody>
      </p:sp>
      <p:sp>
        <p:nvSpPr>
          <p:cNvPr id="195" name="Google Shape;195;p9"/>
          <p:cNvSpPr/>
          <p:nvPr/>
        </p:nvSpPr>
        <p:spPr>
          <a:xfrm>
            <a:off x="599090" y="4503591"/>
            <a:ext cx="10993820" cy="1791648"/>
          </a:xfrm>
          <a:prstGeom prst="roundRect">
            <a:avLst>
              <a:gd fmla="val 15840" name="adj"/>
            </a:avLst>
          </a:prstGeom>
          <a:solidFill>
            <a:srgbClr val="A72E88"/>
          </a:solidFill>
          <a:ln>
            <a:noFill/>
          </a:ln>
        </p:spPr>
        <p:txBody>
          <a:bodyPr anchorCtr="0" anchor="ctr" bIns="45700" lIns="252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Соц.сети: </a:t>
            </a:r>
            <a:r>
              <a:rPr lang="ru-R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https://vk.com/wall289589_2862</a:t>
            </a:r>
            <a:b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https://vk.com/wall-160774926_2704</a:t>
            </a:r>
            <a:b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https://vk.com/wall289589_2543</a:t>
            </a:r>
            <a:b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https://vk.com/wall289589_2587</a:t>
            </a:r>
            <a:b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https://vk.com/wall289589_2595</a:t>
            </a:r>
            <a:b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https://vk.com/wall289589_2425</a:t>
            </a:r>
            <a:b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96" name="Google Shape;196;p9"/>
          <p:cNvSpPr/>
          <p:nvPr/>
        </p:nvSpPr>
        <p:spPr>
          <a:xfrm>
            <a:off x="5559973" y="3465189"/>
            <a:ext cx="6032938" cy="888803"/>
          </a:xfrm>
          <a:prstGeom prst="roundRect">
            <a:avLst>
              <a:gd fmla="val 15840" name="adj"/>
            </a:avLst>
          </a:prstGeom>
          <a:solidFill>
            <a:srgbClr val="A72E88"/>
          </a:solidFill>
          <a:ln>
            <a:noFill/>
          </a:ln>
        </p:spPr>
        <p:txBody>
          <a:bodyPr anchorCtr="0" anchor="ctr" bIns="45700" lIns="25200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Реализация проекта: ноябрь 2023 (мамы+девочки)</a:t>
            </a:r>
            <a:br>
              <a:rPr lang="ru-RU"/>
            </a:br>
            <a:r>
              <a:rPr lang="ru-RU"/>
              <a:t>январь 2024 - Кингисеппский ресурсный центр</a:t>
            </a:r>
            <a:br>
              <a:rPr lang="ru-RU"/>
            </a:br>
            <a:r>
              <a:rPr lang="ru-RU"/>
              <a:t>ноябрь 2024 - занятия для девочек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2025-03-26T12:04:55Z</dcterms:created>
  <dc:creator>Microsoft Office User</dc:creator>
</cp:coreProperties>
</file>