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01.03.2026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01.03.2026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214290"/>
            <a:ext cx="1661510" cy="8642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480" y="1357298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80"/>
                </a:solidFill>
              </a:rPr>
              <a:t>Всероссийский конкурсный отбор проектов </a:t>
            </a:r>
          </a:p>
          <a:p>
            <a:pPr algn="ctr"/>
            <a:r>
              <a:rPr lang="ru-RU" b="1" dirty="0" smtClean="0">
                <a:solidFill>
                  <a:srgbClr val="800080"/>
                </a:solidFill>
              </a:rPr>
              <a:t>«Женщины за здоровое общество»</a:t>
            </a:r>
            <a:endParaRPr lang="ru-RU" b="1" dirty="0">
              <a:solidFill>
                <a:srgbClr val="80008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214554"/>
            <a:ext cx="8286776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800080"/>
                </a:solidFill>
                <a:latin typeface="Playfair Display" pitchFamily="2" charset="-52"/>
              </a:rPr>
              <a:t>Наименование проекта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800080"/>
                </a:solidFill>
                <a:latin typeface="Playfair Display" pitchFamily="2" charset="-52"/>
              </a:rPr>
              <a:t>Программа социально-психологической реабилитации инвалидов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800080"/>
                </a:solidFill>
                <a:latin typeface="Playfair Display" pitchFamily="2" charset="-52"/>
              </a:rPr>
              <a:t>«Благополучие и жизнеспособность»</a:t>
            </a:r>
          </a:p>
          <a:p>
            <a:pPr algn="ctr">
              <a:lnSpc>
                <a:spcPct val="150000"/>
              </a:lnSpc>
            </a:pPr>
            <a:endParaRPr lang="ru-RU" sz="2000" b="1" dirty="0" smtClean="0">
              <a:solidFill>
                <a:srgbClr val="800080"/>
              </a:solidFill>
              <a:latin typeface="Playfair Display" pitchFamily="2" charset="-52"/>
            </a:endParaRP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800080"/>
                </a:solidFill>
                <a:latin typeface="Playfair Display" pitchFamily="2" charset="-52"/>
              </a:rPr>
              <a:t>Номинация «Комплексная реабилитация и помощь в восстановлении» </a:t>
            </a:r>
            <a:endParaRPr lang="ru-RU" sz="1600" b="1" dirty="0">
              <a:solidFill>
                <a:srgbClr val="800080"/>
              </a:solidFill>
              <a:latin typeface="Playfair Display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4786323"/>
            <a:ext cx="3643306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800080"/>
                </a:solidFill>
                <a:latin typeface="Playfair Display" pitchFamily="2" charset="-52"/>
              </a:rPr>
              <a:t>Яковлева Оксана Васильевна,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800080"/>
                </a:solidFill>
                <a:latin typeface="Playfair Display" pitchFamily="2" charset="-52"/>
              </a:rPr>
              <a:t>психолог отделения реабилитации и абилитации инвалидов ТОГБСУ СОН «Тамбовский дом-интернат для ветеранов войны и труда»</a:t>
            </a:r>
            <a:r>
              <a:rPr lang="ru-RU" b="1" dirty="0" smtClean="0">
                <a:solidFill>
                  <a:schemeClr val="bg1"/>
                </a:solidFill>
                <a:latin typeface="Playfair Display" pitchFamily="2" charset="-52"/>
              </a:rPr>
              <a:t>мощи</a:t>
            </a:r>
            <a:endParaRPr lang="ru-RU" b="1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pic>
        <p:nvPicPr>
          <p:cNvPr id="9" name="Рисунок 8" descr="photo_2026-02-06_15-14-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4572008"/>
            <a:ext cx="3143272" cy="20746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11222"/>
          </a:xfrm>
        </p:spPr>
        <p:txBody>
          <a:bodyPr/>
          <a:lstStyle/>
          <a:p>
            <a:r>
              <a:rPr lang="ru-RU" sz="4400" dirty="0" smtClean="0">
                <a:solidFill>
                  <a:srgbClr val="800080"/>
                </a:solidFill>
              </a:rPr>
              <a:t>Суть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214422"/>
            <a:ext cx="7498080" cy="4800600"/>
          </a:xfrm>
        </p:spPr>
        <p:txBody>
          <a:bodyPr>
            <a:noAutofit/>
          </a:bodyPr>
          <a:lstStyle/>
          <a:p>
            <a:r>
              <a:rPr lang="ru-RU" sz="1800" dirty="0" smtClean="0"/>
              <a:t>Роль психолога подвести получателя услуг реабилитации к принятию ответственности за достижения целей и задач реабилитации, чтобы осознать и научиться использовать возможности как своего организма, так и быть заинтересованным в использовании ТСР и вспомогательных приспособлений. Психологу необходимо мотивировать инвалида быть активным в достижении желаемых результатах реабилитации, осознать альтернативные возможности своего поведения.</a:t>
            </a:r>
            <a:endParaRPr lang="ru-RU" sz="1800" dirty="0"/>
          </a:p>
        </p:txBody>
      </p:sp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214290"/>
            <a:ext cx="1661510" cy="864208"/>
          </a:xfrm>
          <a:prstGeom prst="rect">
            <a:avLst/>
          </a:prstGeom>
        </p:spPr>
      </p:pic>
      <p:pic>
        <p:nvPicPr>
          <p:cNvPr id="6" name="Рисунок 5" descr="slide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088" y="3286124"/>
            <a:ext cx="4549912" cy="3407990"/>
          </a:xfrm>
          <a:prstGeom prst="rect">
            <a:avLst/>
          </a:prstGeom>
        </p:spPr>
      </p:pic>
      <p:pic>
        <p:nvPicPr>
          <p:cNvPr id="9" name="Рисунок 8" descr="photo_2026-02-02_21-42-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3643314"/>
            <a:ext cx="3500430" cy="262532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112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800080"/>
                </a:solidFill>
              </a:rPr>
              <a:t>Информация о реализации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214422"/>
            <a:ext cx="7498080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      Психологическая поддержка специалиста и приверженность реабилитации инвалида при оказании квалифицированной и специализированной помощи выступают в качестве основного компонента эффективности социально-психологической реабилитации по преодолению травматического опыта и последствий болезни и инвалидности. </a:t>
            </a:r>
          </a:p>
          <a:p>
            <a:pPr>
              <a:buNone/>
            </a:pPr>
            <a:r>
              <a:rPr lang="ru-RU" sz="1800" dirty="0" smtClean="0"/>
              <a:t>      Практическая значимость программы заключается в составлении и подборе материалов для психодиагностики, информирования, индивидуального консультирования, групповых тренингов и практических занятий, упражнений, составление индивидуальных консультаций в социально-психологической реабилитации и </a:t>
            </a:r>
            <a:r>
              <a:rPr lang="ru-RU" sz="1800" dirty="0" err="1" smtClean="0"/>
              <a:t>абилитации</a:t>
            </a:r>
            <a:r>
              <a:rPr lang="ru-RU" sz="1800" dirty="0" smtClean="0"/>
              <a:t> инвалидов.</a:t>
            </a:r>
          </a:p>
          <a:p>
            <a:pPr>
              <a:buNone/>
            </a:pPr>
            <a:r>
              <a:rPr lang="ru-RU" sz="1800" dirty="0" smtClean="0"/>
              <a:t>      Оптимальное число участников группового тренинга 6-10 человек, поскольку это позволяет проработать разный индивидуальный опыт. При большей численности участники, использующие защитную стратегию избегания могут остаться без самораскрытия.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214290"/>
            <a:ext cx="1661510" cy="8642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112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800080"/>
                </a:solidFill>
              </a:rPr>
              <a:t>Информация о реализации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14422"/>
            <a:ext cx="4000528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      Фрагмент мероприятий диагностики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214290"/>
            <a:ext cx="1661510" cy="864208"/>
          </a:xfrm>
          <a:prstGeom prst="rect">
            <a:avLst/>
          </a:prstGeom>
        </p:spPr>
      </p:pic>
      <p:pic>
        <p:nvPicPr>
          <p:cNvPr id="6" name="Рисунок 5" descr="2026-01-31_21-51-5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928802"/>
            <a:ext cx="3929090" cy="4071966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929190" y="1214422"/>
            <a:ext cx="4062442" cy="48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Фрагмент мероприятий информирования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2026-01-31_22-00-1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2071678"/>
            <a:ext cx="3951635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112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800080"/>
                </a:solidFill>
              </a:rPr>
              <a:t>Информация о реализации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14422"/>
            <a:ext cx="4000528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      Фрагмент мероприятий консультирования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214290"/>
            <a:ext cx="1661510" cy="864208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929190" y="1214422"/>
            <a:ext cx="4062442" cy="48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Фрагмент мероприятий     психокоррекции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 descr="2026-01-31_22-07-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928802"/>
            <a:ext cx="4185292" cy="3965013"/>
          </a:xfrm>
          <a:prstGeom prst="rect">
            <a:avLst/>
          </a:prstGeom>
        </p:spPr>
      </p:pic>
      <p:pic>
        <p:nvPicPr>
          <p:cNvPr id="10" name="Рисунок 9" descr="2026-01-31_22-09-3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659" y="2071678"/>
            <a:ext cx="3909341" cy="37048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112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800080"/>
                </a:solidFill>
              </a:rPr>
              <a:t>Ожидаемые результаты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214422"/>
            <a:ext cx="7498080" cy="48006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оценка социально-психологического статуса инвалида, с учётом выявленных индивидуально-психологических нарушений;</a:t>
            </a:r>
          </a:p>
          <a:p>
            <a:r>
              <a:rPr lang="ru-RU" sz="1800" dirty="0" smtClean="0"/>
              <a:t>проработка и решение обусловленных болезнью и инвалидностью проблем;</a:t>
            </a:r>
          </a:p>
          <a:p>
            <a:r>
              <a:rPr lang="ru-RU" sz="1800" dirty="0" smtClean="0"/>
              <a:t>повышение уровня жизнеспособности и психического благополучия;</a:t>
            </a:r>
          </a:p>
          <a:p>
            <a:r>
              <a:rPr lang="ru-RU" sz="1800" dirty="0" smtClean="0"/>
              <a:t>мотивация на здоровьесберегающее поведение и социализацию в коллективе;</a:t>
            </a:r>
          </a:p>
          <a:p>
            <a:r>
              <a:rPr lang="ru-RU" sz="1800" dirty="0" smtClean="0"/>
              <a:t>создание новой когнитивной модели жизнедеятельности, восстановление самоуважения, укрепление уверенности в собственных возможностях и способности эффективного взаимодействия в социуме;</a:t>
            </a:r>
          </a:p>
          <a:p>
            <a:r>
              <a:rPr lang="ru-RU" sz="1800" dirty="0" smtClean="0"/>
              <a:t>повышение функционирования в основных категориях жизнедеятельности: способности к самообслуживании, способности к самостоятельному передвижению, способности к общению, способности к ориентации, способности контролировать свое поведение.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214290"/>
            <a:ext cx="1661510" cy="8642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800080"/>
                </a:solidFill>
              </a:rPr>
              <a:t>Актуальность проекта</a:t>
            </a:r>
            <a:endParaRPr lang="ru-RU" sz="3200" dirty="0">
              <a:solidFill>
                <a:srgbClr val="8000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447800"/>
            <a:ext cx="8215370" cy="5124472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sz="3800" dirty="0" smtClean="0"/>
              <a:t>Постановлением Правительства РФ от 11.07.2024 г №938 «Об утверждении Правил разработки плана мероприятий переходного периода» был установлен порядок разработки перечня мероприятий по реализации комплексной реабилитации инвалидов в России. В соответствии с методическими рекомендациями и стандартами в ТОГБСУ СОН «Тамбовский дом-интернат для ветеранов войны и труда» была разработана программа социально-психологической реабилитации и абилитации инвалидов «Благополучие и жизнеспособность».  Основная проблема людей с ОВЗ заключается в социальной дезадаптации, которая обусловлена нарушениями в организме, затруднениями в функционировании, трудностями в общении, снижением самооценки, ограничениями в самообслуживании и ориентации. </a:t>
            </a:r>
          </a:p>
          <a:p>
            <a:pPr algn="just">
              <a:buNone/>
            </a:pPr>
            <a:r>
              <a:rPr lang="ru-RU" sz="3800" dirty="0" smtClean="0"/>
              <a:t>      Социально-психологическая реабилитация — неотъемлемая часть комплексной реабилитации, она влияет на реабилитационный потенциал инвалидов, на их процесс адаптации к дефекту. Актуальность программы связана с необходимостью единого подхода в понимании и реализации методов и технологий реабилитационной работы учреждениями социальной защиты и одновременно с этим индивидуальным подходом к каждому участнику реабилитационного процесса – получателю услуг.</a:t>
            </a:r>
            <a:endParaRPr lang="ru-RU" sz="3800" dirty="0"/>
          </a:p>
        </p:txBody>
      </p:sp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214290"/>
            <a:ext cx="1661510" cy="8642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800080"/>
                </a:solidFill>
              </a:rPr>
              <a:t>Целевая аудитория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sz="2200" dirty="0" smtClean="0"/>
          </a:p>
          <a:p>
            <a:endParaRPr lang="ru-RU" sz="2200" dirty="0" smtClean="0"/>
          </a:p>
          <a:p>
            <a:endParaRPr lang="ru-RU" sz="2200" dirty="0" smtClean="0"/>
          </a:p>
          <a:p>
            <a:endParaRPr lang="ru-RU" sz="2200" dirty="0" smtClean="0"/>
          </a:p>
          <a:p>
            <a:endParaRPr lang="ru-RU" sz="22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Программа рассчитана на системную работу с целевой аудиторией.  Это взрослые инвалиды всех целевых реабилитационных групп.  Для людей с приобретенной инвалидностью факт её получения является стрессом, переживается как кризис и угроза жизни, физическому и психическому здоровью. Эти последствия могут быть обратимыми вследствие социально-психологической реабилитации.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285728"/>
            <a:ext cx="1661510" cy="864208"/>
          </a:xfrm>
          <a:prstGeom prst="rect">
            <a:avLst/>
          </a:prstGeom>
        </p:spPr>
      </p:pic>
      <p:pic>
        <p:nvPicPr>
          <p:cNvPr id="6" name="Рисунок 5" descr="lJJnxO6079Ojs6otWJY2tG7Gx__cmTS03WUJ4P8Uw1Xwhjs5lka1pK2HS0_5kvYeZQgQax82tNfR9bzv1hxYFgY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1214422"/>
            <a:ext cx="3286116" cy="2464587"/>
          </a:xfrm>
          <a:prstGeom prst="rect">
            <a:avLst/>
          </a:prstGeom>
        </p:spPr>
      </p:pic>
      <p:pic>
        <p:nvPicPr>
          <p:cNvPr id="7" name="Рисунок 6" descr="photo_2025-10-06_08-15-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214422"/>
            <a:ext cx="3226828" cy="24519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800080"/>
                </a:solidFill>
              </a:rPr>
              <a:t>Целевая аудитория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Ведущую роль в повышении благополучия и качества жизни играют личностный потенциал, а также жизненная позиция по отношении к инвалидности. Поэтому необходимой составляющей процесса социально-психологической реабилитации и абилитации инвалидов являются меры по формированию у них позитивных социально-ролевых установок, повышению социальной активности и самостоятельности.</a:t>
            </a:r>
          </a:p>
          <a:p>
            <a:endParaRPr lang="ru-RU" dirty="0"/>
          </a:p>
        </p:txBody>
      </p:sp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428604"/>
            <a:ext cx="1661510" cy="864208"/>
          </a:xfrm>
          <a:prstGeom prst="rect">
            <a:avLst/>
          </a:prstGeom>
        </p:spPr>
      </p:pic>
      <p:pic>
        <p:nvPicPr>
          <p:cNvPr id="5" name="Рисунок 4" descr="xO0Bh_20HagwVyyxv34RTV4tBMOdiOgnN5jeed_HHJfS-N2-qb1EA-dGZbM3cJRay9KGabEHJ7Qt7A5uc6Yuz-S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4071942"/>
            <a:ext cx="3262303" cy="2446727"/>
          </a:xfrm>
          <a:prstGeom prst="rect">
            <a:avLst/>
          </a:prstGeom>
        </p:spPr>
      </p:pic>
      <p:pic>
        <p:nvPicPr>
          <p:cNvPr id="6" name="Рисунок 5" descr="photo_2025-10-30_15-39-4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4095174"/>
            <a:ext cx="3643306" cy="24584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800080"/>
                </a:solidFill>
              </a:rPr>
              <a:t>Зрелость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Активный проект (разработана программа, имеются ресурсы, реализация проекта продолжается с набором группы на курс реабилитации в индивидуальной и групповой форме)</a:t>
            </a:r>
          </a:p>
          <a:p>
            <a:endParaRPr lang="ru-RU" dirty="0" smtClean="0"/>
          </a:p>
          <a:p>
            <a:r>
              <a:rPr lang="ru-RU" dirty="0" smtClean="0"/>
              <a:t>Программа реализуется в Тамбовском </a:t>
            </a:r>
            <a:r>
              <a:rPr lang="ru-RU" dirty="0" err="1" smtClean="0"/>
              <a:t>дом-интернате</a:t>
            </a:r>
            <a:r>
              <a:rPr lang="ru-RU" dirty="0" smtClean="0"/>
              <a:t> для ветеранов войны и труда с 2025 года и за время её реализации с периодичностью проводится социально-психологическая диагностика с использованием адаптационных тестов нейропсихологического и патопсихологического обследования, мероприятия информирования, психологического консультирования, психологической коррекции и практических занятий в рамках 21 дневного курса для группы инвалидов. </a:t>
            </a:r>
          </a:p>
          <a:p>
            <a:endParaRPr lang="ru-RU" dirty="0" smtClean="0"/>
          </a:p>
          <a:p>
            <a:r>
              <a:rPr lang="ru-RU" dirty="0" smtClean="0"/>
              <a:t>Ведущую роль в повышении благополучия и качества жизни играют личностный потенциал, а также жизненная позиция по отношении к инвалидности. Поэтому важной составляющей процесса социально-психологической реабилитации и абилитации инвалидов являются меры по формированию у них позитивных социально-ролевых установок, повышению социальной активности и самостоятельности.</a:t>
            </a:r>
          </a:p>
          <a:p>
            <a:endParaRPr lang="ru-RU" dirty="0"/>
          </a:p>
        </p:txBody>
      </p:sp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428604"/>
            <a:ext cx="1661510" cy="8642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800080"/>
                </a:solidFill>
              </a:rPr>
              <a:t>   Миссия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/>
              <a:t>      </a:t>
            </a:r>
            <a:r>
              <a:rPr lang="ru-RU" sz="3600" b="1" dirty="0" smtClean="0">
                <a:solidFill>
                  <a:srgbClr val="800080"/>
                </a:solidFill>
              </a:rPr>
              <a:t>Стимул использовать адаптивные формы поведения, наиболее актуальные в современном социуме, в рамках которых психологические проблемы решаются с опорой на сохранные, здоровые качества личности и минимизируют имеющиеся у него нарушения.</a:t>
            </a:r>
          </a:p>
          <a:p>
            <a:pPr algn="ctr">
              <a:buNone/>
            </a:pPr>
            <a:endParaRPr lang="ru-RU" dirty="0" smtClean="0">
              <a:solidFill>
                <a:srgbClr val="80008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800080"/>
                </a:solidFill>
              </a:rPr>
              <a:t>Основные стратегии программы:</a:t>
            </a:r>
          </a:p>
          <a:p>
            <a:pPr>
              <a:buNone/>
            </a:pPr>
            <a:r>
              <a:rPr lang="ru-RU" dirty="0" smtClean="0"/>
              <a:t>1. Формирование реабилитационного потенциала и реабилитационных возможностей инвалида.</a:t>
            </a:r>
          </a:p>
          <a:p>
            <a:pPr>
              <a:buNone/>
            </a:pPr>
            <a:r>
              <a:rPr lang="ru-RU" dirty="0" smtClean="0"/>
              <a:t>2. Достижение </a:t>
            </a:r>
            <a:r>
              <a:rPr lang="ru-RU" dirty="0" err="1" smtClean="0"/>
              <a:t>постреабилитационного</a:t>
            </a:r>
            <a:r>
              <a:rPr lang="ru-RU" dirty="0" smtClean="0"/>
              <a:t> эффекта в способности к самообслуживанию, общению, контролю за своим поведением, ориентировки в пространстве и самостоятельному передвижению. </a:t>
            </a:r>
          </a:p>
          <a:p>
            <a:pPr>
              <a:buNone/>
            </a:pPr>
            <a:r>
              <a:rPr lang="ru-RU" dirty="0" smtClean="0"/>
              <a:t>3. Осознание внутренней картины болезни, переоценка прошлого опыта жизни, как психоистории  для выработки новой когнитивной модели поведения и навыков функционирования</a:t>
            </a:r>
          </a:p>
          <a:p>
            <a:pPr>
              <a:buNone/>
            </a:pPr>
            <a:r>
              <a:rPr lang="ru-RU" dirty="0" smtClean="0"/>
              <a:t>4. Восстановление внутренних ресурсов и </a:t>
            </a:r>
            <a:r>
              <a:rPr lang="ru-RU" dirty="0" err="1" smtClean="0"/>
              <a:t>психоэмоционального</a:t>
            </a:r>
            <a:r>
              <a:rPr lang="ru-RU" dirty="0" smtClean="0"/>
              <a:t> равновесия. </a:t>
            </a:r>
            <a:endParaRPr lang="ru-RU" dirty="0"/>
          </a:p>
        </p:txBody>
      </p:sp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428604"/>
            <a:ext cx="1661510" cy="8642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800080"/>
                </a:solidFill>
              </a:rPr>
              <a:t>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428736"/>
            <a:ext cx="7498080" cy="5072098"/>
          </a:xfrm>
        </p:spPr>
        <p:txBody>
          <a:bodyPr>
            <a:noAutofit/>
          </a:bodyPr>
          <a:lstStyle/>
          <a:p>
            <a:r>
              <a:rPr lang="ru-RU" sz="2200" dirty="0" smtClean="0"/>
              <a:t>Выявить у получателей реабилитационных услуг неадаптивные стратегии поведения и риск формирования патопсихологических реакций, а также невротические, связанные со стрессом расстройства и зависимости</a:t>
            </a:r>
          </a:p>
          <a:p>
            <a:r>
              <a:rPr lang="ru-RU" sz="2200" dirty="0" smtClean="0"/>
              <a:t>Сформировать мотивацию к мероприятиям по реабилитации и абилитации для достижения целей восстановления и коррекции функций и навыков активности и участия, необходимых для эффективной социализации, а именно когнитивных функций, коммуникативных функций, эмоциональной сферы и реабилитационной приверженности личности к активному участию в бытовой, средовой, межличностной, а также </a:t>
            </a:r>
            <a:r>
              <a:rPr lang="ru-RU" sz="2200" dirty="0" err="1" smtClean="0"/>
              <a:t>здоровьесберегающей</a:t>
            </a:r>
            <a:r>
              <a:rPr lang="ru-RU" sz="2200" dirty="0" smtClean="0"/>
              <a:t> деятельности 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428604"/>
            <a:ext cx="1661510" cy="8642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800080"/>
                </a:solidFill>
              </a:rPr>
              <a:t>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200" dirty="0" smtClean="0"/>
              <a:t>Повысить уровень психологических знаний и навыков функционирования, чтобы использовать их в работе над своими проблемами и ограничениями, для разрешения конфликтных и трудных жизненных ситуаций, через пролонгированное уменьшение неадаптивных реакций и выборов в его психологическом состоянии и убеждениями, восприятием и когнитивными установками, которые и создают ограничения в основных категориях жизнедеятельности.</a:t>
            </a:r>
          </a:p>
          <a:p>
            <a:r>
              <a:rPr lang="ru-RU" sz="2200" dirty="0" smtClean="0"/>
              <a:t>Обучить способам эффективной </a:t>
            </a:r>
            <a:r>
              <a:rPr lang="ru-RU" sz="2200" dirty="0" err="1" smtClean="0"/>
              <a:t>саморегуляции</a:t>
            </a:r>
            <a:r>
              <a:rPr lang="ru-RU" sz="2200" dirty="0" smtClean="0"/>
              <a:t> в эмоционально-напряженных жизненных ситуациях и избавить от очагов скрытого напряжения</a:t>
            </a:r>
            <a:endParaRPr lang="ru-RU" sz="2200" dirty="0"/>
          </a:p>
        </p:txBody>
      </p:sp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428604"/>
            <a:ext cx="1661510" cy="8642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11222"/>
          </a:xfrm>
        </p:spPr>
        <p:txBody>
          <a:bodyPr/>
          <a:lstStyle/>
          <a:p>
            <a:r>
              <a:rPr lang="ru-RU" sz="4400" dirty="0" smtClean="0">
                <a:solidFill>
                  <a:srgbClr val="800080"/>
                </a:solidFill>
              </a:rPr>
              <a:t>Суть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214422"/>
            <a:ext cx="7498080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      На жизнеспособность инвалидов могут влиять разные факторы, особенно отношение к болезни и ампутации, восприятие результативности реабилитационного процесса, а также самооценка, энергетические возможности, эмоциональный фон и волевые качества, определённый уровень понимания, осознания целей и задач самого человека в ситуации болезни, отсутствие мотивации или её выраженная недостаточность, тревожность на физиологическом уровне и в психической сфере, социальная изоляция в виде стереотипного стиля жизнедеятельности и соответствующих психологических нарушений и личностных изменений. 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214290"/>
            <a:ext cx="1661510" cy="864208"/>
          </a:xfrm>
          <a:prstGeom prst="rect">
            <a:avLst/>
          </a:prstGeom>
        </p:spPr>
      </p:pic>
      <p:pic>
        <p:nvPicPr>
          <p:cNvPr id="5" name="Рисунок 4" descr="pyat-resursov-1140x1140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9058" y="4143380"/>
            <a:ext cx="2428892" cy="235745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219</TotalTime>
  <Words>1004</Words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Слайд 1</vt:lpstr>
      <vt:lpstr>Актуальность проекта</vt:lpstr>
      <vt:lpstr>Целевая аудитория</vt:lpstr>
      <vt:lpstr>Целевая аудитория</vt:lpstr>
      <vt:lpstr>Зрелость проекта</vt:lpstr>
      <vt:lpstr>   Миссия проекта</vt:lpstr>
      <vt:lpstr>Задачи проекта</vt:lpstr>
      <vt:lpstr>Задачи проекта</vt:lpstr>
      <vt:lpstr>Суть программы</vt:lpstr>
      <vt:lpstr>Суть программы</vt:lpstr>
      <vt:lpstr>Информация о реализации</vt:lpstr>
      <vt:lpstr>Информация о реализации</vt:lpstr>
      <vt:lpstr>Информация о реализации</vt:lpstr>
      <vt:lpstr>Ожидаемые результаты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44</cp:revision>
  <dcterms:created xsi:type="dcterms:W3CDTF">2026-01-31T10:31:18Z</dcterms:created>
  <dcterms:modified xsi:type="dcterms:W3CDTF">2026-03-01T11:19:20Z</dcterms:modified>
</cp:coreProperties>
</file>