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C81800"/>
    <a:srgbClr val="B01500"/>
    <a:srgbClr val="DE1A00"/>
    <a:srgbClr val="FA1E00"/>
    <a:srgbClr val="D01900"/>
    <a:srgbClr val="FF2A0D"/>
    <a:srgbClr val="EE1C00"/>
    <a:srgbClr val="FB7C1D"/>
    <a:srgbClr val="FB8B37"/>
    <a:srgbClr val="FC8F3E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58" y="-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17931575_1991x1322.jpg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8B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Антонова О.В.…"/>
          <p:cNvSpPr txBox="1">
            <a:spLocks noGrp="1"/>
          </p:cNvSpPr>
          <p:nvPr>
            <p:ph type="body" idx="21"/>
          </p:nvPr>
        </p:nvSpPr>
        <p:spPr>
          <a:xfrm>
            <a:off x="945834" y="8215323"/>
            <a:ext cx="21971003" cy="393706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85000" lnSpcReduction="20000"/>
          </a:bodyPr>
          <a:lstStyle/>
          <a:p>
            <a:pPr defTabSz="330200">
              <a:defRPr sz="1440"/>
            </a:pPr>
            <a:r>
              <a:rPr sz="4000">
                <a:latin typeface="Times New Roman" pitchFamily="18" charset="0"/>
                <a:cs typeface="Times New Roman" pitchFamily="18" charset="0"/>
              </a:rPr>
              <a:t>Антонова О.В.</a:t>
            </a:r>
          </a:p>
          <a:p>
            <a:pPr defTabSz="330200">
              <a:defRPr sz="1840"/>
            </a:pPr>
            <a:r>
              <a:rPr sz="4000">
                <a:latin typeface="Times New Roman" pitchFamily="18" charset="0"/>
                <a:cs typeface="Times New Roman" pitchFamily="18" charset="0"/>
              </a:rPr>
              <a:t>Заведующая взрослой </a:t>
            </a:r>
            <a:r>
              <a:rPr sz="4000" smtClean="0">
                <a:latin typeface="Times New Roman" pitchFamily="18" charset="0"/>
                <a:cs typeface="Times New Roman" pitchFamily="18" charset="0"/>
              </a:rPr>
              <a:t>поликлиники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defTabSz="330200">
              <a:defRPr sz="1840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АУ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«Советская районная больница»</a:t>
            </a:r>
          </a:p>
          <a:p>
            <a:pPr defTabSz="330200">
              <a:defRPr sz="1840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Врач – терапевт, кардиолог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defTabSz="330200">
              <a:defRPr sz="1840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defTabSz="330200">
              <a:defRPr sz="1840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defTabSz="330200">
              <a:defRPr sz="1840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330200">
              <a:defRPr sz="1840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г. Советский</a:t>
            </a:r>
          </a:p>
          <a:p>
            <a:pPr algn="ctr" defTabSz="330200">
              <a:defRPr sz="1840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2023 г.</a:t>
            </a:r>
          </a:p>
          <a:p>
            <a:pPr defTabSz="330200">
              <a:defRPr sz="1840"/>
            </a:pPr>
            <a:endParaRPr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НОВАЯ МОДЕЛЬ МЕДИЦИНСКОЙ ОРГАНИЗАЦИИ,…"/>
          <p:cNvSpPr txBox="1">
            <a:spLocks noGrp="1"/>
          </p:cNvSpPr>
          <p:nvPr>
            <p:ph type="ctrTitle"/>
          </p:nvPr>
        </p:nvSpPr>
        <p:spPr>
          <a:xfrm>
            <a:off x="1206496" y="2574991"/>
            <a:ext cx="20843948" cy="3211439"/>
          </a:xfrm>
          <a:prstGeom prst="rect">
            <a:avLst/>
          </a:prstGeom>
          <a:noFill/>
        </p:spPr>
        <p:txBody>
          <a:bodyPr/>
          <a:lstStyle/>
          <a:p>
            <a:pPr defTabSz="1804370">
              <a:defRPr sz="8584" spc="-171"/>
            </a:pPr>
            <a:r>
              <a:rPr lang="ru-RU" sz="8584" dirty="0" smtClean="0"/>
              <a:t>ПРОЕКТ:</a:t>
            </a:r>
            <a:r>
              <a:rPr lang="ru-RU" sz="8584" b="0" dirty="0" smtClean="0"/>
              <a:t/>
            </a:r>
            <a:br>
              <a:rPr lang="ru-RU" sz="8584" b="0" dirty="0" smtClean="0"/>
            </a:br>
            <a:r>
              <a:rPr lang="ru-RU" sz="8584" b="0" dirty="0" smtClean="0"/>
              <a:t>«Оздоровление </a:t>
            </a:r>
            <a:r>
              <a:rPr lang="ru-RU" sz="8584" b="0" dirty="0" smtClean="0"/>
              <a:t>рабочих </a:t>
            </a:r>
            <a:r>
              <a:rPr lang="ru-RU" sz="8584" b="0" dirty="0" smtClean="0"/>
              <a:t>коллективов»</a:t>
            </a:r>
            <a:endParaRPr/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rcRect l="7923" r="8036"/>
          <a:stretch>
            <a:fillRect/>
          </a:stretch>
        </p:blipFill>
        <p:spPr>
          <a:xfrm>
            <a:off x="17192660" y="7929570"/>
            <a:ext cx="6548398" cy="51946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Изображение" descr="Изображение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t="7812" b="7812"/>
          <a:stretch>
            <a:fillRect/>
          </a:stretch>
        </p:blipFill>
        <p:spPr>
          <a:xfrm>
            <a:off x="0" y="-285800"/>
            <a:ext cx="24384000" cy="13716000"/>
          </a:xfrm>
          <a:prstGeom prst="rect">
            <a:avLst/>
          </a:prstGeom>
        </p:spPr>
      </p:pic>
      <p:sp>
        <p:nvSpPr>
          <p:cNvPr id="156" name="Задачи:…"/>
          <p:cNvSpPr txBox="1">
            <a:spLocks noGrp="1"/>
          </p:cNvSpPr>
          <p:nvPr>
            <p:ph type="title"/>
          </p:nvPr>
        </p:nvSpPr>
        <p:spPr>
          <a:xfrm>
            <a:off x="904796" y="7072314"/>
            <a:ext cx="22104111" cy="593472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975335">
              <a:defRPr sz="4640" spc="-92"/>
            </a:pPr>
            <a:r>
              <a:rPr/>
              <a:t>Задачи</a:t>
            </a:r>
            <a:r>
              <a:rPr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/>
          </a:p>
          <a:p>
            <a:pPr defTabSz="975335">
              <a:defRPr sz="4640" spc="-92"/>
            </a:pPr>
            <a:r>
              <a:t>1</a:t>
            </a:r>
            <a:r>
              <a:rPr/>
              <a:t>. </a:t>
            </a:r>
            <a:r>
              <a:rPr lang="ru-RU" dirty="0" smtClean="0"/>
              <a:t>Организовать взаимодействие с трудовыми коллективами путем подписания соглашения о сотрудничестве.</a:t>
            </a:r>
            <a:r>
              <a:rPr lang="ru-RU" dirty="0" smtClean="0"/>
              <a:t/>
            </a:r>
            <a:br>
              <a:rPr lang="ru-RU" dirty="0" smtClean="0"/>
            </a:br>
            <a:endParaRPr/>
          </a:p>
          <a:p>
            <a:pPr defTabSz="975335">
              <a:defRPr sz="4640" spc="-92"/>
            </a:pPr>
            <a:r>
              <a:t>2</a:t>
            </a:r>
            <a:r>
              <a:rPr/>
              <a:t>. </a:t>
            </a:r>
            <a:r>
              <a:rPr lang="ru-RU" dirty="0" smtClean="0"/>
              <a:t>Определить порядок взаимодействия в нерабочее для пациентов время.</a:t>
            </a:r>
            <a:r>
              <a:rPr lang="ru-RU" dirty="0" smtClean="0"/>
              <a:t/>
            </a:r>
            <a:br>
              <a:rPr lang="ru-RU" dirty="0" smtClean="0"/>
            </a:br>
            <a:endParaRPr/>
          </a:p>
          <a:p>
            <a:pPr defTabSz="975335">
              <a:defRPr sz="4640" spc="-92"/>
            </a:pPr>
            <a:r>
              <a:rPr/>
              <a:t>3</a:t>
            </a:r>
            <a:r>
              <a:rPr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Организовать прохождение всех профилактических мероприятий на базе дневного стационара в вечернее время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/>
          </a:p>
          <a:p>
            <a:pPr defTabSz="975335">
              <a:defRPr sz="4640" spc="-92"/>
            </a:pPr>
            <a:r>
              <a:t>4. Построение схемы </a:t>
            </a:r>
            <a:r>
              <a:rPr/>
              <a:t>информированности </a:t>
            </a:r>
            <a:r>
              <a:rPr lang="ru-RU" dirty="0" smtClean="0"/>
              <a:t> </a:t>
            </a:r>
            <a:r>
              <a:rPr lang="ru-RU" dirty="0" smtClean="0"/>
              <a:t>работающих граждан о данной возможности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/>
          </a:p>
          <a:p>
            <a:pPr defTabSz="975335">
              <a:defRPr sz="4640" spc="-92"/>
            </a:pPr>
            <a:endParaRPr/>
          </a:p>
          <a:p>
            <a:pPr defTabSz="975335">
              <a:defRPr sz="4640" spc="-92"/>
            </a:pPr>
            <a:endParaRPr/>
          </a:p>
          <a:p>
            <a:pPr defTabSz="975335">
              <a:defRPr sz="4640" spc="-92"/>
            </a:pPr>
            <a:endParaRPr/>
          </a:p>
        </p:txBody>
      </p:sp>
      <p:sp>
        <p:nvSpPr>
          <p:cNvPr id="157" name="Цель: повышение удовлетворенности  сотрудников и пациентов"/>
          <p:cNvSpPr txBox="1">
            <a:spLocks noGrp="1"/>
          </p:cNvSpPr>
          <p:nvPr>
            <p:ph type="body" idx="22"/>
          </p:nvPr>
        </p:nvSpPr>
        <p:spPr>
          <a:xfrm>
            <a:off x="761920" y="642895"/>
            <a:ext cx="22414391" cy="285752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marL="1371600" indent="-1371600" algn="just"/>
            <a:r>
              <a:rPr sz="8000" b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80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ранняя </a:t>
            </a:r>
            <a:r>
              <a:rPr lang="ru-RU" sz="4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факторов риска хронических неинфекционных заболеваний, ранняя диагностика сердечно - сосудистых заболеваний и онкологии </a:t>
            </a:r>
            <a:r>
              <a:rPr lang="ru-RU" sz="480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80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трудоспособных </a:t>
            </a:r>
            <a:r>
              <a:rPr lang="ru-RU" sz="4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 с высокой занятостью на рабочем месте.</a:t>
            </a:r>
            <a:endParaRPr sz="480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Подзаголовок презентации"/>
          <p:cNvSpPr txBox="1">
            <a:spLocks noGrp="1"/>
          </p:cNvSpPr>
          <p:nvPr>
            <p:ph type="body" sz="quarter" idx="1"/>
          </p:nvPr>
        </p:nvSpPr>
        <p:spPr>
          <a:xfrm>
            <a:off x="1206500" y="12726861"/>
            <a:ext cx="21971000" cy="42315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330200"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Изображение" descr="Изображение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17609" r="17533"/>
          <a:stretch>
            <a:fillRect/>
          </a:stretch>
        </p:blipFill>
        <p:spPr>
          <a:xfrm>
            <a:off x="12192000" y="1270000"/>
            <a:ext cx="10922000" cy="11184435"/>
          </a:xfrm>
          <a:prstGeom prst="rect">
            <a:avLst/>
          </a:prstGeom>
        </p:spPr>
      </p:pic>
      <p:sp>
        <p:nvSpPr>
          <p:cNvPr id="161" name="Передача немедицинских функций прочему персоналу"/>
          <p:cNvSpPr txBox="1">
            <a:spLocks noGrp="1"/>
          </p:cNvSpPr>
          <p:nvPr>
            <p:ph type="title"/>
          </p:nvPr>
        </p:nvSpPr>
        <p:spPr>
          <a:xfrm>
            <a:off x="619044" y="928646"/>
            <a:ext cx="11430080" cy="442915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389853">
              <a:defRPr sz="4845" spc="-96"/>
            </a:lvl1pPr>
          </a:lstStyle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Проект  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Оздоровление 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работников муниципальных образовательных учреждений в условиях социального партнерства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» 2016-2018 гг. Свыше 300 педагогов прошли оздоровительные мероприятия в каникулярный период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. Проект «Оздоровление рабочих коллективов».</a:t>
            </a:r>
            <a:br>
              <a:rPr lang="ru-RU" sz="4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Реализуется с января 2023 года. Включены  работодатели производственной сферы.  Свыше 100 человек участников на текущий момент.</a:t>
            </a:r>
            <a:endParaRPr sz="4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1. Создание комплексного терапевтического/педиатрического участка:…"/>
          <p:cNvSpPr txBox="1">
            <a:spLocks noGrp="1"/>
          </p:cNvSpPr>
          <p:nvPr>
            <p:ph type="body" sz="half" idx="1"/>
          </p:nvPr>
        </p:nvSpPr>
        <p:spPr>
          <a:xfrm>
            <a:off x="904796" y="6643686"/>
            <a:ext cx="8214342" cy="657229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08990">
              <a:defRPr sz="3724"/>
            </a:pP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Суть:</a:t>
            </a:r>
          </a:p>
          <a:p>
            <a:pPr defTabSz="808990">
              <a:defRPr sz="3724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Комплексный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подход в наблюдении, выявлении факторов риска и хронических неинфекционных заболеваний рабочих коллективов. Ежегодное обследование в рамках профилактических осмотров населения работников в вечернее время на базе дневного стационара, с дальнейшим лечением и оздоровлением.</a:t>
            </a:r>
            <a:endParaRPr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1.Организация дополнительных АРМ для работы вне приема,…"/>
          <p:cNvSpPr txBox="1">
            <a:spLocks noGrp="1"/>
          </p:cNvSpPr>
          <p:nvPr>
            <p:ph type="body" sz="half" idx="1"/>
          </p:nvPr>
        </p:nvSpPr>
        <p:spPr>
          <a:xfrm>
            <a:off x="1190548" y="3000348"/>
            <a:ext cx="9779000" cy="825663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80% пациентов, прошедших оздоровительные мероприятия поставлены на диспансерный учет в поликлинику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Свыше 18 % проконсультированы по выявленным факторам риска развития заболеваний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удовлетворенности  пациентов медицинской помощью по результатам входного и итогового анкетирования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первичной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выявляемости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заболеваний  у трудоспособного возраста</a:t>
            </a:r>
          </a:p>
          <a:p>
            <a:endParaRPr sz="4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6" name="Изображение" descr="Изображение"/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/>
          </a:blip>
          <a:srcRect l="22309" r="12901"/>
          <a:stretch>
            <a:fillRect/>
          </a:stretch>
        </p:blipFill>
        <p:spPr>
          <a:xfrm>
            <a:off x="12192000" y="1263848"/>
            <a:ext cx="10916874" cy="11188205"/>
          </a:xfrm>
          <a:prstGeom prst="rect">
            <a:avLst/>
          </a:prstGeom>
        </p:spPr>
      </p:pic>
      <p:sp>
        <p:nvSpPr>
          <p:cNvPr id="167" name="Повышение комфортности условий пребывания на работе врачей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243552">
              <a:defRPr sz="4335" spc="-86"/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проекта: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1. Система активного приглашения пациента на все мероприятия диспансерного плана наблюдения.…"/>
          <p:cNvSpPr txBox="1">
            <a:spLocks noGrp="1"/>
          </p:cNvSpPr>
          <p:nvPr>
            <p:ph type="body" sz="half" idx="1"/>
          </p:nvPr>
        </p:nvSpPr>
        <p:spPr>
          <a:xfrm>
            <a:off x="1190548" y="3357538"/>
            <a:ext cx="9779000" cy="82566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91312" indent="-591312" defTabSz="2365188">
              <a:spcBef>
                <a:spcPts val="4300"/>
              </a:spcBef>
              <a:defRPr sz="4656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 апреля 2023 года  МЗ РФ предлагает новую форму профилактических мероприятий- на месте работы или учебы.</a:t>
            </a:r>
          </a:p>
          <a:p>
            <a:pPr marL="591312" indent="-591312" defTabSz="2365188">
              <a:spcBef>
                <a:spcPts val="4300"/>
              </a:spcBef>
              <a:defRPr sz="4656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Мой проект заблаговременно начал рассматривать главным условием прохождения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профмероприятий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удобство пациента!</a:t>
            </a:r>
            <a:endParaRPr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Активная позиция поликлиники в  диспансерном наблюдении пациентов с ХНИЗ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75335">
              <a:defRPr sz="3400" spc="-68"/>
            </a:lvl1pPr>
          </a:lstStyle>
          <a:p>
            <a:r>
              <a:rPr lang="ru-RU" dirty="0" smtClean="0"/>
              <a:t>Перспективы развития Проекта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24" y="1571588"/>
            <a:ext cx="1104929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Рисунок 5"/>
          <p:cNvSpPr>
            <a:spLocks noGrp="1"/>
          </p:cNvSpPr>
          <p:nvPr>
            <p:ph type="pic" idx="22"/>
          </p:nvPr>
        </p:nvSpPr>
        <p:spPr/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Изображение" descr="Изображение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t="7812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86" name="Руководитель: Антонова О.В.…"/>
          <p:cNvSpPr txBox="1">
            <a:spLocks noGrp="1"/>
          </p:cNvSpPr>
          <p:nvPr>
            <p:ph type="title"/>
          </p:nvPr>
        </p:nvSpPr>
        <p:spPr>
          <a:xfrm>
            <a:off x="1333424" y="6000744"/>
            <a:ext cx="21971001" cy="4648201"/>
          </a:xfrm>
          <a:prstGeom prst="rect">
            <a:avLst/>
          </a:prstGeom>
        </p:spPr>
        <p:txBody>
          <a:bodyPr/>
          <a:lstStyle/>
          <a:p>
            <a:pPr defTabSz="975335">
              <a:defRPr sz="4640" spc="-92"/>
            </a:pPr>
            <a:r>
              <a:rPr lang="ru-RU" dirty="0" smtClean="0"/>
              <a:t>Благодарю!</a:t>
            </a: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Риски"/>
          <p:cNvSpPr txBox="1">
            <a:spLocks noGrp="1"/>
          </p:cNvSpPr>
          <p:nvPr>
            <p:ph type="title"/>
          </p:nvPr>
        </p:nvSpPr>
        <p:spPr>
          <a:xfrm>
            <a:off x="874741" y="647625"/>
            <a:ext cx="21971004" cy="4648201"/>
          </a:xfrm>
          <a:prstGeom prst="rect">
            <a:avLst/>
          </a:prstGeom>
        </p:spPr>
        <p:txBody>
          <a:bodyPr/>
          <a:lstStyle/>
          <a:p>
            <a:r>
              <a:rPr smtClean="0"/>
              <a:t>Риски</a:t>
            </a:r>
            <a:r>
              <a:rPr lang="ru-RU" dirty="0" smtClean="0"/>
              <a:t>!</a:t>
            </a:r>
            <a:endParaRPr/>
          </a:p>
        </p:txBody>
      </p:sp>
      <p:sp>
        <p:nvSpPr>
          <p:cNvPr id="190" name="Подъем заболеваемости ОРВИ…"/>
          <p:cNvSpPr txBox="1"/>
          <p:nvPr/>
        </p:nvSpPr>
        <p:spPr>
          <a:xfrm>
            <a:off x="6863804" y="5241823"/>
            <a:ext cx="11157542" cy="3365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981604" indent="-981604" algn="l">
              <a:buSzPct val="100000"/>
              <a:buAutoNum type="arabicPeriod"/>
            </a:pPr>
            <a:r>
              <a:rPr sz="5300">
                <a:solidFill>
                  <a:srgbClr val="FFFFFF"/>
                </a:solidFill>
              </a:rPr>
              <a:t>Подъем заболеваемости ОРВИ</a:t>
            </a:r>
          </a:p>
          <a:p>
            <a:pPr marL="981604" indent="-981604" algn="l">
              <a:buSzPct val="100000"/>
              <a:buAutoNum type="arabicPeriod"/>
            </a:pPr>
            <a:r>
              <a:rPr sz="5300">
                <a:solidFill>
                  <a:srgbClr val="FFFFFF"/>
                </a:solidFill>
              </a:rPr>
              <a:t>Увеличение госзадания</a:t>
            </a:r>
          </a:p>
          <a:p>
            <a:pPr marL="981604" indent="-981604" algn="l">
              <a:buSzPct val="100000"/>
              <a:buAutoNum type="arabicPeriod"/>
            </a:pPr>
            <a:r>
              <a:rPr sz="5300">
                <a:solidFill>
                  <a:srgbClr val="FFFFFF"/>
                </a:solidFill>
              </a:rPr>
              <a:t>Человеческий </a:t>
            </a:r>
            <a:r>
              <a:rPr sz="5300" smtClean="0">
                <a:solidFill>
                  <a:srgbClr val="FFFFFF"/>
                </a:solidFill>
              </a:rPr>
              <a:t>фактор</a:t>
            </a:r>
            <a:endParaRPr lang="ru-RU" sz="5300" dirty="0" smtClean="0">
              <a:solidFill>
                <a:srgbClr val="FFFFFF"/>
              </a:solidFill>
            </a:endParaRPr>
          </a:p>
          <a:p>
            <a:pPr marL="981604" indent="-981604" algn="l">
              <a:buSzPct val="100000"/>
              <a:buAutoNum type="arabicPeriod"/>
            </a:pPr>
            <a:r>
              <a:rPr lang="ru-RU" sz="5300" dirty="0" smtClean="0">
                <a:solidFill>
                  <a:srgbClr val="FFFFFF"/>
                </a:solidFill>
              </a:rPr>
              <a:t>Внешние причины</a:t>
            </a:r>
            <a:endParaRPr sz="5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190</Words>
  <PresentationFormat>Произвольный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30_BasicColor</vt:lpstr>
      <vt:lpstr>ПРОЕКТ: «Оздоровление рабочих коллективов»</vt:lpstr>
      <vt:lpstr>Задачи:  1. Организовать взаимодействие с трудовыми коллективами путем подписания соглашения о сотрудничестве.  2. Определить порядок взаимодействия в нерабочее для пациентов время.  3. Организовать прохождение всех профилактических мероприятий на базе дневного стационара в вечернее время.  4. Построение схемы информированности  работающих граждан о данной возможности.    </vt:lpstr>
      <vt:lpstr>Этапы реализации проекта:  1. Проект  «Оздоровление работников муниципальных образовательных учреждений в условиях социального партнерства» 2016-2018 гг. Свыше 300 педагогов прошли оздоровительные мероприятия в каникулярный период.  2. Проект «Оздоровление рабочих коллективов». Реализуется с января 2023 года. Включены  работодатели производственной сферы.  Свыше 100 человек участников на текущий момент.</vt:lpstr>
      <vt:lpstr>Результаты проекта:</vt:lpstr>
      <vt:lpstr>Перспективы развития Проекта</vt:lpstr>
      <vt:lpstr>Благодарю!</vt:lpstr>
      <vt:lpstr>Риски!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МОДЕЛЬ МЕДИЦИНСКОЙ ОРГАНИЗАЦИИ, оказывающей первичную медико - санитарную помощь</dc:title>
  <dc:creator>user</dc:creator>
  <cp:lastModifiedBy>user</cp:lastModifiedBy>
  <cp:revision>12</cp:revision>
  <dcterms:modified xsi:type="dcterms:W3CDTF">2023-04-17T07:53:03Z</dcterms:modified>
</cp:coreProperties>
</file>