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85" d="100"/>
          <a:sy n="85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EE42C-1F10-44D9-A264-25F9C1F02BC5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B997DD3-8DC4-4AAB-870C-938A163C0EAB}">
      <dgm:prSet phldrT="[Текст]" phldr="1"/>
      <dgm:spPr/>
      <dgm:t>
        <a:bodyPr/>
        <a:lstStyle/>
        <a:p>
          <a:endParaRPr lang="ru-RU" dirty="0"/>
        </a:p>
      </dgm:t>
    </dgm:pt>
    <dgm:pt modelId="{C1DE1B65-C259-4FCA-B255-3B1A29DDB5DA}" type="sibTrans" cxnId="{54DC491F-6892-4797-98D6-000AC06B8863}">
      <dgm:prSet/>
      <dgm:spPr>
        <a:blipFill>
          <a:blip xmlns:r="http://schemas.openxmlformats.org/officeDocument/2006/relationships" r:embed="rId1"/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E79FBF12-EE28-4EC2-9B90-622778FAE31A}" type="parTrans" cxnId="{54DC491F-6892-4797-98D6-000AC06B8863}">
      <dgm:prSet/>
      <dgm:spPr/>
      <dgm:t>
        <a:bodyPr/>
        <a:lstStyle/>
        <a:p>
          <a:endParaRPr lang="ru-RU"/>
        </a:p>
      </dgm:t>
    </dgm:pt>
    <dgm:pt modelId="{646E6D89-3908-47AF-B177-3D5A326D03E9}" type="pres">
      <dgm:prSet presAssocID="{388EE42C-1F10-44D9-A264-25F9C1F02BC5}" presName="Name0" presStyleCnt="0">
        <dgm:presLayoutVars>
          <dgm:dir/>
        </dgm:presLayoutVars>
      </dgm:prSet>
      <dgm:spPr/>
    </dgm:pt>
    <dgm:pt modelId="{A2555C5E-E9ED-4E56-9C2D-54F7FE888B82}" type="pres">
      <dgm:prSet presAssocID="{C1DE1B65-C259-4FCA-B255-3B1A29DDB5DA}" presName="picture_1" presStyleLbl="bgImgPlace1" presStyleIdx="0" presStyleCnt="1" custLinFactX="-61271" custLinFactNeighborX="-100000" custLinFactNeighborY="48871"/>
      <dgm:spPr/>
    </dgm:pt>
    <dgm:pt modelId="{75E03F9D-7F92-4315-98EA-139A86BC194D}" type="pres">
      <dgm:prSet presAssocID="{AB997DD3-8DC4-4AAB-870C-938A163C0EAB}" presName="text_1" presStyleLbl="node1" presStyleIdx="0" presStyleCnt="0" custFlipVert="1" custFlipHor="1" custScaleX="6978" custScaleY="2912" custLinFactY="8323" custLinFactNeighborX="97454" custLinFactNeighborY="100000">
        <dgm:presLayoutVars>
          <dgm:bulletEnabled val="1"/>
        </dgm:presLayoutVars>
      </dgm:prSet>
      <dgm:spPr/>
    </dgm:pt>
    <dgm:pt modelId="{488E3A7C-E6BD-4580-A4F4-0DD602338E33}" type="pres">
      <dgm:prSet presAssocID="{388EE42C-1F10-44D9-A264-25F9C1F02BC5}" presName="maxNode" presStyleCnt="0"/>
      <dgm:spPr/>
    </dgm:pt>
    <dgm:pt modelId="{2EFED801-4DED-40C3-AF14-23EB23120065}" type="pres">
      <dgm:prSet presAssocID="{388EE42C-1F10-44D9-A264-25F9C1F02BC5}" presName="Name33" presStyleCnt="0"/>
      <dgm:spPr/>
    </dgm:pt>
  </dgm:ptLst>
  <dgm:cxnLst>
    <dgm:cxn modelId="{54DC491F-6892-4797-98D6-000AC06B8863}" srcId="{388EE42C-1F10-44D9-A264-25F9C1F02BC5}" destId="{AB997DD3-8DC4-4AAB-870C-938A163C0EAB}" srcOrd="0" destOrd="0" parTransId="{E79FBF12-EE28-4EC2-9B90-622778FAE31A}" sibTransId="{C1DE1B65-C259-4FCA-B255-3B1A29DDB5DA}"/>
    <dgm:cxn modelId="{5289F72E-C980-4644-869B-52552F1ABE3F}" type="presOf" srcId="{388EE42C-1F10-44D9-A264-25F9C1F02BC5}" destId="{646E6D89-3908-47AF-B177-3D5A326D03E9}" srcOrd="0" destOrd="0" presId="urn:microsoft.com/office/officeart/2008/layout/AccentedPicture"/>
    <dgm:cxn modelId="{455C0F41-78E3-46C2-8D33-1C8E508B129A}" type="presOf" srcId="{AB997DD3-8DC4-4AAB-870C-938A163C0EAB}" destId="{75E03F9D-7F92-4315-98EA-139A86BC194D}" srcOrd="0" destOrd="0" presId="urn:microsoft.com/office/officeart/2008/layout/AccentedPicture"/>
    <dgm:cxn modelId="{756501C3-F39F-40B2-991C-34AE01B93BAF}" type="presOf" srcId="{C1DE1B65-C259-4FCA-B255-3B1A29DDB5DA}" destId="{A2555C5E-E9ED-4E56-9C2D-54F7FE888B82}" srcOrd="0" destOrd="0" presId="urn:microsoft.com/office/officeart/2008/layout/AccentedPicture"/>
    <dgm:cxn modelId="{68FB6378-8C31-40E7-B55D-2416A6397D75}" type="presParOf" srcId="{646E6D89-3908-47AF-B177-3D5A326D03E9}" destId="{A2555C5E-E9ED-4E56-9C2D-54F7FE888B82}" srcOrd="0" destOrd="0" presId="urn:microsoft.com/office/officeart/2008/layout/AccentedPicture"/>
    <dgm:cxn modelId="{B7A18513-B6DD-4922-9D0E-45C8FCFC1D52}" type="presParOf" srcId="{646E6D89-3908-47AF-B177-3D5A326D03E9}" destId="{75E03F9D-7F92-4315-98EA-139A86BC194D}" srcOrd="1" destOrd="0" presId="urn:microsoft.com/office/officeart/2008/layout/AccentedPicture"/>
    <dgm:cxn modelId="{246A0FF6-51F4-43CF-BDB9-7F578D374589}" type="presParOf" srcId="{646E6D89-3908-47AF-B177-3D5A326D03E9}" destId="{488E3A7C-E6BD-4580-A4F4-0DD602338E33}" srcOrd="2" destOrd="0" presId="urn:microsoft.com/office/officeart/2008/layout/AccentedPicture"/>
    <dgm:cxn modelId="{FEA11DA2-8627-4FE8-8DBC-BDD871D569C2}" type="presParOf" srcId="{488E3A7C-E6BD-4580-A4F4-0DD602338E33}" destId="{2EFED801-4DED-40C3-AF14-23EB23120065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55C5E-E9ED-4E56-9C2D-54F7FE888B82}">
      <dsp:nvSpPr>
        <dsp:cNvPr id="0" name=""/>
        <dsp:cNvSpPr/>
      </dsp:nvSpPr>
      <dsp:spPr>
        <a:xfrm>
          <a:off x="0" y="0"/>
          <a:ext cx="2051532" cy="2616751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03F9D-7F92-4315-98EA-139A86BC194D}">
      <dsp:nvSpPr>
        <dsp:cNvPr id="0" name=""/>
        <dsp:cNvSpPr/>
      </dsp:nvSpPr>
      <dsp:spPr>
        <a:xfrm flipH="1" flipV="1">
          <a:off x="2616927" y="2571031"/>
          <a:ext cx="110230" cy="457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b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 rot="10800000">
        <a:off x="2616927" y="2571031"/>
        <a:ext cx="110230" cy="45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n-cotton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andrei_nakhimov" TargetMode="External"/><Relationship Id="rId4" Type="http://schemas.openxmlformats.org/officeDocument/2006/relationships/hyperlink" Target="https://vk.com/skin.cott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charm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mkvn.ru/afisha-1/1402-missisross2025.html" TargetMode="External"/><Relationship Id="rId5" Type="http://schemas.openxmlformats.org/officeDocument/2006/relationships/hyperlink" Target="https://aptekaexpo.ru/" TargetMode="External"/><Relationship Id="rId4" Type="http://schemas.openxmlformats.org/officeDocument/2006/relationships/hyperlink" Target="https://forumhealth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1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921934"/>
            <a:ext cx="10503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Импортонезависимый бренд социально значимых средств гигиены в Российской Федерации.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1059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Нахимова Анна Львовна, ООО «ЭКОПЬЮР», Россия, </a:t>
            </a:r>
            <a:r>
              <a:rPr lang="ru-RU" sz="2000" dirty="0" err="1">
                <a:solidFill>
                  <a:schemeClr val="bg1"/>
                </a:solidFill>
              </a:rPr>
              <a:t>г.Москва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4" y="4523602"/>
            <a:ext cx="5248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Лучший предпринимательский проект в сфере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AD028-2A95-2940-B0E2-3D9CF5EE1277}"/>
              </a:ext>
            </a:extLst>
          </p:cNvPr>
          <p:cNvSpPr txBox="1"/>
          <p:nvPr/>
        </p:nvSpPr>
        <p:spPr>
          <a:xfrm>
            <a:off x="599090" y="1584299"/>
            <a:ext cx="10731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Описывается тезисно какие на момент подачи заявки на конкурсный отбор выполнены «шаги» по реализации проекта. Желательно представить статистические данные, подтверждающие текущий статус проекта, а также представить ссылки на сайты/ видео-контент/статьи в СМИ / посты в соцсетях и прочее, подтверждающее текущий статус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99090" y="2454952"/>
            <a:ext cx="4845269" cy="1899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just"/>
            <a:r>
              <a:rPr lang="ru-RU" sz="1200" dirty="0"/>
              <a:t>Товары бренда продаются в Аптеках Нео-Фарм, 36.6, Горздрав, Аптеках Столички, С-ФАРМ, Аве-Петр-Фарм, Твой Дом, АЗС ТРАССА, Бахетле, Зеленое яблоко (Дагестан), Караван Баши (Чечня), Л</a:t>
            </a:r>
            <a:r>
              <a:rPr lang="en-US" sz="1200" dirty="0"/>
              <a:t>’</a:t>
            </a:r>
            <a:r>
              <a:rPr lang="ru-RU" sz="1200" dirty="0"/>
              <a:t>Этуаль, Золотое яблоко, </a:t>
            </a:r>
            <a:r>
              <a:rPr lang="en-US" sz="1200" dirty="0"/>
              <a:t>Wildberries</a:t>
            </a:r>
            <a:r>
              <a:rPr lang="ru-RU" sz="1200" dirty="0"/>
              <a:t>, </a:t>
            </a:r>
            <a:r>
              <a:rPr lang="en-US" sz="1200" dirty="0"/>
              <a:t>OZON</a:t>
            </a:r>
            <a:r>
              <a:rPr lang="ru-RU" sz="1200" dirty="0"/>
              <a:t>, Яндекс Маркет, </a:t>
            </a:r>
            <a:r>
              <a:rPr lang="ru-RU" sz="1200" dirty="0" err="1"/>
              <a:t>СберМегаМаркет</a:t>
            </a:r>
            <a:r>
              <a:rPr lang="ru-RU" sz="1200" dirty="0"/>
              <a:t>, Детский мир и др. – за два года с момента регистрации бренда. </a:t>
            </a:r>
          </a:p>
          <a:p>
            <a:pPr algn="just"/>
            <a:r>
              <a:rPr lang="ru-RU" sz="1200" dirty="0"/>
              <a:t>В 50 субъектах Российской Федерации офлайн и по всей России онлайн.</a:t>
            </a: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5559973" y="2475552"/>
            <a:ext cx="6032938" cy="98963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200" dirty="0"/>
              <a:t>СМИ – интервью на Радио Спутник (Россия Сегодня), реклама на телевидении </a:t>
            </a:r>
            <a:r>
              <a:rPr lang="en-US" sz="1200" dirty="0"/>
              <a:t>Europa Plus TV</a:t>
            </a:r>
            <a:r>
              <a:rPr lang="ru-RU" sz="1200" dirty="0"/>
              <a:t> (баннерная и видеоролик), на </a:t>
            </a:r>
            <a:r>
              <a:rPr lang="en-US" sz="1200" dirty="0"/>
              <a:t>Music Gold </a:t>
            </a:r>
            <a:r>
              <a:rPr lang="ru-RU" sz="1200" dirty="0"/>
              <a:t>и </a:t>
            </a:r>
            <a:r>
              <a:rPr lang="en-US" sz="1200" dirty="0"/>
              <a:t>Fashion TV </a:t>
            </a:r>
            <a:r>
              <a:rPr lang="ru-RU" sz="1200" dirty="0"/>
              <a:t>(в разных программах), в печатных изданиях Мать и Дитя, Вечерняя Москва, Москва Центр, Метро Москвы, Академия Моды, Малый Бизнес, Мировые Лидеры, женский журнал «Лиза», Аптеки Сегодня и другие. 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599090" y="4503591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400" dirty="0"/>
              <a:t>Заключено 35+ прямых контрактов</a:t>
            </a:r>
          </a:p>
          <a:p>
            <a:r>
              <a:rPr lang="ru-RU" sz="1400" dirty="0"/>
              <a:t>В продаже офлайн в 50 Субъектах Российской Федерации. </a:t>
            </a:r>
          </a:p>
          <a:p>
            <a:r>
              <a:rPr lang="ru-RU" sz="1400" dirty="0"/>
              <a:t>Оказываем благотворительную помощь в более 20 благотворительных организаций</a:t>
            </a:r>
          </a:p>
          <a:p>
            <a:r>
              <a:rPr lang="ru-RU" sz="1400" dirty="0"/>
              <a:t>Работаем по улучшению качества товаров и создаём </a:t>
            </a:r>
            <a:r>
              <a:rPr lang="ru-RU" sz="1400" dirty="0" err="1"/>
              <a:t>импортонезависимый</a:t>
            </a:r>
            <a:r>
              <a:rPr lang="ru-RU" sz="1400" dirty="0"/>
              <a:t> российский бренд</a:t>
            </a:r>
          </a:p>
          <a:p>
            <a:r>
              <a:rPr lang="ru-RU" sz="1400" dirty="0"/>
              <a:t>Участвовали в более 100 мероприятий/выставках с брендом </a:t>
            </a:r>
            <a:r>
              <a:rPr lang="en-US" sz="1400" dirty="0"/>
              <a:t>SKIN COTTON</a:t>
            </a:r>
            <a:r>
              <a:rPr lang="ru-RU" sz="1400" dirty="0"/>
              <a:t> и продолжаем участвовать в маркетинговых активностях.</a:t>
            </a:r>
            <a:r>
              <a:rPr lang="en-US" sz="1400" dirty="0"/>
              <a:t> </a:t>
            </a:r>
            <a:r>
              <a:rPr lang="ru-RU" sz="1400" dirty="0"/>
              <a:t>Также, разработана Героиня </a:t>
            </a:r>
            <a:r>
              <a:rPr lang="en-US" sz="1400" dirty="0"/>
              <a:t>SKIN COTTTON </a:t>
            </a:r>
            <a:r>
              <a:rPr lang="ru-RU" sz="1400" dirty="0"/>
              <a:t>при помощи искусственного интеллекта - создан первый рекламный видеоролик, который будет анонсирован с 01.05.2025 по 01.08.2025 на телеканале Европа Плюс ТВ.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5559973" y="3465189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sz="1100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www.skin-cotton.ru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endParaRPr lang="ru-RU" sz="1100" dirty="0">
              <a:solidFill>
                <a:srgbClr val="00B050"/>
              </a:solidFill>
            </a:endParaRPr>
          </a:p>
          <a:p>
            <a:r>
              <a:rPr lang="ru-RU" sz="1100" dirty="0"/>
              <a:t>Соц. Сети </a:t>
            </a:r>
            <a:r>
              <a:rPr lang="ru-RU" sz="1100" dirty="0">
                <a:solidFill>
                  <a:srgbClr val="00B050"/>
                </a:solidFill>
              </a:rPr>
              <a:t>- </a:t>
            </a:r>
            <a:r>
              <a:rPr lang="en-US" sz="1100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https://vk.com/skin.cotton</a:t>
            </a:r>
            <a:r>
              <a:rPr lang="ru-RU" sz="1100" dirty="0">
                <a:solidFill>
                  <a:srgbClr val="00B050"/>
                </a:solidFill>
              </a:rPr>
              <a:t> </a:t>
            </a:r>
            <a:r>
              <a:rPr lang="ru-RU" sz="1100" dirty="0"/>
              <a:t>(много информации в постах </a:t>
            </a:r>
            <a:r>
              <a:rPr lang="ru-RU" sz="1100" dirty="0" err="1"/>
              <a:t>соцстраниц</a:t>
            </a:r>
            <a:r>
              <a:rPr lang="ru-RU" sz="1100" dirty="0"/>
              <a:t> ВКОНТАКТЕ)</a:t>
            </a:r>
            <a:endParaRPr lang="en-US" sz="1100" dirty="0"/>
          </a:p>
          <a:p>
            <a:r>
              <a:rPr lang="ru-RU" sz="1100" dirty="0"/>
              <a:t> </a:t>
            </a:r>
            <a:r>
              <a:rPr lang="en-US" sz="1100" dirty="0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https://vk.com/andrei_nakhimov</a:t>
            </a:r>
            <a:endParaRPr lang="ru-RU" sz="11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5530E-79C5-284F-89B7-F338A43EF98F}"/>
              </a:ext>
            </a:extLst>
          </p:cNvPr>
          <p:cNvSpPr txBox="1"/>
          <p:nvPr/>
        </p:nvSpPr>
        <p:spPr>
          <a:xfrm>
            <a:off x="599090" y="1270454"/>
            <a:ext cx="1073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Указываются каналы продвижения проекта, которые преимущественно будут использованы. Здесь важно указать: наименование ресурсов, предоставить конкретную ссылку на ресурс, указать относительно каждого канала продвижения инструменты продвижения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1200" dirty="0"/>
              <a:t>Выставки и мероприятия.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200" dirty="0"/>
              <a:t>Выставки и мероприятия, посвященные здоровью и бьюти-индустрии, так как только участвуя напрямую, можно пообщаться с нашей целевой аудиторией. </a:t>
            </a:r>
          </a:p>
          <a:p>
            <a:r>
              <a:rPr lang="en-US" sz="1200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https://intercharm.ru/</a:t>
            </a:r>
            <a:endParaRPr lang="ru-RU" sz="1200" dirty="0">
              <a:solidFill>
                <a:srgbClr val="00B050"/>
              </a:solidFill>
            </a:endParaRPr>
          </a:p>
          <a:p>
            <a:r>
              <a:rPr lang="en-US" sz="1200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https://forumhealth.ru/</a:t>
            </a:r>
            <a:endParaRPr lang="ru-RU" sz="1200" dirty="0">
              <a:solidFill>
                <a:srgbClr val="00B050"/>
              </a:solidFill>
            </a:endParaRPr>
          </a:p>
          <a:p>
            <a:r>
              <a:rPr lang="en-US" sz="1200" dirty="0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https://aptekaexpo.ru/</a:t>
            </a:r>
            <a:endParaRPr lang="ru-RU" sz="1200" dirty="0">
              <a:solidFill>
                <a:srgbClr val="00B050"/>
              </a:solidFill>
            </a:endParaRPr>
          </a:p>
          <a:p>
            <a:r>
              <a:rPr lang="en-US" sz="1200" dirty="0">
                <a:solidFill>
                  <a:srgbClr val="00B05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https://domkvn.ru/afisha-1/1402-missisross2025.html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3354074"/>
            <a:ext cx="2538746" cy="158351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1200" dirty="0"/>
              <a:t>Школы, колледжи, поликлиники и гинекологические центры.</a:t>
            </a:r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65289" y="3392745"/>
            <a:ext cx="8327620" cy="158351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200" dirty="0"/>
              <a:t>Организовать просветительные лекции в школах для девочек 11-14 лет, с рассказом о здоровье интимной гигиены и правилах использовании средств личной гигиены. Также, организовать такие лекции для девушек старшей школы и колледжей (когда начинают использовать тампоны).</a:t>
            </a:r>
          </a:p>
          <a:p>
            <a:r>
              <a:rPr lang="ru-RU" sz="1200" dirty="0"/>
              <a:t>Организовать совместные памятки/брошюры для поликлиник и гинекологических центров с полезной информацией о здоровье личной гигиены женщин.</a:t>
            </a:r>
          </a:p>
          <a:p>
            <a:r>
              <a:rPr lang="ru-RU" sz="1200" dirty="0"/>
              <a:t>Создание методички для девочек – «Мои первые месячные»</a:t>
            </a:r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0" y="5057576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1200" dirty="0"/>
              <a:t>Печатные и онлайн издания, СМИ, Телевидение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65288" y="5057576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200" dirty="0"/>
              <a:t>Статьи с полезной информацией о </a:t>
            </a:r>
            <a:r>
              <a:rPr lang="ru-RU" sz="1200" dirty="0" err="1"/>
              <a:t>здоровьесбережении</a:t>
            </a:r>
            <a:r>
              <a:rPr lang="ru-RU" sz="1200" dirty="0"/>
              <a:t> и интимной гигиены в печатных и онлайн СМИ, на Телевидении и радио, организовать рубрики Вопрос-Ответ с гинекологами, Освятить важность правильного выбора средств гигиены и их хранения.</a:t>
            </a:r>
          </a:p>
          <a:p>
            <a:r>
              <a:rPr lang="en-US" sz="1200" dirty="0">
                <a:solidFill>
                  <a:srgbClr val="00B050"/>
                </a:solidFill>
              </a:rPr>
              <a:t>https://mamadeti.ru/journals/</a:t>
            </a:r>
            <a:endParaRPr lang="ru-RU" sz="1200" dirty="0">
              <a:solidFill>
                <a:srgbClr val="00B050"/>
              </a:solidFill>
            </a:endParaRPr>
          </a:p>
          <a:p>
            <a:r>
              <a:rPr lang="en-US" sz="1200" dirty="0">
                <a:solidFill>
                  <a:srgbClr val="00B050"/>
                </a:solidFill>
              </a:rPr>
              <a:t>https://europaplustv.com/</a:t>
            </a:r>
            <a:endParaRPr lang="ru-RU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808238-87E7-474C-BF16-A126FCF8B25B}"/>
              </a:ext>
            </a:extLst>
          </p:cNvPr>
          <p:cNvSpPr txBox="1"/>
          <p:nvPr/>
        </p:nvSpPr>
        <p:spPr>
          <a:xfrm>
            <a:off x="599090" y="1270454"/>
            <a:ext cx="1073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Указываются какие ресурсы есть в проекте, в т.ч. Финансовые, организационные, информационные и пр.</a:t>
            </a:r>
          </a:p>
          <a:p>
            <a:r>
              <a:rPr lang="ru-RU" sz="1400" dirty="0"/>
              <a:t>Отдельно выделяются какие ресурсы требуются проекту для его воплощения и реализации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766125" y="2004829"/>
            <a:ext cx="61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36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730710" y="3309651"/>
            <a:ext cx="653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716991" y="4545475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264946" y="2099909"/>
            <a:ext cx="3541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Имеются организационные ресурсы в виде сотрудников компании, а также информационные ресурсы, это наши социальные сети и сайт, имеются офисные помещения, складские помещения.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252715" y="4622654"/>
            <a:ext cx="354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Необходимы финансовые ресурсы для покупки производственного оборудования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1264945" y="5342320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Необходима площадка (на территории Технопарка/особой экономической зоны) для установки первой производственной линии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C6BCC-4033-BA49-82B0-5C88AD80D52D}"/>
              </a:ext>
            </a:extLst>
          </p:cNvPr>
          <p:cNvSpPr txBox="1"/>
          <p:nvPr/>
        </p:nvSpPr>
        <p:spPr>
          <a:xfrm>
            <a:off x="729222" y="5295474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FA4F9-94E1-1144-8DE5-0D8925FF38C7}"/>
              </a:ext>
            </a:extLst>
          </p:cNvPr>
          <p:cNvSpPr txBox="1"/>
          <p:nvPr/>
        </p:nvSpPr>
        <p:spPr>
          <a:xfrm>
            <a:off x="5560275" y="2053742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B9D04A"/>
                </a:solidFill>
                <a:latin typeface="Dita Sweet" panose="02000503090000020004" pitchFamily="50" charset="0"/>
              </a:rPr>
              <a:t>5.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BEFB7-12E9-3A4E-9AA1-6E4D32AD633C}"/>
              </a:ext>
            </a:extLst>
          </p:cNvPr>
          <p:cNvSpPr txBox="1"/>
          <p:nvPr/>
        </p:nvSpPr>
        <p:spPr>
          <a:xfrm>
            <a:off x="6103075" y="2099909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Необходимы финансовые ресурсы для разработки и внедрения в бизнес процесс ИТ – Решения  - Автоматизированного Бизнес ИТ-Портала.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D5F436-7DDA-D64A-A811-BF722EC6DE01}"/>
              </a:ext>
            </a:extLst>
          </p:cNvPr>
          <p:cNvSpPr txBox="1"/>
          <p:nvPr/>
        </p:nvSpPr>
        <p:spPr>
          <a:xfrm>
            <a:off x="6103075" y="3689420"/>
            <a:ext cx="3541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Необходима помощь по организации взаимодействия с директорами школ, колледжей и поликлиник, для проведения в вышеуказанных учреждениях лекций, освещения событий и мероприятий по </a:t>
            </a:r>
            <a:r>
              <a:rPr lang="ru-RU" sz="1200" dirty="0" err="1"/>
              <a:t>здоровьесбережению</a:t>
            </a:r>
            <a:r>
              <a:rPr lang="ru-RU" sz="1200" dirty="0"/>
              <a:t>. В том числе и лекций по интимной гигиене среди подростков и женщин репродуктивного возраста.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AE918-55B5-F50F-8D34-ABFCB48C00AC}"/>
              </a:ext>
            </a:extLst>
          </p:cNvPr>
          <p:cNvSpPr txBox="1"/>
          <p:nvPr/>
        </p:nvSpPr>
        <p:spPr>
          <a:xfrm>
            <a:off x="5567351" y="2877714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B9D04A"/>
                </a:solidFill>
                <a:latin typeface="Dita Sweet" panose="02000503090000020004" pitchFamily="50" charset="0"/>
              </a:rPr>
              <a:t>6.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7A9EC0-A272-E4D7-4D0E-5DDB6E90C498}"/>
              </a:ext>
            </a:extLst>
          </p:cNvPr>
          <p:cNvSpPr txBox="1"/>
          <p:nvPr/>
        </p:nvSpPr>
        <p:spPr>
          <a:xfrm>
            <a:off x="6103075" y="5295474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Необходима помощь в создании Ассоциации производителей социально-значимых средств гигиены.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4E61B9-F0E0-0B5F-A6A4-A2E6176E170B}"/>
              </a:ext>
            </a:extLst>
          </p:cNvPr>
          <p:cNvSpPr txBox="1"/>
          <p:nvPr/>
        </p:nvSpPr>
        <p:spPr>
          <a:xfrm>
            <a:off x="1240483" y="3289311"/>
            <a:ext cx="354152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Необходимы финансовые ресурсы для оплаты производства новых видов товаров в Китае, России для расширения ассортимента за счёт товаров, которые уже пользуются спросом на рынке, при этом распределить их по качеству и ценовой категории.</a:t>
            </a:r>
          </a:p>
          <a:p>
            <a:endParaRPr lang="ru-RU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9E5A3-1F98-1679-971B-99BD0AD79A4B}"/>
              </a:ext>
            </a:extLst>
          </p:cNvPr>
          <p:cNvSpPr txBox="1"/>
          <p:nvPr/>
        </p:nvSpPr>
        <p:spPr>
          <a:xfrm>
            <a:off x="6095999" y="2902192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Необходимы финансовые ресурсы для увеличения количества сотрудников компании и их оплаты труда.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C4AE8E-4C2F-EDE1-DA43-8FF459A3E0F7}"/>
              </a:ext>
            </a:extLst>
          </p:cNvPr>
          <p:cNvSpPr txBox="1"/>
          <p:nvPr/>
        </p:nvSpPr>
        <p:spPr>
          <a:xfrm>
            <a:off x="5563091" y="3711623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B9D04A"/>
                </a:solidFill>
                <a:latin typeface="Dita Sweet" panose="02000503090000020004" pitchFamily="50" charset="0"/>
              </a:rPr>
              <a:t>7.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8F7AC4-A15B-B032-95A0-2C07EDE37FD9}"/>
              </a:ext>
            </a:extLst>
          </p:cNvPr>
          <p:cNvSpPr txBox="1"/>
          <p:nvPr/>
        </p:nvSpPr>
        <p:spPr>
          <a:xfrm>
            <a:off x="5575321" y="5239790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B9D04A"/>
                </a:solidFill>
                <a:latin typeface="Dita Sweet" panose="02000503090000020004" pitchFamily="50" charset="0"/>
              </a:rPr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F225B-1883-E84F-B9DB-07AEBBF112D4}"/>
              </a:ext>
            </a:extLst>
          </p:cNvPr>
          <p:cNvSpPr txBox="1"/>
          <p:nvPr/>
        </p:nvSpPr>
        <p:spPr>
          <a:xfrm>
            <a:off x="599089" y="1162209"/>
            <a:ext cx="110378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Представляется информация о</a:t>
            </a:r>
          </a:p>
          <a:p>
            <a:pPr marL="342900" indent="-342900">
              <a:buAutoNum type="arabicParenR"/>
            </a:pPr>
            <a:r>
              <a:rPr lang="ru-RU" sz="1400" dirty="0"/>
              <a:t>Руководителе проекта: ФИО полностью, должность в </a:t>
            </a:r>
            <a:r>
              <a:rPr lang="ru-RU" sz="1400" dirty="0" err="1"/>
              <a:t>юр.лице</a:t>
            </a:r>
            <a:r>
              <a:rPr lang="ru-RU" sz="1400" dirty="0"/>
              <a:t> (если применимо), страна, регион, город, населенный пункт, где проживает, год рождения, фото, интересы, успешные аналогичные проекты (при наличии, обязательно с указанием ссылки в сети интернет или соцсетях)</a:t>
            </a:r>
          </a:p>
          <a:p>
            <a:pPr marL="342900" indent="-342900">
              <a:buFontTx/>
              <a:buAutoNum type="arabicParenR"/>
            </a:pPr>
            <a:r>
              <a:rPr lang="ru-RU" sz="1400" dirty="0"/>
              <a:t>Ключевых членов команды (до 3х): ФИО полностью, должность в </a:t>
            </a:r>
            <a:r>
              <a:rPr lang="ru-RU" sz="1400" dirty="0" err="1"/>
              <a:t>юр.лице</a:t>
            </a:r>
            <a:r>
              <a:rPr lang="ru-RU" sz="1400" dirty="0"/>
              <a:t> (если применимо), страна, регион, город, населенный пункт, где проживает, год рождения, фото – по каждому члену команды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602486" y="3457732"/>
            <a:ext cx="8728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Playfair Display SemiBold" pitchFamily="2" charset="-52"/>
              </a:rPr>
              <a:t>Нахимова Анна Львовна</a:t>
            </a:r>
          </a:p>
          <a:p>
            <a:r>
              <a:rPr lang="ru-RU" sz="1400" dirty="0"/>
              <a:t>Заместитель генерального директора ООО «ЭКОПЬЮР» и создатель бренда «</a:t>
            </a:r>
            <a:r>
              <a:rPr lang="en-US" sz="1400" dirty="0"/>
              <a:t>SKIN COTTON</a:t>
            </a:r>
            <a:r>
              <a:rPr lang="ru-RU" sz="1400" dirty="0"/>
              <a:t>» Хлопковая кожа.</a:t>
            </a:r>
          </a:p>
          <a:p>
            <a:r>
              <a:rPr lang="ru-RU" sz="1400" dirty="0"/>
              <a:t>Россия, г. Москва, 1993 года рождения.</a:t>
            </a:r>
          </a:p>
          <a:p>
            <a:r>
              <a:rPr lang="ru-RU" sz="1400" dirty="0"/>
              <a:t>Интересы: психология, </a:t>
            </a:r>
            <a:r>
              <a:rPr lang="ru-RU" sz="1400" dirty="0" err="1"/>
              <a:t>здоровьесбережение</a:t>
            </a:r>
            <a:r>
              <a:rPr lang="ru-RU" sz="1400" dirty="0"/>
              <a:t>, плавание, </a:t>
            </a:r>
            <a:r>
              <a:rPr lang="ru-RU" sz="1400" dirty="0" err="1"/>
              <a:t>лазертаг</a:t>
            </a:r>
            <a:r>
              <a:rPr lang="ru-RU" sz="1400" dirty="0"/>
              <a:t>, квизы, реклама.</a:t>
            </a:r>
          </a:p>
          <a:p>
            <a:r>
              <a:rPr lang="ru-RU" sz="1400" dirty="0"/>
              <a:t>Аналогичных проектов не было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515020" y="2763482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E205117D-3345-EB1B-79C7-147651F1C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875338"/>
              </p:ext>
            </p:extLst>
          </p:nvPr>
        </p:nvGraphicFramePr>
        <p:xfrm>
          <a:off x="515020" y="3323948"/>
          <a:ext cx="2727158" cy="2616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6D322-CBE5-544C-9576-5AB63A8F2DAD}"/>
              </a:ext>
            </a:extLst>
          </p:cNvPr>
          <p:cNvSpPr txBox="1"/>
          <p:nvPr/>
        </p:nvSpPr>
        <p:spPr>
          <a:xfrm>
            <a:off x="599090" y="1545021"/>
            <a:ext cx="10731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Тезисно раскрывается почему проект важен, в чем его актуальность, какие социальные проблемы решаются с помощью проекта.</a:t>
            </a:r>
          </a:p>
          <a:p>
            <a:r>
              <a:rPr lang="ru-RU" sz="2000" dirty="0"/>
              <a:t>Приводится статистика (если возможно), характеризующая актуальность и значимость проекта</a:t>
            </a:r>
          </a:p>
          <a:p>
            <a:r>
              <a:rPr lang="ru-RU" sz="2000" dirty="0"/>
              <a:t>Отдельно указывается на какой территории будет происходить реализация проекта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704193" y="3012141"/>
            <a:ext cx="10731062" cy="3352800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57126" y="3174019"/>
            <a:ext cx="9295656" cy="95410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Тезис 1 В России недостаточно отечественных производственных линий, которые могли бы закрыть все потребности российской экономики по производству социально значимых средств гигиены. Более 60 российских компаний производят средства гигиены в Китае, Турции, а также ввозят из недружественных нам стран, а многие федеральные ритейлеры России продолжают производить в Китае вышеуказанные товары.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70752" y="4211487"/>
            <a:ext cx="9295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Тезис </a:t>
            </a:r>
            <a:r>
              <a:rPr lang="en-US" sz="1400" dirty="0">
                <a:solidFill>
                  <a:schemeClr val="bg1"/>
                </a:solidFill>
              </a:rPr>
              <a:t>2</a:t>
            </a:r>
            <a:r>
              <a:rPr lang="ru-RU" sz="1400" dirty="0">
                <a:solidFill>
                  <a:schemeClr val="bg1"/>
                </a:solidFill>
              </a:rPr>
              <a:t> Заводы, выпускающие продукцию в России, изготавливают данные товары из иностранного сырья, а с компаниями из России и ЕАЭС, которые производят необходимое сырьё для этих товаров, работают неохотно и редко. Это может отрицательно отразиться на продовольственной, демографической, национальной безопасности в области здравоохранения.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770752" y="5292158"/>
            <a:ext cx="9295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Тезис </a:t>
            </a:r>
            <a:r>
              <a:rPr lang="en-US" sz="1400" dirty="0">
                <a:solidFill>
                  <a:schemeClr val="bg1"/>
                </a:solidFill>
              </a:rPr>
              <a:t>3</a:t>
            </a:r>
            <a:r>
              <a:rPr lang="ru-RU" sz="1400" dirty="0">
                <a:solidFill>
                  <a:schemeClr val="bg1"/>
                </a:solidFill>
              </a:rPr>
              <a:t> Оборудование изготавливающее такую продукцию –  произведено в Италии или Китае, что в свою очередь несет определённые риски по </a:t>
            </a:r>
            <a:r>
              <a:rPr lang="ru-RU" sz="1400" dirty="0" err="1">
                <a:solidFill>
                  <a:schemeClr val="bg1"/>
                </a:solidFill>
              </a:rPr>
              <a:t>недокомплектации</a:t>
            </a:r>
            <a:r>
              <a:rPr lang="ru-RU" sz="1400" dirty="0">
                <a:solidFill>
                  <a:schemeClr val="bg1"/>
                </a:solidFill>
              </a:rPr>
              <a:t> запасными частями в случае поломки такого оборудования, а также затруднено его сервисное обслуживание.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36912" y="3210755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919978" y="417782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36912" y="502228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99090" y="1545021"/>
            <a:ext cx="77076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Девушки и женщины репродуктивного возраста.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Пожилые, инвалиды, малоподвижные, люди с хроническими заболеваниями мочеполовой системы.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Дети от 0 до 6 лет.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6025D5-6458-198C-7FC1-EBFAB78DA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18" y="1472364"/>
            <a:ext cx="3559461" cy="237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52003A6-6780-17E8-065B-715D97139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18" y="3860040"/>
            <a:ext cx="3559461" cy="266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609841" y="1179405"/>
            <a:ext cx="112563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dirty="0"/>
              <a:t>Технология (в процессе реализации проекта создано технологическое решение, которое может быть коммерциализировано). </a:t>
            </a:r>
          </a:p>
          <a:p>
            <a:pPr>
              <a:spcBef>
                <a:spcPts val="1200"/>
              </a:spcBef>
            </a:pPr>
            <a:r>
              <a:rPr lang="ru-RU" sz="1200" dirty="0"/>
              <a:t>В наличии имеется товарный знак </a:t>
            </a:r>
            <a:r>
              <a:rPr lang="en-US" sz="1200" dirty="0"/>
              <a:t>SKIN COTTON </a:t>
            </a:r>
            <a:r>
              <a:rPr lang="ru-RU" sz="1200" dirty="0"/>
              <a:t>/ Хлопковая кожа и промышленный образец, которые можно использовать для продвижения на российском и зарубежном рынках, и конкурирующего на равных с уже известными транснациональными брендами социально значимых средств гигиены. Имеются финансовые расчёты и необходимые аналитические данные для поиска инвестиций и полноценного запуска проекта.</a:t>
            </a:r>
          </a:p>
          <a:p>
            <a:pPr>
              <a:spcBef>
                <a:spcPts val="1200"/>
              </a:spcBef>
            </a:pPr>
            <a:r>
              <a:rPr lang="ru-RU" sz="1200" dirty="0"/>
              <a:t>Товары бренда </a:t>
            </a:r>
            <a:r>
              <a:rPr lang="en-US" sz="1200" dirty="0"/>
              <a:t>SKIN COTTON</a:t>
            </a:r>
            <a:r>
              <a:rPr lang="ru-RU" sz="1200" dirty="0"/>
              <a:t> выведены в продажу на российский рынок в 2023 году, представлены как офлайн так и онлайн. Подписано более 30 Договоров с различными Торговыми сетями, находящиеся в разных Субъектах РФ. Например: Аптеки «</a:t>
            </a:r>
            <a:r>
              <a:rPr lang="ru-RU" sz="1200" dirty="0" err="1"/>
              <a:t>Неофарм</a:t>
            </a:r>
            <a:r>
              <a:rPr lang="ru-RU" sz="1200" dirty="0"/>
              <a:t>», «Аптеки Столички», Золотое Яблоко, </a:t>
            </a:r>
            <a:r>
              <a:rPr lang="ru-RU" sz="1200" dirty="0" err="1"/>
              <a:t>Летуаль</a:t>
            </a:r>
            <a:r>
              <a:rPr lang="ru-RU" sz="1200" dirty="0"/>
              <a:t>, </a:t>
            </a:r>
            <a:r>
              <a:rPr lang="en-US" sz="1200" dirty="0"/>
              <a:t>WB </a:t>
            </a:r>
            <a:r>
              <a:rPr lang="ru-RU" sz="1200" dirty="0"/>
              <a:t>и другие.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C85717-99CC-9053-A3B0-05196AD69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946" y="3286262"/>
            <a:ext cx="2428476" cy="32377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A64712-FB72-6C7D-201F-6AB2CAB96A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330" b="4870"/>
          <a:stretch/>
        </p:blipFill>
        <p:spPr>
          <a:xfrm>
            <a:off x="4465037" y="3286263"/>
            <a:ext cx="4499670" cy="32377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6EC390F-9BB9-B261-79CB-2125314F9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8" y="3711406"/>
            <a:ext cx="3762380" cy="239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599090" y="1301123"/>
            <a:ext cx="1107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Описывается миссия проекта. Какие цели достигаются за счет проекта. </a:t>
            </a:r>
          </a:p>
          <a:p>
            <a:r>
              <a:rPr lang="ru-RU" sz="2000" dirty="0"/>
              <a:t>Какие задачи ставит перед собой участник конкурсного отбора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751880" y="2760487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20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D018C-C8C8-FC47-9904-8EE67C111AE9}"/>
              </a:ext>
            </a:extLst>
          </p:cNvPr>
          <p:cNvSpPr txBox="1"/>
          <p:nvPr/>
        </p:nvSpPr>
        <p:spPr>
          <a:xfrm>
            <a:off x="729440" y="3625816"/>
            <a:ext cx="531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747414" y="428995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6723535" y="2695599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Dita Sweet" panose="02000503090000020004" pitchFamily="50" charset="0"/>
              </a:rPr>
              <a:t>5.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6748165" y="3720258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Dita Sweet" panose="02000503090000020004" pitchFamily="50" charset="0"/>
              </a:rPr>
              <a:t>6.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6775908" y="547880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Dita Sweet" panose="02000503090000020004" pitchFamily="50" charset="0"/>
              </a:rPr>
              <a:t>7.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714733" y="2119173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292392" y="2779501"/>
            <a:ext cx="4752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Заместить транснациональные бренды социально значимых средств гигиены, закрепившиеся на российском рынке и занять львиную долю в общей товарной группе вышеуказанных товаров, обеспечив граждан товарами высокого качества и по доступным ценам.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45BA0-D4B1-6C43-A815-242F5EBF451D}"/>
              </a:ext>
            </a:extLst>
          </p:cNvPr>
          <p:cNvSpPr txBox="1"/>
          <p:nvPr/>
        </p:nvSpPr>
        <p:spPr>
          <a:xfrm>
            <a:off x="1277061" y="3609890"/>
            <a:ext cx="475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При поддержке российских технических институтов разработать и произвести отечественное оборудование для производства социально значимых средств гигиены.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1277061" y="4293806"/>
            <a:ext cx="530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Использовать для производства товаров сырье отечественных производителей и/или из дружественных нам стран.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7217355" y="2697843"/>
            <a:ext cx="4350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Осуществить большую аналитическую работу по всем имеющимся производителям социально значимых средств гигиены и производителей сырья, которое потребуется для производства вышеуказанных товаров: в Российской Федерации, в странах ЕАЭС, БРИКС.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7220322" y="3740235"/>
            <a:ext cx="445755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При поддержке Минздрава РФ внести в список госреестра медицинских изделий: женские гигиенические тампоны, прокладки, являющейся обязательной в регистрации.</a:t>
            </a:r>
          </a:p>
          <a:p>
            <a:r>
              <a:rPr lang="ru-RU" sz="1200" dirty="0"/>
              <a:t>При поддержке Налоговой Службы РФ, внести изменения в нормативно-правовые акты по увеличению ввозного НДС на импорт социально значимых средств гигиены.</a:t>
            </a:r>
          </a:p>
          <a:p>
            <a:r>
              <a:rPr lang="ru-RU" sz="1200" dirty="0"/>
              <a:t>При поддержке ФТС России разработать методику по определению размера ввозной таможенной пошлины на вышеуказанные товары.</a:t>
            </a:r>
          </a:p>
          <a:p>
            <a:r>
              <a:rPr lang="ru-RU" sz="1200" dirty="0"/>
              <a:t>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7217355" y="5478800"/>
            <a:ext cx="4528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Создать ИТ- Бизнес Портал по закупкам и продажам товаров, работ, услуг (Универсальную Бизнес-Платформу для взаимодействия производителей, продавцов, покупателей и аналитиков рынка) объединяющих между собой бизнес из стран ЕАЭС (возможно БРИКС, а также некоторые страны Африки).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03FE3F-EFFF-E6F9-441D-6C67FA5B6504}"/>
              </a:ext>
            </a:extLst>
          </p:cNvPr>
          <p:cNvSpPr txBox="1"/>
          <p:nvPr/>
        </p:nvSpPr>
        <p:spPr>
          <a:xfrm>
            <a:off x="763468" y="4771487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D6AE52-F411-8B08-B9EF-0EC0A95AC0B6}"/>
              </a:ext>
            </a:extLst>
          </p:cNvPr>
          <p:cNvSpPr txBox="1"/>
          <p:nvPr/>
        </p:nvSpPr>
        <p:spPr>
          <a:xfrm>
            <a:off x="1292392" y="4855564"/>
            <a:ext cx="5308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Автоматизировать оборудование при помощи отечественных ИТ – решений. </a:t>
            </a:r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FA73-FDF5-4545-9A83-B81C56B1FB7A}"/>
              </a:ext>
            </a:extLst>
          </p:cNvPr>
          <p:cNvSpPr txBox="1"/>
          <p:nvPr/>
        </p:nvSpPr>
        <p:spPr>
          <a:xfrm>
            <a:off x="599090" y="131185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Кратко и тезисно описывается суть проекта: что за проект, какая «механика» проекта, из каких инициатив/событий состоит проект, как реализуется либо будет реализовываться проект</a:t>
            </a: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266718" y="2254942"/>
            <a:ext cx="9658564" cy="151221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Тезис 1</a:t>
            </a:r>
          </a:p>
          <a:p>
            <a:pPr algn="ctr"/>
            <a:r>
              <a:rPr lang="ru-RU" sz="1300" dirty="0"/>
              <a:t>В Российской Федерации, а также странах ЕАЭС большая часть социально значимых средств гигиены представлена транснациональными брендами из недружественных нам стран. </a:t>
            </a:r>
            <a:r>
              <a:rPr lang="ru-RU" sz="1300" dirty="0" err="1"/>
              <a:t>Брендодержатели</a:t>
            </a:r>
            <a:r>
              <a:rPr lang="ru-RU" sz="1300" dirty="0"/>
              <a:t> и производители которых не обеспокоены о здоровье наших граждан, производя и поставляя на наш рынок товары худшего качества, чем такие же товары они производят для собственных нужд своих граждан. Кроме того, в условиях введённых многочисленных санкций в отношении Российской Федерации, такие недобросовестные партнёры осуществляют поставки с перебоями, что также может привести к подрыву продовольственной безопасности России.</a:t>
            </a: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66718" y="3987874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Тезис 2</a:t>
            </a:r>
          </a:p>
          <a:p>
            <a:pPr algn="ctr"/>
            <a:r>
              <a:rPr lang="ru-RU" sz="1400" dirty="0"/>
              <a:t>Поэтапный запуск производства описанный на слайдах выше.</a:t>
            </a:r>
          </a:p>
          <a:p>
            <a:pPr algn="ctr"/>
            <a:endParaRPr lang="ru-RU" sz="1400" dirty="0"/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266718" y="5373553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Тезис 3</a:t>
            </a:r>
          </a:p>
          <a:p>
            <a:pPr algn="ctr"/>
            <a:r>
              <a:rPr lang="ru-RU" sz="1400" dirty="0"/>
              <a:t>При поддержке Минкультуры РФ, Минобразования РФ, Минздрава РФ и их подведомственных учреждений – осуществлять пропаганду здорового образа жизни среди нашей целевой аудитории. Согласно разработанным методикам. </a:t>
            </a:r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1136E-8EA5-E642-8543-E61FF19CD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41551D-35E4-9ACE-8E1F-7C69BFBD6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4CB6304-3C9A-5414-48E1-76C05B1B9D87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54F786-1D23-30AE-5A8B-71D0B7B05E1D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502B3B-F7A0-7365-B376-878F7618423C}"/>
              </a:ext>
            </a:extLst>
          </p:cNvPr>
          <p:cNvSpPr txBox="1"/>
          <p:nvPr/>
        </p:nvSpPr>
        <p:spPr>
          <a:xfrm>
            <a:off x="599090" y="131185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Кратко и тезисно описывается суть проекта: что за проект, какая «механика» проекта, из каких инициатив/событий состоит проект, как реализуется либо будет реализовываться проекта</a:t>
            </a: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1C1FFE0-CAC0-0D77-0806-824231CA8C1A}"/>
              </a:ext>
            </a:extLst>
          </p:cNvPr>
          <p:cNvSpPr/>
          <p:nvPr/>
        </p:nvSpPr>
        <p:spPr>
          <a:xfrm>
            <a:off x="1266718" y="2254943"/>
            <a:ext cx="9658564" cy="70788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Тезис 4</a:t>
            </a:r>
          </a:p>
          <a:p>
            <a:pPr algn="ctr"/>
            <a:r>
              <a:rPr lang="ru-RU" sz="1200" dirty="0"/>
              <a:t>Выявить недобросовестных поставщиков и производителей социально значимых средств гигиены, инициировав проверки бизнеса в рамках установленного законодательства. </a:t>
            </a: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DFF242BD-032B-2614-D38F-2D3D862F8E6E}"/>
              </a:ext>
            </a:extLst>
          </p:cNvPr>
          <p:cNvSpPr/>
          <p:nvPr/>
        </p:nvSpPr>
        <p:spPr>
          <a:xfrm>
            <a:off x="1266718" y="3079343"/>
            <a:ext cx="9658564" cy="77888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Тезис 5</a:t>
            </a:r>
          </a:p>
          <a:p>
            <a:pPr algn="ctr"/>
            <a:r>
              <a:rPr lang="ru-RU" sz="1200" dirty="0"/>
              <a:t>При поддержке Минпромторга РФ – разработать НПА, который обяжет крупный федеральный ретейл, осуществлять подписание контрактов по производству СТМ социально значимых средств гигиены, только на производстве локализованном на территории Российской Федерации.</a:t>
            </a: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7D0C2093-C6C4-4AD8-EC2D-2F0E2F1E2784}"/>
              </a:ext>
            </a:extLst>
          </p:cNvPr>
          <p:cNvSpPr/>
          <p:nvPr/>
        </p:nvSpPr>
        <p:spPr>
          <a:xfrm>
            <a:off x="1266718" y="3992800"/>
            <a:ext cx="9658564" cy="60436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Тезис 6</a:t>
            </a:r>
          </a:p>
          <a:p>
            <a:pPr algn="ctr"/>
            <a:r>
              <a:rPr lang="ru-RU" sz="1200" dirty="0"/>
              <a:t>При поддержке Правительства России – закупки социально значимых средств гигиены в рамках ФЗ 44, ФЗ 223 – осуществлять исключительно произведенных в Российской Федерации (не переупаковано, а именно изготовленных товаров).</a:t>
            </a:r>
          </a:p>
        </p:txBody>
      </p:sp>
      <p:sp>
        <p:nvSpPr>
          <p:cNvPr id="2" name="Прямоугольник: скругленные углы 16">
            <a:extLst>
              <a:ext uri="{FF2B5EF4-FFF2-40B4-BE49-F238E27FC236}">
                <a16:creationId xmlns:a16="http://schemas.microsoft.com/office/drawing/2014/main" id="{71112CAB-CE44-F814-EB97-E952D3468763}"/>
              </a:ext>
            </a:extLst>
          </p:cNvPr>
          <p:cNvSpPr/>
          <p:nvPr/>
        </p:nvSpPr>
        <p:spPr>
          <a:xfrm>
            <a:off x="1266718" y="4731742"/>
            <a:ext cx="9658564" cy="6791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Тезис 7</a:t>
            </a:r>
          </a:p>
          <a:p>
            <a:pPr algn="ctr"/>
            <a:r>
              <a:rPr lang="ru-RU" sz="1200" dirty="0"/>
              <a:t>Разработать и внедрить Автоматизированный Бизнес ИТ-Портал, который соединит все бизнес процессы (участников этих процессов) для создания удобного взаимодействия от производителя сырья до оптового покупателя вышеуказанных товаров. </a:t>
            </a:r>
          </a:p>
        </p:txBody>
      </p:sp>
      <p:sp>
        <p:nvSpPr>
          <p:cNvPr id="11" name="Прямоугольник: скругленные углы 15">
            <a:extLst>
              <a:ext uri="{FF2B5EF4-FFF2-40B4-BE49-F238E27FC236}">
                <a16:creationId xmlns:a16="http://schemas.microsoft.com/office/drawing/2014/main" id="{FBA74049-FEEA-928E-2029-8E065F6A042A}"/>
              </a:ext>
            </a:extLst>
          </p:cNvPr>
          <p:cNvSpPr/>
          <p:nvPr/>
        </p:nvSpPr>
        <p:spPr>
          <a:xfrm>
            <a:off x="1263922" y="5568118"/>
            <a:ext cx="9658564" cy="77888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Тезис 8</a:t>
            </a:r>
          </a:p>
          <a:p>
            <a:pPr algn="ctr"/>
            <a:r>
              <a:rPr lang="ru-RU" sz="1200" dirty="0"/>
              <a:t>Создание Ассоциации производителей социально значимых средств гигиены, которая объединит многих участников соприкасающихся с производством, реализацией данных товаров для решения имеющихся и возникающих острых вопросов.</a:t>
            </a:r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0895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60232-FEBC-9240-8017-B07BA7245877}"/>
              </a:ext>
            </a:extLst>
          </p:cNvPr>
          <p:cNvSpPr txBox="1"/>
          <p:nvPr/>
        </p:nvSpPr>
        <p:spPr>
          <a:xfrm>
            <a:off x="599090" y="1311852"/>
            <a:ext cx="10731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Описываются отличительные характеристики проекта с точки зрения его реализации: </a:t>
            </a:r>
            <a:br>
              <a:rPr lang="ru-RU" sz="2000" dirty="0"/>
            </a:br>
            <a:r>
              <a:rPr lang="ru-RU" sz="2000" dirty="0"/>
              <a:t>как происходит запуск проекта, какие используются инструменты, какая последовательность шагов по созданию проекта применяются</a:t>
            </a: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599090" y="2430895"/>
            <a:ext cx="10809938" cy="143371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100" dirty="0"/>
              <a:t>Зарегистрировали в Российской Федерации товарный знак «</a:t>
            </a:r>
            <a:r>
              <a:rPr lang="en-US" sz="1100" dirty="0"/>
              <a:t>SKIN COTTON</a:t>
            </a:r>
            <a:r>
              <a:rPr lang="ru-RU" sz="1100" dirty="0"/>
              <a:t>». На двух заводах в Китае произвели: женские гигиенические прокладки и тампоны из высококачественного сырья не уступающие или превосходящие известные бренды средств женской гигиены. В перспективе произвести другие виды товаров для расширения ассортимента за счёт товаров, которые уже пользуются спросом на рынке, при этом распределить их по качеству и ценовой категории.</a:t>
            </a:r>
          </a:p>
          <a:p>
            <a:r>
              <a:rPr lang="ru-RU" sz="1100" dirty="0"/>
              <a:t>Произвести оценку интеллектуальной собственности. В данный момент по мнению экспертов, предварительно бренд </a:t>
            </a:r>
            <a:r>
              <a:rPr lang="en-US" sz="1100" dirty="0"/>
              <a:t>SKIN COTTON</a:t>
            </a:r>
            <a:r>
              <a:rPr lang="ru-RU" sz="1100" dirty="0"/>
              <a:t> оценивается до 500 миллионов рублей.</a:t>
            </a:r>
          </a:p>
          <a:p>
            <a:r>
              <a:rPr lang="ru-RU" sz="1100" dirty="0"/>
              <a:t>Полностью выйти на производство социально значимых средств гигиены на территории Российской Федерации.</a:t>
            </a:r>
          </a:p>
          <a:p>
            <a:r>
              <a:rPr lang="ru-RU" sz="1100" dirty="0"/>
              <a:t>Сделали аналитику по потребностям на рынке и потребностям целевой аудитории. За два года, с момента запуска в продажу, товар представлен по всей России и собрана обратная связь с пожеланиями и рекомендациями</a:t>
            </a:r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599090" y="3967993"/>
            <a:ext cx="10993820" cy="222171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100" dirty="0"/>
              <a:t>Последовательность:</a:t>
            </a:r>
          </a:p>
          <a:p>
            <a:r>
              <a:rPr lang="ru-RU" sz="1100" dirty="0"/>
              <a:t>1. Создан товарный знак</a:t>
            </a:r>
          </a:p>
          <a:p>
            <a:r>
              <a:rPr lang="ru-RU" sz="1100" dirty="0"/>
              <a:t>2. Сделана аналитика по конкурентам и по потребностям ЦА</a:t>
            </a:r>
          </a:p>
          <a:p>
            <a:r>
              <a:rPr lang="ru-RU" sz="1100" dirty="0"/>
              <a:t>3. Проведены переговоры с крупными аптечными сетями и федеральными ретейлерами </a:t>
            </a:r>
          </a:p>
          <a:p>
            <a:r>
              <a:rPr lang="ru-RU" sz="1100" dirty="0"/>
              <a:t>4. Получена обратная связь от собственников, коммерческих директоров, категорийных менеджеров торговых сетей по их потребностям: по количеству и предполагаемым закупочным ценам. От нашей целевой аудитории их пожелания по доработкам имеющегося ассортимента и расширению линейки товаров.</a:t>
            </a:r>
          </a:p>
          <a:p>
            <a:r>
              <a:rPr lang="ru-RU" sz="1100" dirty="0"/>
              <a:t>5. Проведены переговоры на фармацевтических выставках с собственниками производств товаров социально значимых средств гигиены в Российской Федерации</a:t>
            </a:r>
          </a:p>
          <a:p>
            <a:r>
              <a:rPr lang="ru-RU" sz="1100" dirty="0"/>
              <a:t>6. Разработан проект по производству Российского оборудования с возможностью его последующего инжинирингового обслуживания. </a:t>
            </a:r>
          </a:p>
          <a:p>
            <a:r>
              <a:rPr lang="ru-RU" sz="1100" dirty="0"/>
              <a:t>7. Собраны контакты производителей сырья в Российской Федерации и ЕАЭС.</a:t>
            </a:r>
          </a:p>
          <a:p>
            <a:r>
              <a:rPr lang="ru-RU" sz="1100" dirty="0"/>
              <a:t>8. Написано техническое задание для разработки автоматизированного Бизнес ИТ-Портала.</a:t>
            </a:r>
          </a:p>
          <a:p>
            <a:r>
              <a:rPr lang="ru-RU" sz="1100" dirty="0"/>
              <a:t>9. При поддержке Минсельхоза России и его подведомственных организаций, подготовить проект по выращиванию хлопчатника на территории Херсонской области для обеспечения сырьём предприятий лёгкой промышленности.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12B77-6744-9940-BDBF-145020A371EA}"/>
              </a:ext>
            </a:extLst>
          </p:cNvPr>
          <p:cNvSpPr txBox="1"/>
          <p:nvPr/>
        </p:nvSpPr>
        <p:spPr>
          <a:xfrm>
            <a:off x="599090" y="131185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Указывается до 5 основных результатов проекта, которые были достигнуты в 2024 году и будут достигнуты в 2025 году и в последующем периоде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07844" y="22966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07844" y="30560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07844" y="382139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07844" y="4561941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96871" y="2219793"/>
            <a:ext cx="10324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За 24 месяца российский бренд </a:t>
            </a:r>
            <a:r>
              <a:rPr lang="en-US" sz="1400" dirty="0"/>
              <a:t>SKIN COTTON </a:t>
            </a:r>
            <a:r>
              <a:rPr lang="ru-RU" sz="1400" dirty="0"/>
              <a:t>представлен в продаже на всей территории Российской Федерации, ежемесячно увеличиваются количество продаж, подписываются новые договора о сотрудничестве с торговыми сетями.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96871" y="2963333"/>
            <a:ext cx="10324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Проводится большая маркетинговая компания нацеленная на узнаваемость бренда и укреплению его репутации.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96871" y="3734874"/>
            <a:ext cx="10324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Готовность проекта по реализации строительства завода на территории РОССИЙСКОЙ ФЕДЕРАЦИИ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096871" y="4481528"/>
            <a:ext cx="10324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Написано техническое задание для разработки автоматизированного Бизнес ИТ-Портала.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D6726D-45EF-322C-C3E1-C75D43062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44" y="5180554"/>
            <a:ext cx="237765" cy="2438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5E4BC3-90B7-E6FD-E33B-D458E83F0CE7}"/>
              </a:ext>
            </a:extLst>
          </p:cNvPr>
          <p:cNvSpPr txBox="1"/>
          <p:nvPr/>
        </p:nvSpPr>
        <p:spPr>
          <a:xfrm>
            <a:off x="1096871" y="5180554"/>
            <a:ext cx="10324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Подготовлены предложения рекомендации для Федеральных органов исполнительной власти по улучшению регулирования процессов связанных с товарами социально значимых средств гигиены, которые обеспечат стабильный рост российской экономики, развитие новых территорий, появление дополнительных источников налоговых доходов в бюджет, внедрение передовых технологий в российское производство, повышение культуры сохранения здоровья, увеличение продолжительности жизни.</a:t>
            </a:r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2358</Words>
  <Application>Microsoft Office PowerPoint</Application>
  <PresentationFormat>Широкоэкранный</PresentationFormat>
  <Paragraphs>150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Dita Sweet</vt:lpstr>
      <vt:lpstr>Playfair Display</vt:lpstr>
      <vt:lpstr>Playfair Display SemiBold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Андрей Нахимов</cp:lastModifiedBy>
  <cp:revision>91</cp:revision>
  <dcterms:created xsi:type="dcterms:W3CDTF">2025-03-26T12:04:55Z</dcterms:created>
  <dcterms:modified xsi:type="dcterms:W3CDTF">2025-04-27T18:40:39Z</dcterms:modified>
</cp:coreProperties>
</file>