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4" r:id="rId4"/>
    <p:sldId id="273" r:id="rId5"/>
    <p:sldId id="272" r:id="rId6"/>
    <p:sldId id="274" r:id="rId7"/>
    <p:sldId id="275" r:id="rId8"/>
    <p:sldId id="268" r:id="rId9"/>
    <p:sldId id="266" r:id="rId10"/>
    <p:sldId id="27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628"/>
    <a:srgbClr val="02B3D3"/>
    <a:srgbClr val="741EDF"/>
    <a:srgbClr val="F1EFF0"/>
    <a:srgbClr val="760C09"/>
    <a:srgbClr val="FA2C0D"/>
    <a:srgbClr val="4E0701"/>
    <a:srgbClr val="FFCE2B"/>
    <a:srgbClr val="324166"/>
    <a:srgbClr val="FDF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12" autoAdjust="0"/>
  </p:normalViewPr>
  <p:slideViewPr>
    <p:cSldViewPr snapToGrid="0">
      <p:cViewPr varScale="1">
        <p:scale>
          <a:sx n="106" d="100"/>
          <a:sy n="106" d="100"/>
        </p:scale>
        <p:origin x="114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088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D1CD9CD-7E8A-4B9A-AAC2-D320EA1BA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8BA1A1-5423-4097-9E81-69FE9C76C3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39231-E164-40F4-9440-A933E80E0D42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05A505-898B-40B6-995F-EC8B619D5F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C6084D-9BF9-4BDD-8FA2-F3D1C9A63B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D8D04-334D-42F7-9B7D-242DA519A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175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FFB10-EEEF-4003-A3A1-43520C4FB010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4E19F-7952-44E3-B289-25296E67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87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4E19F-7952-44E3-B289-25296E677EA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104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337EE-1DDC-4612-9D24-EEE03BC7F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36525"/>
            <a:ext cx="9306788" cy="1325563"/>
          </a:xfrm>
        </p:spPr>
        <p:txBody>
          <a:bodyPr/>
          <a:lstStyle>
            <a:lvl1pPr>
              <a:defRPr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C441D7-3C7C-447A-BBE1-5FA9C7B50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580" y="1725396"/>
            <a:ext cx="8634847" cy="4351338"/>
          </a:xfrm>
        </p:spPr>
        <p:txBody>
          <a:bodyPr/>
          <a:lstStyle>
            <a:lvl1pPr>
              <a:defRPr b="0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 b="0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b="0"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 b="0"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 b="0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4DD3DF-47D2-4244-9792-12CE4D3723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32" y="6356350"/>
            <a:ext cx="2692067" cy="365125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DCB5CFB-1053-4ABD-8AE7-93CBC6C0D1C1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5E88ED-267A-406F-8814-D64DEA1F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5300" y="6356350"/>
            <a:ext cx="40381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C3D36-61B4-4111-AC83-C3795B4B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1732" y="6356350"/>
            <a:ext cx="2692067" cy="365125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48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666AC-8030-4AC8-BD2D-177E2E600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4D5522-45B7-4992-826F-6AF937AAF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30567A-7DA1-430D-84F6-D7275133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8EBEF-8A21-4561-832D-24C58134F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0DEFF5-DC16-4E1D-99A4-EA87D703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86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344DC8E-DBB1-4521-B17B-AD7A7C576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F991ED-D009-4F33-823F-3A146B799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4A8B54-1575-4378-A084-65830E2A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A3AF89-A79E-4632-89EC-9A4B35359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42F16A-CC16-411F-AB10-DD5D1159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solidFill>
          <a:srgbClr val="F1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337EE-1DDC-4612-9D24-EEE03BC7F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36525"/>
            <a:ext cx="9306788" cy="1325563"/>
          </a:xfrm>
        </p:spPr>
        <p:txBody>
          <a:bodyPr/>
          <a:lstStyle>
            <a:lvl1pPr>
              <a:defRPr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C441D7-3C7C-447A-BBE1-5FA9C7B50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580" y="1725396"/>
            <a:ext cx="8634847" cy="4351338"/>
          </a:xfrm>
        </p:spPr>
        <p:txBody>
          <a:bodyPr/>
          <a:lstStyle>
            <a:lvl1pPr>
              <a:defRPr b="0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 b="0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b="0"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 b="0"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 b="0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4DD3DF-47D2-4244-9792-12CE4D3723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32" y="6356350"/>
            <a:ext cx="2692067" cy="365125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DCB5CFB-1053-4ABD-8AE7-93CBC6C0D1C1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5E88ED-267A-406F-8814-D64DEA1F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5300" y="6356350"/>
            <a:ext cx="40381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C3D36-61B4-4111-AC83-C3795B4B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1732" y="6356350"/>
            <a:ext cx="2692067" cy="365125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49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7987F-C5EA-438F-BD7E-8D303911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968" y="1902980"/>
            <a:ext cx="8156863" cy="1745673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5F1006-7188-498C-ABBF-80587A3CC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5191" y="3680403"/>
            <a:ext cx="8066809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CAAA22-0748-44B2-95C1-E3606572E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DCB5CFB-1053-4ABD-8AE7-93CBC6C0D1C1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774E4D-3F92-4FAA-8349-F6D45C08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6F7DFC-34D2-47BD-A449-1F12C2DF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A3671-D70D-4846-A00D-D451CC45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78F876-D852-4E29-A439-4A96013AA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3E4988-A050-44F9-8CDD-B99FEE1FC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29F515-61FC-4696-9DBE-C3EE88BB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23E599-4964-4661-B895-F15D49D3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44141B-6E20-42C1-A083-D0371C7F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2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5B16F-47D8-43EB-9F03-B3ACD863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D8F048-D987-4AFF-A795-6F700E92B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A324EF-75CB-4183-A85B-AD7BDD2D7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0D5C6B-EB08-465F-984C-82BB28644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6BF5B3-E575-4778-951F-B85DDAFB1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F580A43-90A9-4F74-9CEA-78DC0914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82B72D-A421-4731-A1B3-4B3F7B15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7E0AB1-8C34-4787-A417-D8024485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65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638900-AEB2-4230-9726-FC3E1A82B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A991F4-A55E-4763-85B2-BCF817E0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418399-BB26-4B5F-AE06-073556FF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00C12F-25DD-409F-A773-01449550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20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D4BDE5-0371-459D-9B04-EC35D0797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AD7312-632A-48EA-9CD9-4C1F9B3E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9392F6-5A18-4C8F-94AC-EE4481D76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5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902DB-6786-4EC8-841C-442CE7C5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D0E0AD-9CDE-4B68-B397-28CF6A3B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FB86FE-73E5-4676-9540-C4530EC06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BF0736-3C77-4656-9517-532D8B4FA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69D685-6A52-4572-A0D6-C0059AC9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A8EB1A-AC6D-428E-B0D1-CF9A7622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84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B2F2F-88ED-4374-94A7-62F66BCD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E968185-D0D5-4204-98C8-EE5D53385A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E72D50-BFF9-4173-ABD2-4EC13B94B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727AD-9A27-4C72-9887-E950A1F3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C7B91B-1762-407F-A127-DE1DCC62F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9B9FBD-B522-4123-A0F9-BFF6E77F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8E9D2-AC3C-4712-9A37-752F16DB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3DA045-D354-445D-BE18-3E16A1484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148A85-0285-419E-9BCD-D8E30563A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B5CFB-1053-4ABD-8AE7-93CBC6C0D1C1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AA4832-14D7-456F-8D8A-08F55C337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65C6DE-1236-408E-A547-97410DDD6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:a16="http://schemas.microsoft.com/office/drawing/2014/main" id="{A3D3FC47-1965-4ADE-8DCB-5A97BFA1FA8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3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presentation-creation.ru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297093" cy="56946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342B6-92C8-4F2C-9F6D-B8ACADD0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8526538" y="159027"/>
            <a:ext cx="556592" cy="4346712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C636016-DF24-47BF-878B-C820F7F2D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3843" y="316872"/>
            <a:ext cx="4768158" cy="600441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Муниципальное автономное общеобразовательное учреждение средняя общеобразовательная школа №68 с углубленным изучением отдельных предметов </a:t>
            </a:r>
            <a:endParaRPr lang="ru-RU" sz="3600" dirty="0" smtClean="0">
              <a:solidFill>
                <a:schemeClr val="tx1"/>
              </a:solidFill>
            </a:endParaRPr>
          </a:p>
          <a:p>
            <a:r>
              <a:rPr lang="ru-RU" sz="3600" dirty="0" smtClean="0">
                <a:solidFill>
                  <a:schemeClr val="tx1"/>
                </a:solidFill>
              </a:rPr>
              <a:t>г</a:t>
            </a:r>
            <a:r>
              <a:rPr lang="ru-RU" sz="3600" dirty="0" smtClean="0">
                <a:solidFill>
                  <a:schemeClr val="tx1"/>
                </a:solidFill>
              </a:rPr>
              <a:t>. Екатеринбург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6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707121" y="136525"/>
            <a:ext cx="1979721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 smtClean="0"/>
              <a:t>СПАСИБО </a:t>
            </a:r>
          </a:p>
          <a:p>
            <a:pPr marL="0" indent="0" algn="ctr">
              <a:buNone/>
            </a:pPr>
            <a:r>
              <a:rPr lang="ru-RU" sz="8000" dirty="0" smtClean="0"/>
              <a:t>ЗА ВНИМАНИЕ!!!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415561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«Здоровый учитель - здоровые дети»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оминация – «Здоровье на производстве»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E72134-208E-4A25-B10D-1D5493B359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i="1" dirty="0" smtClean="0">
                <a:solidFill>
                  <a:schemeClr val="tx1"/>
                </a:solidFill>
              </a:rPr>
              <a:t>	Здоровые </a:t>
            </a:r>
            <a:r>
              <a:rPr lang="ru-RU" i="1" dirty="0" smtClean="0">
                <a:solidFill>
                  <a:schemeClr val="tx1"/>
                </a:solidFill>
              </a:rPr>
              <a:t>женщины </a:t>
            </a:r>
            <a:r>
              <a:rPr lang="ru-RU" dirty="0" smtClean="0">
                <a:solidFill>
                  <a:schemeClr val="tx1"/>
                </a:solidFill>
              </a:rPr>
              <a:t>– это категория не столько медицинская, сколько психологическая, а значит сохранение здоровья педагогов в руках самих педагогов. И начинать надо с себя, глубоко осмыслив и поверив в собственные силы и возможности, научиться регулировать свое психоэмоциональное состояние,  укреплять свое здоровье.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	В </a:t>
            </a:r>
            <a:r>
              <a:rPr lang="ru-RU" dirty="0" smtClean="0">
                <a:solidFill>
                  <a:schemeClr val="tx1"/>
                </a:solidFill>
              </a:rPr>
              <a:t>МАОУ СОШ №68 с УИОП при участии директора Роговой Елены Николаевны создана программа  «Здоровый учитель – здоровые дети» для </a:t>
            </a:r>
            <a:r>
              <a:rPr lang="ru-RU" dirty="0" smtClean="0">
                <a:solidFill>
                  <a:schemeClr val="tx1"/>
                </a:solidFill>
              </a:rPr>
              <a:t>учителей - </a:t>
            </a:r>
            <a:r>
              <a:rPr lang="ru-RU" dirty="0" smtClean="0">
                <a:solidFill>
                  <a:schemeClr val="tx1"/>
                </a:solidFill>
              </a:rPr>
              <a:t>женщин, которая позволяет расслабиться после трудного рабочего дня, а также заняться оздоровительной гимнастикой, спортивными играми и занятием на тренажерах.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CE4BC3-074B-430E-9156-D291E09232E7}"/>
              </a:ext>
            </a:extLst>
          </p:cNvPr>
          <p:cNvSpPr txBox="1">
            <a:spLocks/>
          </p:cNvSpPr>
          <p:nvPr/>
        </p:nvSpPr>
        <p:spPr>
          <a:xfrm flipH="1">
            <a:off x="15790460" y="6440529"/>
            <a:ext cx="109182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Объект 6" descr="C:\Users\BEREZI~1\AppData\Local\Temp\{D090370A-A137-4D35-812E-EC06334D7522}.tmp"/>
          <p:cNvPicPr>
            <a:picLocks noGrp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48" y="1825625"/>
            <a:ext cx="3263503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EA663-ED93-415C-AE74-0ADE94E33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«Здоровый учитель- здоровые дети»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126C2D0C-4B22-445D-AD47-D1F785C3E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487" y="1462088"/>
            <a:ext cx="9120129" cy="4895634"/>
          </a:xfrm>
          <a:noFill/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Кабинет релаксации – любимое место всех женщин нашего коллектива, который расписан для посещения как после учебного времени, так и во время учебного периода, когда у педагогов есть свободное время;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Зал для оздоровительной гимнастики и тренажеры открыты для посещающих 2 раза в неделю после учебных занятий;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Спортивный зал принимает педагогов по субботам, где каждый педагог может заняться своим видом спорта. Кто-то любит волейбол, а кто-то играет в баскетбол. Педагоги участвуют в матчевых встречах с другими образовательными учреждениями, проводятся совместные игры с обучающимися.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B43B730-3D99-466E-BB4C-1D55530A8067}"/>
              </a:ext>
            </a:extLst>
          </p:cNvPr>
          <p:cNvSpPr/>
          <p:nvPr/>
        </p:nvSpPr>
        <p:spPr>
          <a:xfrm>
            <a:off x="15271844" y="2190382"/>
            <a:ext cx="2538483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57E85F-B8D6-4B95-ADE5-810EDE668FD0}"/>
              </a:ext>
            </a:extLst>
          </p:cNvPr>
          <p:cNvSpPr txBox="1"/>
          <p:nvPr/>
        </p:nvSpPr>
        <p:spPr>
          <a:xfrm>
            <a:off x="15531148" y="2190382"/>
            <a:ext cx="395788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35FE64AD-A261-47C2-AC13-22BCF899EF9F}"/>
              </a:ext>
            </a:extLst>
          </p:cNvPr>
          <p:cNvSpPr txBox="1">
            <a:spLocks/>
          </p:cNvSpPr>
          <p:nvPr/>
        </p:nvSpPr>
        <p:spPr>
          <a:xfrm flipH="1">
            <a:off x="16077062" y="2969833"/>
            <a:ext cx="1351127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Lorem ipsum dolor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adipiscing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elit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sed do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eiusmod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tempor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incididunt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ut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labore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et dolore magna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aliqua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.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C66C8AB-16F5-437B-9631-FA3568821788}"/>
              </a:ext>
            </a:extLst>
          </p:cNvPr>
          <p:cNvSpPr/>
          <p:nvPr/>
        </p:nvSpPr>
        <p:spPr>
          <a:xfrm flipH="1">
            <a:off x="14712284" y="2190382"/>
            <a:ext cx="1869744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EA0B4285-7792-45A3-8808-E7EBDBAF587E}"/>
              </a:ext>
            </a:extLst>
          </p:cNvPr>
          <p:cNvSpPr txBox="1">
            <a:spLocks/>
          </p:cNvSpPr>
          <p:nvPr/>
        </p:nvSpPr>
        <p:spPr>
          <a:xfrm flipH="1">
            <a:off x="14821468" y="2969833"/>
            <a:ext cx="709682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</a:t>
            </a:r>
            <a:r>
              <a:rPr lang="en-US" dirty="0" err="1" smtClean="0">
                <a:solidFill>
                  <a:schemeClr val="bg1"/>
                </a:solidFill>
              </a:rPr>
              <a:t>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EDF6FA34-A26F-4B3B-948D-6228766FE097}"/>
              </a:ext>
            </a:extLst>
          </p:cNvPr>
          <p:cNvSpPr/>
          <p:nvPr/>
        </p:nvSpPr>
        <p:spPr>
          <a:xfrm>
            <a:off x="17591963" y="2190382"/>
            <a:ext cx="900752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634AEC-CD67-403F-BE3B-9C0022AE00C0}"/>
              </a:ext>
            </a:extLst>
          </p:cNvPr>
          <p:cNvSpPr txBox="1"/>
          <p:nvPr/>
        </p:nvSpPr>
        <p:spPr>
          <a:xfrm flipH="1">
            <a:off x="15271844" y="2190382"/>
            <a:ext cx="25930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6"/>
                </a:solidFill>
              </a:rPr>
              <a:t>3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16" name="Нижний колонтитул 4">
            <a:extLst>
              <a:ext uri="{FF2B5EF4-FFF2-40B4-BE49-F238E27FC236}">
                <a16:creationId xmlns:a16="http://schemas.microsoft.com/office/drawing/2014/main" id="{EE00366D-B0B6-4A06-883B-37CA62AF456B}"/>
              </a:ext>
            </a:extLst>
          </p:cNvPr>
          <p:cNvSpPr txBox="1">
            <a:spLocks/>
          </p:cNvSpPr>
          <p:nvPr/>
        </p:nvSpPr>
        <p:spPr>
          <a:xfrm flipH="1">
            <a:off x="15531148" y="6440529"/>
            <a:ext cx="36849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utoShape 2" descr="https://i.oneme.ru/i?r=BTE2sh_eZW7g8kugOdIm2NotXgyytPh51IIdD1Bk1CUNC6Lk5_d_N2ggh2f7O00js_M"/>
          <p:cNvSpPr>
            <a:spLocks noChangeAspect="1" noChangeArrowheads="1"/>
          </p:cNvSpPr>
          <p:nvPr/>
        </p:nvSpPr>
        <p:spPr bwMode="auto">
          <a:xfrm>
            <a:off x="235764" y="13652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4" descr="https://i.oneme.ru/i?r=BTE2sh_eZW7g8kugOdIm2NotXgyytPh51IIdD1Bk1CUNC6Lk5_d_N2ggh2f7O00js_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6" descr="https://i.oneme.ru/i?r=BTE2sh_eZW7g8kugOdIm2NotuQDTewy2i9E0dlG4gBajx6Lk5_d_N2ggh2f7O00js_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8" descr="https://i.oneme.ru/i?r=BTE2sh_eZW7g8kugOdIm2NotuQDTewy2i9E0dlG4gBajx6Lk5_d_N2ggh2f7O00js_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12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EA663-ED93-415C-AE74-0ADE94E33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 релаксации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126C2D0C-4B22-445D-AD47-D1F785C3E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487" y="1462088"/>
            <a:ext cx="9120129" cy="4895634"/>
          </a:xfrm>
          <a:noFill/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Кабинет релаксации включает в себя несколько процедур, которые обеспечивают женщинам коллектива </a:t>
            </a:r>
            <a:r>
              <a:rPr lang="ru-RU" sz="3600" dirty="0" err="1" smtClean="0">
                <a:solidFill>
                  <a:schemeClr val="tx1"/>
                </a:solidFill>
              </a:rPr>
              <a:t>оздоравливающий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и расслабляющий </a:t>
            </a:r>
            <a:r>
              <a:rPr lang="ru-RU" sz="3600" dirty="0" smtClean="0">
                <a:solidFill>
                  <a:schemeClr val="tx1"/>
                </a:solidFill>
              </a:rPr>
              <a:t>эффект. В процедуры включены: </a:t>
            </a:r>
            <a:r>
              <a:rPr lang="ru-RU" sz="3600" dirty="0" err="1" smtClean="0">
                <a:solidFill>
                  <a:schemeClr val="tx1"/>
                </a:solidFill>
              </a:rPr>
              <a:t>ПрессоТерапия</a:t>
            </a:r>
            <a:r>
              <a:rPr lang="ru-RU" sz="3600" dirty="0" smtClean="0">
                <a:solidFill>
                  <a:schemeClr val="tx1"/>
                </a:solidFill>
              </a:rPr>
              <a:t> «Штаны», </a:t>
            </a:r>
            <a:r>
              <a:rPr lang="ru-RU" sz="3600" dirty="0" err="1" smtClean="0">
                <a:solidFill>
                  <a:schemeClr val="tx1"/>
                </a:solidFill>
              </a:rPr>
              <a:t>массажер</a:t>
            </a:r>
            <a:r>
              <a:rPr lang="ru-RU" sz="3600" dirty="0" smtClean="0">
                <a:solidFill>
                  <a:schemeClr val="tx1"/>
                </a:solidFill>
              </a:rPr>
              <a:t> для ног  «Биг </a:t>
            </a:r>
            <a:r>
              <a:rPr lang="ru-RU" sz="3600" dirty="0" err="1" smtClean="0">
                <a:solidFill>
                  <a:schemeClr val="tx1"/>
                </a:solidFill>
              </a:rPr>
              <a:t>Сталс</a:t>
            </a:r>
            <a:r>
              <a:rPr lang="ru-RU" sz="3600" dirty="0" smtClean="0">
                <a:solidFill>
                  <a:schemeClr val="tx1"/>
                </a:solidFill>
              </a:rPr>
              <a:t>», </a:t>
            </a:r>
            <a:r>
              <a:rPr lang="ru-RU" sz="3600" dirty="0" err="1" smtClean="0">
                <a:solidFill>
                  <a:schemeClr val="tx1"/>
                </a:solidFill>
              </a:rPr>
              <a:t>массажно</a:t>
            </a:r>
            <a:r>
              <a:rPr lang="ru-RU" sz="3600" dirty="0" smtClean="0">
                <a:solidFill>
                  <a:schemeClr val="tx1"/>
                </a:solidFill>
              </a:rPr>
              <a:t>- терапевтическая кровать </a:t>
            </a:r>
            <a:r>
              <a:rPr lang="en-US" sz="3600" dirty="0" smtClean="0">
                <a:solidFill>
                  <a:schemeClr val="tx1"/>
                </a:solidFill>
              </a:rPr>
              <a:t>Vital Rays De Luxe</a:t>
            </a:r>
            <a:r>
              <a:rPr lang="ru-RU" sz="3600" dirty="0" smtClean="0">
                <a:solidFill>
                  <a:schemeClr val="tx1"/>
                </a:solidFill>
              </a:rPr>
              <a:t>, массажный барабан </a:t>
            </a:r>
            <a:r>
              <a:rPr lang="en-US" sz="3600" dirty="0" smtClean="0">
                <a:solidFill>
                  <a:schemeClr val="tx1"/>
                </a:solidFill>
              </a:rPr>
              <a:t>Beauty Roll</a:t>
            </a:r>
            <a:r>
              <a:rPr lang="ru-RU" sz="3600" dirty="0" smtClean="0">
                <a:solidFill>
                  <a:schemeClr val="tx1"/>
                </a:solidFill>
              </a:rPr>
              <a:t>, так же упражнения с массажным мячом.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B43B730-3D99-466E-BB4C-1D55530A8067}"/>
              </a:ext>
            </a:extLst>
          </p:cNvPr>
          <p:cNvSpPr/>
          <p:nvPr/>
        </p:nvSpPr>
        <p:spPr>
          <a:xfrm>
            <a:off x="15271844" y="2190382"/>
            <a:ext cx="2538483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57E85F-B8D6-4B95-ADE5-810EDE668FD0}"/>
              </a:ext>
            </a:extLst>
          </p:cNvPr>
          <p:cNvSpPr txBox="1"/>
          <p:nvPr/>
        </p:nvSpPr>
        <p:spPr>
          <a:xfrm>
            <a:off x="15531148" y="2190382"/>
            <a:ext cx="395788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35FE64AD-A261-47C2-AC13-22BCF899EF9F}"/>
              </a:ext>
            </a:extLst>
          </p:cNvPr>
          <p:cNvSpPr txBox="1">
            <a:spLocks/>
          </p:cNvSpPr>
          <p:nvPr/>
        </p:nvSpPr>
        <p:spPr>
          <a:xfrm flipH="1">
            <a:off x="16077062" y="2969833"/>
            <a:ext cx="1351127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Lorem ipsum dolor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adipiscing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elit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sed do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eiusmod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tempor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incididunt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ut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labore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et dolore magna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aliqua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.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C66C8AB-16F5-437B-9631-FA3568821788}"/>
              </a:ext>
            </a:extLst>
          </p:cNvPr>
          <p:cNvSpPr/>
          <p:nvPr/>
        </p:nvSpPr>
        <p:spPr>
          <a:xfrm flipH="1">
            <a:off x="14712284" y="2190382"/>
            <a:ext cx="1869744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EA0B4285-7792-45A3-8808-E7EBDBAF587E}"/>
              </a:ext>
            </a:extLst>
          </p:cNvPr>
          <p:cNvSpPr txBox="1">
            <a:spLocks/>
          </p:cNvSpPr>
          <p:nvPr/>
        </p:nvSpPr>
        <p:spPr>
          <a:xfrm flipH="1">
            <a:off x="14821468" y="2969833"/>
            <a:ext cx="709682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</a:t>
            </a:r>
            <a:r>
              <a:rPr lang="en-US" dirty="0" err="1" smtClean="0">
                <a:solidFill>
                  <a:schemeClr val="bg1"/>
                </a:solidFill>
              </a:rPr>
              <a:t>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EDF6FA34-A26F-4B3B-948D-6228766FE097}"/>
              </a:ext>
            </a:extLst>
          </p:cNvPr>
          <p:cNvSpPr/>
          <p:nvPr/>
        </p:nvSpPr>
        <p:spPr>
          <a:xfrm>
            <a:off x="17591963" y="2190382"/>
            <a:ext cx="900752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634AEC-CD67-403F-BE3B-9C0022AE00C0}"/>
              </a:ext>
            </a:extLst>
          </p:cNvPr>
          <p:cNvSpPr txBox="1"/>
          <p:nvPr/>
        </p:nvSpPr>
        <p:spPr>
          <a:xfrm flipH="1">
            <a:off x="15271844" y="2190382"/>
            <a:ext cx="25930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6"/>
                </a:solidFill>
              </a:rPr>
              <a:t>3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16" name="Нижний колонтитул 4">
            <a:extLst>
              <a:ext uri="{FF2B5EF4-FFF2-40B4-BE49-F238E27FC236}">
                <a16:creationId xmlns:a16="http://schemas.microsoft.com/office/drawing/2014/main" id="{EE00366D-B0B6-4A06-883B-37CA62AF456B}"/>
              </a:ext>
            </a:extLst>
          </p:cNvPr>
          <p:cNvSpPr txBox="1">
            <a:spLocks/>
          </p:cNvSpPr>
          <p:nvPr/>
        </p:nvSpPr>
        <p:spPr>
          <a:xfrm flipH="1">
            <a:off x="15531148" y="6440529"/>
            <a:ext cx="36849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utoShape 2" descr="https://i.oneme.ru/i?r=BTE2sh_eZW7g8kugOdIm2NotXgyytPh51IIdD1Bk1CUNC6Lk5_d_N2ggh2f7O00js_M"/>
          <p:cNvSpPr>
            <a:spLocks noChangeAspect="1" noChangeArrowheads="1"/>
          </p:cNvSpPr>
          <p:nvPr/>
        </p:nvSpPr>
        <p:spPr bwMode="auto">
          <a:xfrm>
            <a:off x="235764" y="13652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4" descr="https://i.oneme.ru/i?r=BTE2sh_eZW7g8kugOdIm2NotXgyytPh51IIdD1Bk1CUNC6Lk5_d_N2ggh2f7O00js_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6" descr="https://i.oneme.ru/i?r=BTE2sh_eZW7g8kugOdIm2NotuQDTewy2i9E0dlG4gBajx6Lk5_d_N2ggh2f7O00js_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8" descr="https://i.oneme.ru/i?r=BTE2sh_eZW7g8kugOdIm2NotuQDTewy2i9E0dlG4gBajx6Lk5_d_N2ggh2f7O00js_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39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EA663-ED93-415C-AE74-0ADE94E33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 релаксации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126C2D0C-4B22-445D-AD47-D1F785C3E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769" y="2006384"/>
            <a:ext cx="8634847" cy="4351338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Lorem ipsum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dolor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B43B730-3D99-466E-BB4C-1D55530A8067}"/>
              </a:ext>
            </a:extLst>
          </p:cNvPr>
          <p:cNvSpPr/>
          <p:nvPr/>
        </p:nvSpPr>
        <p:spPr>
          <a:xfrm>
            <a:off x="15271844" y="2190382"/>
            <a:ext cx="2538483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57E85F-B8D6-4B95-ADE5-810EDE668FD0}"/>
              </a:ext>
            </a:extLst>
          </p:cNvPr>
          <p:cNvSpPr txBox="1"/>
          <p:nvPr/>
        </p:nvSpPr>
        <p:spPr>
          <a:xfrm>
            <a:off x="15531148" y="2190382"/>
            <a:ext cx="395788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35FE64AD-A261-47C2-AC13-22BCF899EF9F}"/>
              </a:ext>
            </a:extLst>
          </p:cNvPr>
          <p:cNvSpPr txBox="1">
            <a:spLocks/>
          </p:cNvSpPr>
          <p:nvPr/>
        </p:nvSpPr>
        <p:spPr>
          <a:xfrm flipH="1">
            <a:off x="16077062" y="2969833"/>
            <a:ext cx="1351127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Lorem ipsum dolor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adipiscing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elit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sed do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eiusmod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tempor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incididunt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ut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labore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et dolore magna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aliqua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.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C66C8AB-16F5-437B-9631-FA3568821788}"/>
              </a:ext>
            </a:extLst>
          </p:cNvPr>
          <p:cNvSpPr/>
          <p:nvPr/>
        </p:nvSpPr>
        <p:spPr>
          <a:xfrm flipH="1">
            <a:off x="14712284" y="2190382"/>
            <a:ext cx="1869744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EA0B4285-7792-45A3-8808-E7EBDBAF587E}"/>
              </a:ext>
            </a:extLst>
          </p:cNvPr>
          <p:cNvSpPr txBox="1">
            <a:spLocks/>
          </p:cNvSpPr>
          <p:nvPr/>
        </p:nvSpPr>
        <p:spPr>
          <a:xfrm flipH="1">
            <a:off x="14821468" y="2969833"/>
            <a:ext cx="709682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</a:t>
            </a:r>
            <a:r>
              <a:rPr lang="en-US" dirty="0" err="1" smtClean="0">
                <a:solidFill>
                  <a:schemeClr val="bg1"/>
                </a:solidFill>
              </a:rPr>
              <a:t>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EDF6FA34-A26F-4B3B-948D-6228766FE097}"/>
              </a:ext>
            </a:extLst>
          </p:cNvPr>
          <p:cNvSpPr/>
          <p:nvPr/>
        </p:nvSpPr>
        <p:spPr>
          <a:xfrm>
            <a:off x="17591963" y="2190382"/>
            <a:ext cx="900752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634AEC-CD67-403F-BE3B-9C0022AE00C0}"/>
              </a:ext>
            </a:extLst>
          </p:cNvPr>
          <p:cNvSpPr txBox="1"/>
          <p:nvPr/>
        </p:nvSpPr>
        <p:spPr>
          <a:xfrm flipH="1">
            <a:off x="15271844" y="2190382"/>
            <a:ext cx="25930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6"/>
                </a:solidFill>
              </a:rPr>
              <a:t>3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16" name="Нижний колонтитул 4">
            <a:extLst>
              <a:ext uri="{FF2B5EF4-FFF2-40B4-BE49-F238E27FC236}">
                <a16:creationId xmlns:a16="http://schemas.microsoft.com/office/drawing/2014/main" id="{EE00366D-B0B6-4A06-883B-37CA62AF456B}"/>
              </a:ext>
            </a:extLst>
          </p:cNvPr>
          <p:cNvSpPr txBox="1">
            <a:spLocks/>
          </p:cNvSpPr>
          <p:nvPr/>
        </p:nvSpPr>
        <p:spPr>
          <a:xfrm flipH="1">
            <a:off x="15531148" y="6440529"/>
            <a:ext cx="36849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utoShape 2" descr="https://i.oneme.ru/i?r=BTE2sh_eZW7g8kugOdIm2NotXgyytPh51IIdD1Bk1CUNC6Lk5_d_N2ggh2f7O00js_M"/>
          <p:cNvSpPr>
            <a:spLocks noChangeAspect="1" noChangeArrowheads="1"/>
          </p:cNvSpPr>
          <p:nvPr/>
        </p:nvSpPr>
        <p:spPr bwMode="auto">
          <a:xfrm>
            <a:off x="235764" y="13652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4" descr="https://i.oneme.ru/i?r=BTE2sh_eZW7g8kugOdIm2NotXgyytPh51IIdD1Bk1CUNC6Lk5_d_N2ggh2f7O00js_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6" descr="https://i.oneme.ru/i?r=BTE2sh_eZW7g8kugOdIm2NotuQDTewy2i9E0dlG4gBajx6Lk5_d_N2ggh2f7O00js_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8" descr="https://i.oneme.ru/i?r=BTE2sh_eZW7g8kugOdIm2NotuQDTewy2i9E0dlG4gBajx6Lk5_d_N2ggh2f7O00js_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Рисунок 21" descr="C:\Users\BEREZI~1\AppData\Local\Temp\{7E65D3C9-6CD0-4D4E-9366-65A81AF91A75}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767" y="3652099"/>
            <a:ext cx="2257577" cy="2788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BEREZI~1\AppData\Local\Temp\{BB4A07E7-B844-49A2-A7CB-5F629C4C611B}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1596656"/>
            <a:ext cx="2866811" cy="2378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C:\Users\BEREZI~1\AppData\Local\Temp\{4B28849C-F501-4F80-8C8D-E1A25B45FD92}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904" y="3652098"/>
            <a:ext cx="2153075" cy="270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C:\Users\BEREZI~1\AppData\Local\Temp\{A5C65DAE-76D3-44DC-89E6-F22310E1AD8D}.t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743" y="1590676"/>
            <a:ext cx="2777032" cy="2373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C:\Users\BEREZI~1\AppData\Local\Temp\{D495960F-3450-43DD-A122-DA4E3BF0200B}.tmp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36" y="3652098"/>
            <a:ext cx="2086516" cy="270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C:\Users\BEREZI~1\AppData\Local\Temp\{52C57BCA-8489-4DDC-AA42-C04A660F8936}.tmp"/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278" y="1571941"/>
            <a:ext cx="2008861" cy="23920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181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EA663-ED93-415C-AE74-0ADE94E33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Спортивный зал для занятий оздоровительной гимнастикой</a:t>
            </a:r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B43B730-3D99-466E-BB4C-1D55530A8067}"/>
              </a:ext>
            </a:extLst>
          </p:cNvPr>
          <p:cNvSpPr/>
          <p:nvPr/>
        </p:nvSpPr>
        <p:spPr>
          <a:xfrm>
            <a:off x="15271844" y="2190382"/>
            <a:ext cx="2538483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57E85F-B8D6-4B95-ADE5-810EDE668FD0}"/>
              </a:ext>
            </a:extLst>
          </p:cNvPr>
          <p:cNvSpPr txBox="1"/>
          <p:nvPr/>
        </p:nvSpPr>
        <p:spPr>
          <a:xfrm>
            <a:off x="15531148" y="2190382"/>
            <a:ext cx="395788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35FE64AD-A261-47C2-AC13-22BCF899EF9F}"/>
              </a:ext>
            </a:extLst>
          </p:cNvPr>
          <p:cNvSpPr txBox="1">
            <a:spLocks/>
          </p:cNvSpPr>
          <p:nvPr/>
        </p:nvSpPr>
        <p:spPr>
          <a:xfrm flipH="1">
            <a:off x="16077062" y="2969833"/>
            <a:ext cx="1351127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Lorem ipsum dolor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adipiscing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elit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sed do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eiusmod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tempor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incididunt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ut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labore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et dolore magna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aliqua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.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C66C8AB-16F5-437B-9631-FA3568821788}"/>
              </a:ext>
            </a:extLst>
          </p:cNvPr>
          <p:cNvSpPr/>
          <p:nvPr/>
        </p:nvSpPr>
        <p:spPr>
          <a:xfrm flipH="1">
            <a:off x="14712284" y="2190382"/>
            <a:ext cx="1869744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EA0B4285-7792-45A3-8808-E7EBDBAF587E}"/>
              </a:ext>
            </a:extLst>
          </p:cNvPr>
          <p:cNvSpPr txBox="1">
            <a:spLocks/>
          </p:cNvSpPr>
          <p:nvPr/>
        </p:nvSpPr>
        <p:spPr>
          <a:xfrm flipH="1">
            <a:off x="14821468" y="2969833"/>
            <a:ext cx="709682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</a:t>
            </a:r>
            <a:r>
              <a:rPr lang="en-US" dirty="0" err="1" smtClean="0">
                <a:solidFill>
                  <a:schemeClr val="bg1"/>
                </a:solidFill>
              </a:rPr>
              <a:t>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EDF6FA34-A26F-4B3B-948D-6228766FE097}"/>
              </a:ext>
            </a:extLst>
          </p:cNvPr>
          <p:cNvSpPr/>
          <p:nvPr/>
        </p:nvSpPr>
        <p:spPr>
          <a:xfrm>
            <a:off x="17591963" y="2190382"/>
            <a:ext cx="900752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634AEC-CD67-403F-BE3B-9C0022AE00C0}"/>
              </a:ext>
            </a:extLst>
          </p:cNvPr>
          <p:cNvSpPr txBox="1"/>
          <p:nvPr/>
        </p:nvSpPr>
        <p:spPr>
          <a:xfrm flipH="1">
            <a:off x="15271844" y="2190382"/>
            <a:ext cx="25930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6"/>
                </a:solidFill>
              </a:rPr>
              <a:t>3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16" name="Нижний колонтитул 4">
            <a:extLst>
              <a:ext uri="{FF2B5EF4-FFF2-40B4-BE49-F238E27FC236}">
                <a16:creationId xmlns:a16="http://schemas.microsoft.com/office/drawing/2014/main" id="{EE00366D-B0B6-4A06-883B-37CA62AF456B}"/>
              </a:ext>
            </a:extLst>
          </p:cNvPr>
          <p:cNvSpPr txBox="1">
            <a:spLocks/>
          </p:cNvSpPr>
          <p:nvPr/>
        </p:nvSpPr>
        <p:spPr>
          <a:xfrm flipH="1">
            <a:off x="15531148" y="6440529"/>
            <a:ext cx="36849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utoShape 2" descr="https://i.oneme.ru/i?r=BTE2sh_eZW7g8kugOdIm2NotXgyytPh51IIdD1Bk1CUNC6Lk5_d_N2ggh2f7O00js_M"/>
          <p:cNvSpPr>
            <a:spLocks noChangeAspect="1" noChangeArrowheads="1"/>
          </p:cNvSpPr>
          <p:nvPr/>
        </p:nvSpPr>
        <p:spPr bwMode="auto">
          <a:xfrm>
            <a:off x="235764" y="13652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4" descr="https://i.oneme.ru/i?r=BTE2sh_eZW7g8kugOdIm2NotXgyytPh51IIdD1Bk1CUNC6Lk5_d_N2ggh2f7O00js_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6" descr="https://i.oneme.ru/i?r=BTE2sh_eZW7g8kugOdIm2NotuQDTewy2i9E0dlG4gBajx6Lk5_d_N2ggh2f7O00js_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8" descr="https://i.oneme.ru/i?r=BTE2sh_eZW7g8kugOdIm2NotuQDTewy2i9E0dlG4gBajx6Lk5_d_N2ggh2f7O00js_M"/>
          <p:cNvSpPr>
            <a:spLocks noChangeAspect="1" noChangeArrowheads="1"/>
          </p:cNvSpPr>
          <p:nvPr/>
        </p:nvSpPr>
        <p:spPr bwMode="auto">
          <a:xfrm>
            <a:off x="7549239" y="9117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Объект 19" descr="C:\Users\BEREZI~1\AppData\Local\Temp\{FD46FD11-73D2-4362-AE5D-FA5FB770A666}.tm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1856161"/>
            <a:ext cx="9120188" cy="4107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74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EA663-ED93-415C-AE74-0ADE94E33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Спортивный зал для занятий спортивными и подвижными играми</a:t>
            </a:r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B43B730-3D99-466E-BB4C-1D55530A8067}"/>
              </a:ext>
            </a:extLst>
          </p:cNvPr>
          <p:cNvSpPr/>
          <p:nvPr/>
        </p:nvSpPr>
        <p:spPr>
          <a:xfrm>
            <a:off x="15271844" y="2190382"/>
            <a:ext cx="2538483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57E85F-B8D6-4B95-ADE5-810EDE668FD0}"/>
              </a:ext>
            </a:extLst>
          </p:cNvPr>
          <p:cNvSpPr txBox="1"/>
          <p:nvPr/>
        </p:nvSpPr>
        <p:spPr>
          <a:xfrm>
            <a:off x="15531148" y="2190382"/>
            <a:ext cx="395788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35FE64AD-A261-47C2-AC13-22BCF899EF9F}"/>
              </a:ext>
            </a:extLst>
          </p:cNvPr>
          <p:cNvSpPr txBox="1">
            <a:spLocks/>
          </p:cNvSpPr>
          <p:nvPr/>
        </p:nvSpPr>
        <p:spPr>
          <a:xfrm flipH="1">
            <a:off x="16077062" y="2969833"/>
            <a:ext cx="1351127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Lorem ipsum dolor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adipiscing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elit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sed do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eiusmod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tempor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incididunt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ut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labore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et dolore magna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aliqua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.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C66C8AB-16F5-437B-9631-FA3568821788}"/>
              </a:ext>
            </a:extLst>
          </p:cNvPr>
          <p:cNvSpPr/>
          <p:nvPr/>
        </p:nvSpPr>
        <p:spPr>
          <a:xfrm flipH="1">
            <a:off x="14712284" y="2190382"/>
            <a:ext cx="1869744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EA0B4285-7792-45A3-8808-E7EBDBAF587E}"/>
              </a:ext>
            </a:extLst>
          </p:cNvPr>
          <p:cNvSpPr txBox="1">
            <a:spLocks/>
          </p:cNvSpPr>
          <p:nvPr/>
        </p:nvSpPr>
        <p:spPr>
          <a:xfrm flipH="1">
            <a:off x="14821468" y="2969833"/>
            <a:ext cx="709682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</a:t>
            </a:r>
            <a:r>
              <a:rPr lang="en-US" dirty="0" err="1" smtClean="0">
                <a:solidFill>
                  <a:schemeClr val="bg1"/>
                </a:solidFill>
              </a:rPr>
              <a:t>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EDF6FA34-A26F-4B3B-948D-6228766FE097}"/>
              </a:ext>
            </a:extLst>
          </p:cNvPr>
          <p:cNvSpPr/>
          <p:nvPr/>
        </p:nvSpPr>
        <p:spPr>
          <a:xfrm>
            <a:off x="17591963" y="2190382"/>
            <a:ext cx="900752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634AEC-CD67-403F-BE3B-9C0022AE00C0}"/>
              </a:ext>
            </a:extLst>
          </p:cNvPr>
          <p:cNvSpPr txBox="1"/>
          <p:nvPr/>
        </p:nvSpPr>
        <p:spPr>
          <a:xfrm flipH="1">
            <a:off x="15271844" y="2190382"/>
            <a:ext cx="25930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6"/>
                </a:solidFill>
              </a:rPr>
              <a:t>3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16" name="Нижний колонтитул 4">
            <a:extLst>
              <a:ext uri="{FF2B5EF4-FFF2-40B4-BE49-F238E27FC236}">
                <a16:creationId xmlns:a16="http://schemas.microsoft.com/office/drawing/2014/main" id="{EE00366D-B0B6-4A06-883B-37CA62AF456B}"/>
              </a:ext>
            </a:extLst>
          </p:cNvPr>
          <p:cNvSpPr txBox="1">
            <a:spLocks/>
          </p:cNvSpPr>
          <p:nvPr/>
        </p:nvSpPr>
        <p:spPr>
          <a:xfrm flipH="1">
            <a:off x="15531148" y="6440529"/>
            <a:ext cx="36849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utoShape 2" descr="https://i.oneme.ru/i?r=BTE2sh_eZW7g8kugOdIm2NotXgyytPh51IIdD1Bk1CUNC6Lk5_d_N2ggh2f7O00js_M"/>
          <p:cNvSpPr>
            <a:spLocks noChangeAspect="1" noChangeArrowheads="1"/>
          </p:cNvSpPr>
          <p:nvPr/>
        </p:nvSpPr>
        <p:spPr bwMode="auto">
          <a:xfrm>
            <a:off x="235764" y="13652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4" descr="https://i.oneme.ru/i?r=BTE2sh_eZW7g8kugOdIm2NotXgyytPh51IIdD1Bk1CUNC6Lk5_d_N2ggh2f7O00js_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6" descr="https://i.oneme.ru/i?r=BTE2sh_eZW7g8kugOdIm2NotuQDTewy2i9E0dlG4gBajx6Lk5_d_N2ggh2f7O00js_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8" descr="https://i.oneme.ru/i?r=BTE2sh_eZW7g8kugOdIm2NotuQDTewy2i9E0dlG4gBajx6Lk5_d_N2ggh2f7O00js_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Объект 20" descr="C:\Users\BEREZI~1\AppData\Local\Temp\{C49F30F0-2BB2-4B2D-94B8-5D23D9E113DB}.tm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92" y="1928388"/>
            <a:ext cx="3868271" cy="280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C:\Users\BEREZI~1\AppData\Local\Temp\{ADE60F55-714F-4E7F-BF1E-E67306F07920}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414" y="4093951"/>
            <a:ext cx="3619917" cy="260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C:\Users\BEREZI~1\AppData\Local\Temp\{C80759B8-E04E-4AB8-9597-259E0F738D44}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689" y="1928388"/>
            <a:ext cx="3486618" cy="2725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C:\Users\BEREZI~1\AppData\Local\Temp\{9CF5DEED-62EF-45BA-BB17-68467242B012}.t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576" y="1928388"/>
            <a:ext cx="3627755" cy="2042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66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EA663-ED93-415C-AE74-0ADE94E33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Игры и развлечения на </a:t>
            </a:r>
            <a:r>
              <a:rPr lang="ru-RU" dirty="0"/>
              <a:t>свежем воздухе </a:t>
            </a:r>
            <a:r>
              <a:rPr lang="ru-RU" sz="1800" i="1" dirty="0" smtClean="0"/>
              <a:t>(Ежегодным традиционным мероприятием  </a:t>
            </a:r>
            <a:r>
              <a:rPr lang="ru-RU" sz="1800" i="1" dirty="0"/>
              <a:t>стал выход в лесопарковую зону для общения, оздоровления и участием в различных конкурсах и </a:t>
            </a:r>
            <a:r>
              <a:rPr lang="ru-RU" sz="1800" i="1" dirty="0" smtClean="0"/>
              <a:t>играх</a:t>
            </a:r>
            <a:r>
              <a:rPr lang="ru-RU" sz="2200" i="1" dirty="0" smtClean="0"/>
              <a:t>)</a:t>
            </a:r>
            <a:endParaRPr lang="ru-RU" i="1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126C2D0C-4B22-445D-AD47-D1F785C3E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769" y="2006384"/>
            <a:ext cx="8634847" cy="4351338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Lorem ipsum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dolor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B43B730-3D99-466E-BB4C-1D55530A8067}"/>
              </a:ext>
            </a:extLst>
          </p:cNvPr>
          <p:cNvSpPr/>
          <p:nvPr/>
        </p:nvSpPr>
        <p:spPr>
          <a:xfrm>
            <a:off x="15271844" y="2190382"/>
            <a:ext cx="2538483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57E85F-B8D6-4B95-ADE5-810EDE668FD0}"/>
              </a:ext>
            </a:extLst>
          </p:cNvPr>
          <p:cNvSpPr txBox="1"/>
          <p:nvPr/>
        </p:nvSpPr>
        <p:spPr>
          <a:xfrm>
            <a:off x="15531148" y="2190382"/>
            <a:ext cx="395788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35FE64AD-A261-47C2-AC13-22BCF899EF9F}"/>
              </a:ext>
            </a:extLst>
          </p:cNvPr>
          <p:cNvSpPr txBox="1">
            <a:spLocks/>
          </p:cNvSpPr>
          <p:nvPr/>
        </p:nvSpPr>
        <p:spPr>
          <a:xfrm flipH="1">
            <a:off x="16077062" y="2969833"/>
            <a:ext cx="1351127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Lorem ipsum dolor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adipiscing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elit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sed do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eiusmod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tempor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incididunt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ut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labore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et dolore magna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aliqua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.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C66C8AB-16F5-437B-9631-FA3568821788}"/>
              </a:ext>
            </a:extLst>
          </p:cNvPr>
          <p:cNvSpPr/>
          <p:nvPr/>
        </p:nvSpPr>
        <p:spPr>
          <a:xfrm flipH="1">
            <a:off x="14712284" y="2190382"/>
            <a:ext cx="1869744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EA0B4285-7792-45A3-8808-E7EBDBAF587E}"/>
              </a:ext>
            </a:extLst>
          </p:cNvPr>
          <p:cNvSpPr txBox="1">
            <a:spLocks/>
          </p:cNvSpPr>
          <p:nvPr/>
        </p:nvSpPr>
        <p:spPr>
          <a:xfrm flipH="1">
            <a:off x="14821468" y="2969833"/>
            <a:ext cx="709682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</a:t>
            </a:r>
            <a:r>
              <a:rPr lang="en-US" dirty="0" err="1" smtClean="0">
                <a:solidFill>
                  <a:schemeClr val="bg1"/>
                </a:solidFill>
              </a:rPr>
              <a:t>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EDF6FA34-A26F-4B3B-948D-6228766FE097}"/>
              </a:ext>
            </a:extLst>
          </p:cNvPr>
          <p:cNvSpPr/>
          <p:nvPr/>
        </p:nvSpPr>
        <p:spPr>
          <a:xfrm>
            <a:off x="17591963" y="2190382"/>
            <a:ext cx="900752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634AEC-CD67-403F-BE3B-9C0022AE00C0}"/>
              </a:ext>
            </a:extLst>
          </p:cNvPr>
          <p:cNvSpPr txBox="1"/>
          <p:nvPr/>
        </p:nvSpPr>
        <p:spPr>
          <a:xfrm flipH="1">
            <a:off x="15271844" y="2190382"/>
            <a:ext cx="25930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6"/>
                </a:solidFill>
              </a:rPr>
              <a:t>3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16" name="Нижний колонтитул 4">
            <a:extLst>
              <a:ext uri="{FF2B5EF4-FFF2-40B4-BE49-F238E27FC236}">
                <a16:creationId xmlns:a16="http://schemas.microsoft.com/office/drawing/2014/main" id="{EE00366D-B0B6-4A06-883B-37CA62AF456B}"/>
              </a:ext>
            </a:extLst>
          </p:cNvPr>
          <p:cNvSpPr txBox="1">
            <a:spLocks/>
          </p:cNvSpPr>
          <p:nvPr/>
        </p:nvSpPr>
        <p:spPr>
          <a:xfrm flipH="1">
            <a:off x="15531148" y="6440529"/>
            <a:ext cx="36849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utoShape 2" descr="https://i.oneme.ru/i?r=BTE2sh_eZW7g8kugOdIm2NotXgyytPh51IIdD1Bk1CUNC6Lk5_d_N2ggh2f7O00js_M"/>
          <p:cNvSpPr>
            <a:spLocks noChangeAspect="1" noChangeArrowheads="1"/>
          </p:cNvSpPr>
          <p:nvPr/>
        </p:nvSpPr>
        <p:spPr bwMode="auto">
          <a:xfrm>
            <a:off x="235764" y="13652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4" descr="https://i.oneme.ru/i?r=BTE2sh_eZW7g8kugOdIm2NotXgyytPh51IIdD1Bk1CUNC6Lk5_d_N2ggh2f7O00js_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6" descr="https://i.oneme.ru/i?r=BTE2sh_eZW7g8kugOdIm2NotuQDTewy2i9E0dlG4gBajx6Lk5_d_N2ggh2f7O00js_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8" descr="https://i.oneme.ru/i?r=BTE2sh_eZW7g8kugOdIm2NotuQDTewy2i9E0dlG4gBajx6Lk5_d_N2ggh2f7O00js_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1627317"/>
            <a:ext cx="5220821" cy="25419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725" y="4278592"/>
            <a:ext cx="5271043" cy="25270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882" y="2006384"/>
            <a:ext cx="2627604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и развлечения на свежем воздухе</a:t>
            </a:r>
            <a:endParaRPr lang="ru-RU" dirty="0"/>
          </a:p>
        </p:txBody>
      </p:sp>
      <p:pic>
        <p:nvPicPr>
          <p:cNvPr id="4" name="Объект 3" descr="C:\Users\BEREZI~1\AppData\Local\Temp\{7C6B2393-F607-42A3-AE24-CB402C229E5D}.tm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2" y="1811045"/>
            <a:ext cx="4619823" cy="3564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BEREZI~1\AppData\Local\Temp\{D4AC1C58-4BDC-4859-93BE-748C75BB9992}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779" y="1811045"/>
            <a:ext cx="4348578" cy="3564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70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493</Words>
  <Application>Microsoft Office PowerPoint</Application>
  <PresentationFormat>Широкоэкранный</PresentationFormat>
  <Paragraphs>46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«Здоровый учитель - здоровые дети» номинация – «Здоровье на производстве»</vt:lpstr>
      <vt:lpstr>«Здоровый учитель- здоровые дети»</vt:lpstr>
      <vt:lpstr>Кабинет релаксации</vt:lpstr>
      <vt:lpstr>Кабинет релаксации</vt:lpstr>
      <vt:lpstr>Спортивный зал для занятий оздоровительной гимнастикой</vt:lpstr>
      <vt:lpstr>Спортивный зал для занятий спортивными и подвижными играми</vt:lpstr>
      <vt:lpstr>Игры и развлечения на свежем воздухе (Ежегодным традиционным мероприятием  стал выход в лесопарковую зону для общения, оздоровления и участием в различных конкурсах и играх)</vt:lpstr>
      <vt:lpstr>Игры и развлечения на свежем воздухе</vt:lpstr>
      <vt:lpstr>Презентация PowerPoint</vt:lpstr>
    </vt:vector>
  </TitlesOfParts>
  <Company>presentation-creation.ru</Company>
  <LinksUpToDate>false</LinksUpToDate>
  <SharedDoc>false</SharedDoc>
  <HyperlinkBase>presentation-creation.ru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Разноцветные ромбы, presentation-creation.ru</dc:title>
  <dc:creator>User Obstinate</dc:creator>
  <cp:lastModifiedBy>Svetlana G. Berezina</cp:lastModifiedBy>
  <cp:revision>59</cp:revision>
  <dcterms:created xsi:type="dcterms:W3CDTF">2021-05-04T06:37:33Z</dcterms:created>
  <dcterms:modified xsi:type="dcterms:W3CDTF">2026-03-02T12:35:07Z</dcterms:modified>
</cp:coreProperties>
</file>