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1118" r:id="rId3"/>
    <p:sldId id="258" r:id="rId4"/>
    <p:sldId id="259" r:id="rId5"/>
    <p:sldId id="1119" r:id="rId6"/>
    <p:sldId id="1120" r:id="rId7"/>
    <p:sldId id="1126" r:id="rId8"/>
    <p:sldId id="1121" r:id="rId9"/>
    <p:sldId id="1125" r:id="rId10"/>
    <p:sldId id="1112" r:id="rId11"/>
    <p:sldId id="1123" r:id="rId12"/>
    <p:sldId id="263" r:id="rId13"/>
    <p:sldId id="264" r:id="rId14"/>
    <p:sldId id="1122" r:id="rId15"/>
    <p:sldId id="1124" r:id="rId16"/>
    <p:sldId id="265" r:id="rId17"/>
    <p:sldId id="266" r:id="rId18"/>
    <p:sldId id="267" r:id="rId19"/>
    <p:sldId id="1115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452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orient="horz" pos="24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8"/>
    <a:srgbClr val="C26EAC"/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2" autoAdjust="0"/>
    <p:restoredTop sz="96405"/>
  </p:normalViewPr>
  <p:slideViewPr>
    <p:cSldViewPr snapToGrid="0" snapToObjects="1" showGuides="1">
      <p:cViewPr varScale="1">
        <p:scale>
          <a:sx n="112" d="100"/>
          <a:sy n="112" d="100"/>
        </p:scale>
        <p:origin x="636" y="114"/>
      </p:cViewPr>
      <p:guideLst>
        <p:guide orient="horz" pos="1412"/>
        <p:guide pos="4520"/>
        <p:guide pos="370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A512B-8A4C-4DDB-961F-6FCDF0113BA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F376D-23D8-4F52-9AE0-199329E3D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7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857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ИННОВАЦИОННЫЕ ЦИФРОВЫЕ </a:t>
            </a:r>
            <a:r>
              <a:rPr lang="ru-RU" sz="2200" dirty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РЕШЕНИЯ ДЛЯ УЛУЧШЕНИЯ ДИАГНОСТИКИ </a:t>
            </a:r>
            <a:r>
              <a:rPr lang="ru-RU" sz="2200" dirty="0" smtClean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200" dirty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ЛЕЧЕНИЯ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АРТЕРИАЛЬНОЙ ГИПЕРТЕНЗИИ </a:t>
            </a:r>
            <a:r>
              <a:rPr lang="en-US" sz="2200" dirty="0" smtClean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200" dirty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ПОВЫШЕНИЯ УРОВНЯ </a:t>
            </a:r>
            <a:r>
              <a:rPr lang="ru-RU" sz="2200" dirty="0" smtClean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ЗДОРОВОГО </a:t>
            </a:r>
            <a:r>
              <a:rPr lang="ru-RU" sz="2200" dirty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ОБРАЗА ЖИЗНИ </a:t>
            </a:r>
            <a:r>
              <a:rPr lang="en-US" sz="2200" dirty="0" smtClean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КЕМЕРОВСКОЙ </a:t>
            </a:r>
            <a:r>
              <a:rPr lang="ru-RU" sz="2200" dirty="0" smtClean="0">
                <a:solidFill>
                  <a:schemeClr val="bg1"/>
                </a:solidFill>
                <a:latin typeface="Playfair Display"/>
                <a:ea typeface="Tahoma" panose="020B0604030504040204" pitchFamily="34" charset="0"/>
                <a:cs typeface="Tahoma" panose="020B0604030504040204" pitchFamily="34" charset="0"/>
              </a:rPr>
              <a:t>ОБЛАСТИ – КУЗБАССЕ</a:t>
            </a:r>
            <a:endParaRPr lang="ru-RU" sz="2200" dirty="0">
              <a:solidFill>
                <a:schemeClr val="bg1"/>
              </a:solidFill>
              <a:latin typeface="Playfair Displa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8538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err="1">
                <a:solidFill>
                  <a:schemeClr val="bg1"/>
                </a:solidFill>
              </a:rPr>
              <a:t>Приндуль</a:t>
            </a:r>
            <a:r>
              <a:rPr lang="ru-RU" sz="2000" dirty="0">
                <a:solidFill>
                  <a:schemeClr val="bg1"/>
                </a:solidFill>
              </a:rPr>
              <a:t> О.А. , ГАУЗ </a:t>
            </a:r>
            <a:r>
              <a:rPr lang="ru-RU" sz="2000" dirty="0" smtClean="0">
                <a:solidFill>
                  <a:schemeClr val="bg1"/>
                </a:solidFill>
              </a:rPr>
              <a:t>КОМИАЦ им. Р.М. </a:t>
            </a:r>
            <a:r>
              <a:rPr lang="ru-RU" sz="2000" dirty="0" err="1" smtClean="0">
                <a:solidFill>
                  <a:schemeClr val="bg1"/>
                </a:solidFill>
              </a:rPr>
              <a:t>Зельковича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Россия, Кемеровская </a:t>
            </a:r>
            <a:r>
              <a:rPr lang="ru-RU" sz="2000" dirty="0" smtClean="0">
                <a:solidFill>
                  <a:schemeClr val="bg1"/>
                </a:solidFill>
              </a:rPr>
              <a:t>область-Кузбасс, </a:t>
            </a:r>
            <a:r>
              <a:rPr lang="ru-RU" sz="2000" dirty="0">
                <a:solidFill>
                  <a:schemeClr val="bg1"/>
                </a:solidFill>
              </a:rPr>
              <a:t>город Кемерово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E84038-B740-F244-89E0-809A1E3F117D}"/>
              </a:ext>
            </a:extLst>
          </p:cNvPr>
          <p:cNvSpPr txBox="1"/>
          <p:nvPr/>
        </p:nvSpPr>
        <p:spPr>
          <a:xfrm>
            <a:off x="819642" y="4572483"/>
            <a:ext cx="919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ИИ и цифровые решения для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2ACD45-4A69-895B-1FA8-ED91294D5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63F529-AB41-B55E-7305-92A8EAD41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7395CD3B-575F-3C75-395F-04CBCD212E07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3776AF-EAA0-6583-270C-BC658E4EBD9A}"/>
              </a:ext>
            </a:extLst>
          </p:cNvPr>
          <p:cNvSpPr txBox="1"/>
          <p:nvPr/>
        </p:nvSpPr>
        <p:spPr>
          <a:xfrm>
            <a:off x="517098" y="515044"/>
            <a:ext cx="1024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A72E88"/>
                </a:solidFill>
                <a:latin typeface="Playfair Display SemiBold" pitchFamily="2" charset="-52"/>
              </a:rPr>
              <a:t>Механика проекта: Персональные медицинские помощники</a:t>
            </a:r>
            <a:endParaRPr lang="ru-RU" sz="22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xmlns="" id="{F475C666-9DE2-7773-8F11-881E15B72E01}"/>
              </a:ext>
            </a:extLst>
          </p:cNvPr>
          <p:cNvSpPr/>
          <p:nvPr/>
        </p:nvSpPr>
        <p:spPr>
          <a:xfrm>
            <a:off x="517098" y="1427848"/>
            <a:ext cx="4845269" cy="248829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000" b="1" dirty="0"/>
              <a:t>Согласно приказу Минздрава Кузбасса </a:t>
            </a:r>
            <a:r>
              <a:rPr lang="ru-RU" sz="1000" b="1" dirty="0" smtClean="0"/>
              <a:t>№ 1314 </a:t>
            </a:r>
            <a:r>
              <a:rPr lang="ru-RU" sz="1000" b="1" dirty="0"/>
              <a:t>от 02.10.2023</a:t>
            </a:r>
            <a:r>
              <a:rPr lang="ru-RU" sz="1000" dirty="0"/>
              <a:t> на территории Кемеровской </a:t>
            </a:r>
            <a:r>
              <a:rPr lang="ru-RU" sz="1000" dirty="0" smtClean="0"/>
              <a:t>области – Кузбасса </a:t>
            </a:r>
            <a:r>
              <a:rPr lang="ru-RU" sz="1000" dirty="0"/>
              <a:t>проходит пилотирование проекта "Медицинские помощники".</a:t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>На базе двух филиалов ГБУЗ "Кузбасского клинического кардиологического диспансера им. акад. Л.С. Барбараша" (Кемерово и Новокузнецк) и ГАУЗ «Новокузнецкая городская клиническая больница № 29 имени А.А. Луцика» организован дистанционный мониторинг за пациентами с сахарным диабетом и артериальной гипертонией.</a:t>
            </a:r>
          </a:p>
          <a:p>
            <a:endParaRPr lang="ru-RU" sz="1000" dirty="0"/>
          </a:p>
          <a:p>
            <a:r>
              <a:rPr lang="ru-RU" sz="1000" dirty="0"/>
              <a:t>Данные проекты </a:t>
            </a:r>
            <a:r>
              <a:rPr lang="ru-RU" sz="1000" dirty="0" smtClean="0"/>
              <a:t>курирует </a:t>
            </a:r>
            <a:r>
              <a:rPr lang="ru-RU" sz="1000" dirty="0"/>
              <a:t>ФГБУ "НМИЦ кардиологии им. </a:t>
            </a:r>
            <a:r>
              <a:rPr lang="ru-RU" sz="1000" dirty="0" smtClean="0"/>
              <a:t>акад. </a:t>
            </a:r>
            <a:r>
              <a:rPr lang="ru-RU" sz="1000" dirty="0"/>
              <a:t>Е.И. Чазова"</a:t>
            </a:r>
          </a:p>
          <a:p>
            <a:endParaRPr lang="ru-RU" sz="1000" dirty="0"/>
          </a:p>
          <a:p>
            <a:r>
              <a:rPr lang="ru-RU" sz="1000" dirty="0"/>
              <a:t>На текущий момент используются </a:t>
            </a:r>
            <a:r>
              <a:rPr lang="ru-RU" sz="1000" b="1" dirty="0"/>
              <a:t>1 100 тонометров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54EE50D5-0A51-B92B-A187-863BB8E60E80}"/>
              </a:ext>
            </a:extLst>
          </p:cNvPr>
          <p:cNvSpPr/>
          <p:nvPr/>
        </p:nvSpPr>
        <p:spPr>
          <a:xfrm>
            <a:off x="5676631" y="1427848"/>
            <a:ext cx="6032938" cy="248829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u="sng" dirty="0"/>
              <a:t>Инструменты:</a:t>
            </a:r>
          </a:p>
          <a:p>
            <a:r>
              <a:rPr lang="ru-RU" dirty="0"/>
              <a:t>1. Приборы измерения АД</a:t>
            </a:r>
          </a:p>
          <a:p>
            <a:r>
              <a:rPr lang="ru-RU" dirty="0"/>
              <a:t>2. Медицинская информационная система</a:t>
            </a:r>
          </a:p>
          <a:p>
            <a:r>
              <a:rPr lang="ru-RU" dirty="0"/>
              <a:t>3. Платформа ПМП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xmlns="" id="{1BAC37D1-317D-B5CF-823B-188A6F0C4B8F}"/>
              </a:ext>
            </a:extLst>
          </p:cNvPr>
          <p:cNvSpPr/>
          <p:nvPr/>
        </p:nvSpPr>
        <p:spPr>
          <a:xfrm>
            <a:off x="599090" y="4209535"/>
            <a:ext cx="10993820" cy="198017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u="sng" dirty="0"/>
              <a:t>Последовательность:</a:t>
            </a:r>
          </a:p>
          <a:p>
            <a:r>
              <a:rPr lang="ru-RU" dirty="0"/>
              <a:t>1. Издание приказа</a:t>
            </a:r>
          </a:p>
          <a:p>
            <a:r>
              <a:rPr lang="ru-RU" dirty="0"/>
              <a:t>2. Определение пилотных </a:t>
            </a:r>
            <a:r>
              <a:rPr lang="ru-RU" dirty="0" smtClean="0"/>
              <a:t>медицинских организаций</a:t>
            </a:r>
            <a:endParaRPr lang="ru-RU" dirty="0"/>
          </a:p>
          <a:p>
            <a:r>
              <a:rPr lang="ru-RU" dirty="0"/>
              <a:t>3. Обучение персонала</a:t>
            </a:r>
          </a:p>
          <a:p>
            <a:r>
              <a:rPr lang="ru-RU" dirty="0"/>
              <a:t>4. Интеграция с </a:t>
            </a:r>
            <a:r>
              <a:rPr lang="ru-RU" dirty="0" smtClean="0"/>
              <a:t>медицинской информационной системой</a:t>
            </a:r>
            <a:endParaRPr lang="ru-RU" dirty="0"/>
          </a:p>
          <a:p>
            <a:r>
              <a:rPr lang="ru-RU" dirty="0"/>
              <a:t>5. Контроль и анализ пилота </a:t>
            </a:r>
          </a:p>
        </p:txBody>
      </p:sp>
    </p:spTree>
    <p:extLst>
      <p:ext uri="{BB962C8B-B14F-4D97-AF65-F5344CB8AC3E}">
        <p14:creationId xmlns:p14="http://schemas.microsoft.com/office/powerpoint/2010/main" val="322858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2ACD45-4A69-895B-1FA8-ED91294D5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63F529-AB41-B55E-7305-92A8EAD41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7395CD3B-575F-3C75-395F-04CBCD212E07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3776AF-EAA0-6583-270C-BC658E4EBD9A}"/>
              </a:ext>
            </a:extLst>
          </p:cNvPr>
          <p:cNvSpPr txBox="1"/>
          <p:nvPr/>
        </p:nvSpPr>
        <p:spPr>
          <a:xfrm>
            <a:off x="517098" y="515044"/>
            <a:ext cx="10249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A72E88"/>
                </a:solidFill>
                <a:latin typeface="Playfair Display SemiBold" pitchFamily="2" charset="-52"/>
              </a:rPr>
              <a:t>Механика проекта: СППВР </a:t>
            </a:r>
            <a:r>
              <a:rPr lang="en-US" sz="2200" dirty="0" err="1" smtClean="0">
                <a:solidFill>
                  <a:srgbClr val="A72E88"/>
                </a:solidFill>
                <a:latin typeface="Playfair Display SemiBold" pitchFamily="2" charset="-52"/>
              </a:rPr>
              <a:t>MedicBK</a:t>
            </a:r>
            <a:r>
              <a:rPr lang="ru-RU" sz="2200" dirty="0" smtClean="0">
                <a:solidFill>
                  <a:srgbClr val="A72E88"/>
                </a:solidFill>
                <a:latin typeface="Playfair Display SemiBold" pitchFamily="2" charset="-52"/>
              </a:rPr>
              <a:t>, этапы внедрения проекта</a:t>
            </a:r>
            <a:endParaRPr lang="ru-RU" sz="22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cxnSp>
        <p:nvCxnSpPr>
          <p:cNvPr id="11" name="Google Shape;280;p69"/>
          <p:cNvCxnSpPr/>
          <p:nvPr/>
        </p:nvCxnSpPr>
        <p:spPr>
          <a:xfrm>
            <a:off x="398999" y="2996720"/>
            <a:ext cx="11617560" cy="3240"/>
          </a:xfrm>
          <a:prstGeom prst="straightConnector1">
            <a:avLst/>
          </a:prstGeom>
          <a:ln w="38100">
            <a:solidFill>
              <a:srgbClr val="C26EAC"/>
            </a:solidFill>
            <a:round/>
            <a:headEnd type="oval" w="med" len="med"/>
            <a:tailEnd type="stealth" w="med" len="med"/>
          </a:ln>
        </p:spPr>
      </p:cxnSp>
      <p:sp>
        <p:nvSpPr>
          <p:cNvPr id="12" name="Google Shape;282;p69"/>
          <p:cNvSpPr/>
          <p:nvPr/>
        </p:nvSpPr>
        <p:spPr>
          <a:xfrm>
            <a:off x="1312403" y="2884040"/>
            <a:ext cx="227160" cy="222480"/>
          </a:xfrm>
          <a:prstGeom prst="ellipse">
            <a:avLst/>
          </a:prstGeom>
          <a:solidFill>
            <a:srgbClr val="C26EAC"/>
          </a:solidFill>
          <a:ln w="0">
            <a:solidFill>
              <a:srgbClr val="C26E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78840" rIns="122040" bIns="78840" anchor="ctr">
            <a:noAutofit/>
          </a:bodyPr>
          <a:lstStyle/>
          <a:p>
            <a:pPr algn="ctr"/>
            <a:endParaRPr lang="ru-RU" sz="2400" spc="-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Google Shape;286;p69"/>
          <p:cNvSpPr/>
          <p:nvPr/>
        </p:nvSpPr>
        <p:spPr>
          <a:xfrm>
            <a:off x="2485919" y="2884040"/>
            <a:ext cx="227160" cy="222480"/>
          </a:xfrm>
          <a:prstGeom prst="ellipse">
            <a:avLst/>
          </a:prstGeom>
          <a:solidFill>
            <a:srgbClr val="C26EAC"/>
          </a:solidFill>
          <a:ln w="0">
            <a:solidFill>
              <a:srgbClr val="C26E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78840" rIns="122040" bIns="78840" anchor="ctr">
            <a:noAutofit/>
          </a:bodyPr>
          <a:lstStyle/>
          <a:p>
            <a:pPr algn="ctr"/>
            <a:endParaRPr lang="ru-RU" sz="2400" spc="-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Google Shape;288;p69"/>
          <p:cNvSpPr/>
          <p:nvPr/>
        </p:nvSpPr>
        <p:spPr>
          <a:xfrm>
            <a:off x="3958421" y="2888720"/>
            <a:ext cx="227160" cy="222480"/>
          </a:xfrm>
          <a:prstGeom prst="ellipse">
            <a:avLst/>
          </a:prstGeom>
          <a:solidFill>
            <a:srgbClr val="C26EAC"/>
          </a:solidFill>
          <a:ln w="0">
            <a:solidFill>
              <a:srgbClr val="C26E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78840" rIns="122040" bIns="78840" anchor="ctr">
            <a:noAutofit/>
          </a:bodyPr>
          <a:lstStyle/>
          <a:p>
            <a:pPr algn="ctr"/>
            <a:endParaRPr lang="ru-RU" sz="2400" spc="-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Google Shape;290;p69"/>
          <p:cNvSpPr/>
          <p:nvPr/>
        </p:nvSpPr>
        <p:spPr>
          <a:xfrm>
            <a:off x="8712660" y="2871638"/>
            <a:ext cx="227160" cy="222480"/>
          </a:xfrm>
          <a:prstGeom prst="ellipse">
            <a:avLst/>
          </a:prstGeom>
          <a:solidFill>
            <a:srgbClr val="C26EAC"/>
          </a:solidFill>
          <a:ln w="0">
            <a:solidFill>
              <a:srgbClr val="C26E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78840" rIns="122040" bIns="78840" anchor="ctr">
            <a:noAutofit/>
          </a:bodyPr>
          <a:lstStyle/>
          <a:p>
            <a:pPr algn="ctr"/>
            <a:endParaRPr lang="ru-RU" sz="2400" spc="-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Google Shape;291;p69"/>
          <p:cNvSpPr/>
          <p:nvPr/>
        </p:nvSpPr>
        <p:spPr>
          <a:xfrm>
            <a:off x="7026973" y="2871638"/>
            <a:ext cx="227160" cy="222480"/>
          </a:xfrm>
          <a:prstGeom prst="ellipse">
            <a:avLst/>
          </a:prstGeom>
          <a:solidFill>
            <a:srgbClr val="C26EAC"/>
          </a:solidFill>
          <a:ln w="0">
            <a:solidFill>
              <a:srgbClr val="C26E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78840" rIns="122040" bIns="78840" anchor="ctr">
            <a:noAutofit/>
          </a:bodyPr>
          <a:lstStyle/>
          <a:p>
            <a:pPr algn="ctr"/>
            <a:endParaRPr lang="ru-RU" sz="2400" spc="-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Google Shape;294;p69"/>
          <p:cNvSpPr/>
          <p:nvPr/>
        </p:nvSpPr>
        <p:spPr>
          <a:xfrm>
            <a:off x="5341839" y="2872520"/>
            <a:ext cx="227160" cy="222480"/>
          </a:xfrm>
          <a:prstGeom prst="ellipse">
            <a:avLst/>
          </a:prstGeom>
          <a:solidFill>
            <a:srgbClr val="C26EAC"/>
          </a:solidFill>
          <a:ln w="0">
            <a:solidFill>
              <a:srgbClr val="C26E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78840" rIns="122040" bIns="78840" anchor="ctr">
            <a:noAutofit/>
          </a:bodyPr>
          <a:lstStyle/>
          <a:p>
            <a:pPr algn="ctr"/>
            <a:endParaRPr lang="ru-RU" sz="2400" spc="-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Google Shape;297;p69"/>
          <p:cNvSpPr/>
          <p:nvPr/>
        </p:nvSpPr>
        <p:spPr>
          <a:xfrm>
            <a:off x="10184340" y="2888720"/>
            <a:ext cx="227160" cy="222480"/>
          </a:xfrm>
          <a:prstGeom prst="ellipse">
            <a:avLst/>
          </a:prstGeom>
          <a:solidFill>
            <a:srgbClr val="C26EAC"/>
          </a:solidFill>
          <a:ln w="0">
            <a:solidFill>
              <a:srgbClr val="C26E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78840" rIns="122040" bIns="78840" anchor="ctr">
            <a:noAutofit/>
          </a:bodyPr>
          <a:lstStyle/>
          <a:p>
            <a:pPr algn="ctr"/>
            <a:endParaRPr lang="ru-RU" sz="2400" spc="-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Google Shape;284;p69"/>
          <p:cNvSpPr/>
          <p:nvPr/>
        </p:nvSpPr>
        <p:spPr>
          <a:xfrm>
            <a:off x="325821" y="3342286"/>
            <a:ext cx="1018368" cy="35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/>
            <a:r>
              <a:rPr lang="ru" sz="2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ru-RU" sz="2000" b="1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Google Shape;285;p69"/>
          <p:cNvSpPr/>
          <p:nvPr/>
        </p:nvSpPr>
        <p:spPr>
          <a:xfrm>
            <a:off x="10766854" y="2453120"/>
            <a:ext cx="1223716" cy="35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/>
            <a:r>
              <a:rPr lang="ru" sz="2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ru-RU" sz="2100" b="1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Google Shape;281;p69"/>
          <p:cNvSpPr/>
          <p:nvPr/>
        </p:nvSpPr>
        <p:spPr>
          <a:xfrm>
            <a:off x="366047" y="1416252"/>
            <a:ext cx="1965261" cy="12409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25.05.2032 г. </a:t>
            </a:r>
            <a:endParaRPr lang="ru-RU" sz="1400" b="1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Приказ №824 </a:t>
            </a:r>
            <a:r>
              <a:rPr lang="ru" sz="14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" sz="14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" sz="14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МЗ </a:t>
            </a:r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Кузбасса </a:t>
            </a:r>
            <a:r>
              <a:rPr lang="ru" sz="14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 реализации </a:t>
            </a:r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пилотного проекта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Google Shape;283;p69"/>
          <p:cNvSpPr/>
          <p:nvPr/>
        </p:nvSpPr>
        <p:spPr>
          <a:xfrm>
            <a:off x="1425983" y="3332297"/>
            <a:ext cx="1916280" cy="12812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11.2023 г.</a:t>
            </a:r>
            <a:endParaRPr lang="ru-RU" sz="1400" b="1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Интеграция СППВР с Нетрика-медицина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Ретроспективная выгрузка и аналитика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Google Shape;289;p69"/>
          <p:cNvSpPr/>
          <p:nvPr/>
        </p:nvSpPr>
        <p:spPr>
          <a:xfrm>
            <a:off x="2485919" y="1414017"/>
            <a:ext cx="1916280" cy="12745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11.2023 г.</a:t>
            </a:r>
            <a:endParaRPr lang="ru-RU" sz="1400" b="1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Онлайн поток документов ВИМИС ССЗ в СППВР из Нетрика-Медицина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Google Shape;287;p69"/>
          <p:cNvSpPr/>
          <p:nvPr/>
        </p:nvSpPr>
        <p:spPr>
          <a:xfrm>
            <a:off x="4185581" y="3346460"/>
            <a:ext cx="1794240" cy="1502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12.2023 г.</a:t>
            </a:r>
            <a:endParaRPr lang="ru-RU" sz="1400" b="1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Интеграция СППВР с МИС </a:t>
            </a:r>
            <a:r>
              <a:rPr lang="ru" sz="14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«Ариадна»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Кнопка СППВР, второе мнение врачу на приеме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Google Shape;292;p69"/>
          <p:cNvSpPr/>
          <p:nvPr/>
        </p:nvSpPr>
        <p:spPr>
          <a:xfrm>
            <a:off x="5341839" y="1414017"/>
            <a:ext cx="2026440" cy="115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11.06.2024 г.</a:t>
            </a:r>
            <a:endParaRPr lang="ru-RU" sz="1400" b="1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ГК с ГАУЗ КОМИАЦ 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предоставлению лицензии на ПО СППВР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Google Shape;293;p69"/>
          <p:cNvSpPr/>
          <p:nvPr/>
        </p:nvSpPr>
        <p:spPr>
          <a:xfrm>
            <a:off x="7254133" y="3339474"/>
            <a:ext cx="2614329" cy="14993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14.08.2024 г. </a:t>
            </a:r>
            <a:endParaRPr lang="ru-RU" sz="1400" b="1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Приказ </a:t>
            </a:r>
            <a:r>
              <a:rPr lang="ru" sz="14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№ 1223 </a:t>
            </a:r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МЗ Кузбасса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 вводе в эксплуатацию ПО СППВР с ИИ с утверждением порядка оказания медицинской помощи с СППВР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Google Shape;298;p69"/>
          <p:cNvSpPr/>
          <p:nvPr/>
        </p:nvSpPr>
        <p:spPr>
          <a:xfrm>
            <a:off x="8826240" y="1261186"/>
            <a:ext cx="2886120" cy="15801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2040" tIns="122040" rIns="122040" bIns="122040" anchor="t">
            <a:spAutoFit/>
          </a:bodyPr>
          <a:lstStyle/>
          <a:p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2 670 675  </a:t>
            </a:r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документов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533"/>
              </a:spcBef>
            </a:pPr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133 170 </a:t>
            </a:r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пациентов БСК в СППВР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533"/>
              </a:spcBef>
            </a:pPr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~ 22 000 </a:t>
            </a:r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обновляются/мес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533"/>
              </a:spcBef>
            </a:pPr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99</a:t>
            </a:r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" sz="14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организаций </a:t>
            </a:r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подключено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ru" sz="14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352</a:t>
            </a:r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" sz="14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доступа для </a:t>
            </a:r>
            <a:r>
              <a:rPr lang="ru" sz="1400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врачей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Google Shape;296;p69"/>
          <p:cNvSpPr/>
          <p:nvPr/>
        </p:nvSpPr>
        <p:spPr>
          <a:xfrm>
            <a:off x="9553580" y="3186795"/>
            <a:ext cx="1715840" cy="461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2040" tIns="122040" rIns="122040" bIns="122040" anchor="t">
            <a:spAutoFit/>
          </a:bodyPr>
          <a:lstStyle/>
          <a:p>
            <a:pPr algn="ctr">
              <a:spcAft>
                <a:spcPts val="533"/>
              </a:spcAft>
            </a:pPr>
            <a:r>
              <a:rPr lang="ru-RU" sz="1400" b="1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" sz="1400" b="1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оябрь 2024 года</a:t>
            </a:r>
            <a:endParaRPr lang="ru-RU" sz="14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Google Shape;295;p69"/>
          <p:cNvSpPr/>
          <p:nvPr/>
        </p:nvSpPr>
        <p:spPr>
          <a:xfrm>
            <a:off x="2200398" y="5139247"/>
            <a:ext cx="2626069" cy="1167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>
              <a:spcBef>
                <a:spcPts val="1332"/>
              </a:spcBef>
            </a:pPr>
            <a:r>
              <a:rPr lang="ru" sz="1600" b="1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✔ </a:t>
            </a:r>
            <a:r>
              <a:rPr lang="ru" sz="16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Техническая поддержка</a:t>
            </a:r>
          </a:p>
          <a:p>
            <a:pPr>
              <a:spcBef>
                <a:spcPts val="1332"/>
              </a:spcBef>
            </a:pPr>
            <a:endParaRPr lang="ru-RU" sz="16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600" b="1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✔ </a:t>
            </a:r>
            <a:r>
              <a:rPr lang="ru" sz="16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Отладка детекции</a:t>
            </a:r>
            <a:endParaRPr lang="ru-RU" sz="16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Google Shape;295;p69"/>
          <p:cNvSpPr/>
          <p:nvPr/>
        </p:nvSpPr>
        <p:spPr>
          <a:xfrm>
            <a:off x="517098" y="5139247"/>
            <a:ext cx="1683300" cy="524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r>
              <a:rPr lang="ru" sz="2000" b="1" spc="-1" dirty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2023-2024 гг</a:t>
            </a:r>
            <a:r>
              <a:rPr lang="ru" sz="2000" b="1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b="1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Google Shape;295;p69"/>
          <p:cNvSpPr/>
          <p:nvPr/>
        </p:nvSpPr>
        <p:spPr>
          <a:xfrm>
            <a:off x="4957318" y="5139247"/>
            <a:ext cx="2795482" cy="1167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>
              <a:spcBef>
                <a:spcPts val="1332"/>
              </a:spcBef>
            </a:pPr>
            <a:r>
              <a:rPr lang="ru" sz="1600" b="1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✔ </a:t>
            </a:r>
            <a:r>
              <a:rPr lang="ru" sz="16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Обучение алгоритмов ИИ</a:t>
            </a:r>
          </a:p>
          <a:p>
            <a:pPr>
              <a:spcBef>
                <a:spcPts val="1332"/>
              </a:spcBef>
            </a:pPr>
            <a:endParaRPr lang="ru-RU" sz="16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600" b="1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✔ </a:t>
            </a:r>
            <a:r>
              <a:rPr lang="en-US" sz="16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16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1600" spc="-1" dirty="0" err="1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вебинаров</a:t>
            </a:r>
            <a:endParaRPr lang="ru-RU" sz="16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Google Shape;295;p69"/>
          <p:cNvSpPr/>
          <p:nvPr/>
        </p:nvSpPr>
        <p:spPr>
          <a:xfrm>
            <a:off x="7889109" y="5137059"/>
            <a:ext cx="4039280" cy="1167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>
              <a:spcBef>
                <a:spcPts val="1332"/>
              </a:spcBef>
            </a:pPr>
            <a:r>
              <a:rPr lang="ru" sz="1600" b="1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✔ </a:t>
            </a:r>
            <a:r>
              <a:rPr lang="ru" sz="16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Клиническая работа в МИС, дашбордах</a:t>
            </a:r>
          </a:p>
          <a:p>
            <a:pPr>
              <a:spcBef>
                <a:spcPts val="1332"/>
              </a:spcBef>
            </a:pPr>
            <a:endParaRPr lang="ru-RU" sz="16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" sz="1600" b="1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✔ </a:t>
            </a:r>
            <a:r>
              <a:rPr lang="ru-RU" sz="1600" spc="-1" dirty="0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Филиалы МО в </a:t>
            </a:r>
            <a:r>
              <a:rPr lang="ru-RU" sz="1600" spc="-1" dirty="0" err="1" smtClean="0">
                <a:solidFill>
                  <a:srgbClr val="C26E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дашбордах</a:t>
            </a:r>
            <a:endParaRPr lang="ru-RU" sz="1600" spc="-1" dirty="0">
              <a:solidFill>
                <a:srgbClr val="C26E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1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xmlns="" id="{95A6727E-4E54-5049-AD3F-7E4D733BE664}"/>
              </a:ext>
            </a:extLst>
          </p:cNvPr>
          <p:cNvSpPr/>
          <p:nvPr/>
        </p:nvSpPr>
        <p:spPr>
          <a:xfrm>
            <a:off x="765509" y="160749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xmlns="" id="{F97F9C59-89C4-ED46-BC9F-0D3E4EABDB46}"/>
              </a:ext>
            </a:extLst>
          </p:cNvPr>
          <p:cNvSpPr/>
          <p:nvPr/>
        </p:nvSpPr>
        <p:spPr>
          <a:xfrm>
            <a:off x="765509" y="224807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xmlns="" id="{0B50C7FF-C535-C04C-BB21-B8312DB0B06A}"/>
              </a:ext>
            </a:extLst>
          </p:cNvPr>
          <p:cNvSpPr/>
          <p:nvPr/>
        </p:nvSpPr>
        <p:spPr>
          <a:xfrm>
            <a:off x="765509" y="286662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xmlns="" id="{1A11A1F6-0531-364A-AD8A-E589334E16B2}"/>
              </a:ext>
            </a:extLst>
          </p:cNvPr>
          <p:cNvSpPr/>
          <p:nvPr/>
        </p:nvSpPr>
        <p:spPr>
          <a:xfrm>
            <a:off x="765509" y="348522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65509" y="430531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678E1D-1ED6-9A49-824B-A22693BFE844}"/>
              </a:ext>
            </a:extLst>
          </p:cNvPr>
          <p:cNvSpPr txBox="1"/>
          <p:nvPr/>
        </p:nvSpPr>
        <p:spPr>
          <a:xfrm>
            <a:off x="1154536" y="1530686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Подключить </a:t>
            </a:r>
            <a:r>
              <a:rPr lang="ru-RU" sz="2000" b="1" dirty="0"/>
              <a:t>1 000 </a:t>
            </a:r>
            <a:r>
              <a:rPr lang="ru-RU" sz="2000" dirty="0"/>
              <a:t>приборов для измерения АД в 12 МО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C87659-64EE-F442-B024-A538C907FAFE}"/>
              </a:ext>
            </a:extLst>
          </p:cNvPr>
          <p:cNvSpPr txBox="1"/>
          <p:nvPr/>
        </p:nvSpPr>
        <p:spPr>
          <a:xfrm>
            <a:off x="1154536" y="2155393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Провести мониторинг </a:t>
            </a:r>
            <a:r>
              <a:rPr lang="ru-RU" sz="2000" b="1" dirty="0"/>
              <a:t>12 000 </a:t>
            </a:r>
            <a:r>
              <a:rPr lang="ru-RU" sz="2000" dirty="0"/>
              <a:t>человек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9F775E-F051-4040-A4CF-F5F248A66BCF}"/>
              </a:ext>
            </a:extLst>
          </p:cNvPr>
          <p:cNvSpPr txBox="1"/>
          <p:nvPr/>
        </p:nvSpPr>
        <p:spPr>
          <a:xfrm>
            <a:off x="1154536" y="278010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80%</a:t>
            </a:r>
            <a:r>
              <a:rPr lang="ru-RU" sz="2000" dirty="0"/>
              <a:t> пациентов имеют достижение целевых уровней АД за весь период мониторинга ПМП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2F3FE3-DDDF-F04D-99FC-5558F11755A7}"/>
              </a:ext>
            </a:extLst>
          </p:cNvPr>
          <p:cNvSpPr txBox="1"/>
          <p:nvPr/>
        </p:nvSpPr>
        <p:spPr>
          <a:xfrm>
            <a:off x="1154536" y="3404807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36</a:t>
            </a:r>
            <a:r>
              <a:rPr lang="ru-RU" sz="2000" dirty="0"/>
              <a:t> </a:t>
            </a:r>
            <a:r>
              <a:rPr lang="ru-RU" sz="2000" dirty="0" smtClean="0"/>
              <a:t>медицинских организаций </a:t>
            </a:r>
            <a:r>
              <a:rPr lang="ru-RU" sz="2000" dirty="0"/>
              <a:t>(имеющие взрослое прикрепленное население) имеют доступ к СППВР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6DD552-DC4B-A740-A522-4DBB1979DBB7}"/>
              </a:ext>
            </a:extLst>
          </p:cNvPr>
          <p:cNvSpPr txBox="1"/>
          <p:nvPr/>
        </p:nvSpPr>
        <p:spPr>
          <a:xfrm>
            <a:off x="1154536" y="4224902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80% </a:t>
            </a:r>
            <a:r>
              <a:rPr lang="ru-RU" sz="2000" dirty="0"/>
              <a:t>пациентов достигли целевых уровней АД за весь период </a:t>
            </a:r>
            <a:r>
              <a:rPr lang="ru-RU" sz="2000" dirty="0" smtClean="0"/>
              <a:t>диспансерного наблюдения</a:t>
            </a:r>
            <a:endParaRPr lang="ru-RU" sz="2000" dirty="0"/>
          </a:p>
        </p:txBody>
      </p:sp>
      <p:sp>
        <p:nvSpPr>
          <p:cNvPr id="18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65509" y="496654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6DD552-DC4B-A740-A522-4DBB1979DBB7}"/>
              </a:ext>
            </a:extLst>
          </p:cNvPr>
          <p:cNvSpPr txBox="1"/>
          <p:nvPr/>
        </p:nvSpPr>
        <p:spPr>
          <a:xfrm>
            <a:off x="1154536" y="4886128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Снижение уровня смертности от БСК на </a:t>
            </a:r>
            <a:r>
              <a:rPr lang="ru-RU" sz="2000" b="1" dirty="0" smtClean="0"/>
              <a:t>22,1 % </a:t>
            </a:r>
            <a:r>
              <a:rPr lang="ru-RU" sz="2000" dirty="0" smtClean="0"/>
              <a:t>(2019 г. – 659,8 на 100 тыс. населения; </a:t>
            </a:r>
            <a:br>
              <a:rPr lang="ru-RU" sz="2000" dirty="0" smtClean="0"/>
            </a:br>
            <a:r>
              <a:rPr lang="ru-RU" sz="2000" dirty="0" smtClean="0"/>
              <a:t>2024 г. – 514,3 на 100 тыс. населения*) </a:t>
            </a:r>
            <a:endParaRPr lang="ru-RU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26DD552-DC4B-A740-A522-4DBB1979DBB7}"/>
              </a:ext>
            </a:extLst>
          </p:cNvPr>
          <p:cNvSpPr txBox="1"/>
          <p:nvPr/>
        </p:nvSpPr>
        <p:spPr>
          <a:xfrm>
            <a:off x="8888626" y="6083450"/>
            <a:ext cx="271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* предварительные данные Росстата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444AD552-A7DD-B541-B481-B576E7BAE03B}"/>
              </a:ext>
            </a:extLst>
          </p:cNvPr>
          <p:cNvSpPr/>
          <p:nvPr/>
        </p:nvSpPr>
        <p:spPr>
          <a:xfrm>
            <a:off x="599089" y="3278371"/>
            <a:ext cx="11271634" cy="134060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https://kuzdrav.ru/activity/news/137769/?</a:t>
            </a:r>
            <a:r>
              <a:rPr lang="en-US" dirty="0" smtClean="0">
                <a:solidFill>
                  <a:schemeClr val="bg1"/>
                </a:solidFill>
              </a:rPr>
              <a:t>sphrase_id=975850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https://kuzdrav.ru/activity/news/141170/?</a:t>
            </a:r>
            <a:r>
              <a:rPr lang="en-US" dirty="0" smtClean="0">
                <a:solidFill>
                  <a:schemeClr val="bg1"/>
                </a:solidFill>
              </a:rPr>
              <a:t>sphrase_id=975850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https://kuzdrav.ru/activity/news/120135/?sphrase_id=975931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89" y="378786"/>
            <a:ext cx="9827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/>
            </a:r>
            <a:b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 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C4169BAA-4B12-B14F-A2F9-009A19F16532}"/>
              </a:ext>
            </a:extLst>
          </p:cNvPr>
          <p:cNvSpPr/>
          <p:nvPr/>
        </p:nvSpPr>
        <p:spPr>
          <a:xfrm>
            <a:off x="599089" y="1377707"/>
            <a:ext cx="11271634" cy="151473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 algn="ctr">
              <a:buAutoNum type="arabicPeriod"/>
            </a:pPr>
            <a:r>
              <a:rPr lang="ru-RU" dirty="0"/>
              <a:t>Изданы приказы</a:t>
            </a:r>
          </a:p>
          <a:p>
            <a:pPr marL="342900" indent="-342900" algn="ctr">
              <a:buAutoNum type="arabicPeriod"/>
            </a:pPr>
            <a:r>
              <a:rPr lang="ru-RU" dirty="0"/>
              <a:t>Обучен </a:t>
            </a:r>
            <a:r>
              <a:rPr lang="ru-RU" dirty="0" smtClean="0"/>
              <a:t>персонал и пациенты</a:t>
            </a:r>
            <a:endParaRPr lang="ru-RU" dirty="0"/>
          </a:p>
          <a:p>
            <a:pPr marL="342900" indent="-342900" algn="ctr">
              <a:buAutoNum type="arabicPeriod"/>
            </a:pPr>
            <a:r>
              <a:rPr lang="ru-RU" dirty="0"/>
              <a:t>Настроены АРМы </a:t>
            </a:r>
            <a:r>
              <a:rPr lang="ru-RU" dirty="0" smtClean="0"/>
              <a:t>врачей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Осуществляется мониторинг достижения целевых показателей 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6925F8D5-4A90-3449-9C15-AFA3927AC4E0}"/>
              </a:ext>
            </a:extLst>
          </p:cNvPr>
          <p:cNvSpPr/>
          <p:nvPr/>
        </p:nvSpPr>
        <p:spPr>
          <a:xfrm>
            <a:off x="599089" y="4901882"/>
            <a:ext cx="5225062" cy="133416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r"/>
            <a:r>
              <a:rPr lang="en-US" dirty="0"/>
              <a:t>https://</a:t>
            </a:r>
            <a:r>
              <a:rPr lang="en-US" dirty="0" smtClean="0"/>
              <a:t>t.me/debmz/2490</a:t>
            </a:r>
            <a:r>
              <a:rPr lang="ru-RU" dirty="0" smtClean="0"/>
              <a:t> </a:t>
            </a:r>
          </a:p>
          <a:p>
            <a:pPr algn="r"/>
            <a:r>
              <a:rPr lang="en-US" dirty="0"/>
              <a:t>https://</a:t>
            </a:r>
            <a:r>
              <a:rPr lang="en-US" dirty="0" smtClean="0"/>
              <a:t>t.me/debmz/1246</a:t>
            </a:r>
            <a:r>
              <a:rPr lang="ru-RU" dirty="0" smtClean="0"/>
              <a:t> </a:t>
            </a:r>
          </a:p>
          <a:p>
            <a:pPr algn="r"/>
            <a:r>
              <a:rPr lang="en-US" dirty="0"/>
              <a:t>https://</a:t>
            </a:r>
            <a:r>
              <a:rPr lang="en-US" dirty="0" smtClean="0"/>
              <a:t>t.me/minzdravkuzbassanews/2802</a:t>
            </a:r>
            <a:r>
              <a:rPr lang="ru-RU" dirty="0" smtClean="0"/>
              <a:t> </a:t>
            </a:r>
          </a:p>
        </p:txBody>
      </p:sp>
      <p:sp>
        <p:nvSpPr>
          <p:cNvPr id="12" name="Прямоугольник: скругленные углы 22">
            <a:extLst>
              <a:ext uri="{FF2B5EF4-FFF2-40B4-BE49-F238E27FC236}">
                <a16:creationId xmlns:a16="http://schemas.microsoft.com/office/drawing/2014/main" xmlns="" id="{6925F8D5-4A90-3449-9C15-AFA3927AC4E0}"/>
              </a:ext>
            </a:extLst>
          </p:cNvPr>
          <p:cNvSpPr/>
          <p:nvPr/>
        </p:nvSpPr>
        <p:spPr>
          <a:xfrm>
            <a:off x="6311461" y="4901882"/>
            <a:ext cx="5225062" cy="133416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r"/>
            <a:r>
              <a:rPr lang="en-US" dirty="0"/>
              <a:t>https://</a:t>
            </a:r>
            <a:r>
              <a:rPr lang="en-US" dirty="0" smtClean="0"/>
              <a:t>vk.com/wall730291508_4668</a:t>
            </a:r>
            <a:endParaRPr lang="ru-RU" dirty="0"/>
          </a:p>
          <a:p>
            <a:pPr algn="r"/>
            <a:r>
              <a:rPr lang="en-US" dirty="0"/>
              <a:t>https://vk.com/wall730291508_2688</a:t>
            </a:r>
            <a:r>
              <a:rPr lang="ru-RU" dirty="0" smtClean="0"/>
              <a:t> </a:t>
            </a:r>
          </a:p>
          <a:p>
            <a:pPr algn="r"/>
            <a:r>
              <a:rPr lang="en-US" dirty="0"/>
              <a:t>https://vk.com/wall-159574478_9402</a:t>
            </a:r>
            <a:r>
              <a:rPr lang="ru-RU" dirty="0" smtClean="0"/>
              <a:t> </a:t>
            </a:r>
          </a:p>
        </p:txBody>
      </p:sp>
      <p:sp>
        <p:nvSpPr>
          <p:cNvPr id="16" name="Freeform 30">
            <a:extLst>
              <a:ext uri="{FF2B5EF4-FFF2-40B4-BE49-F238E27FC236}">
                <a16:creationId xmlns="" xmlns:a16="http://schemas.microsoft.com/office/drawing/2014/main" id="{97629305-6C3D-5B9A-CCB4-582DABAB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167" y="3625521"/>
            <a:ext cx="701792" cy="646301"/>
          </a:xfrm>
          <a:custGeom>
            <a:avLst/>
            <a:gdLst>
              <a:gd name="connsiteX0" fmla="*/ 473816 w 517277"/>
              <a:gd name="connsiteY0" fmla="*/ 384209 h 526358"/>
              <a:gd name="connsiteX1" fmla="*/ 362554 w 517277"/>
              <a:gd name="connsiteY1" fmla="*/ 413823 h 526358"/>
              <a:gd name="connsiteX2" fmla="*/ 377360 w 517277"/>
              <a:gd name="connsiteY2" fmla="*/ 469668 h 526358"/>
              <a:gd name="connsiteX3" fmla="*/ 404435 w 517277"/>
              <a:gd name="connsiteY3" fmla="*/ 504359 h 526358"/>
              <a:gd name="connsiteX4" fmla="*/ 448010 w 517277"/>
              <a:gd name="connsiteY4" fmla="*/ 510282 h 526358"/>
              <a:gd name="connsiteX5" fmla="*/ 483123 w 517277"/>
              <a:gd name="connsiteY5" fmla="*/ 483206 h 526358"/>
              <a:gd name="connsiteX6" fmla="*/ 488622 w 517277"/>
              <a:gd name="connsiteY6" fmla="*/ 439630 h 526358"/>
              <a:gd name="connsiteX7" fmla="*/ 328710 w 517277"/>
              <a:gd name="connsiteY7" fmla="*/ 357133 h 526358"/>
              <a:gd name="connsiteX8" fmla="*/ 278367 w 517277"/>
              <a:gd name="connsiteY8" fmla="*/ 445976 h 526358"/>
              <a:gd name="connsiteX9" fmla="*/ 348593 w 517277"/>
              <a:gd name="connsiteY9" fmla="*/ 416785 h 526358"/>
              <a:gd name="connsiteX10" fmla="*/ 339709 w 517277"/>
              <a:gd name="connsiteY10" fmla="*/ 383786 h 526358"/>
              <a:gd name="connsiteX11" fmla="*/ 337594 w 517277"/>
              <a:gd name="connsiteY11" fmla="*/ 359248 h 526358"/>
              <a:gd name="connsiteX12" fmla="*/ 328710 w 517277"/>
              <a:gd name="connsiteY12" fmla="*/ 357133 h 526358"/>
              <a:gd name="connsiteX13" fmla="*/ 135799 w 517277"/>
              <a:gd name="connsiteY13" fmla="*/ 357133 h 526358"/>
              <a:gd name="connsiteX14" fmla="*/ 69803 w 517277"/>
              <a:gd name="connsiteY14" fmla="*/ 378286 h 526358"/>
              <a:gd name="connsiteX15" fmla="*/ 186142 w 517277"/>
              <a:gd name="connsiteY15" fmla="*/ 445976 h 526358"/>
              <a:gd name="connsiteX16" fmla="*/ 135799 w 517277"/>
              <a:gd name="connsiteY16" fmla="*/ 357133 h 526358"/>
              <a:gd name="connsiteX17" fmla="*/ 239446 w 517277"/>
              <a:gd name="connsiteY17" fmla="*/ 346979 h 526358"/>
              <a:gd name="connsiteX18" fmla="*/ 239446 w 517277"/>
              <a:gd name="connsiteY18" fmla="*/ 450207 h 526358"/>
              <a:gd name="connsiteX19" fmla="*/ 314326 w 517277"/>
              <a:gd name="connsiteY19" fmla="*/ 354171 h 526358"/>
              <a:gd name="connsiteX20" fmla="*/ 239446 w 517277"/>
              <a:gd name="connsiteY20" fmla="*/ 346979 h 526358"/>
              <a:gd name="connsiteX21" fmla="*/ 225062 w 517277"/>
              <a:gd name="connsiteY21" fmla="*/ 346979 h 526358"/>
              <a:gd name="connsiteX22" fmla="*/ 150606 w 517277"/>
              <a:gd name="connsiteY22" fmla="*/ 354171 h 526358"/>
              <a:gd name="connsiteX23" fmla="*/ 225062 w 517277"/>
              <a:gd name="connsiteY23" fmla="*/ 450207 h 526358"/>
              <a:gd name="connsiteX24" fmla="*/ 401136 w 517277"/>
              <a:gd name="connsiteY24" fmla="*/ 331801 h 526358"/>
              <a:gd name="connsiteX25" fmla="*/ 409753 w 517277"/>
              <a:gd name="connsiteY25" fmla="*/ 336900 h 526358"/>
              <a:gd name="connsiteX26" fmla="*/ 414676 w 517277"/>
              <a:gd name="connsiteY26" fmla="*/ 355598 h 526358"/>
              <a:gd name="connsiteX27" fmla="*/ 409753 w 517277"/>
              <a:gd name="connsiteY27" fmla="*/ 364097 h 526358"/>
              <a:gd name="connsiteX28" fmla="*/ 407701 w 517277"/>
              <a:gd name="connsiteY28" fmla="*/ 364097 h 526358"/>
              <a:gd name="connsiteX29" fmla="*/ 401136 w 517277"/>
              <a:gd name="connsiteY29" fmla="*/ 358998 h 526358"/>
              <a:gd name="connsiteX30" fmla="*/ 396213 w 517277"/>
              <a:gd name="connsiteY30" fmla="*/ 340725 h 526358"/>
              <a:gd name="connsiteX31" fmla="*/ 401136 w 517277"/>
              <a:gd name="connsiteY31" fmla="*/ 331801 h 526358"/>
              <a:gd name="connsiteX32" fmla="*/ 409512 w 517277"/>
              <a:gd name="connsiteY32" fmla="*/ 308057 h 526358"/>
              <a:gd name="connsiteX33" fmla="*/ 394282 w 517277"/>
              <a:gd name="connsiteY33" fmla="*/ 309749 h 526358"/>
              <a:gd name="connsiteX34" fmla="*/ 354093 w 517277"/>
              <a:gd name="connsiteY34" fmla="*/ 380401 h 526358"/>
              <a:gd name="connsiteX35" fmla="*/ 359169 w 517277"/>
              <a:gd name="connsiteY35" fmla="*/ 399862 h 526358"/>
              <a:gd name="connsiteX36" fmla="*/ 470008 w 517277"/>
              <a:gd name="connsiteY36" fmla="*/ 370671 h 526358"/>
              <a:gd name="connsiteX37" fmla="*/ 464509 w 517277"/>
              <a:gd name="connsiteY37" fmla="*/ 350363 h 526358"/>
              <a:gd name="connsiteX38" fmla="*/ 437856 w 517277"/>
              <a:gd name="connsiteY38" fmla="*/ 315672 h 526358"/>
              <a:gd name="connsiteX39" fmla="*/ 409512 w 517277"/>
              <a:gd name="connsiteY39" fmla="*/ 308057 h 526358"/>
              <a:gd name="connsiteX40" fmla="*/ 382860 w 517277"/>
              <a:gd name="connsiteY40" fmla="*/ 240367 h 526358"/>
              <a:gd name="connsiteX41" fmla="*/ 397667 w 517277"/>
              <a:gd name="connsiteY41" fmla="*/ 294519 h 526358"/>
              <a:gd name="connsiteX42" fmla="*/ 439549 w 517277"/>
              <a:gd name="connsiteY42" fmla="*/ 300442 h 526358"/>
              <a:gd name="connsiteX43" fmla="*/ 449702 w 517277"/>
              <a:gd name="connsiteY43" fmla="*/ 240367 h 526358"/>
              <a:gd name="connsiteX44" fmla="*/ 346055 w 517277"/>
              <a:gd name="connsiteY44" fmla="*/ 240367 h 526358"/>
              <a:gd name="connsiteX45" fmla="*/ 332517 w 517277"/>
              <a:gd name="connsiteY45" fmla="*/ 343594 h 526358"/>
              <a:gd name="connsiteX46" fmla="*/ 340555 w 517277"/>
              <a:gd name="connsiteY46" fmla="*/ 345287 h 526358"/>
              <a:gd name="connsiteX47" fmla="*/ 384129 w 517277"/>
              <a:gd name="connsiteY47" fmla="*/ 298327 h 526358"/>
              <a:gd name="connsiteX48" fmla="*/ 368476 w 517277"/>
              <a:gd name="connsiteY48" fmla="*/ 241636 h 526358"/>
              <a:gd name="connsiteX49" fmla="*/ 368053 w 517277"/>
              <a:gd name="connsiteY49" fmla="*/ 240367 h 526358"/>
              <a:gd name="connsiteX50" fmla="*/ 239446 w 517277"/>
              <a:gd name="connsiteY50" fmla="*/ 240367 h 526358"/>
              <a:gd name="connsiteX51" fmla="*/ 239446 w 517277"/>
              <a:gd name="connsiteY51" fmla="*/ 332595 h 526358"/>
              <a:gd name="connsiteX52" fmla="*/ 318556 w 517277"/>
              <a:gd name="connsiteY52" fmla="*/ 340633 h 526358"/>
              <a:gd name="connsiteX53" fmla="*/ 331248 w 517277"/>
              <a:gd name="connsiteY53" fmla="*/ 240367 h 526358"/>
              <a:gd name="connsiteX54" fmla="*/ 133261 w 517277"/>
              <a:gd name="connsiteY54" fmla="*/ 240367 h 526358"/>
              <a:gd name="connsiteX55" fmla="*/ 146375 w 517277"/>
              <a:gd name="connsiteY55" fmla="*/ 340633 h 526358"/>
              <a:gd name="connsiteX56" fmla="*/ 225062 w 517277"/>
              <a:gd name="connsiteY56" fmla="*/ 332595 h 526358"/>
              <a:gd name="connsiteX57" fmla="*/ 225062 w 517277"/>
              <a:gd name="connsiteY57" fmla="*/ 240367 h 526358"/>
              <a:gd name="connsiteX58" fmla="*/ 14807 w 517277"/>
              <a:gd name="connsiteY58" fmla="*/ 240367 h 526358"/>
              <a:gd name="connsiteX59" fmla="*/ 60496 w 517277"/>
              <a:gd name="connsiteY59" fmla="*/ 366440 h 526358"/>
              <a:gd name="connsiteX60" fmla="*/ 131991 w 517277"/>
              <a:gd name="connsiteY60" fmla="*/ 343594 h 526358"/>
              <a:gd name="connsiteX61" fmla="*/ 118454 w 517277"/>
              <a:gd name="connsiteY61" fmla="*/ 240367 h 526358"/>
              <a:gd name="connsiteX62" fmla="*/ 432357 w 517277"/>
              <a:gd name="connsiteY62" fmla="*/ 147716 h 526358"/>
              <a:gd name="connsiteX63" fmla="*/ 389206 w 517277"/>
              <a:gd name="connsiteY63" fmla="*/ 181561 h 526358"/>
              <a:gd name="connsiteX64" fmla="*/ 379899 w 517277"/>
              <a:gd name="connsiteY64" fmla="*/ 225983 h 526358"/>
              <a:gd name="connsiteX65" fmla="*/ 449702 w 517277"/>
              <a:gd name="connsiteY65" fmla="*/ 225983 h 526358"/>
              <a:gd name="connsiteX66" fmla="*/ 432357 w 517277"/>
              <a:gd name="connsiteY66" fmla="*/ 147716 h 526358"/>
              <a:gd name="connsiteX67" fmla="*/ 318556 w 517277"/>
              <a:gd name="connsiteY67" fmla="*/ 125293 h 526358"/>
              <a:gd name="connsiteX68" fmla="*/ 239446 w 517277"/>
              <a:gd name="connsiteY68" fmla="*/ 133332 h 526358"/>
              <a:gd name="connsiteX69" fmla="*/ 239446 w 517277"/>
              <a:gd name="connsiteY69" fmla="*/ 225983 h 526358"/>
              <a:gd name="connsiteX70" fmla="*/ 331248 w 517277"/>
              <a:gd name="connsiteY70" fmla="*/ 225983 h 526358"/>
              <a:gd name="connsiteX71" fmla="*/ 318556 w 517277"/>
              <a:gd name="connsiteY71" fmla="*/ 125293 h 526358"/>
              <a:gd name="connsiteX72" fmla="*/ 146375 w 517277"/>
              <a:gd name="connsiteY72" fmla="*/ 125293 h 526358"/>
              <a:gd name="connsiteX73" fmla="*/ 133261 w 517277"/>
              <a:gd name="connsiteY73" fmla="*/ 225983 h 526358"/>
              <a:gd name="connsiteX74" fmla="*/ 225062 w 517277"/>
              <a:gd name="connsiteY74" fmla="*/ 225983 h 526358"/>
              <a:gd name="connsiteX75" fmla="*/ 225062 w 517277"/>
              <a:gd name="connsiteY75" fmla="*/ 133332 h 526358"/>
              <a:gd name="connsiteX76" fmla="*/ 146375 w 517277"/>
              <a:gd name="connsiteY76" fmla="*/ 125293 h 526358"/>
              <a:gd name="connsiteX77" fmla="*/ 404012 w 517277"/>
              <a:gd name="connsiteY77" fmla="*/ 99487 h 526358"/>
              <a:gd name="connsiteX78" fmla="*/ 332517 w 517277"/>
              <a:gd name="connsiteY78" fmla="*/ 122332 h 526358"/>
              <a:gd name="connsiteX79" fmla="*/ 346055 w 517277"/>
              <a:gd name="connsiteY79" fmla="*/ 225983 h 526358"/>
              <a:gd name="connsiteX80" fmla="*/ 365515 w 517277"/>
              <a:gd name="connsiteY80" fmla="*/ 225983 h 526358"/>
              <a:gd name="connsiteX81" fmla="*/ 376937 w 517277"/>
              <a:gd name="connsiteY81" fmla="*/ 174369 h 526358"/>
              <a:gd name="connsiteX82" fmla="*/ 426434 w 517277"/>
              <a:gd name="connsiteY82" fmla="*/ 134601 h 526358"/>
              <a:gd name="connsiteX83" fmla="*/ 404012 w 517277"/>
              <a:gd name="connsiteY83" fmla="*/ 99487 h 526358"/>
              <a:gd name="connsiteX84" fmla="*/ 60496 w 517277"/>
              <a:gd name="connsiteY84" fmla="*/ 99487 h 526358"/>
              <a:gd name="connsiteX85" fmla="*/ 14807 w 517277"/>
              <a:gd name="connsiteY85" fmla="*/ 225983 h 526358"/>
              <a:gd name="connsiteX86" fmla="*/ 118454 w 517277"/>
              <a:gd name="connsiteY86" fmla="*/ 225983 h 526358"/>
              <a:gd name="connsiteX87" fmla="*/ 131991 w 517277"/>
              <a:gd name="connsiteY87" fmla="*/ 122332 h 526358"/>
              <a:gd name="connsiteX88" fmla="*/ 60496 w 517277"/>
              <a:gd name="connsiteY88" fmla="*/ 99487 h 526358"/>
              <a:gd name="connsiteX89" fmla="*/ 278367 w 517277"/>
              <a:gd name="connsiteY89" fmla="*/ 19951 h 526358"/>
              <a:gd name="connsiteX90" fmla="*/ 328710 w 517277"/>
              <a:gd name="connsiteY90" fmla="*/ 108794 h 526358"/>
              <a:gd name="connsiteX91" fmla="*/ 394705 w 517277"/>
              <a:gd name="connsiteY91" fmla="*/ 87641 h 526358"/>
              <a:gd name="connsiteX92" fmla="*/ 278367 w 517277"/>
              <a:gd name="connsiteY92" fmla="*/ 19951 h 526358"/>
              <a:gd name="connsiteX93" fmla="*/ 186142 w 517277"/>
              <a:gd name="connsiteY93" fmla="*/ 19951 h 526358"/>
              <a:gd name="connsiteX94" fmla="*/ 69803 w 517277"/>
              <a:gd name="connsiteY94" fmla="*/ 87641 h 526358"/>
              <a:gd name="connsiteX95" fmla="*/ 135799 w 517277"/>
              <a:gd name="connsiteY95" fmla="*/ 108794 h 526358"/>
              <a:gd name="connsiteX96" fmla="*/ 186142 w 517277"/>
              <a:gd name="connsiteY96" fmla="*/ 19951 h 526358"/>
              <a:gd name="connsiteX97" fmla="*/ 239446 w 517277"/>
              <a:gd name="connsiteY97" fmla="*/ 15720 h 526358"/>
              <a:gd name="connsiteX98" fmla="*/ 239446 w 517277"/>
              <a:gd name="connsiteY98" fmla="*/ 118948 h 526358"/>
              <a:gd name="connsiteX99" fmla="*/ 314326 w 517277"/>
              <a:gd name="connsiteY99" fmla="*/ 111755 h 526358"/>
              <a:gd name="connsiteX100" fmla="*/ 239446 w 517277"/>
              <a:gd name="connsiteY100" fmla="*/ 15720 h 526358"/>
              <a:gd name="connsiteX101" fmla="*/ 225062 w 517277"/>
              <a:gd name="connsiteY101" fmla="*/ 15720 h 526358"/>
              <a:gd name="connsiteX102" fmla="*/ 150606 w 517277"/>
              <a:gd name="connsiteY102" fmla="*/ 111755 h 526358"/>
              <a:gd name="connsiteX103" fmla="*/ 225062 w 517277"/>
              <a:gd name="connsiteY103" fmla="*/ 118948 h 526358"/>
              <a:gd name="connsiteX104" fmla="*/ 440606 w 517277"/>
              <a:gd name="connsiteY104" fmla="*/ 15032 h 526358"/>
              <a:gd name="connsiteX105" fmla="*/ 417973 w 517277"/>
              <a:gd name="connsiteY105" fmla="*/ 22912 h 526358"/>
              <a:gd name="connsiteX106" fmla="*/ 373976 w 517277"/>
              <a:gd name="connsiteY106" fmla="*/ 49142 h 526358"/>
              <a:gd name="connsiteX107" fmla="*/ 440818 w 517277"/>
              <a:gd name="connsiteY107" fmla="*/ 130793 h 526358"/>
              <a:gd name="connsiteX108" fmla="*/ 459432 w 517277"/>
              <a:gd name="connsiteY108" fmla="*/ 125717 h 526358"/>
              <a:gd name="connsiteX109" fmla="*/ 496660 w 517277"/>
              <a:gd name="connsiteY109" fmla="*/ 96102 h 526358"/>
              <a:gd name="connsiteX110" fmla="*/ 499199 w 517277"/>
              <a:gd name="connsiteY110" fmla="*/ 49142 h 526358"/>
              <a:gd name="connsiteX111" fmla="*/ 497506 w 517277"/>
              <a:gd name="connsiteY111" fmla="*/ 44911 h 526358"/>
              <a:gd name="connsiteX112" fmla="*/ 464509 w 517277"/>
              <a:gd name="connsiteY112" fmla="*/ 16989 h 526358"/>
              <a:gd name="connsiteX113" fmla="*/ 440606 w 517277"/>
              <a:gd name="connsiteY113" fmla="*/ 15032 h 526358"/>
              <a:gd name="connsiteX114" fmla="*/ 438967 w 517277"/>
              <a:gd name="connsiteY114" fmla="*/ 595 h 526358"/>
              <a:gd name="connsiteX115" fmla="*/ 468739 w 517277"/>
              <a:gd name="connsiteY115" fmla="*/ 3028 h 526358"/>
              <a:gd name="connsiteX116" fmla="*/ 510621 w 517277"/>
              <a:gd name="connsiteY116" fmla="*/ 38988 h 526358"/>
              <a:gd name="connsiteX117" fmla="*/ 512313 w 517277"/>
              <a:gd name="connsiteY117" fmla="*/ 43642 h 526358"/>
              <a:gd name="connsiteX118" fmla="*/ 509352 w 517277"/>
              <a:gd name="connsiteY118" fmla="*/ 102871 h 526358"/>
              <a:gd name="connsiteX119" fmla="*/ 463239 w 517277"/>
              <a:gd name="connsiteY119" fmla="*/ 139678 h 526358"/>
              <a:gd name="connsiteX120" fmla="*/ 446317 w 517277"/>
              <a:gd name="connsiteY120" fmla="*/ 143908 h 526358"/>
              <a:gd name="connsiteX121" fmla="*/ 464509 w 517277"/>
              <a:gd name="connsiteY121" fmla="*/ 232752 h 526358"/>
              <a:gd name="connsiteX122" fmla="*/ 451817 w 517277"/>
              <a:gd name="connsiteY122" fmla="*/ 307634 h 526358"/>
              <a:gd name="connsiteX123" fmla="*/ 478892 w 517277"/>
              <a:gd name="connsiteY123" fmla="*/ 346979 h 526358"/>
              <a:gd name="connsiteX124" fmla="*/ 502583 w 517277"/>
              <a:gd name="connsiteY124" fmla="*/ 436245 h 526358"/>
              <a:gd name="connsiteX125" fmla="*/ 495391 w 517277"/>
              <a:gd name="connsiteY125" fmla="*/ 490398 h 526358"/>
              <a:gd name="connsiteX126" fmla="*/ 451817 w 517277"/>
              <a:gd name="connsiteY126" fmla="*/ 523820 h 526358"/>
              <a:gd name="connsiteX127" fmla="*/ 433203 w 517277"/>
              <a:gd name="connsiteY127" fmla="*/ 526358 h 526358"/>
              <a:gd name="connsiteX128" fmla="*/ 397244 w 517277"/>
              <a:gd name="connsiteY128" fmla="*/ 516628 h 526358"/>
              <a:gd name="connsiteX129" fmla="*/ 363823 w 517277"/>
              <a:gd name="connsiteY129" fmla="*/ 473052 h 526358"/>
              <a:gd name="connsiteX130" fmla="*/ 352823 w 517277"/>
              <a:gd name="connsiteY130" fmla="*/ 431169 h 526358"/>
              <a:gd name="connsiteX131" fmla="*/ 232254 w 517277"/>
              <a:gd name="connsiteY131" fmla="*/ 465437 h 526358"/>
              <a:gd name="connsiteX132" fmla="*/ 0 w 517277"/>
              <a:gd name="connsiteY132" fmla="*/ 232752 h 526358"/>
              <a:gd name="connsiteX133" fmla="*/ 232254 w 517277"/>
              <a:gd name="connsiteY133" fmla="*/ 913 h 526358"/>
              <a:gd name="connsiteX134" fmla="*/ 361284 w 517277"/>
              <a:gd name="connsiteY134" fmla="*/ 40258 h 526358"/>
              <a:gd name="connsiteX135" fmla="*/ 410781 w 517277"/>
              <a:gd name="connsiteY135" fmla="*/ 10220 h 526358"/>
              <a:gd name="connsiteX136" fmla="*/ 438967 w 517277"/>
              <a:gd name="connsiteY136" fmla="*/ 595 h 5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517277" h="526358">
                <a:moveTo>
                  <a:pt x="473816" y="384209"/>
                </a:moveTo>
                <a:lnTo>
                  <a:pt x="362554" y="413823"/>
                </a:lnTo>
                <a:lnTo>
                  <a:pt x="377360" y="469668"/>
                </a:lnTo>
                <a:cubicBezTo>
                  <a:pt x="382014" y="484052"/>
                  <a:pt x="391321" y="496321"/>
                  <a:pt x="404435" y="504359"/>
                </a:cubicBezTo>
                <a:cubicBezTo>
                  <a:pt x="417550" y="511974"/>
                  <a:pt x="433203" y="514089"/>
                  <a:pt x="448010" y="510282"/>
                </a:cubicBezTo>
                <a:cubicBezTo>
                  <a:pt x="462816" y="506051"/>
                  <a:pt x="475508" y="496321"/>
                  <a:pt x="483123" y="483206"/>
                </a:cubicBezTo>
                <a:cubicBezTo>
                  <a:pt x="490738" y="470091"/>
                  <a:pt x="492853" y="454437"/>
                  <a:pt x="488622" y="439630"/>
                </a:cubicBezTo>
                <a:close/>
                <a:moveTo>
                  <a:pt x="328710" y="357133"/>
                </a:moveTo>
                <a:cubicBezTo>
                  <a:pt x="316864" y="396477"/>
                  <a:pt x="299096" y="427361"/>
                  <a:pt x="278367" y="445976"/>
                </a:cubicBezTo>
                <a:cubicBezTo>
                  <a:pt x="303750" y="440476"/>
                  <a:pt x="327440" y="430323"/>
                  <a:pt x="348593" y="416785"/>
                </a:cubicBezTo>
                <a:lnTo>
                  <a:pt x="339709" y="383786"/>
                </a:lnTo>
                <a:cubicBezTo>
                  <a:pt x="337594" y="375747"/>
                  <a:pt x="337171" y="367286"/>
                  <a:pt x="337594" y="359248"/>
                </a:cubicBezTo>
                <a:cubicBezTo>
                  <a:pt x="334632" y="358825"/>
                  <a:pt x="332094" y="357556"/>
                  <a:pt x="328710" y="357133"/>
                </a:cubicBezTo>
                <a:close/>
                <a:moveTo>
                  <a:pt x="135799" y="357133"/>
                </a:moveTo>
                <a:cubicBezTo>
                  <a:pt x="112954" y="362209"/>
                  <a:pt x="90956" y="369401"/>
                  <a:pt x="69803" y="378286"/>
                </a:cubicBezTo>
                <a:cubicBezTo>
                  <a:pt x="99840" y="411708"/>
                  <a:pt x="140876" y="436245"/>
                  <a:pt x="186142" y="445976"/>
                </a:cubicBezTo>
                <a:cubicBezTo>
                  <a:pt x="165412" y="427361"/>
                  <a:pt x="147644" y="396477"/>
                  <a:pt x="135799" y="357133"/>
                </a:cubicBezTo>
                <a:close/>
                <a:moveTo>
                  <a:pt x="239446" y="346979"/>
                </a:moveTo>
                <a:lnTo>
                  <a:pt x="239446" y="450207"/>
                </a:lnTo>
                <a:cubicBezTo>
                  <a:pt x="269906" y="445130"/>
                  <a:pt x="297404" y="407900"/>
                  <a:pt x="314326" y="354171"/>
                </a:cubicBezTo>
                <a:cubicBezTo>
                  <a:pt x="290212" y="349517"/>
                  <a:pt x="264829" y="346979"/>
                  <a:pt x="239446" y="346979"/>
                </a:cubicBezTo>
                <a:close/>
                <a:moveTo>
                  <a:pt x="225062" y="346979"/>
                </a:moveTo>
                <a:cubicBezTo>
                  <a:pt x="200102" y="346979"/>
                  <a:pt x="174720" y="349517"/>
                  <a:pt x="150606" y="354171"/>
                </a:cubicBezTo>
                <a:cubicBezTo>
                  <a:pt x="167105" y="407900"/>
                  <a:pt x="194603" y="445130"/>
                  <a:pt x="225062" y="450207"/>
                </a:cubicBezTo>
                <a:close/>
                <a:moveTo>
                  <a:pt x="401136" y="331801"/>
                </a:moveTo>
                <a:cubicBezTo>
                  <a:pt x="404829" y="330951"/>
                  <a:pt x="408522" y="333076"/>
                  <a:pt x="409753" y="336900"/>
                </a:cubicBezTo>
                <a:lnTo>
                  <a:pt x="414676" y="355598"/>
                </a:lnTo>
                <a:cubicBezTo>
                  <a:pt x="415497" y="358998"/>
                  <a:pt x="413445" y="363247"/>
                  <a:pt x="409753" y="364097"/>
                </a:cubicBezTo>
                <a:cubicBezTo>
                  <a:pt x="408932" y="364097"/>
                  <a:pt x="408522" y="364097"/>
                  <a:pt x="407701" y="364097"/>
                </a:cubicBezTo>
                <a:cubicBezTo>
                  <a:pt x="404829" y="364097"/>
                  <a:pt x="401957" y="362397"/>
                  <a:pt x="401136" y="358998"/>
                </a:cubicBezTo>
                <a:lnTo>
                  <a:pt x="396213" y="340725"/>
                </a:lnTo>
                <a:cubicBezTo>
                  <a:pt x="395392" y="336900"/>
                  <a:pt x="397444" y="333076"/>
                  <a:pt x="401136" y="331801"/>
                </a:cubicBezTo>
                <a:close/>
                <a:moveTo>
                  <a:pt x="409512" y="308057"/>
                </a:moveTo>
                <a:cubicBezTo>
                  <a:pt x="404435" y="308057"/>
                  <a:pt x="399359" y="308480"/>
                  <a:pt x="394282" y="309749"/>
                </a:cubicBezTo>
                <a:cubicBezTo>
                  <a:pt x="363823" y="317788"/>
                  <a:pt x="345632" y="349517"/>
                  <a:pt x="354093" y="380401"/>
                </a:cubicBezTo>
                <a:lnTo>
                  <a:pt x="359169" y="399862"/>
                </a:lnTo>
                <a:lnTo>
                  <a:pt x="470008" y="370671"/>
                </a:lnTo>
                <a:lnTo>
                  <a:pt x="464509" y="350363"/>
                </a:lnTo>
                <a:cubicBezTo>
                  <a:pt x="460701" y="335556"/>
                  <a:pt x="451394" y="323287"/>
                  <a:pt x="437856" y="315672"/>
                </a:cubicBezTo>
                <a:cubicBezTo>
                  <a:pt x="429395" y="310172"/>
                  <a:pt x="419665" y="308057"/>
                  <a:pt x="409512" y="308057"/>
                </a:cubicBezTo>
                <a:close/>
                <a:moveTo>
                  <a:pt x="382860" y="240367"/>
                </a:moveTo>
                <a:lnTo>
                  <a:pt x="397667" y="294519"/>
                </a:lnTo>
                <a:cubicBezTo>
                  <a:pt x="412050" y="291981"/>
                  <a:pt x="426434" y="294096"/>
                  <a:pt x="439549" y="300442"/>
                </a:cubicBezTo>
                <a:cubicBezTo>
                  <a:pt x="445471" y="281404"/>
                  <a:pt x="449279" y="261097"/>
                  <a:pt x="449702" y="240367"/>
                </a:cubicBezTo>
                <a:close/>
                <a:moveTo>
                  <a:pt x="346055" y="240367"/>
                </a:moveTo>
                <a:cubicBezTo>
                  <a:pt x="345209" y="277597"/>
                  <a:pt x="340978" y="312711"/>
                  <a:pt x="332517" y="343594"/>
                </a:cubicBezTo>
                <a:cubicBezTo>
                  <a:pt x="335478" y="344018"/>
                  <a:pt x="337594" y="344864"/>
                  <a:pt x="340555" y="345287"/>
                </a:cubicBezTo>
                <a:cubicBezTo>
                  <a:pt x="346478" y="324134"/>
                  <a:pt x="362554" y="306365"/>
                  <a:pt x="384129" y="298327"/>
                </a:cubicBezTo>
                <a:lnTo>
                  <a:pt x="368476" y="241636"/>
                </a:lnTo>
                <a:cubicBezTo>
                  <a:pt x="368053" y="241213"/>
                  <a:pt x="368053" y="240367"/>
                  <a:pt x="368053" y="240367"/>
                </a:cubicBezTo>
                <a:close/>
                <a:moveTo>
                  <a:pt x="239446" y="240367"/>
                </a:moveTo>
                <a:lnTo>
                  <a:pt x="239446" y="332595"/>
                </a:lnTo>
                <a:cubicBezTo>
                  <a:pt x="266098" y="333018"/>
                  <a:pt x="292750" y="335556"/>
                  <a:pt x="318556" y="340633"/>
                </a:cubicBezTo>
                <a:cubicBezTo>
                  <a:pt x="326171" y="310172"/>
                  <a:pt x="331248" y="276327"/>
                  <a:pt x="331248" y="240367"/>
                </a:cubicBezTo>
                <a:close/>
                <a:moveTo>
                  <a:pt x="133261" y="240367"/>
                </a:moveTo>
                <a:cubicBezTo>
                  <a:pt x="133684" y="276327"/>
                  <a:pt x="138337" y="310172"/>
                  <a:pt x="146375" y="340633"/>
                </a:cubicBezTo>
                <a:cubicBezTo>
                  <a:pt x="172181" y="335556"/>
                  <a:pt x="198410" y="333018"/>
                  <a:pt x="225062" y="332595"/>
                </a:cubicBezTo>
                <a:lnTo>
                  <a:pt x="225062" y="240367"/>
                </a:lnTo>
                <a:close/>
                <a:moveTo>
                  <a:pt x="14807" y="240367"/>
                </a:moveTo>
                <a:cubicBezTo>
                  <a:pt x="16076" y="287750"/>
                  <a:pt x="32998" y="331326"/>
                  <a:pt x="60496" y="366440"/>
                </a:cubicBezTo>
                <a:cubicBezTo>
                  <a:pt x="82918" y="356709"/>
                  <a:pt x="107032" y="349094"/>
                  <a:pt x="131991" y="343594"/>
                </a:cubicBezTo>
                <a:cubicBezTo>
                  <a:pt x="123954" y="312711"/>
                  <a:pt x="119300" y="277597"/>
                  <a:pt x="118454" y="240367"/>
                </a:cubicBezTo>
                <a:close/>
                <a:moveTo>
                  <a:pt x="432357" y="147716"/>
                </a:moveTo>
                <a:cubicBezTo>
                  <a:pt x="414166" y="153216"/>
                  <a:pt x="398936" y="165062"/>
                  <a:pt x="389206" y="181561"/>
                </a:cubicBezTo>
                <a:cubicBezTo>
                  <a:pt x="381591" y="195099"/>
                  <a:pt x="378629" y="210329"/>
                  <a:pt x="379899" y="225983"/>
                </a:cubicBezTo>
                <a:lnTo>
                  <a:pt x="449702" y="225983"/>
                </a:lnTo>
                <a:cubicBezTo>
                  <a:pt x="448856" y="198060"/>
                  <a:pt x="442933" y="171831"/>
                  <a:pt x="432357" y="147716"/>
                </a:cubicBezTo>
                <a:close/>
                <a:moveTo>
                  <a:pt x="318556" y="125293"/>
                </a:moveTo>
                <a:cubicBezTo>
                  <a:pt x="292750" y="130370"/>
                  <a:pt x="266098" y="132909"/>
                  <a:pt x="239446" y="133332"/>
                </a:cubicBezTo>
                <a:lnTo>
                  <a:pt x="239446" y="225983"/>
                </a:lnTo>
                <a:lnTo>
                  <a:pt x="331248" y="225983"/>
                </a:lnTo>
                <a:cubicBezTo>
                  <a:pt x="331248" y="189599"/>
                  <a:pt x="326171" y="155331"/>
                  <a:pt x="318556" y="125293"/>
                </a:cubicBezTo>
                <a:close/>
                <a:moveTo>
                  <a:pt x="146375" y="125293"/>
                </a:moveTo>
                <a:cubicBezTo>
                  <a:pt x="138337" y="155331"/>
                  <a:pt x="133684" y="189599"/>
                  <a:pt x="133261" y="225983"/>
                </a:cubicBezTo>
                <a:lnTo>
                  <a:pt x="225062" y="225983"/>
                </a:lnTo>
                <a:lnTo>
                  <a:pt x="225062" y="133332"/>
                </a:lnTo>
                <a:cubicBezTo>
                  <a:pt x="198410" y="132909"/>
                  <a:pt x="172181" y="130370"/>
                  <a:pt x="146375" y="125293"/>
                </a:cubicBezTo>
                <a:close/>
                <a:moveTo>
                  <a:pt x="404012" y="99487"/>
                </a:moveTo>
                <a:cubicBezTo>
                  <a:pt x="381591" y="109217"/>
                  <a:pt x="357477" y="116832"/>
                  <a:pt x="332517" y="122332"/>
                </a:cubicBezTo>
                <a:cubicBezTo>
                  <a:pt x="340978" y="153216"/>
                  <a:pt x="345209" y="188330"/>
                  <a:pt x="346055" y="225983"/>
                </a:cubicBezTo>
                <a:lnTo>
                  <a:pt x="365515" y="225983"/>
                </a:lnTo>
                <a:cubicBezTo>
                  <a:pt x="363823" y="208214"/>
                  <a:pt x="368053" y="190022"/>
                  <a:pt x="376937" y="174369"/>
                </a:cubicBezTo>
                <a:cubicBezTo>
                  <a:pt x="388360" y="155331"/>
                  <a:pt x="405705" y="141370"/>
                  <a:pt x="426434" y="134601"/>
                </a:cubicBezTo>
                <a:cubicBezTo>
                  <a:pt x="420511" y="121909"/>
                  <a:pt x="412473" y="110063"/>
                  <a:pt x="404012" y="99487"/>
                </a:cubicBezTo>
                <a:close/>
                <a:moveTo>
                  <a:pt x="60496" y="99487"/>
                </a:moveTo>
                <a:cubicBezTo>
                  <a:pt x="32998" y="134601"/>
                  <a:pt x="16076" y="178176"/>
                  <a:pt x="14807" y="225983"/>
                </a:cubicBezTo>
                <a:lnTo>
                  <a:pt x="118454" y="225983"/>
                </a:lnTo>
                <a:cubicBezTo>
                  <a:pt x="119300" y="188330"/>
                  <a:pt x="123954" y="153216"/>
                  <a:pt x="131991" y="122332"/>
                </a:cubicBezTo>
                <a:cubicBezTo>
                  <a:pt x="107032" y="116832"/>
                  <a:pt x="82918" y="109217"/>
                  <a:pt x="60496" y="99487"/>
                </a:cubicBezTo>
                <a:close/>
                <a:moveTo>
                  <a:pt x="278367" y="19951"/>
                </a:moveTo>
                <a:cubicBezTo>
                  <a:pt x="299096" y="38565"/>
                  <a:pt x="316864" y="69449"/>
                  <a:pt x="328710" y="108794"/>
                </a:cubicBezTo>
                <a:cubicBezTo>
                  <a:pt x="351554" y="103717"/>
                  <a:pt x="373976" y="96525"/>
                  <a:pt x="394705" y="87641"/>
                </a:cubicBezTo>
                <a:cubicBezTo>
                  <a:pt x="364669" y="54219"/>
                  <a:pt x="324056" y="29681"/>
                  <a:pt x="278367" y="19951"/>
                </a:cubicBezTo>
                <a:close/>
                <a:moveTo>
                  <a:pt x="186142" y="19951"/>
                </a:moveTo>
                <a:cubicBezTo>
                  <a:pt x="140876" y="29681"/>
                  <a:pt x="99840" y="54219"/>
                  <a:pt x="69803" y="87641"/>
                </a:cubicBezTo>
                <a:cubicBezTo>
                  <a:pt x="90956" y="96525"/>
                  <a:pt x="112954" y="103717"/>
                  <a:pt x="135799" y="108794"/>
                </a:cubicBezTo>
                <a:cubicBezTo>
                  <a:pt x="147644" y="69449"/>
                  <a:pt x="165412" y="38565"/>
                  <a:pt x="186142" y="19951"/>
                </a:cubicBezTo>
                <a:close/>
                <a:moveTo>
                  <a:pt x="239446" y="15720"/>
                </a:moveTo>
                <a:lnTo>
                  <a:pt x="239446" y="118948"/>
                </a:lnTo>
                <a:cubicBezTo>
                  <a:pt x="264829" y="118948"/>
                  <a:pt x="290212" y="116409"/>
                  <a:pt x="314326" y="111755"/>
                </a:cubicBezTo>
                <a:cubicBezTo>
                  <a:pt x="297404" y="58026"/>
                  <a:pt x="269906" y="20797"/>
                  <a:pt x="239446" y="15720"/>
                </a:cubicBezTo>
                <a:close/>
                <a:moveTo>
                  <a:pt x="225062" y="15720"/>
                </a:moveTo>
                <a:cubicBezTo>
                  <a:pt x="194603" y="20797"/>
                  <a:pt x="167105" y="58026"/>
                  <a:pt x="150606" y="111755"/>
                </a:cubicBezTo>
                <a:cubicBezTo>
                  <a:pt x="174720" y="116409"/>
                  <a:pt x="200102" y="118948"/>
                  <a:pt x="225062" y="118948"/>
                </a:cubicBezTo>
                <a:close/>
                <a:moveTo>
                  <a:pt x="440606" y="15032"/>
                </a:moveTo>
                <a:cubicBezTo>
                  <a:pt x="432674" y="16037"/>
                  <a:pt x="424953" y="18681"/>
                  <a:pt x="417973" y="22912"/>
                </a:cubicBezTo>
                <a:lnTo>
                  <a:pt x="373976" y="49142"/>
                </a:lnTo>
                <a:cubicBezTo>
                  <a:pt x="401897" y="70718"/>
                  <a:pt x="424742" y="98640"/>
                  <a:pt x="440818" y="130793"/>
                </a:cubicBezTo>
                <a:lnTo>
                  <a:pt x="459432" y="125717"/>
                </a:lnTo>
                <a:cubicBezTo>
                  <a:pt x="475508" y="121909"/>
                  <a:pt x="489045" y="110909"/>
                  <a:pt x="496660" y="96102"/>
                </a:cubicBezTo>
                <a:cubicBezTo>
                  <a:pt x="504275" y="81718"/>
                  <a:pt x="505121" y="64372"/>
                  <a:pt x="499199" y="49142"/>
                </a:cubicBezTo>
                <a:cubicBezTo>
                  <a:pt x="498776" y="47873"/>
                  <a:pt x="497929" y="46604"/>
                  <a:pt x="497506" y="44911"/>
                </a:cubicBezTo>
                <a:cubicBezTo>
                  <a:pt x="491161" y="31373"/>
                  <a:pt x="479315" y="21643"/>
                  <a:pt x="464509" y="16989"/>
                </a:cubicBezTo>
                <a:cubicBezTo>
                  <a:pt x="456682" y="14662"/>
                  <a:pt x="448538" y="14028"/>
                  <a:pt x="440606" y="15032"/>
                </a:cubicBezTo>
                <a:close/>
                <a:moveTo>
                  <a:pt x="438967" y="595"/>
                </a:moveTo>
                <a:cubicBezTo>
                  <a:pt x="448856" y="-674"/>
                  <a:pt x="459009" y="67"/>
                  <a:pt x="468739" y="3028"/>
                </a:cubicBezTo>
                <a:cubicBezTo>
                  <a:pt x="487353" y="8951"/>
                  <a:pt x="502160" y="21643"/>
                  <a:pt x="510621" y="38988"/>
                </a:cubicBezTo>
                <a:cubicBezTo>
                  <a:pt x="511044" y="40258"/>
                  <a:pt x="511890" y="42373"/>
                  <a:pt x="512313" y="43642"/>
                </a:cubicBezTo>
                <a:cubicBezTo>
                  <a:pt x="519928" y="63103"/>
                  <a:pt x="518659" y="84256"/>
                  <a:pt x="509352" y="102871"/>
                </a:cubicBezTo>
                <a:cubicBezTo>
                  <a:pt x="500045" y="121063"/>
                  <a:pt x="483123" y="134601"/>
                  <a:pt x="463239" y="139678"/>
                </a:cubicBezTo>
                <a:lnTo>
                  <a:pt x="446317" y="143908"/>
                </a:lnTo>
                <a:cubicBezTo>
                  <a:pt x="458163" y="171407"/>
                  <a:pt x="464509" y="201445"/>
                  <a:pt x="464509" y="232752"/>
                </a:cubicBezTo>
                <a:cubicBezTo>
                  <a:pt x="464509" y="258982"/>
                  <a:pt x="460278" y="284366"/>
                  <a:pt x="451817" y="307634"/>
                </a:cubicBezTo>
                <a:cubicBezTo>
                  <a:pt x="464932" y="317365"/>
                  <a:pt x="474239" y="330903"/>
                  <a:pt x="478892" y="346979"/>
                </a:cubicBezTo>
                <a:lnTo>
                  <a:pt x="502583" y="436245"/>
                </a:lnTo>
                <a:cubicBezTo>
                  <a:pt x="507660" y="454437"/>
                  <a:pt x="505121" y="473898"/>
                  <a:pt x="495391" y="490398"/>
                </a:cubicBezTo>
                <a:cubicBezTo>
                  <a:pt x="485661" y="507320"/>
                  <a:pt x="470008" y="519166"/>
                  <a:pt x="451817" y="523820"/>
                </a:cubicBezTo>
                <a:cubicBezTo>
                  <a:pt x="445471" y="525512"/>
                  <a:pt x="439126" y="526358"/>
                  <a:pt x="433203" y="526358"/>
                </a:cubicBezTo>
                <a:cubicBezTo>
                  <a:pt x="420511" y="526358"/>
                  <a:pt x="408243" y="522974"/>
                  <a:pt x="397244" y="516628"/>
                </a:cubicBezTo>
                <a:cubicBezTo>
                  <a:pt x="380745" y="507320"/>
                  <a:pt x="368899" y="491667"/>
                  <a:pt x="363823" y="473052"/>
                </a:cubicBezTo>
                <a:lnTo>
                  <a:pt x="352823" y="431169"/>
                </a:lnTo>
                <a:cubicBezTo>
                  <a:pt x="317287" y="452745"/>
                  <a:pt x="276251" y="465437"/>
                  <a:pt x="232254" y="465437"/>
                </a:cubicBezTo>
                <a:cubicBezTo>
                  <a:pt x="104070" y="465437"/>
                  <a:pt x="0" y="360940"/>
                  <a:pt x="0" y="232752"/>
                </a:cubicBezTo>
                <a:cubicBezTo>
                  <a:pt x="0" y="104986"/>
                  <a:pt x="104070" y="913"/>
                  <a:pt x="232254" y="913"/>
                </a:cubicBezTo>
                <a:cubicBezTo>
                  <a:pt x="280059" y="913"/>
                  <a:pt x="324479" y="15297"/>
                  <a:pt x="361284" y="40258"/>
                </a:cubicBezTo>
                <a:lnTo>
                  <a:pt x="410781" y="10220"/>
                </a:lnTo>
                <a:cubicBezTo>
                  <a:pt x="419454" y="5143"/>
                  <a:pt x="429078" y="1865"/>
                  <a:pt x="438967" y="595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solidFill>
                <a:schemeClr val="bg1"/>
              </a:solidFill>
              <a:latin typeface="Anonymous Pro" panose="02060609030202000504" pitchFamily="49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1" y="5181599"/>
            <a:ext cx="768846" cy="7688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40" y="5181599"/>
            <a:ext cx="768846" cy="7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89" y="378786"/>
            <a:ext cx="9827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</a:t>
            </a:r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проекта 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C18EE8D4-00F3-1F40-B507-684B74EA7715}"/>
              </a:ext>
            </a:extLst>
          </p:cNvPr>
          <p:cNvSpPr/>
          <p:nvPr/>
        </p:nvSpPr>
        <p:spPr>
          <a:xfrm>
            <a:off x="599089" y="1459431"/>
            <a:ext cx="10993820" cy="63869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Статистические </a:t>
            </a:r>
            <a:r>
              <a:rPr lang="ru-RU" dirty="0" smtClean="0"/>
              <a:t>данные: Персональные медицинские помощники</a:t>
            </a:r>
            <a:endParaRPr lang="ru-RU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FAB9F0DD-F790-9582-86E0-A74985445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67877"/>
              </p:ext>
            </p:extLst>
          </p:nvPr>
        </p:nvGraphicFramePr>
        <p:xfrm>
          <a:off x="607556" y="2359204"/>
          <a:ext cx="10957911" cy="4129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978">
                  <a:extLst>
                    <a:ext uri="{9D8B030D-6E8A-4147-A177-3AD203B41FA5}">
                      <a16:colId xmlns:a16="http://schemas.microsoft.com/office/drawing/2014/main" xmlns="" val="3689101246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xmlns="" val="967181973"/>
                    </a:ext>
                  </a:extLst>
                </a:gridCol>
                <a:gridCol w="1921933">
                  <a:extLst>
                    <a:ext uri="{9D8B030D-6E8A-4147-A177-3AD203B41FA5}">
                      <a16:colId xmlns:a16="http://schemas.microsoft.com/office/drawing/2014/main" xmlns="" val="8599293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523202402"/>
                    </a:ext>
                  </a:extLst>
                </a:gridCol>
              </a:tblGrid>
              <a:tr h="383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kern="0" dirty="0">
                          <a:solidFill>
                            <a:schemeClr val="bg1"/>
                          </a:solidFill>
                          <a:effectLst/>
                        </a:rPr>
                        <a:t>№п/п</a:t>
                      </a:r>
                      <a:endParaRPr lang="ru-RU" sz="1600" b="1" kern="150" dirty="0">
                        <a:solidFill>
                          <a:schemeClr val="bg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E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kern="0" dirty="0">
                          <a:solidFill>
                            <a:schemeClr val="bg1"/>
                          </a:solidFill>
                          <a:effectLst/>
                        </a:rPr>
                        <a:t>Показатель клинической эффективности</a:t>
                      </a:r>
                      <a:endParaRPr lang="ru-RU" sz="1600" b="1" kern="150" dirty="0">
                        <a:solidFill>
                          <a:schemeClr val="bg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E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kern="0" dirty="0">
                          <a:solidFill>
                            <a:schemeClr val="bg1"/>
                          </a:solidFill>
                          <a:effectLst/>
                        </a:rPr>
                        <a:t>Число пациентов, чел.</a:t>
                      </a:r>
                      <a:endParaRPr lang="ru-RU" sz="1600" b="1" kern="150" dirty="0">
                        <a:solidFill>
                          <a:schemeClr val="bg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E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kern="0" dirty="0">
                          <a:solidFill>
                            <a:schemeClr val="bg1"/>
                          </a:solidFill>
                          <a:effectLst/>
                        </a:rPr>
                        <a:t>Доля пациентов, %</a:t>
                      </a:r>
                      <a:endParaRPr lang="ru-RU" sz="1600" b="1" kern="150" dirty="0">
                        <a:solidFill>
                          <a:schemeClr val="bg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2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671941"/>
                  </a:ext>
                </a:extLst>
              </a:tr>
              <a:tr h="2942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1.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kern="0" dirty="0">
                          <a:effectLst/>
                        </a:rPr>
                        <a:t>Активные программы по </a:t>
                      </a:r>
                      <a:r>
                        <a:rPr lang="ru-RU" sz="1600" kern="0" dirty="0" smtClean="0">
                          <a:effectLst/>
                        </a:rPr>
                        <a:t>диспансерному</a:t>
                      </a:r>
                      <a:r>
                        <a:rPr lang="ru-RU" sz="1600" kern="0" baseline="0" dirty="0" smtClean="0">
                          <a:effectLst/>
                        </a:rPr>
                        <a:t> наблюдению</a:t>
                      </a:r>
                      <a:r>
                        <a:rPr lang="ru-RU" sz="1600" kern="0" dirty="0" smtClean="0">
                          <a:effectLst/>
                        </a:rPr>
                        <a:t>, </a:t>
                      </a:r>
                      <a:r>
                        <a:rPr lang="ru-RU" sz="1600" kern="0" dirty="0">
                          <a:effectLst/>
                        </a:rPr>
                        <a:t>из них: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>
                          <a:effectLst/>
                        </a:rPr>
                        <a:t>784</a:t>
                      </a:r>
                      <a:endParaRPr lang="ru-RU" sz="1600" kern="15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50" dirty="0">
                          <a:effectLst/>
                        </a:rPr>
                        <a:t> 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7032741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kern="0" dirty="0">
                          <a:effectLst/>
                        </a:rPr>
                        <a:t>С наличием измерений за последний месяц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660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84%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7169208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2</a:t>
                      </a:r>
                      <a:r>
                        <a:rPr lang="ru-RU" sz="1600" kern="0" dirty="0" smtClean="0">
                          <a:effectLst/>
                        </a:rPr>
                        <a:t>.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kern="0" dirty="0">
                          <a:effectLst/>
                        </a:rPr>
                        <a:t>Пациенты достигшие целевые уровни </a:t>
                      </a:r>
                      <a:r>
                        <a:rPr lang="ru-RU" sz="1600" kern="0" dirty="0" smtClean="0">
                          <a:effectLst/>
                        </a:rPr>
                        <a:t>артериального давления </a:t>
                      </a:r>
                      <a:r>
                        <a:rPr lang="ru-RU" sz="1600" kern="0" dirty="0">
                          <a:effectLst/>
                        </a:rPr>
                        <a:t>за весь период </a:t>
                      </a:r>
                      <a:r>
                        <a:rPr lang="ru-RU" sz="1600" kern="0" dirty="0" smtClean="0">
                          <a:effectLst/>
                        </a:rPr>
                        <a:t>диспансерного наблюдения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440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56%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619551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3</a:t>
                      </a:r>
                      <a:r>
                        <a:rPr lang="ru-RU" sz="1600" kern="0" dirty="0" smtClean="0">
                          <a:effectLst/>
                        </a:rPr>
                        <a:t>.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kern="0" dirty="0">
                          <a:effectLst/>
                        </a:rPr>
                        <a:t>Пациенты не достигшие </a:t>
                      </a:r>
                      <a:r>
                        <a:rPr lang="ru-RU" sz="1600" kern="0" dirty="0" smtClean="0">
                          <a:effectLst/>
                        </a:rPr>
                        <a:t>целевого</a:t>
                      </a:r>
                      <a:r>
                        <a:rPr lang="ru-RU" sz="1600" kern="0" baseline="0" dirty="0" smtClean="0">
                          <a:effectLst/>
                        </a:rPr>
                        <a:t> уровня</a:t>
                      </a:r>
                      <a:r>
                        <a:rPr lang="ru-RU" sz="1600" kern="0" dirty="0" smtClean="0">
                          <a:effectLst/>
                        </a:rPr>
                        <a:t> артериального давления </a:t>
                      </a:r>
                      <a:r>
                        <a:rPr lang="ru-RU" sz="1600" kern="0" dirty="0">
                          <a:effectLst/>
                        </a:rPr>
                        <a:t>за весь период мониторинга </a:t>
                      </a:r>
                      <a:r>
                        <a:rPr lang="ru-RU" sz="1600" kern="0" dirty="0" smtClean="0">
                          <a:effectLst/>
                        </a:rPr>
                        <a:t>диспансерного</a:t>
                      </a:r>
                      <a:r>
                        <a:rPr lang="ru-RU" sz="1600" kern="0" baseline="0" dirty="0" smtClean="0">
                          <a:effectLst/>
                        </a:rPr>
                        <a:t> наблюдения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342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44%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2654437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4</a:t>
                      </a:r>
                      <a:r>
                        <a:rPr lang="ru-RU" sz="1600" kern="0" dirty="0" smtClean="0">
                          <a:effectLst/>
                        </a:rPr>
                        <a:t>.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kern="0" dirty="0">
                          <a:effectLst/>
                        </a:rPr>
                        <a:t>Пациенты, удерживающие </a:t>
                      </a:r>
                      <a:r>
                        <a:rPr lang="ru-RU" sz="1600" kern="0" dirty="0" smtClean="0">
                          <a:effectLst/>
                        </a:rPr>
                        <a:t>целевой</a:t>
                      </a:r>
                      <a:r>
                        <a:rPr lang="ru-RU" sz="1600" kern="0" baseline="0" dirty="0" smtClean="0">
                          <a:effectLst/>
                        </a:rPr>
                        <a:t> уровень</a:t>
                      </a:r>
                      <a:r>
                        <a:rPr lang="ru-RU" sz="1600" kern="0" dirty="0" smtClean="0">
                          <a:effectLst/>
                        </a:rPr>
                        <a:t> артериального давления </a:t>
                      </a:r>
                      <a:r>
                        <a:rPr lang="ru-RU" sz="1600" kern="0" dirty="0">
                          <a:effectLst/>
                        </a:rPr>
                        <a:t>(по состоянию на отчетную дату)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377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86%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058279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5</a:t>
                      </a:r>
                      <a:r>
                        <a:rPr lang="ru-RU" sz="1600" kern="0" dirty="0" smtClean="0">
                          <a:effectLst/>
                        </a:rPr>
                        <a:t>.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kern="0" dirty="0">
                          <a:effectLst/>
                        </a:rPr>
                        <a:t>Пациенты, имеющие эпизоды  критического повышения </a:t>
                      </a:r>
                      <a:r>
                        <a:rPr lang="ru-RU" sz="1600" kern="0" dirty="0" smtClean="0">
                          <a:effectLst/>
                        </a:rPr>
                        <a:t>артериального</a:t>
                      </a:r>
                      <a:r>
                        <a:rPr lang="ru-RU" sz="1600" kern="0" baseline="0" dirty="0" smtClean="0">
                          <a:effectLst/>
                        </a:rPr>
                        <a:t> давления</a:t>
                      </a:r>
                      <a:r>
                        <a:rPr lang="ru-RU" sz="1600" kern="0" dirty="0" smtClean="0">
                          <a:effectLst/>
                        </a:rPr>
                        <a:t> </a:t>
                      </a:r>
                      <a:r>
                        <a:rPr lang="ru-RU" sz="1600" kern="0" dirty="0">
                          <a:effectLst/>
                        </a:rPr>
                        <a:t>за последний месяц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50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6%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1120162"/>
                  </a:ext>
                </a:extLst>
              </a:tr>
              <a:tr h="5249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600" kern="0" dirty="0">
                          <a:effectLst/>
                        </a:rPr>
                        <a:t>Пациенты, имеющие недостаточное количество измерений для оценки уровня </a:t>
                      </a:r>
                      <a:r>
                        <a:rPr lang="ru-RU" sz="1600" kern="0" dirty="0" smtClean="0">
                          <a:effectLst/>
                        </a:rPr>
                        <a:t>артериального</a:t>
                      </a:r>
                      <a:r>
                        <a:rPr lang="ru-RU" sz="1600" kern="0" baseline="0" dirty="0" smtClean="0">
                          <a:effectLst/>
                        </a:rPr>
                        <a:t> давления</a:t>
                      </a:r>
                      <a:r>
                        <a:rPr lang="ru-RU" sz="1600" kern="0" dirty="0" smtClean="0">
                          <a:effectLst/>
                        </a:rPr>
                        <a:t> </a:t>
                      </a:r>
                      <a:r>
                        <a:rPr lang="ru-RU" sz="1600" kern="0" dirty="0">
                          <a:effectLst/>
                        </a:rPr>
                        <a:t>(менее 12 измерений в неделю)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170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0" dirty="0">
                          <a:effectLst/>
                        </a:rPr>
                        <a:t>26%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1855960"/>
                  </a:ext>
                </a:extLst>
              </a:tr>
              <a:tr h="251518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kern="150" dirty="0">
                          <a:solidFill>
                            <a:srgbClr val="A72E88"/>
                          </a:solidFill>
                          <a:effectLst/>
                        </a:rPr>
                        <a:t> </a:t>
                      </a:r>
                      <a:r>
                        <a:rPr lang="ru-RU" sz="2000" b="1" kern="0" dirty="0" smtClean="0">
                          <a:solidFill>
                            <a:srgbClr val="A72E88"/>
                          </a:solidFill>
                          <a:effectLst/>
                        </a:rPr>
                        <a:t>Всего </a:t>
                      </a:r>
                      <a:r>
                        <a:rPr lang="ru-RU" sz="2000" b="1" kern="0" dirty="0">
                          <a:solidFill>
                            <a:srgbClr val="A72E88"/>
                          </a:solidFill>
                          <a:effectLst/>
                        </a:rPr>
                        <a:t>прошедших </a:t>
                      </a:r>
                      <a:r>
                        <a:rPr lang="ru-RU" sz="2000" b="1" kern="0" dirty="0" smtClean="0">
                          <a:solidFill>
                            <a:srgbClr val="A72E88"/>
                          </a:solidFill>
                          <a:effectLst/>
                        </a:rPr>
                        <a:t>диспансерное</a:t>
                      </a:r>
                      <a:r>
                        <a:rPr lang="ru-RU" sz="2000" b="1" kern="0" baseline="0" dirty="0" smtClean="0">
                          <a:solidFill>
                            <a:srgbClr val="A72E88"/>
                          </a:solidFill>
                          <a:effectLst/>
                        </a:rPr>
                        <a:t> наблюдение</a:t>
                      </a:r>
                      <a:r>
                        <a:rPr lang="ru-RU" sz="2000" b="1" kern="0" dirty="0" smtClean="0">
                          <a:solidFill>
                            <a:srgbClr val="A72E88"/>
                          </a:solidFill>
                          <a:effectLst/>
                        </a:rPr>
                        <a:t> </a:t>
                      </a:r>
                      <a:r>
                        <a:rPr lang="ru-RU" sz="2000" b="1" kern="0" dirty="0">
                          <a:solidFill>
                            <a:srgbClr val="A72E88"/>
                          </a:solidFill>
                          <a:effectLst/>
                        </a:rPr>
                        <a:t>за период</a:t>
                      </a:r>
                      <a:endParaRPr lang="ru-RU" sz="1600" b="1" kern="150" dirty="0">
                        <a:solidFill>
                          <a:srgbClr val="A72E88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buNone/>
                      </a:pPr>
                      <a:endParaRPr lang="ru-RU" sz="13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3200" b="1" kern="150" dirty="0" smtClean="0">
                          <a:solidFill>
                            <a:srgbClr val="A72E88"/>
                          </a:solidFill>
                          <a:effectLst/>
                        </a:rPr>
                        <a:t>1</a:t>
                      </a:r>
                      <a:r>
                        <a:rPr lang="en-US" sz="3200" b="1" kern="150" dirty="0" smtClean="0">
                          <a:solidFill>
                            <a:srgbClr val="A72E88"/>
                          </a:solidFill>
                          <a:effectLst/>
                        </a:rPr>
                        <a:t> </a:t>
                      </a:r>
                      <a:r>
                        <a:rPr lang="ru-RU" sz="3200" b="1" kern="150" dirty="0" smtClean="0">
                          <a:solidFill>
                            <a:srgbClr val="A72E88"/>
                          </a:solidFill>
                          <a:effectLst/>
                        </a:rPr>
                        <a:t>192</a:t>
                      </a:r>
                      <a:endParaRPr lang="ru-RU" sz="3200" b="1" kern="150" dirty="0">
                        <a:solidFill>
                          <a:srgbClr val="A72E88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kern="150" dirty="0">
                          <a:effectLst/>
                        </a:rPr>
                        <a:t> </a:t>
                      </a:r>
                      <a:endParaRPr lang="ru-RU" sz="1600" kern="15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PT Astra Serif" panose="020A0603040505020204" pitchFamily="18" charset="-52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2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8708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4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89" y="378786"/>
            <a:ext cx="9827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</a:t>
            </a:r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проекта 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C18EE8D4-00F3-1F40-B507-684B74EA7715}"/>
              </a:ext>
            </a:extLst>
          </p:cNvPr>
          <p:cNvSpPr/>
          <p:nvPr/>
        </p:nvSpPr>
        <p:spPr>
          <a:xfrm>
            <a:off x="599089" y="1459431"/>
            <a:ext cx="10993820" cy="63869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Статистические </a:t>
            </a:r>
            <a:r>
              <a:rPr lang="ru-RU" dirty="0" smtClean="0"/>
              <a:t>данные: </a:t>
            </a:r>
            <a:r>
              <a:rPr lang="ru-RU" dirty="0"/>
              <a:t>СППВР </a:t>
            </a:r>
            <a:r>
              <a:rPr lang="en-US" dirty="0" err="1" smtClean="0"/>
              <a:t>MedicBK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55D4DE-0661-EC68-9F78-B4E360A4F72B}"/>
              </a:ext>
            </a:extLst>
          </p:cNvPr>
          <p:cNvSpPr txBox="1"/>
          <p:nvPr/>
        </p:nvSpPr>
        <p:spPr>
          <a:xfrm>
            <a:off x="7069570" y="2135051"/>
            <a:ext cx="498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Детекция</a:t>
            </a:r>
            <a:r>
              <a:rPr lang="ru-RU" b="1" dirty="0" smtClean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текста в ЭМК с ИИ</a:t>
            </a:r>
            <a:r>
              <a:rPr lang="ru-RU" b="1" dirty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7135951" y="2546894"/>
            <a:ext cx="4523228" cy="2509428"/>
            <a:chOff x="5493807" y="1860134"/>
            <a:chExt cx="4523228" cy="2509428"/>
          </a:xfrm>
        </p:grpSpPr>
        <p:pic>
          <p:nvPicPr>
            <p:cNvPr id="24" name="Google Shape;162;p36">
              <a:extLst>
                <a:ext uri="{FF2B5EF4-FFF2-40B4-BE49-F238E27FC236}">
                  <a16:creationId xmlns:a16="http://schemas.microsoft.com/office/drawing/2014/main" xmlns="" id="{0220649B-2B53-EC8B-B01A-7022EB85D7D1}"/>
                </a:ext>
              </a:extLst>
            </p:cNvPr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3807" y="2521522"/>
              <a:ext cx="2456121" cy="679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155;p36">
              <a:extLst>
                <a:ext uri="{FF2B5EF4-FFF2-40B4-BE49-F238E27FC236}">
                  <a16:creationId xmlns:a16="http://schemas.microsoft.com/office/drawing/2014/main" xmlns="" id="{003EB597-84E4-1E66-24BB-4AE0B353C251}"/>
                </a:ext>
              </a:extLst>
            </p:cNvPr>
            <p:cNvSpPr/>
            <p:nvPr/>
          </p:nvSpPr>
          <p:spPr>
            <a:xfrm>
              <a:off x="5499049" y="1860134"/>
              <a:ext cx="2450879" cy="582576"/>
            </a:xfrm>
            <a:prstGeom prst="rect">
              <a:avLst/>
            </a:prstGeom>
            <a:solidFill>
              <a:srgbClr val="A72E8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  <a:sym typeface="Fira Sans Extra Condensed SemiBold"/>
                </a:rPr>
                <a:t>Осмотр, </a:t>
              </a:r>
              <a:endParaRPr lang="en-US" sz="1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  <a:sym typeface="Fira Sans Extra Condensed SemiBold"/>
                </a:rPr>
                <a:t>неструктурированный текст</a:t>
              </a:r>
              <a:endParaRPr lang="ru-RU" sz="1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Fira Sans Extra Condensed SemiBold"/>
              </a:endParaRPr>
            </a:p>
          </p:txBody>
        </p:sp>
        <p:sp>
          <p:nvSpPr>
            <p:cNvPr id="26" name="Google Shape;156;p36">
              <a:extLst>
                <a:ext uri="{FF2B5EF4-FFF2-40B4-BE49-F238E27FC236}">
                  <a16:creationId xmlns:a16="http://schemas.microsoft.com/office/drawing/2014/main" xmlns="" id="{327D52D9-A51A-5C74-4A33-28EF98B7CA12}"/>
                </a:ext>
              </a:extLst>
            </p:cNvPr>
            <p:cNvSpPr/>
            <p:nvPr/>
          </p:nvSpPr>
          <p:spPr>
            <a:xfrm>
              <a:off x="7949928" y="1860134"/>
              <a:ext cx="2067107" cy="582576"/>
            </a:xfrm>
            <a:prstGeom prst="rect">
              <a:avLst/>
            </a:prstGeom>
            <a:solidFill>
              <a:srgbClr val="A72E8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Цифровой </a:t>
              </a:r>
              <a:endParaRPr lang="en-US" sz="1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портрет пациента</a:t>
              </a:r>
              <a:r>
                <a:rPr lang="en-US" sz="14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&gt; </a:t>
              </a:r>
              <a:r>
                <a:rPr lang="ru-RU" sz="14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120 параметров</a:t>
              </a:r>
            </a:p>
          </p:txBody>
        </p:sp>
        <p:pic>
          <p:nvPicPr>
            <p:cNvPr id="27" name="Google Shape;160;p36">
              <a:extLst>
                <a:ext uri="{FF2B5EF4-FFF2-40B4-BE49-F238E27FC236}">
                  <a16:creationId xmlns:a16="http://schemas.microsoft.com/office/drawing/2014/main" xmlns="" id="{B432C90D-69F3-F25D-EB11-89F6B6C28EF6}"/>
                </a:ext>
              </a:extLst>
            </p:cNvPr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6546" y="3253082"/>
              <a:ext cx="2456121" cy="367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61;p36">
              <a:extLst>
                <a:ext uri="{FF2B5EF4-FFF2-40B4-BE49-F238E27FC236}">
                  <a16:creationId xmlns:a16="http://schemas.microsoft.com/office/drawing/2014/main" xmlns="" id="{1F08F73C-F366-C1F4-D00D-954EE2E54EA0}"/>
                </a:ext>
              </a:extLst>
            </p:cNvPr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6546" y="3618157"/>
              <a:ext cx="2324540" cy="543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57;p36">
              <a:extLst>
                <a:ext uri="{FF2B5EF4-FFF2-40B4-BE49-F238E27FC236}">
                  <a16:creationId xmlns:a16="http://schemas.microsoft.com/office/drawing/2014/main" xmlns="" id="{897F1737-837B-C509-47D6-5EA0A5D397CD}"/>
                </a:ext>
              </a:extLst>
            </p:cNvPr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6357" y="2493597"/>
              <a:ext cx="2050677" cy="1246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59;p36">
              <a:extLst>
                <a:ext uri="{FF2B5EF4-FFF2-40B4-BE49-F238E27FC236}">
                  <a16:creationId xmlns:a16="http://schemas.microsoft.com/office/drawing/2014/main" xmlns="" id="{A7B4F0AD-BC19-C3F7-56DE-7EF782AC2C26}"/>
                </a:ext>
              </a:extLst>
            </p:cNvPr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2667" y="3723124"/>
              <a:ext cx="2054368" cy="646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70;p36">
              <a:extLst>
                <a:ext uri="{FF2B5EF4-FFF2-40B4-BE49-F238E27FC236}">
                  <a16:creationId xmlns:a16="http://schemas.microsoft.com/office/drawing/2014/main" xmlns="" id="{2A99B8BA-EB15-18A6-454C-59A9F820A845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8153" y="4174574"/>
              <a:ext cx="1712720" cy="925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684E771D-036E-0576-756E-62CA7AF7F664}"/>
                </a:ext>
              </a:extLst>
            </p:cNvPr>
            <p:cNvSpPr/>
            <p:nvPr/>
          </p:nvSpPr>
          <p:spPr>
            <a:xfrm>
              <a:off x="5975624" y="3140550"/>
              <a:ext cx="398890" cy="73586"/>
            </a:xfrm>
            <a:prstGeom prst="rect">
              <a:avLst/>
            </a:prstGeom>
            <a:noFill/>
            <a:ln w="6350">
              <a:solidFill>
                <a:srgbClr val="A72E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3739AE9B-03B6-A922-AE18-F019486083EC}"/>
                </a:ext>
              </a:extLst>
            </p:cNvPr>
            <p:cNvSpPr/>
            <p:nvPr/>
          </p:nvSpPr>
          <p:spPr>
            <a:xfrm>
              <a:off x="7085316" y="3337979"/>
              <a:ext cx="563249" cy="76991"/>
            </a:xfrm>
            <a:prstGeom prst="rect">
              <a:avLst/>
            </a:prstGeom>
            <a:noFill/>
            <a:ln w="6350">
              <a:solidFill>
                <a:srgbClr val="A72E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6DDFF9E9-89AB-D0D1-240C-5C88811F2D7E}"/>
                </a:ext>
              </a:extLst>
            </p:cNvPr>
            <p:cNvSpPr/>
            <p:nvPr/>
          </p:nvSpPr>
          <p:spPr>
            <a:xfrm>
              <a:off x="7309182" y="3683344"/>
              <a:ext cx="538334" cy="77951"/>
            </a:xfrm>
            <a:prstGeom prst="rect">
              <a:avLst/>
            </a:prstGeom>
            <a:noFill/>
            <a:ln w="6350">
              <a:solidFill>
                <a:srgbClr val="A72E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49C016BF-E6B2-ED6A-DA69-FB716BD8A484}"/>
                </a:ext>
              </a:extLst>
            </p:cNvPr>
            <p:cNvSpPr/>
            <p:nvPr/>
          </p:nvSpPr>
          <p:spPr>
            <a:xfrm>
              <a:off x="5499049" y="4177752"/>
              <a:ext cx="291893" cy="89367"/>
            </a:xfrm>
            <a:prstGeom prst="rect">
              <a:avLst/>
            </a:prstGeom>
            <a:noFill/>
            <a:ln w="6350">
              <a:solidFill>
                <a:srgbClr val="A72E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93561337-6454-A1B3-3924-80E3E75D24AA}"/>
                </a:ext>
              </a:extLst>
            </p:cNvPr>
            <p:cNvSpPr/>
            <p:nvPr/>
          </p:nvSpPr>
          <p:spPr>
            <a:xfrm>
              <a:off x="5906359" y="3766487"/>
              <a:ext cx="275772" cy="79394"/>
            </a:xfrm>
            <a:prstGeom prst="rect">
              <a:avLst/>
            </a:prstGeom>
            <a:noFill/>
            <a:ln w="6350">
              <a:solidFill>
                <a:srgbClr val="A72E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6879F62D-455B-568D-6CC3-1614B4AA1834}"/>
                </a:ext>
              </a:extLst>
            </p:cNvPr>
            <p:cNvSpPr/>
            <p:nvPr/>
          </p:nvSpPr>
          <p:spPr>
            <a:xfrm>
              <a:off x="7965257" y="2491287"/>
              <a:ext cx="2046482" cy="132303"/>
            </a:xfrm>
            <a:prstGeom prst="rect">
              <a:avLst/>
            </a:prstGeom>
            <a:noFill/>
            <a:ln w="12700">
              <a:solidFill>
                <a:srgbClr val="A72E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471C44D6-8DE4-61E9-37C1-540A3F88A7E9}"/>
                </a:ext>
              </a:extLst>
            </p:cNvPr>
            <p:cNvSpPr/>
            <p:nvPr/>
          </p:nvSpPr>
          <p:spPr>
            <a:xfrm>
              <a:off x="7970553" y="2739881"/>
              <a:ext cx="2046482" cy="121702"/>
            </a:xfrm>
            <a:prstGeom prst="rect">
              <a:avLst/>
            </a:prstGeom>
            <a:noFill/>
            <a:ln w="12700">
              <a:solidFill>
                <a:srgbClr val="A72E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0484C110-F1C8-6EA8-0C2F-FB123D87DEBA}"/>
                </a:ext>
              </a:extLst>
            </p:cNvPr>
            <p:cNvSpPr/>
            <p:nvPr/>
          </p:nvSpPr>
          <p:spPr>
            <a:xfrm>
              <a:off x="7970553" y="2867941"/>
              <a:ext cx="2046482" cy="121702"/>
            </a:xfrm>
            <a:prstGeom prst="rect">
              <a:avLst/>
            </a:prstGeom>
            <a:noFill/>
            <a:ln w="12700">
              <a:solidFill>
                <a:srgbClr val="A72E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A8FAA4B4-51AA-217E-FFE8-A2A4EE7D571B}"/>
                </a:ext>
              </a:extLst>
            </p:cNvPr>
            <p:cNvSpPr/>
            <p:nvPr/>
          </p:nvSpPr>
          <p:spPr>
            <a:xfrm>
              <a:off x="7965257" y="3729482"/>
              <a:ext cx="2046482" cy="121702"/>
            </a:xfrm>
            <a:prstGeom prst="rect">
              <a:avLst/>
            </a:prstGeom>
            <a:noFill/>
            <a:ln w="12700">
              <a:solidFill>
                <a:srgbClr val="A72E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060B1CA5-CB6A-9D89-20CC-5055914835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14" y="2274651"/>
            <a:ext cx="2837616" cy="1704620"/>
          </a:xfrm>
          <a:prstGeom prst="rect">
            <a:avLst/>
          </a:prstGeom>
          <a:ln w="28575">
            <a:solidFill>
              <a:srgbClr val="A72E88"/>
            </a:solidFill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F0822F8-3066-BE3F-EF88-8D8985E072A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14" y="4627467"/>
            <a:ext cx="2876853" cy="1706400"/>
          </a:xfrm>
          <a:prstGeom prst="rect">
            <a:avLst/>
          </a:prstGeom>
          <a:ln w="28575">
            <a:solidFill>
              <a:srgbClr val="A72E88"/>
            </a:solidFill>
          </a:ln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F9A02A9-86F0-3D55-7B86-D2166F413A2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67" y="3244461"/>
            <a:ext cx="2817689" cy="1706400"/>
          </a:xfrm>
          <a:prstGeom prst="rect">
            <a:avLst/>
          </a:prstGeom>
          <a:ln w="28575">
            <a:solidFill>
              <a:srgbClr val="A72E88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355D4DE-0661-EC68-9F78-B4E360A4F72B}"/>
              </a:ext>
            </a:extLst>
          </p:cNvPr>
          <p:cNvSpPr txBox="1"/>
          <p:nvPr/>
        </p:nvSpPr>
        <p:spPr>
          <a:xfrm>
            <a:off x="3801521" y="5210403"/>
            <a:ext cx="324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СППВР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D95ABD6-C146-D324-0A58-0861C01389CE}"/>
              </a:ext>
            </a:extLst>
          </p:cNvPr>
          <p:cNvSpPr txBox="1"/>
          <p:nvPr/>
        </p:nvSpPr>
        <p:spPr>
          <a:xfrm>
            <a:off x="3801521" y="5595853"/>
            <a:ext cx="2741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lang="en-US" sz="1600" b="1" dirty="0" smtClean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МО </a:t>
            </a:r>
            <a:b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подключено</a:t>
            </a:r>
            <a:endParaRPr lang="ru-RU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495098" y="5677263"/>
            <a:ext cx="0" cy="749587"/>
          </a:xfrm>
          <a:prstGeom prst="line">
            <a:avLst/>
          </a:prstGeom>
          <a:ln w="19050">
            <a:solidFill>
              <a:srgbClr val="A72E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D95ABD6-C146-D324-0A58-0861C01389CE}"/>
              </a:ext>
            </a:extLst>
          </p:cNvPr>
          <p:cNvSpPr txBox="1"/>
          <p:nvPr/>
        </p:nvSpPr>
        <p:spPr>
          <a:xfrm>
            <a:off x="5836743" y="5595853"/>
            <a:ext cx="421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600" b="1" dirty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6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документов </a:t>
            </a:r>
            <a:r>
              <a:rPr lang="ru-RU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обработано</a:t>
            </a:r>
            <a:endParaRPr lang="ru-RU" sz="16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D95ABD6-C146-D324-0A58-0861C01389CE}"/>
              </a:ext>
            </a:extLst>
          </p:cNvPr>
          <p:cNvSpPr txBox="1"/>
          <p:nvPr/>
        </p:nvSpPr>
        <p:spPr>
          <a:xfrm>
            <a:off x="8497928" y="5595853"/>
            <a:ext cx="421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142 00</a:t>
            </a:r>
            <a:r>
              <a:rPr lang="en-US" sz="1600" b="1" dirty="0">
                <a:solidFill>
                  <a:srgbClr val="A72E8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рекомендаций СППВР сформировано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8133795" y="5677263"/>
            <a:ext cx="0" cy="749587"/>
          </a:xfrm>
          <a:prstGeom prst="line">
            <a:avLst/>
          </a:prstGeom>
          <a:ln w="19050">
            <a:solidFill>
              <a:srgbClr val="A72E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DC3B501B-B269-614F-917B-772DB15CA874}"/>
              </a:ext>
            </a:extLst>
          </p:cNvPr>
          <p:cNvSpPr/>
          <p:nvPr/>
        </p:nvSpPr>
        <p:spPr>
          <a:xfrm>
            <a:off x="599090" y="1606342"/>
            <a:ext cx="2538746" cy="8595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200" dirty="0" smtClean="0"/>
              <a:t>Официальные сайты министерства здравоохранения и медицинских организаций Кузбасса</a:t>
            </a:r>
            <a:endParaRPr lang="ru-RU" sz="1200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3265288" y="1606342"/>
            <a:ext cx="8327620" cy="8595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 smtClean="0"/>
              <a:t>Публикация информационных материалов и пресс-релизов на сайтах: </a:t>
            </a:r>
            <a:r>
              <a:rPr lang="en-US" sz="1200" dirty="0"/>
              <a:t>https://</a:t>
            </a:r>
            <a:r>
              <a:rPr lang="en-US" sz="1200" dirty="0" smtClean="0"/>
              <a:t>kuzdrav.ru</a:t>
            </a:r>
            <a:r>
              <a:rPr lang="ru-RU" sz="1200" dirty="0" smtClean="0"/>
              <a:t>, </a:t>
            </a:r>
            <a:r>
              <a:rPr lang="en-US" sz="1200" dirty="0"/>
              <a:t>https://</a:t>
            </a:r>
            <a:r>
              <a:rPr lang="en-US" sz="1200" dirty="0" smtClean="0"/>
              <a:t>nk.kemcardio.ru</a:t>
            </a:r>
            <a:r>
              <a:rPr lang="ru-RU" sz="1200" dirty="0" smtClean="0"/>
              <a:t>, </a:t>
            </a:r>
            <a:r>
              <a:rPr lang="en-US" sz="1200" dirty="0"/>
              <a:t>https://</a:t>
            </a:r>
            <a:r>
              <a:rPr lang="en-US" sz="1200" dirty="0" smtClean="0"/>
              <a:t>d.kemcardio.ru</a:t>
            </a:r>
            <a:r>
              <a:rPr lang="ru-RU" sz="1200" dirty="0" smtClean="0"/>
              <a:t>, </a:t>
            </a:r>
            <a:r>
              <a:rPr lang="en-US" sz="1200" dirty="0"/>
              <a:t>https://</a:t>
            </a:r>
            <a:r>
              <a:rPr lang="en-US" sz="1200" dirty="0" smtClean="0"/>
              <a:t>komiac.ru</a:t>
            </a:r>
            <a:r>
              <a:rPr lang="ru-RU" sz="1200" dirty="0" smtClean="0"/>
              <a:t> </a:t>
            </a:r>
            <a:endParaRPr lang="ru-RU" dirty="0"/>
          </a:p>
        </p:txBody>
      </p:sp>
      <p:sp>
        <p:nvSpPr>
          <p:cNvPr id="14" name="Прямоугольник: скругленные углы 19">
            <a:extLst>
              <a:ext uri="{FF2B5EF4-FFF2-40B4-BE49-F238E27FC236}">
                <a16:creationId xmlns:a16="http://schemas.microsoft.com/office/drawing/2014/main" xmlns="" id="{DC3B501B-B269-614F-917B-772DB15CA874}"/>
              </a:ext>
            </a:extLst>
          </p:cNvPr>
          <p:cNvSpPr/>
          <p:nvPr/>
        </p:nvSpPr>
        <p:spPr>
          <a:xfrm>
            <a:off x="599089" y="2810227"/>
            <a:ext cx="2538746" cy="11274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200" dirty="0" smtClean="0"/>
              <a:t>Социальные сети и </a:t>
            </a:r>
            <a:r>
              <a:rPr lang="ru-RU" sz="1200" dirty="0" err="1" smtClean="0"/>
              <a:t>телеграм</a:t>
            </a:r>
            <a:r>
              <a:rPr lang="ru-RU" sz="1200" dirty="0" smtClean="0"/>
              <a:t>-каналы министерства здравоохранения и медицинских организаций Кузбасса</a:t>
            </a:r>
            <a:endParaRPr lang="ru-RU" sz="1200" dirty="0"/>
          </a:p>
        </p:txBody>
      </p:sp>
      <p:sp>
        <p:nvSpPr>
          <p:cNvPr id="15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3265287" y="2810227"/>
            <a:ext cx="8327620" cy="11274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 smtClean="0"/>
              <a:t>Информационные посты и видеоролики о реализации и развитии проекта: </a:t>
            </a:r>
            <a:r>
              <a:rPr lang="en-US" sz="1200" dirty="0"/>
              <a:t>https://</a:t>
            </a:r>
            <a:r>
              <a:rPr lang="en-US" sz="1200" dirty="0" smtClean="0"/>
              <a:t>t.me/minzdravkuzbassanews</a:t>
            </a:r>
            <a:r>
              <a:rPr lang="ru-RU" sz="1200" dirty="0" smtClean="0"/>
              <a:t>, </a:t>
            </a:r>
            <a:r>
              <a:rPr lang="en-US" sz="1200" dirty="0"/>
              <a:t>https://</a:t>
            </a:r>
            <a:r>
              <a:rPr lang="en-US" sz="1200" dirty="0" smtClean="0"/>
              <a:t>t.me/kmiac42</a:t>
            </a:r>
            <a:r>
              <a:rPr lang="ru-RU" sz="1200" dirty="0" smtClean="0"/>
              <a:t>, </a:t>
            </a:r>
            <a:r>
              <a:rPr lang="en-US" sz="1200" dirty="0"/>
              <a:t>https://</a:t>
            </a:r>
            <a:r>
              <a:rPr lang="en-US" sz="1200" dirty="0" smtClean="0"/>
              <a:t>vk.com/doznko</a:t>
            </a:r>
            <a:r>
              <a:rPr lang="ru-RU" sz="1200" dirty="0" smtClean="0"/>
              <a:t>, </a:t>
            </a:r>
            <a:r>
              <a:rPr lang="en-US" sz="1200" dirty="0"/>
              <a:t>https://</a:t>
            </a:r>
            <a:r>
              <a:rPr lang="en-US" sz="1200" dirty="0" smtClean="0"/>
              <a:t>vk.com/komiac42</a:t>
            </a:r>
            <a:r>
              <a:rPr lang="ru-RU" sz="1200" dirty="0" smtClean="0"/>
              <a:t>, </a:t>
            </a:r>
            <a:r>
              <a:rPr lang="en-US" sz="1200" dirty="0"/>
              <a:t>https://</a:t>
            </a:r>
            <a:r>
              <a:rPr lang="en-US" sz="1200" dirty="0" smtClean="0"/>
              <a:t>vk.com/kemcardio_kkkd</a:t>
            </a:r>
            <a:r>
              <a:rPr lang="ru-RU" sz="1200" dirty="0" smtClean="0"/>
              <a:t>  </a:t>
            </a:r>
            <a:endParaRPr lang="ru-RU" dirty="0"/>
          </a:p>
        </p:txBody>
      </p:sp>
      <p:sp>
        <p:nvSpPr>
          <p:cNvPr id="18" name="Прямоугольник: скругленные углы 19">
            <a:extLst>
              <a:ext uri="{FF2B5EF4-FFF2-40B4-BE49-F238E27FC236}">
                <a16:creationId xmlns:a16="http://schemas.microsoft.com/office/drawing/2014/main" xmlns="" id="{DC3B501B-B269-614F-917B-772DB15CA874}"/>
              </a:ext>
            </a:extLst>
          </p:cNvPr>
          <p:cNvSpPr/>
          <p:nvPr/>
        </p:nvSpPr>
        <p:spPr>
          <a:xfrm>
            <a:off x="599089" y="4297157"/>
            <a:ext cx="2538746" cy="8595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200" dirty="0" smtClean="0"/>
              <a:t>Региональные телевизионные каналы «Кузбасс Первый», </a:t>
            </a:r>
            <a:br>
              <a:rPr lang="ru-RU" sz="1200" dirty="0" smtClean="0"/>
            </a:br>
            <a:r>
              <a:rPr lang="ru-RU" sz="1200" dirty="0" smtClean="0"/>
              <a:t>«Вести-Кузбасс»</a:t>
            </a:r>
            <a:endParaRPr lang="ru-RU" sz="1200" dirty="0"/>
          </a:p>
        </p:txBody>
      </p:sp>
      <p:sp>
        <p:nvSpPr>
          <p:cNvPr id="19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3265287" y="4297157"/>
            <a:ext cx="8327620" cy="8595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 smtClean="0"/>
              <a:t>Телевизионные сюжеты о реализации и развитии проекта. Сайты телеканалов: </a:t>
            </a:r>
            <a:r>
              <a:rPr lang="en-US" sz="1200" dirty="0"/>
              <a:t>https://</a:t>
            </a:r>
            <a:r>
              <a:rPr lang="en-US" sz="1200" dirty="0" smtClean="0"/>
              <a:t>kuzbass1.ru</a:t>
            </a:r>
            <a:r>
              <a:rPr lang="ru-RU" sz="1200" dirty="0" smtClean="0"/>
              <a:t>, </a:t>
            </a:r>
            <a:r>
              <a:rPr lang="en-US" sz="1200" dirty="0"/>
              <a:t>https://</a:t>
            </a:r>
            <a:r>
              <a:rPr lang="en-US" sz="1200" dirty="0" smtClean="0"/>
              <a:t>vesti42.ru</a:t>
            </a:r>
            <a:r>
              <a:rPr lang="ru-RU" sz="1200" dirty="0" smtClean="0"/>
              <a:t> 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DC3B501B-B269-614F-917B-772DB15CA874}"/>
              </a:ext>
            </a:extLst>
          </p:cNvPr>
          <p:cNvSpPr/>
          <p:nvPr/>
        </p:nvSpPr>
        <p:spPr>
          <a:xfrm>
            <a:off x="599089" y="5413384"/>
            <a:ext cx="2538746" cy="8595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200" dirty="0" smtClean="0"/>
              <a:t>Медицинские организации Кузбасса</a:t>
            </a:r>
            <a:endParaRPr lang="ru-RU" sz="1200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3265287" y="5413384"/>
            <a:ext cx="8327620" cy="8595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 smtClean="0"/>
              <a:t>Тематические видеоролики на мониторах медицинских организаций Кузбасса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1303B-4984-EF43-9CF9-35A1F375DD81}"/>
              </a:ext>
            </a:extLst>
          </p:cNvPr>
          <p:cNvSpPr txBox="1"/>
          <p:nvPr/>
        </p:nvSpPr>
        <p:spPr>
          <a:xfrm>
            <a:off x="5921340" y="19486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F2C625-2AC4-0B4D-B712-C83866954A68}"/>
              </a:ext>
            </a:extLst>
          </p:cNvPr>
          <p:cNvSpPr txBox="1"/>
          <p:nvPr/>
        </p:nvSpPr>
        <p:spPr>
          <a:xfrm>
            <a:off x="599090" y="353113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Финансовые:</a:t>
            </a:r>
          </a:p>
          <a:p>
            <a:r>
              <a:rPr lang="ru-RU" dirty="0"/>
              <a:t>Стоимость проектов </a:t>
            </a:r>
            <a:r>
              <a:rPr lang="ru-RU" dirty="0" smtClean="0"/>
              <a:t>составила </a:t>
            </a:r>
            <a:br>
              <a:rPr lang="ru-RU" dirty="0" smtClean="0"/>
            </a:br>
            <a:r>
              <a:rPr lang="ru-RU" b="1" dirty="0" smtClean="0"/>
              <a:t>4,2 миллиона рублей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E612C6-676E-3449-8945-F356D1293AB0}"/>
              </a:ext>
            </a:extLst>
          </p:cNvPr>
          <p:cNvSpPr txBox="1"/>
          <p:nvPr/>
        </p:nvSpPr>
        <p:spPr>
          <a:xfrm>
            <a:off x="6920467" y="1952331"/>
            <a:ext cx="4779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Организационные:</a:t>
            </a:r>
          </a:p>
          <a:p>
            <a:r>
              <a:rPr lang="ru-RU" dirty="0"/>
              <a:t>Организация </a:t>
            </a:r>
            <a:r>
              <a:rPr lang="ru-RU" dirty="0" smtClean="0"/>
              <a:t>доступов, проведение </a:t>
            </a:r>
            <a:r>
              <a:rPr lang="ru-RU" dirty="0"/>
              <a:t>обучения,</a:t>
            </a:r>
          </a:p>
          <a:p>
            <a:r>
              <a:rPr lang="ru-RU" dirty="0"/>
              <a:t>а</a:t>
            </a:r>
            <a:r>
              <a:rPr lang="ru-RU" dirty="0" smtClean="0"/>
              <a:t>налитика использования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46D28A-C696-C14B-ADEF-559FBD28C51A}"/>
              </a:ext>
            </a:extLst>
          </p:cNvPr>
          <p:cNvSpPr txBox="1"/>
          <p:nvPr/>
        </p:nvSpPr>
        <p:spPr>
          <a:xfrm>
            <a:off x="1264945" y="3531139"/>
            <a:ext cx="383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Информационные:</a:t>
            </a:r>
          </a:p>
          <a:p>
            <a:r>
              <a:rPr lang="ru-RU" dirty="0"/>
              <a:t>Внедрение цифровых </a:t>
            </a:r>
            <a:r>
              <a:rPr lang="ru-RU" dirty="0" smtClean="0"/>
              <a:t>платформ,</a:t>
            </a:r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оработка медицинской информационной системы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6C6BCC-4033-BA49-82B0-5C88AD80D52D}"/>
              </a:ext>
            </a:extLst>
          </p:cNvPr>
          <p:cNvSpPr txBox="1"/>
          <p:nvPr/>
        </p:nvSpPr>
        <p:spPr>
          <a:xfrm>
            <a:off x="5840440" y="3531139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BBEFB7-12E9-3A4E-9AA1-6E4D32AD633C}"/>
              </a:ext>
            </a:extLst>
          </p:cNvPr>
          <p:cNvSpPr txBox="1"/>
          <p:nvPr/>
        </p:nvSpPr>
        <p:spPr>
          <a:xfrm>
            <a:off x="6920467" y="3531139"/>
            <a:ext cx="536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Трудовые: </a:t>
            </a:r>
          </a:p>
          <a:p>
            <a:r>
              <a:rPr lang="ru-RU" dirty="0" smtClean="0"/>
              <a:t>Пациенты</a:t>
            </a:r>
            <a:r>
              <a:rPr lang="ru-RU" dirty="0"/>
              <a:t>, </a:t>
            </a:r>
            <a:r>
              <a:rPr lang="ru-RU" dirty="0" smtClean="0"/>
              <a:t>медицинские </a:t>
            </a:r>
            <a:r>
              <a:rPr lang="ru-RU" dirty="0"/>
              <a:t>работники, </a:t>
            </a:r>
            <a:r>
              <a:rPr lang="ru-RU" dirty="0" smtClean="0"/>
              <a:t>ИТ-специалисты</a:t>
            </a:r>
            <a:r>
              <a:rPr lang="ru-RU" dirty="0"/>
              <a:t>, аналитики, прочий персонал 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2237566" y="2154522"/>
            <a:ext cx="408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Приндуль</a:t>
            </a:r>
            <a:r>
              <a:rPr lang="ru-RU" sz="1400" dirty="0"/>
              <a:t> Олеся Алексеевна,</a:t>
            </a:r>
          </a:p>
          <a:p>
            <a:r>
              <a:rPr lang="ru-RU" sz="1400" dirty="0"/>
              <a:t>Директор ГАУЗ «</a:t>
            </a:r>
            <a:r>
              <a:rPr lang="ru-RU" sz="1400" dirty="0" smtClean="0"/>
              <a:t>КОМИАЦ</a:t>
            </a:r>
            <a:r>
              <a:rPr lang="ru-RU" sz="1400" dirty="0">
                <a:solidFill>
                  <a:prstClr val="black"/>
                </a:solidFill>
              </a:rPr>
              <a:t> им Р.М. </a:t>
            </a:r>
            <a:r>
              <a:rPr lang="ru-RU" sz="1400" dirty="0" err="1">
                <a:solidFill>
                  <a:prstClr val="black"/>
                </a:solidFill>
              </a:rPr>
              <a:t>Зельковича</a:t>
            </a:r>
            <a:r>
              <a:rPr lang="ru-RU" sz="1400" dirty="0">
                <a:solidFill>
                  <a:prstClr val="black"/>
                </a:solidFill>
              </a:rPr>
              <a:t>»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E9F1C1-09E7-8348-AB0E-43361AEC3573}"/>
              </a:ext>
            </a:extLst>
          </p:cNvPr>
          <p:cNvSpPr txBox="1"/>
          <p:nvPr/>
        </p:nvSpPr>
        <p:spPr>
          <a:xfrm>
            <a:off x="2195506" y="4702964"/>
            <a:ext cx="408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Строкольская</a:t>
            </a:r>
            <a:r>
              <a:rPr lang="ru-RU" sz="1400" dirty="0"/>
              <a:t> Ирина Леонидовна, Заместитель директора ГБУЗ «КККД»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D5AE49-FCC8-D949-836F-A74AD3355702}"/>
              </a:ext>
            </a:extLst>
          </p:cNvPr>
          <p:cNvSpPr txBox="1"/>
          <p:nvPr/>
        </p:nvSpPr>
        <p:spPr>
          <a:xfrm>
            <a:off x="8129268" y="2151548"/>
            <a:ext cx="342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Сардаковская Татьяна Петровна, врач – методист ГБУЗ «КККД»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86B73B-7217-4A43-8A68-5F8E11397A44}"/>
              </a:ext>
            </a:extLst>
          </p:cNvPr>
          <p:cNvSpPr txBox="1"/>
          <p:nvPr/>
        </p:nvSpPr>
        <p:spPr>
          <a:xfrm>
            <a:off x="8129268" y="3831962"/>
            <a:ext cx="3426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Тарасов Олег Николаевич </a:t>
            </a:r>
          </a:p>
          <a:p>
            <a:r>
              <a:rPr lang="ru-RU" sz="1400" dirty="0"/>
              <a:t>Начальник отдела ГАУЗ «</a:t>
            </a:r>
            <a:r>
              <a:rPr lang="ru-RU" sz="1400" dirty="0" smtClean="0"/>
              <a:t>КОМИАЦ им Р.М. </a:t>
            </a:r>
            <a:r>
              <a:rPr lang="ru-RU" sz="1400" dirty="0" err="1" smtClean="0"/>
              <a:t>Зельковича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A5C35F-2BAF-3D4B-ACCF-DC530FD2EB68}"/>
              </a:ext>
            </a:extLst>
          </p:cNvPr>
          <p:cNvSpPr txBox="1"/>
          <p:nvPr/>
        </p:nvSpPr>
        <p:spPr>
          <a:xfrm>
            <a:off x="599090" y="1615684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>
                <a:solidFill>
                  <a:srgbClr val="A72E88"/>
                </a:solidFill>
                <a:latin typeface="Playfair Display SemiBold" pitchFamily="2" charset="-52"/>
              </a:rPr>
              <a:t>Руководитель 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8F5C6B-9DA1-054C-BDF6-066529B98D57}"/>
              </a:ext>
            </a:extLst>
          </p:cNvPr>
          <p:cNvSpPr txBox="1"/>
          <p:nvPr/>
        </p:nvSpPr>
        <p:spPr>
          <a:xfrm>
            <a:off x="6379197" y="1610021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722CDB-97A2-B648-7B70-997E9CE95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29" y="2050700"/>
            <a:ext cx="1034197" cy="15512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07A7450-9DED-4D80-6FDB-8A500AF76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434" y="2067340"/>
            <a:ext cx="1083532" cy="1508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E8B63C2-E464-FF3B-80AC-6DDAF26C1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69" y="4593374"/>
            <a:ext cx="1069449" cy="16041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95E7F6C-D287-0AF4-86A9-18E5FE969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576" y="3774716"/>
            <a:ext cx="878425" cy="15616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A8F5C6B-9DA1-054C-BDF6-066529B98D57}"/>
              </a:ext>
            </a:extLst>
          </p:cNvPr>
          <p:cNvSpPr txBox="1"/>
          <p:nvPr/>
        </p:nvSpPr>
        <p:spPr>
          <a:xfrm>
            <a:off x="599090" y="3897572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4CC0EAD-21EB-E31B-63AF-D8149E908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2799" y="628005"/>
            <a:ext cx="5177353" cy="517735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178959" y="1708923"/>
            <a:ext cx="66996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Будьте здоровы и заботьтесь </a:t>
            </a:r>
          </a:p>
          <a:p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о своём здоровье! 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Спасибо за внимание! 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Кемеровская область – Кузбасс 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27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Проблематизация.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9F6E69A9-5301-7B4E-92FA-1F8457768E3C}"/>
              </a:ext>
            </a:extLst>
          </p:cNvPr>
          <p:cNvSpPr/>
          <p:nvPr/>
        </p:nvSpPr>
        <p:spPr>
          <a:xfrm>
            <a:off x="704193" y="1576389"/>
            <a:ext cx="10731062" cy="4593184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1849977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40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1518960" y="1742255"/>
            <a:ext cx="9462078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РАСПРОСТРАНЁННОСТЬ АРТЕРИАЛЬНОЙ ГИПЕРТЕНЗИИ (АГ): </a:t>
            </a:r>
            <a:b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данным 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Минздрава</a:t>
            </a:r>
            <a:r>
              <a:rPr lang="en-US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РФ за 2024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год, АГ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страдают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около 40%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взрослого населения 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(~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48 млн человек). 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реальности – больше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так как многие не знают о диагнозе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2866442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  <a:endParaRPr lang="ru-RU" sz="40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1518960" y="2897219"/>
            <a:ext cx="9848832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СМЕРТНОСТЬ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АГ—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причина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50–60%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случаев сердечно-сосудистых заболеваний 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инфаркты, инсульты), которые лидируют в структуре смертности (около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47%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всех случаев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6783" y="3850843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Dita Sweet" panose="02000503090000020004" pitchFamily="50" charset="0"/>
              </a:rPr>
              <a:t>3</a:t>
            </a:r>
            <a:r>
              <a:rPr lang="ru-RU" sz="40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40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1522582" y="3876819"/>
            <a:ext cx="975501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ЭКОНОМИКА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лечение осложнений АГ обходится бюджету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десятки 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млрд.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рублей ежегодно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плюс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потери из-за нетрудоспособности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1518960" y="4891998"/>
            <a:ext cx="975501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КОНТРОЛЬ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только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~20%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пациентов с 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АГ стабильно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лечатся и следят за давлением, 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остальные </a:t>
            </a: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игнорируют или не </a:t>
            </a:r>
            <a:r>
              <a:rPr lang="ru-RU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знают. </a:t>
            </a:r>
            <a:r>
              <a:rPr lang="ru-RU" b="1" i="0" dirty="0" smtClean="0">
                <a:solidFill>
                  <a:srgbClr val="FFFF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АГ усугубляет демографический кризис</a:t>
            </a:r>
            <a:r>
              <a:rPr lang="ru-RU" b="0" i="0" dirty="0" smtClean="0">
                <a:solidFill>
                  <a:srgbClr val="FFFF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0" i="0" dirty="0">
                <a:solidFill>
                  <a:srgbClr val="FFFF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и нагрузку на медицину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6783" y="4861220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4.</a:t>
            </a:r>
            <a:endParaRPr lang="ru-RU" sz="40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7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2459C3-A340-87BC-691B-10F43ED5FBAB}"/>
              </a:ext>
            </a:extLst>
          </p:cNvPr>
          <p:cNvSpPr txBox="1"/>
          <p:nvPr/>
        </p:nvSpPr>
        <p:spPr>
          <a:xfrm>
            <a:off x="599091" y="2240313"/>
            <a:ext cx="3874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Жители Кемеровской области – Кузбасса старше 18 лет независимо от пола, социального статуса, уровня образования и занятости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47" y="1441243"/>
            <a:ext cx="6440887" cy="47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9E9D96-F053-B14C-97B3-0191C1B7F1A9}"/>
              </a:ext>
            </a:extLst>
          </p:cNvPr>
          <p:cNvSpPr txBox="1"/>
          <p:nvPr/>
        </p:nvSpPr>
        <p:spPr>
          <a:xfrm>
            <a:off x="1029515" y="1890837"/>
            <a:ext cx="10290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/>
              <a:t>Активный проект (продумана архитектура проекта собрана команда, понятны ресурсы, источники продвижения проекта, реализация начата/продолжается)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A17177B6-1C68-8E47-9657-8BC211F975BA}"/>
              </a:ext>
            </a:extLst>
          </p:cNvPr>
          <p:cNvSpPr/>
          <p:nvPr/>
        </p:nvSpPr>
        <p:spPr>
          <a:xfrm>
            <a:off x="707844" y="246369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0987B-83B4-AA46-BFCD-AB6618EC16FA}"/>
              </a:ext>
            </a:extLst>
          </p:cNvPr>
          <p:cNvSpPr txBox="1"/>
          <p:nvPr/>
        </p:nvSpPr>
        <p:spPr>
          <a:xfrm>
            <a:off x="588578" y="568664"/>
            <a:ext cx="897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88578" y="1628502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588578" y="2465065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BA1CF3-2C17-A2F2-5996-BAF3756AE798}"/>
              </a:ext>
            </a:extLst>
          </p:cNvPr>
          <p:cNvSpPr txBox="1"/>
          <p:nvPr/>
        </p:nvSpPr>
        <p:spPr>
          <a:xfrm>
            <a:off x="1475310" y="2326565"/>
            <a:ext cx="4699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</a:rPr>
              <a:t>Снизить </a:t>
            </a:r>
            <a:r>
              <a:rPr lang="ru-RU" b="0" i="0" dirty="0">
                <a:effectLst/>
              </a:rPr>
              <a:t>заболеваемость и </a:t>
            </a:r>
            <a:r>
              <a:rPr lang="ru-RU" b="0" i="0" dirty="0" smtClean="0">
                <a:effectLst/>
              </a:rPr>
              <a:t>осложнения артериальной </a:t>
            </a:r>
            <a:r>
              <a:rPr lang="ru-RU" b="0" i="0" dirty="0">
                <a:effectLst/>
              </a:rPr>
              <a:t>гипертензии (АГ) через раннюю диагностику и эффективный контроль.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BA1CF3-2C17-A2F2-5996-BAF3756AE798}"/>
              </a:ext>
            </a:extLst>
          </p:cNvPr>
          <p:cNvSpPr txBox="1"/>
          <p:nvPr/>
        </p:nvSpPr>
        <p:spPr>
          <a:xfrm>
            <a:off x="1475310" y="3840853"/>
            <a:ext cx="4699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</a:rPr>
              <a:t>Повысить </a:t>
            </a:r>
            <a:r>
              <a:rPr lang="ru-RU" b="0" i="0" dirty="0">
                <a:effectLst/>
              </a:rPr>
              <a:t>приверженность пациентов к лечению и здоровому образу жизни (ЗОЖ) </a:t>
            </a:r>
            <a:r>
              <a:rPr lang="ru-RU" b="0" i="0" dirty="0" smtClean="0">
                <a:effectLst/>
              </a:rPr>
              <a:t/>
            </a:r>
            <a:br>
              <a:rPr lang="ru-RU" b="0" i="0" dirty="0" smtClean="0">
                <a:effectLst/>
              </a:rPr>
            </a:br>
            <a:r>
              <a:rPr lang="ru-RU" b="0" i="0" dirty="0" smtClean="0">
                <a:effectLst/>
              </a:rPr>
              <a:t>с </a:t>
            </a:r>
            <a:r>
              <a:rPr lang="ru-RU" b="0" i="0" dirty="0">
                <a:effectLst/>
              </a:rPr>
              <a:t>использованием цифровых технологий.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BA1CF3-2C17-A2F2-5996-BAF3756AE798}"/>
              </a:ext>
            </a:extLst>
          </p:cNvPr>
          <p:cNvSpPr txBox="1"/>
          <p:nvPr/>
        </p:nvSpPr>
        <p:spPr>
          <a:xfrm>
            <a:off x="1475309" y="5078142"/>
            <a:ext cx="4699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</a:rPr>
              <a:t>Уменьшить </a:t>
            </a:r>
            <a:r>
              <a:rPr lang="ru-RU" b="0" i="0" dirty="0">
                <a:effectLst/>
              </a:rPr>
              <a:t>нагрузку на систему здравоохранения региона за счёт профилактики и мониторинга.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588578" y="3840853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588578" y="5077526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</a:t>
            </a:r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BDD4572-2B35-0BE2-263E-56613C95F971}"/>
              </a:ext>
            </a:extLst>
          </p:cNvPr>
          <p:cNvSpPr txBox="1"/>
          <p:nvPr/>
        </p:nvSpPr>
        <p:spPr>
          <a:xfrm>
            <a:off x="6928022" y="1778292"/>
            <a:ext cx="482737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ДИАГНОСТИКА</a:t>
            </a:r>
            <a:r>
              <a:rPr lang="ru-RU" sz="11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- Внедрить портативные устройства (тонометры) с интеграцией данных </a:t>
            </a:r>
          </a:p>
          <a:p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100" dirty="0" smtClean="0">
                <a:ea typeface="Tahoma" panose="020B0604030504040204" pitchFamily="34" charset="0"/>
                <a:cs typeface="Tahoma" panose="020B0604030504040204" pitchFamily="34" charset="0"/>
              </a:rPr>
              <a:t>МИС </a:t>
            </a:r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для выявления АГ на ранних стадиях. </a:t>
            </a:r>
            <a:b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- Внедрить сервис анализа электронных медкарт пациентов с помощью ИИ и технологий больших данных для выявление </a:t>
            </a:r>
            <a:r>
              <a:rPr lang="ru-RU" sz="1100" b="0" i="0" dirty="0" err="1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недостижения</a:t>
            </a:r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целевых показателей. </a:t>
            </a:r>
            <a:endParaRPr lang="ru-RU" sz="11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D4572-2B35-0BE2-263E-56613C95F971}"/>
              </a:ext>
            </a:extLst>
          </p:cNvPr>
          <p:cNvSpPr txBox="1"/>
          <p:nvPr/>
        </p:nvSpPr>
        <p:spPr>
          <a:xfrm>
            <a:off x="6928022" y="3195345"/>
            <a:ext cx="49262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ЛЕЧЕНИЕ</a:t>
            </a:r>
            <a:r>
              <a:rPr lang="ru-RU" sz="1100" b="1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- Обеспечить телемедицинскую связь пациент-врач для корректировки терапии в реальном времени. </a:t>
            </a:r>
          </a:p>
          <a:p>
            <a:r>
              <a:rPr lang="ru-RU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- Обеспечить выписку электронных рецептов (при необходимости</a:t>
            </a:r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1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DD4572-2B35-0BE2-263E-56613C95F971}"/>
              </a:ext>
            </a:extLst>
          </p:cNvPr>
          <p:cNvSpPr txBox="1"/>
          <p:nvPr/>
        </p:nvSpPr>
        <p:spPr>
          <a:xfrm>
            <a:off x="6928022" y="4273843"/>
            <a:ext cx="492622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ЗОЖ</a:t>
            </a:r>
            <a:r>
              <a:rPr lang="ru-RU" sz="1100" b="1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ru-RU" sz="1100" b="1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- Формирование приверженности за контролем АД с использованием </a:t>
            </a:r>
            <a:endParaRPr lang="ru-RU" sz="1100" b="0" i="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мед</a:t>
            </a:r>
            <a:r>
              <a:rPr lang="ru-RU" sz="1100" dirty="0" smtClean="0">
                <a:ea typeface="Tahoma" panose="020B0604030504040204" pitchFamily="34" charset="0"/>
                <a:cs typeface="Tahoma" panose="020B0604030504040204" pitchFamily="34" charset="0"/>
              </a:rPr>
              <a:t>ицинских</a:t>
            </a:r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помощников.</a:t>
            </a:r>
          </a:p>
          <a:p>
            <a:r>
              <a:rPr lang="ru-RU" sz="1100" dirty="0">
                <a:ea typeface="Tahoma" panose="020B0604030504040204" pitchFamily="34" charset="0"/>
                <a:cs typeface="Tahoma" panose="020B0604030504040204" pitchFamily="34" charset="0"/>
              </a:rPr>
              <a:t>- Выявление системой здравоохранения и вовлечение в ЗОЖ пациентов, не достигших целевых показателей.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BDD4572-2B35-0BE2-263E-56613C95F971}"/>
              </a:ext>
            </a:extLst>
          </p:cNvPr>
          <p:cNvSpPr txBox="1"/>
          <p:nvPr/>
        </p:nvSpPr>
        <p:spPr>
          <a:xfrm>
            <a:off x="6928021" y="5519711"/>
            <a:ext cx="482737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МАСШТАБИРОВАНИЕ</a:t>
            </a:r>
            <a:r>
              <a:rPr lang="ru-RU" sz="1100" b="1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ru-RU" sz="1100" b="1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- В 2024 проведен пилотный проект «Персональные медицинские помощники». В 2025 году тиражирование на </a:t>
            </a:r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регион</a:t>
            </a:r>
          </a:p>
          <a:p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В 2024 году проведен пилот проекта «СППВР </a:t>
            </a:r>
            <a:r>
              <a:rPr lang="ru-RU" sz="1100" b="0" i="0" dirty="0" err="1">
                <a:effectLst/>
                <a:ea typeface="Tahoma" panose="020B0604030504040204" pitchFamily="34" charset="0"/>
                <a:cs typeface="Tahoma" panose="020B0604030504040204" pitchFamily="34" charset="0"/>
              </a:rPr>
              <a:t>МедикБК</a:t>
            </a:r>
            <a:r>
              <a:rPr lang="ru-RU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1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2025 году тиражирование на регион</a:t>
            </a:r>
            <a:endParaRPr lang="ru-RU" sz="11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6174826" y="186490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6174825" y="3118400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</a:t>
            </a:r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6174825" y="4355689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</a:t>
            </a:r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6168753" y="5511176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</a:t>
            </a:r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1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95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72E88"/>
                </a:solidFill>
                <a:latin typeface="Playfair Display SemiBold" pitchFamily="2" charset="-52"/>
              </a:rPr>
              <a:t>Суть </a:t>
            </a:r>
            <a:r>
              <a:rPr lang="ru-RU" sz="2400" dirty="0" smtClean="0">
                <a:solidFill>
                  <a:srgbClr val="A72E88"/>
                </a:solidFill>
                <a:latin typeface="Playfair Display SemiBold" pitchFamily="2" charset="-52"/>
              </a:rPr>
              <a:t>проекта: Персональные медицинские помощники</a:t>
            </a:r>
            <a:endParaRPr lang="ru-RU" sz="24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9" name="Прямоугольник: скругленные углы 11">
            <a:extLst>
              <a:ext uri="{FF2B5EF4-FFF2-40B4-BE49-F238E27FC236}">
                <a16:creationId xmlns=""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599090" y="1329579"/>
            <a:ext cx="11004332" cy="243238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Ценность проекта: </a:t>
            </a:r>
          </a:p>
          <a:p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Для пациентов: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Раннее выявление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артериальной гипертензии, дистанционный контроль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здоровья, мотивация к ЗОЖ, снижение риска осложнений.</a:t>
            </a:r>
          </a:p>
          <a:p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Для врачей: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Упрощение мониторинга, точные данные для терапии, снижение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нагрузки.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Для региона: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Снижение смертности , снижение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заболеваемости АГ, экономия бюджета здравоохранения, повышение качества жизни населения.</a:t>
            </a:r>
          </a:p>
          <a:p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Для общества: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Масштабируемая модель профилактики и </a:t>
            </a:r>
            <a:r>
              <a:rPr lang="ru-RU" dirty="0" err="1"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медицины.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: скругленные углы 11">
            <a:extLst>
              <a:ext uri="{FF2B5EF4-FFF2-40B4-BE49-F238E27FC236}">
                <a16:creationId xmlns=""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599090" y="4037162"/>
            <a:ext cx="11004332" cy="243238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Суть проекта: </a:t>
            </a:r>
          </a:p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В 2024 году Кемеровская область подключена к цифровой платформе для борьбы с артериальной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гипертензией.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На этапе пилотирования выбрано 2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медицинские организации.</a:t>
            </a:r>
            <a:b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Выдано 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1 000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тонометров АД с функцией дистанционной передачи данных в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медицинских организациях.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В рамках платформы предусмотрена система контроля приверженности к измерению АД. </a:t>
            </a:r>
            <a:b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На протяжении 2024 года мониторингу подверглись 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1 000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пациентов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В 2025 году проводится тиражирование проекта на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медицинские организации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области. </a:t>
            </a:r>
            <a:endParaRPr lang="ru-RU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Выполнена интеграция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платформы с региональной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медицинской информационной системой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95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72E88"/>
                </a:solidFill>
                <a:latin typeface="Playfair Display SemiBold" pitchFamily="2" charset="-52"/>
              </a:rPr>
              <a:t>Суть </a:t>
            </a:r>
            <a:r>
              <a:rPr lang="ru-RU" sz="2400" dirty="0" smtClean="0">
                <a:solidFill>
                  <a:srgbClr val="A72E88"/>
                </a:solidFill>
                <a:latin typeface="Playfair Display SemiBold" pitchFamily="2" charset="-52"/>
              </a:rPr>
              <a:t>проекта: Персональные медицинские помощники</a:t>
            </a:r>
            <a:endParaRPr lang="ru-RU" sz="24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599089" y="1285128"/>
            <a:ext cx="3422579" cy="5268071"/>
            <a:chOff x="599089" y="1285128"/>
            <a:chExt cx="3422579" cy="5268071"/>
          </a:xfrm>
        </p:grpSpPr>
        <p:sp>
          <p:nvSpPr>
            <p:cNvPr id="8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A94B22EA-478D-ED42-A6D1-AF33314DED96}"/>
                </a:ext>
              </a:extLst>
            </p:cNvPr>
            <p:cNvSpPr/>
            <p:nvPr/>
          </p:nvSpPr>
          <p:spPr>
            <a:xfrm>
              <a:off x="599089" y="1285128"/>
              <a:ext cx="3422578" cy="1712071"/>
            </a:xfrm>
            <a:prstGeom prst="roundRect">
              <a:avLst>
                <a:gd name="adj" fmla="val 15840"/>
              </a:avLst>
            </a:prstGeom>
            <a:solidFill>
              <a:srgbClr val="C26EAC"/>
            </a:solidFill>
            <a:ln w="38100">
              <a:solidFill>
                <a:srgbClr val="A72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Объект 4">
              <a:extLst>
                <a:ext uri="{FF2B5EF4-FFF2-40B4-BE49-F238E27FC236}">
                  <a16:creationId xmlns:a16="http://schemas.microsoft.com/office/drawing/2014/main" xmlns="" id="{EA496D6F-7A2A-4594-20F0-149334F1C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396" y="1447276"/>
              <a:ext cx="1961938" cy="1412594"/>
            </a:xfrm>
            <a:prstGeom prst="rect">
              <a:avLst/>
            </a:prstGeom>
          </p:spPr>
        </p:pic>
        <p:cxnSp>
          <p:nvCxnSpPr>
            <p:cNvPr id="18" name="Прямая со стрелкой 17"/>
            <p:cNvCxnSpPr>
              <a:endCxn id="21" idx="0"/>
            </p:cNvCxnSpPr>
            <p:nvPr/>
          </p:nvCxnSpPr>
          <p:spPr>
            <a:xfrm>
              <a:off x="2298700" y="2997199"/>
              <a:ext cx="11679" cy="1843929"/>
            </a:xfrm>
            <a:prstGeom prst="straightConnector1">
              <a:avLst/>
            </a:prstGeom>
            <a:ln w="38100">
              <a:solidFill>
                <a:srgbClr val="A72E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A94B22EA-478D-ED42-A6D1-AF33314DED96}"/>
                </a:ext>
              </a:extLst>
            </p:cNvPr>
            <p:cNvSpPr/>
            <p:nvPr/>
          </p:nvSpPr>
          <p:spPr>
            <a:xfrm>
              <a:off x="599090" y="4841128"/>
              <a:ext cx="3422578" cy="1712071"/>
            </a:xfrm>
            <a:prstGeom prst="roundRect">
              <a:avLst>
                <a:gd name="adj" fmla="val 15840"/>
              </a:avLst>
            </a:prstGeom>
            <a:solidFill>
              <a:srgbClr val="C26EAC"/>
            </a:solidFill>
            <a:ln w="38100">
              <a:solidFill>
                <a:srgbClr val="A72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object 30"/>
            <p:cNvSpPr/>
            <p:nvPr/>
          </p:nvSpPr>
          <p:spPr>
            <a:xfrm>
              <a:off x="1166052" y="5157163"/>
              <a:ext cx="900000" cy="1080000"/>
            </a:xfrm>
            <a:custGeom>
              <a:avLst/>
              <a:gdLst/>
              <a:ahLst/>
              <a:cxnLst/>
              <a:rect l="l" t="t" r="r" b="b"/>
              <a:pathLst>
                <a:path w="433070" h="622300">
                  <a:moveTo>
                    <a:pt x="216458" y="0"/>
                  </a:moveTo>
                  <a:lnTo>
                    <a:pt x="171020" y="8889"/>
                  </a:lnTo>
                  <a:lnTo>
                    <a:pt x="133877" y="34289"/>
                  </a:lnTo>
                  <a:lnTo>
                    <a:pt x="108814" y="71119"/>
                  </a:lnTo>
                  <a:lnTo>
                    <a:pt x="99619" y="116839"/>
                  </a:lnTo>
                  <a:lnTo>
                    <a:pt x="99619" y="148589"/>
                  </a:lnTo>
                  <a:lnTo>
                    <a:pt x="94570" y="154939"/>
                  </a:lnTo>
                  <a:lnTo>
                    <a:pt x="90752" y="161289"/>
                  </a:lnTo>
                  <a:lnTo>
                    <a:pt x="88337" y="168909"/>
                  </a:lnTo>
                  <a:lnTo>
                    <a:pt x="87494" y="176529"/>
                  </a:lnTo>
                  <a:lnTo>
                    <a:pt x="90658" y="193039"/>
                  </a:lnTo>
                  <a:lnTo>
                    <a:pt x="99282" y="205739"/>
                  </a:lnTo>
                  <a:lnTo>
                    <a:pt x="112065" y="214629"/>
                  </a:lnTo>
                  <a:lnTo>
                    <a:pt x="127705" y="217169"/>
                  </a:lnTo>
                  <a:lnTo>
                    <a:pt x="131847" y="234949"/>
                  </a:lnTo>
                  <a:lnTo>
                    <a:pt x="139172" y="250189"/>
                  </a:lnTo>
                  <a:lnTo>
                    <a:pt x="149315" y="264159"/>
                  </a:lnTo>
                  <a:lnTo>
                    <a:pt x="161910" y="275589"/>
                  </a:lnTo>
                  <a:lnTo>
                    <a:pt x="161910" y="298449"/>
                  </a:lnTo>
                  <a:lnTo>
                    <a:pt x="156958" y="299719"/>
                  </a:lnTo>
                  <a:lnTo>
                    <a:pt x="152209" y="303529"/>
                  </a:lnTo>
                  <a:lnTo>
                    <a:pt x="147694" y="306069"/>
                  </a:lnTo>
                  <a:lnTo>
                    <a:pt x="49850" y="344169"/>
                  </a:lnTo>
                  <a:lnTo>
                    <a:pt x="7502" y="386079"/>
                  </a:lnTo>
                  <a:lnTo>
                    <a:pt x="0" y="421639"/>
                  </a:lnTo>
                  <a:lnTo>
                    <a:pt x="0" y="618489"/>
                  </a:lnTo>
                  <a:lnTo>
                    <a:pt x="4405" y="622299"/>
                  </a:lnTo>
                  <a:lnTo>
                    <a:pt x="293522" y="622300"/>
                  </a:lnTo>
                  <a:lnTo>
                    <a:pt x="297926" y="618490"/>
                  </a:lnTo>
                  <a:lnTo>
                    <a:pt x="297926" y="607060"/>
                  </a:lnTo>
                  <a:lnTo>
                    <a:pt x="293522" y="603250"/>
                  </a:lnTo>
                  <a:lnTo>
                    <a:pt x="19684" y="603249"/>
                  </a:lnTo>
                  <a:lnTo>
                    <a:pt x="19684" y="421639"/>
                  </a:lnTo>
                  <a:lnTo>
                    <a:pt x="25271" y="394969"/>
                  </a:lnTo>
                  <a:lnTo>
                    <a:pt x="37717" y="377189"/>
                  </a:lnTo>
                  <a:lnTo>
                    <a:pt x="50547" y="365759"/>
                  </a:lnTo>
                  <a:lnTo>
                    <a:pt x="57287" y="363219"/>
                  </a:lnTo>
                  <a:lnTo>
                    <a:pt x="113185" y="340359"/>
                  </a:lnTo>
                  <a:lnTo>
                    <a:pt x="138713" y="340359"/>
                  </a:lnTo>
                  <a:lnTo>
                    <a:pt x="156948" y="323849"/>
                  </a:lnTo>
                  <a:lnTo>
                    <a:pt x="162052" y="321309"/>
                  </a:lnTo>
                  <a:lnTo>
                    <a:pt x="188622" y="321310"/>
                  </a:lnTo>
                  <a:lnTo>
                    <a:pt x="181655" y="314960"/>
                  </a:lnTo>
                  <a:lnTo>
                    <a:pt x="181594" y="303529"/>
                  </a:lnTo>
                  <a:lnTo>
                    <a:pt x="181594" y="287019"/>
                  </a:lnTo>
                  <a:lnTo>
                    <a:pt x="271017" y="287020"/>
                  </a:lnTo>
                  <a:lnTo>
                    <a:pt x="271017" y="275590"/>
                  </a:lnTo>
                  <a:lnTo>
                    <a:pt x="272415" y="274320"/>
                  </a:lnTo>
                  <a:lnTo>
                    <a:pt x="207032" y="274320"/>
                  </a:lnTo>
                  <a:lnTo>
                    <a:pt x="205987" y="273050"/>
                  </a:lnTo>
                  <a:lnTo>
                    <a:pt x="202709" y="273050"/>
                  </a:lnTo>
                  <a:lnTo>
                    <a:pt x="199148" y="271780"/>
                  </a:lnTo>
                  <a:lnTo>
                    <a:pt x="195962" y="271780"/>
                  </a:lnTo>
                  <a:lnTo>
                    <a:pt x="193821" y="270510"/>
                  </a:lnTo>
                  <a:lnTo>
                    <a:pt x="191670" y="270510"/>
                  </a:lnTo>
                  <a:lnTo>
                    <a:pt x="173526" y="260349"/>
                  </a:lnTo>
                  <a:lnTo>
                    <a:pt x="159251" y="245109"/>
                  </a:lnTo>
                  <a:lnTo>
                    <a:pt x="149908" y="227329"/>
                  </a:lnTo>
                  <a:lnTo>
                    <a:pt x="146558" y="205739"/>
                  </a:lnTo>
                  <a:lnTo>
                    <a:pt x="146558" y="198119"/>
                  </a:lnTo>
                  <a:lnTo>
                    <a:pt x="126873" y="198119"/>
                  </a:lnTo>
                  <a:lnTo>
                    <a:pt x="107189" y="170179"/>
                  </a:lnTo>
                  <a:lnTo>
                    <a:pt x="110547" y="163829"/>
                  </a:lnTo>
                  <a:lnTo>
                    <a:pt x="116473" y="160019"/>
                  </a:lnTo>
                  <a:lnTo>
                    <a:pt x="116868" y="160019"/>
                  </a:lnTo>
                  <a:lnTo>
                    <a:pt x="118086" y="158749"/>
                  </a:lnTo>
                  <a:lnTo>
                    <a:pt x="119821" y="158749"/>
                  </a:lnTo>
                  <a:lnTo>
                    <a:pt x="120359" y="157479"/>
                  </a:lnTo>
                  <a:lnTo>
                    <a:pt x="123454" y="157479"/>
                  </a:lnTo>
                  <a:lnTo>
                    <a:pt x="125645" y="156209"/>
                  </a:lnTo>
                  <a:lnTo>
                    <a:pt x="146558" y="156209"/>
                  </a:lnTo>
                  <a:lnTo>
                    <a:pt x="146558" y="144779"/>
                  </a:lnTo>
                  <a:lnTo>
                    <a:pt x="156451" y="144779"/>
                  </a:lnTo>
                  <a:lnTo>
                    <a:pt x="192349" y="140969"/>
                  </a:lnTo>
                  <a:lnTo>
                    <a:pt x="205481" y="137160"/>
                  </a:lnTo>
                  <a:lnTo>
                    <a:pt x="119304" y="137159"/>
                  </a:lnTo>
                  <a:lnTo>
                    <a:pt x="119304" y="116839"/>
                  </a:lnTo>
                  <a:lnTo>
                    <a:pt x="126950" y="78739"/>
                  </a:lnTo>
                  <a:lnTo>
                    <a:pt x="147790" y="48259"/>
                  </a:lnTo>
                  <a:lnTo>
                    <a:pt x="178676" y="26669"/>
                  </a:lnTo>
                  <a:lnTo>
                    <a:pt x="216458" y="19050"/>
                  </a:lnTo>
                  <a:lnTo>
                    <a:pt x="276753" y="19050"/>
                  </a:lnTo>
                  <a:lnTo>
                    <a:pt x="261896" y="8890"/>
                  </a:lnTo>
                  <a:lnTo>
                    <a:pt x="216458" y="0"/>
                  </a:lnTo>
                  <a:close/>
                </a:path>
                <a:path w="433070" h="622300">
                  <a:moveTo>
                    <a:pt x="373416" y="340360"/>
                  </a:moveTo>
                  <a:lnTo>
                    <a:pt x="319995" y="340360"/>
                  </a:lnTo>
                  <a:lnTo>
                    <a:pt x="375750" y="363220"/>
                  </a:lnTo>
                  <a:lnTo>
                    <a:pt x="382260" y="365760"/>
                  </a:lnTo>
                  <a:lnTo>
                    <a:pt x="395115" y="375920"/>
                  </a:lnTo>
                  <a:lnTo>
                    <a:pt x="407690" y="394970"/>
                  </a:lnTo>
                  <a:lnTo>
                    <a:pt x="413354" y="421640"/>
                  </a:lnTo>
                  <a:lnTo>
                    <a:pt x="413354" y="603250"/>
                  </a:lnTo>
                  <a:lnTo>
                    <a:pt x="311959" y="603250"/>
                  </a:lnTo>
                  <a:lnTo>
                    <a:pt x="307545" y="607060"/>
                  </a:lnTo>
                  <a:lnTo>
                    <a:pt x="307545" y="618490"/>
                  </a:lnTo>
                  <a:lnTo>
                    <a:pt x="311959" y="622300"/>
                  </a:lnTo>
                  <a:lnTo>
                    <a:pt x="428635" y="622300"/>
                  </a:lnTo>
                  <a:lnTo>
                    <a:pt x="433039" y="618490"/>
                  </a:lnTo>
                  <a:lnTo>
                    <a:pt x="433039" y="421640"/>
                  </a:lnTo>
                  <a:lnTo>
                    <a:pt x="408878" y="361950"/>
                  </a:lnTo>
                  <a:lnTo>
                    <a:pt x="383188" y="344170"/>
                  </a:lnTo>
                  <a:lnTo>
                    <a:pt x="373416" y="340360"/>
                  </a:lnTo>
                  <a:close/>
                </a:path>
                <a:path w="433070" h="622300">
                  <a:moveTo>
                    <a:pt x="89737" y="494029"/>
                  </a:moveTo>
                  <a:lnTo>
                    <a:pt x="78870" y="494029"/>
                  </a:lnTo>
                  <a:lnTo>
                    <a:pt x="74456" y="497839"/>
                  </a:lnTo>
                  <a:lnTo>
                    <a:pt x="74456" y="603249"/>
                  </a:lnTo>
                  <a:lnTo>
                    <a:pt x="94151" y="603249"/>
                  </a:lnTo>
                  <a:lnTo>
                    <a:pt x="94150" y="497839"/>
                  </a:lnTo>
                  <a:lnTo>
                    <a:pt x="89737" y="494029"/>
                  </a:lnTo>
                  <a:close/>
                </a:path>
                <a:path w="433070" h="622300">
                  <a:moveTo>
                    <a:pt x="164254" y="497840"/>
                  </a:moveTo>
                  <a:lnTo>
                    <a:pt x="153376" y="497839"/>
                  </a:lnTo>
                  <a:lnTo>
                    <a:pt x="148973" y="502919"/>
                  </a:lnTo>
                  <a:lnTo>
                    <a:pt x="148973" y="603250"/>
                  </a:lnTo>
                  <a:lnTo>
                    <a:pt x="168657" y="603250"/>
                  </a:lnTo>
                  <a:lnTo>
                    <a:pt x="168657" y="502920"/>
                  </a:lnTo>
                  <a:lnTo>
                    <a:pt x="164254" y="497840"/>
                  </a:lnTo>
                  <a:close/>
                </a:path>
                <a:path w="433070" h="622300">
                  <a:moveTo>
                    <a:pt x="354179" y="494030"/>
                  </a:moveTo>
                  <a:lnTo>
                    <a:pt x="343302" y="494030"/>
                  </a:lnTo>
                  <a:lnTo>
                    <a:pt x="338898" y="497840"/>
                  </a:lnTo>
                  <a:lnTo>
                    <a:pt x="338898" y="603250"/>
                  </a:lnTo>
                  <a:lnTo>
                    <a:pt x="358583" y="603250"/>
                  </a:lnTo>
                  <a:lnTo>
                    <a:pt x="358582" y="497840"/>
                  </a:lnTo>
                  <a:lnTo>
                    <a:pt x="354179" y="494030"/>
                  </a:lnTo>
                  <a:close/>
                </a:path>
                <a:path w="433070" h="622300">
                  <a:moveTo>
                    <a:pt x="188622" y="321310"/>
                  </a:moveTo>
                  <a:lnTo>
                    <a:pt x="162052" y="321309"/>
                  </a:lnTo>
                  <a:lnTo>
                    <a:pt x="162427" y="323849"/>
                  </a:lnTo>
                  <a:lnTo>
                    <a:pt x="163533" y="326389"/>
                  </a:lnTo>
                  <a:lnTo>
                    <a:pt x="201522" y="359410"/>
                  </a:lnTo>
                  <a:lnTo>
                    <a:pt x="150200" y="403859"/>
                  </a:lnTo>
                  <a:lnTo>
                    <a:pt x="148973" y="406399"/>
                  </a:lnTo>
                  <a:lnTo>
                    <a:pt x="148973" y="485139"/>
                  </a:lnTo>
                  <a:lnTo>
                    <a:pt x="153376" y="488949"/>
                  </a:lnTo>
                  <a:lnTo>
                    <a:pt x="164254" y="488950"/>
                  </a:lnTo>
                  <a:lnTo>
                    <a:pt x="168657" y="485140"/>
                  </a:lnTo>
                  <a:lnTo>
                    <a:pt x="168657" y="414019"/>
                  </a:lnTo>
                  <a:lnTo>
                    <a:pt x="222282" y="367030"/>
                  </a:lnTo>
                  <a:lnTo>
                    <a:pt x="222790" y="367030"/>
                  </a:lnTo>
                  <a:lnTo>
                    <a:pt x="245462" y="346710"/>
                  </a:lnTo>
                  <a:lnTo>
                    <a:pt x="216488" y="346710"/>
                  </a:lnTo>
                  <a:lnTo>
                    <a:pt x="188622" y="321310"/>
                  </a:lnTo>
                  <a:close/>
                </a:path>
                <a:path w="433070" h="622300">
                  <a:moveTo>
                    <a:pt x="138713" y="340359"/>
                  </a:moveTo>
                  <a:lnTo>
                    <a:pt x="98312" y="372109"/>
                  </a:lnTo>
                  <a:lnTo>
                    <a:pt x="92547" y="406399"/>
                  </a:lnTo>
                  <a:lnTo>
                    <a:pt x="92547" y="425449"/>
                  </a:lnTo>
                  <a:lnTo>
                    <a:pt x="85845" y="429259"/>
                  </a:lnTo>
                  <a:lnTo>
                    <a:pt x="80588" y="434339"/>
                  </a:lnTo>
                  <a:lnTo>
                    <a:pt x="77155" y="441959"/>
                  </a:lnTo>
                  <a:lnTo>
                    <a:pt x="75927" y="449579"/>
                  </a:lnTo>
                  <a:lnTo>
                    <a:pt x="78010" y="459739"/>
                  </a:lnTo>
                  <a:lnTo>
                    <a:pt x="83687" y="468629"/>
                  </a:lnTo>
                  <a:lnTo>
                    <a:pt x="92099" y="473709"/>
                  </a:lnTo>
                  <a:lnTo>
                    <a:pt x="102389" y="476249"/>
                  </a:lnTo>
                  <a:lnTo>
                    <a:pt x="112686" y="473709"/>
                  </a:lnTo>
                  <a:lnTo>
                    <a:pt x="121101" y="468629"/>
                  </a:lnTo>
                  <a:lnTo>
                    <a:pt x="126779" y="459739"/>
                  </a:lnTo>
                  <a:lnTo>
                    <a:pt x="127300" y="457199"/>
                  </a:lnTo>
                  <a:lnTo>
                    <a:pt x="98655" y="457199"/>
                  </a:lnTo>
                  <a:lnTo>
                    <a:pt x="95611" y="453389"/>
                  </a:lnTo>
                  <a:lnTo>
                    <a:pt x="95611" y="445769"/>
                  </a:lnTo>
                  <a:lnTo>
                    <a:pt x="98655" y="443229"/>
                  </a:lnTo>
                  <a:lnTo>
                    <a:pt x="127837" y="443229"/>
                  </a:lnTo>
                  <a:lnTo>
                    <a:pt x="127632" y="441959"/>
                  </a:lnTo>
                  <a:lnTo>
                    <a:pt x="124196" y="434339"/>
                  </a:lnTo>
                  <a:lnTo>
                    <a:pt x="118935" y="429259"/>
                  </a:lnTo>
                  <a:lnTo>
                    <a:pt x="112232" y="425449"/>
                  </a:lnTo>
                  <a:lnTo>
                    <a:pt x="112232" y="406399"/>
                  </a:lnTo>
                  <a:lnTo>
                    <a:pt x="115770" y="382269"/>
                  </a:lnTo>
                  <a:lnTo>
                    <a:pt x="124792" y="359409"/>
                  </a:lnTo>
                  <a:lnTo>
                    <a:pt x="138713" y="340359"/>
                  </a:lnTo>
                  <a:close/>
                </a:path>
                <a:path w="433070" h="622300">
                  <a:moveTo>
                    <a:pt x="343646" y="367030"/>
                  </a:moveTo>
                  <a:lnTo>
                    <a:pt x="297484" y="369570"/>
                  </a:lnTo>
                  <a:lnTo>
                    <a:pt x="278880" y="397510"/>
                  </a:lnTo>
                  <a:lnTo>
                    <a:pt x="278880" y="445770"/>
                  </a:lnTo>
                  <a:lnTo>
                    <a:pt x="309320" y="476250"/>
                  </a:lnTo>
                  <a:lnTo>
                    <a:pt x="314759" y="476250"/>
                  </a:lnTo>
                  <a:lnTo>
                    <a:pt x="319163" y="472440"/>
                  </a:lnTo>
                  <a:lnTo>
                    <a:pt x="319163" y="461010"/>
                  </a:lnTo>
                  <a:lnTo>
                    <a:pt x="314759" y="457200"/>
                  </a:lnTo>
                  <a:lnTo>
                    <a:pt x="303395" y="457200"/>
                  </a:lnTo>
                  <a:lnTo>
                    <a:pt x="298565" y="452120"/>
                  </a:lnTo>
                  <a:lnTo>
                    <a:pt x="298565" y="392430"/>
                  </a:lnTo>
                  <a:lnTo>
                    <a:pt x="303395" y="387350"/>
                  </a:lnTo>
                  <a:lnTo>
                    <a:pt x="371956" y="387350"/>
                  </a:lnTo>
                  <a:lnTo>
                    <a:pt x="371690" y="386080"/>
                  </a:lnTo>
                  <a:lnTo>
                    <a:pt x="365160" y="375920"/>
                  </a:lnTo>
                  <a:lnTo>
                    <a:pt x="355483" y="369570"/>
                  </a:lnTo>
                  <a:lnTo>
                    <a:pt x="343646" y="367030"/>
                  </a:lnTo>
                  <a:close/>
                </a:path>
                <a:path w="433070" h="622300">
                  <a:moveTo>
                    <a:pt x="371956" y="387350"/>
                  </a:moveTo>
                  <a:lnTo>
                    <a:pt x="349572" y="387350"/>
                  </a:lnTo>
                  <a:lnTo>
                    <a:pt x="354392" y="392430"/>
                  </a:lnTo>
                  <a:lnTo>
                    <a:pt x="354392" y="452120"/>
                  </a:lnTo>
                  <a:lnTo>
                    <a:pt x="349572" y="457200"/>
                  </a:lnTo>
                  <a:lnTo>
                    <a:pt x="338208" y="457200"/>
                  </a:lnTo>
                  <a:lnTo>
                    <a:pt x="333794" y="461010"/>
                  </a:lnTo>
                  <a:lnTo>
                    <a:pt x="333794" y="472440"/>
                  </a:lnTo>
                  <a:lnTo>
                    <a:pt x="338208" y="476250"/>
                  </a:lnTo>
                  <a:lnTo>
                    <a:pt x="343647" y="476250"/>
                  </a:lnTo>
                  <a:lnTo>
                    <a:pt x="355483" y="473710"/>
                  </a:lnTo>
                  <a:lnTo>
                    <a:pt x="365160" y="467360"/>
                  </a:lnTo>
                  <a:lnTo>
                    <a:pt x="371690" y="457200"/>
                  </a:lnTo>
                  <a:lnTo>
                    <a:pt x="374086" y="445770"/>
                  </a:lnTo>
                  <a:lnTo>
                    <a:pt x="374086" y="397510"/>
                  </a:lnTo>
                  <a:lnTo>
                    <a:pt x="371956" y="387350"/>
                  </a:lnTo>
                  <a:close/>
                </a:path>
                <a:path w="433070" h="622300">
                  <a:moveTo>
                    <a:pt x="127837" y="443229"/>
                  </a:moveTo>
                  <a:lnTo>
                    <a:pt x="106134" y="443229"/>
                  </a:lnTo>
                  <a:lnTo>
                    <a:pt x="109178" y="445769"/>
                  </a:lnTo>
                  <a:lnTo>
                    <a:pt x="109178" y="453389"/>
                  </a:lnTo>
                  <a:lnTo>
                    <a:pt x="106134" y="457199"/>
                  </a:lnTo>
                  <a:lnTo>
                    <a:pt x="127300" y="457199"/>
                  </a:lnTo>
                  <a:lnTo>
                    <a:pt x="128862" y="449579"/>
                  </a:lnTo>
                  <a:lnTo>
                    <a:pt x="127837" y="443229"/>
                  </a:lnTo>
                  <a:close/>
                </a:path>
                <a:path w="433070" h="622300">
                  <a:moveTo>
                    <a:pt x="324554" y="321310"/>
                  </a:moveTo>
                  <a:lnTo>
                    <a:pt x="270946" y="321310"/>
                  </a:lnTo>
                  <a:lnTo>
                    <a:pt x="276110" y="323850"/>
                  </a:lnTo>
                  <a:lnTo>
                    <a:pt x="287308" y="332740"/>
                  </a:lnTo>
                  <a:lnTo>
                    <a:pt x="297139" y="342900"/>
                  </a:lnTo>
                  <a:lnTo>
                    <a:pt x="305464" y="354330"/>
                  </a:lnTo>
                  <a:lnTo>
                    <a:pt x="312141" y="367030"/>
                  </a:lnTo>
                  <a:lnTo>
                    <a:pt x="333317" y="367030"/>
                  </a:lnTo>
                  <a:lnTo>
                    <a:pt x="330576" y="360680"/>
                  </a:lnTo>
                  <a:lnTo>
                    <a:pt x="327432" y="353060"/>
                  </a:lnTo>
                  <a:lnTo>
                    <a:pt x="323900" y="346710"/>
                  </a:lnTo>
                  <a:lnTo>
                    <a:pt x="319995" y="340360"/>
                  </a:lnTo>
                  <a:lnTo>
                    <a:pt x="373416" y="340360"/>
                  </a:lnTo>
                  <a:lnTo>
                    <a:pt x="324554" y="321310"/>
                  </a:lnTo>
                  <a:close/>
                </a:path>
                <a:path w="433070" h="622300">
                  <a:moveTo>
                    <a:pt x="271017" y="287020"/>
                  </a:moveTo>
                  <a:lnTo>
                    <a:pt x="251322" y="287020"/>
                  </a:lnTo>
                  <a:lnTo>
                    <a:pt x="251322" y="314960"/>
                  </a:lnTo>
                  <a:lnTo>
                    <a:pt x="216488" y="346710"/>
                  </a:lnTo>
                  <a:lnTo>
                    <a:pt x="245462" y="346710"/>
                  </a:lnTo>
                  <a:lnTo>
                    <a:pt x="268135" y="326390"/>
                  </a:lnTo>
                  <a:lnTo>
                    <a:pt x="268957" y="326390"/>
                  </a:lnTo>
                  <a:lnTo>
                    <a:pt x="269271" y="325120"/>
                  </a:lnTo>
                  <a:lnTo>
                    <a:pt x="269545" y="325120"/>
                  </a:lnTo>
                  <a:lnTo>
                    <a:pt x="270388" y="323850"/>
                  </a:lnTo>
                  <a:lnTo>
                    <a:pt x="270733" y="322580"/>
                  </a:lnTo>
                  <a:lnTo>
                    <a:pt x="270946" y="321310"/>
                  </a:lnTo>
                  <a:lnTo>
                    <a:pt x="324554" y="321310"/>
                  </a:lnTo>
                  <a:lnTo>
                    <a:pt x="285465" y="306070"/>
                  </a:lnTo>
                  <a:lnTo>
                    <a:pt x="280859" y="303530"/>
                  </a:lnTo>
                  <a:lnTo>
                    <a:pt x="276039" y="299720"/>
                  </a:lnTo>
                  <a:lnTo>
                    <a:pt x="271017" y="297180"/>
                  </a:lnTo>
                  <a:lnTo>
                    <a:pt x="271017" y="287020"/>
                  </a:lnTo>
                  <a:close/>
                </a:path>
                <a:path w="433070" h="622300">
                  <a:moveTo>
                    <a:pt x="234276" y="292100"/>
                  </a:moveTo>
                  <a:lnTo>
                    <a:pt x="198640" y="292100"/>
                  </a:lnTo>
                  <a:lnTo>
                    <a:pt x="202963" y="293370"/>
                  </a:lnTo>
                  <a:lnTo>
                    <a:pt x="229953" y="293370"/>
                  </a:lnTo>
                  <a:lnTo>
                    <a:pt x="234276" y="292100"/>
                  </a:lnTo>
                  <a:close/>
                </a:path>
                <a:path w="433070" h="622300">
                  <a:moveTo>
                    <a:pt x="251322" y="287020"/>
                  </a:moveTo>
                  <a:lnTo>
                    <a:pt x="181594" y="287019"/>
                  </a:lnTo>
                  <a:lnTo>
                    <a:pt x="182609" y="288289"/>
                  </a:lnTo>
                  <a:lnTo>
                    <a:pt x="186150" y="289560"/>
                  </a:lnTo>
                  <a:lnTo>
                    <a:pt x="194399" y="292100"/>
                  </a:lnTo>
                  <a:lnTo>
                    <a:pt x="238517" y="292100"/>
                  </a:lnTo>
                  <a:lnTo>
                    <a:pt x="239856" y="290830"/>
                  </a:lnTo>
                  <a:lnTo>
                    <a:pt x="242687" y="290830"/>
                  </a:lnTo>
                  <a:lnTo>
                    <a:pt x="245619" y="289560"/>
                  </a:lnTo>
                  <a:lnTo>
                    <a:pt x="246766" y="289560"/>
                  </a:lnTo>
                  <a:lnTo>
                    <a:pt x="250317" y="288290"/>
                  </a:lnTo>
                  <a:lnTo>
                    <a:pt x="251322" y="287020"/>
                  </a:lnTo>
                  <a:close/>
                </a:path>
                <a:path w="433070" h="622300">
                  <a:moveTo>
                    <a:pt x="290553" y="113030"/>
                  </a:moveTo>
                  <a:lnTo>
                    <a:pt x="263396" y="113030"/>
                  </a:lnTo>
                  <a:lnTo>
                    <a:pt x="286358" y="137160"/>
                  </a:lnTo>
                  <a:lnTo>
                    <a:pt x="286358" y="205740"/>
                  </a:lnTo>
                  <a:lnTo>
                    <a:pt x="283008" y="227330"/>
                  </a:lnTo>
                  <a:lnTo>
                    <a:pt x="273665" y="245110"/>
                  </a:lnTo>
                  <a:lnTo>
                    <a:pt x="259390" y="260350"/>
                  </a:lnTo>
                  <a:lnTo>
                    <a:pt x="241246" y="270510"/>
                  </a:lnTo>
                  <a:lnTo>
                    <a:pt x="239075" y="270510"/>
                  </a:lnTo>
                  <a:lnTo>
                    <a:pt x="236944" y="271780"/>
                  </a:lnTo>
                  <a:lnTo>
                    <a:pt x="233758" y="271780"/>
                  </a:lnTo>
                  <a:lnTo>
                    <a:pt x="230197" y="273050"/>
                  </a:lnTo>
                  <a:lnTo>
                    <a:pt x="227954" y="273050"/>
                  </a:lnTo>
                  <a:lnTo>
                    <a:pt x="225874" y="274320"/>
                  </a:lnTo>
                  <a:lnTo>
                    <a:pt x="272415" y="274320"/>
                  </a:lnTo>
                  <a:lnTo>
                    <a:pt x="283605" y="264160"/>
                  </a:lnTo>
                  <a:lnTo>
                    <a:pt x="293745" y="250190"/>
                  </a:lnTo>
                  <a:lnTo>
                    <a:pt x="301069" y="234950"/>
                  </a:lnTo>
                  <a:lnTo>
                    <a:pt x="305211" y="217170"/>
                  </a:lnTo>
                  <a:lnTo>
                    <a:pt x="320855" y="214630"/>
                  </a:lnTo>
                  <a:lnTo>
                    <a:pt x="333638" y="205740"/>
                  </a:lnTo>
                  <a:lnTo>
                    <a:pt x="338811" y="198120"/>
                  </a:lnTo>
                  <a:lnTo>
                    <a:pt x="306053" y="198120"/>
                  </a:lnTo>
                  <a:lnTo>
                    <a:pt x="306053" y="156210"/>
                  </a:lnTo>
                  <a:lnTo>
                    <a:pt x="339110" y="156210"/>
                  </a:lnTo>
                  <a:lnTo>
                    <a:pt x="338346" y="154940"/>
                  </a:lnTo>
                  <a:lnTo>
                    <a:pt x="333297" y="148590"/>
                  </a:lnTo>
                  <a:lnTo>
                    <a:pt x="333297" y="137160"/>
                  </a:lnTo>
                  <a:lnTo>
                    <a:pt x="306043" y="137160"/>
                  </a:lnTo>
                  <a:lnTo>
                    <a:pt x="306043" y="130810"/>
                  </a:lnTo>
                  <a:lnTo>
                    <a:pt x="305099" y="128270"/>
                  </a:lnTo>
                  <a:lnTo>
                    <a:pt x="290553" y="113030"/>
                  </a:lnTo>
                  <a:close/>
                </a:path>
                <a:path w="433070" h="622300">
                  <a:moveTo>
                    <a:pt x="146558" y="156209"/>
                  </a:moveTo>
                  <a:lnTo>
                    <a:pt x="126873" y="156209"/>
                  </a:lnTo>
                  <a:lnTo>
                    <a:pt x="126873" y="198119"/>
                  </a:lnTo>
                  <a:lnTo>
                    <a:pt x="146558" y="198119"/>
                  </a:lnTo>
                  <a:lnTo>
                    <a:pt x="146558" y="156209"/>
                  </a:lnTo>
                  <a:close/>
                </a:path>
                <a:path w="433070" h="622300">
                  <a:moveTo>
                    <a:pt x="339110" y="156210"/>
                  </a:moveTo>
                  <a:lnTo>
                    <a:pt x="307270" y="156210"/>
                  </a:lnTo>
                  <a:lnTo>
                    <a:pt x="309462" y="157480"/>
                  </a:lnTo>
                  <a:lnTo>
                    <a:pt x="312567" y="157480"/>
                  </a:lnTo>
                  <a:lnTo>
                    <a:pt x="313916" y="158750"/>
                  </a:lnTo>
                  <a:lnTo>
                    <a:pt x="314383" y="158750"/>
                  </a:lnTo>
                  <a:lnTo>
                    <a:pt x="316047" y="160020"/>
                  </a:lnTo>
                  <a:lnTo>
                    <a:pt x="317214" y="160020"/>
                  </a:lnTo>
                  <a:lnTo>
                    <a:pt x="322369" y="163830"/>
                  </a:lnTo>
                  <a:lnTo>
                    <a:pt x="325737" y="170180"/>
                  </a:lnTo>
                  <a:lnTo>
                    <a:pt x="325737" y="176530"/>
                  </a:lnTo>
                  <a:lnTo>
                    <a:pt x="324200" y="185420"/>
                  </a:lnTo>
                  <a:lnTo>
                    <a:pt x="319997" y="191770"/>
                  </a:lnTo>
                  <a:lnTo>
                    <a:pt x="313743" y="195580"/>
                  </a:lnTo>
                  <a:lnTo>
                    <a:pt x="306053" y="198120"/>
                  </a:lnTo>
                  <a:lnTo>
                    <a:pt x="338811" y="198120"/>
                  </a:lnTo>
                  <a:lnTo>
                    <a:pt x="342259" y="193040"/>
                  </a:lnTo>
                  <a:lnTo>
                    <a:pt x="345422" y="176530"/>
                  </a:lnTo>
                  <a:lnTo>
                    <a:pt x="344579" y="168910"/>
                  </a:lnTo>
                  <a:lnTo>
                    <a:pt x="342164" y="161290"/>
                  </a:lnTo>
                  <a:lnTo>
                    <a:pt x="339110" y="156210"/>
                  </a:lnTo>
                  <a:close/>
                </a:path>
                <a:path w="433070" h="622300">
                  <a:moveTo>
                    <a:pt x="263274" y="88900"/>
                  </a:moveTo>
                  <a:lnTo>
                    <a:pt x="258942" y="91440"/>
                  </a:lnTo>
                  <a:lnTo>
                    <a:pt x="250901" y="97790"/>
                  </a:lnTo>
                  <a:lnTo>
                    <a:pt x="229286" y="109220"/>
                  </a:lnTo>
                  <a:lnTo>
                    <a:pt x="196876" y="119379"/>
                  </a:lnTo>
                  <a:lnTo>
                    <a:pt x="156450" y="124459"/>
                  </a:lnTo>
                  <a:lnTo>
                    <a:pt x="132291" y="124459"/>
                  </a:lnTo>
                  <a:lnTo>
                    <a:pt x="130191" y="125729"/>
                  </a:lnTo>
                  <a:lnTo>
                    <a:pt x="128080" y="128269"/>
                  </a:lnTo>
                  <a:lnTo>
                    <a:pt x="126873" y="130809"/>
                  </a:lnTo>
                  <a:lnTo>
                    <a:pt x="126873" y="137159"/>
                  </a:lnTo>
                  <a:lnTo>
                    <a:pt x="205481" y="137160"/>
                  </a:lnTo>
                  <a:lnTo>
                    <a:pt x="222990" y="132080"/>
                  </a:lnTo>
                  <a:lnTo>
                    <a:pt x="241070" y="124460"/>
                  </a:lnTo>
                  <a:lnTo>
                    <a:pt x="144001" y="124459"/>
                  </a:lnTo>
                  <a:lnTo>
                    <a:pt x="135102" y="123189"/>
                  </a:lnTo>
                  <a:lnTo>
                    <a:pt x="244084" y="123190"/>
                  </a:lnTo>
                  <a:lnTo>
                    <a:pt x="247097" y="121920"/>
                  </a:lnTo>
                  <a:lnTo>
                    <a:pt x="263396" y="113030"/>
                  </a:lnTo>
                  <a:lnTo>
                    <a:pt x="290553" y="113030"/>
                  </a:lnTo>
                  <a:lnTo>
                    <a:pt x="268733" y="90170"/>
                  </a:lnTo>
                  <a:lnTo>
                    <a:pt x="263274" y="88900"/>
                  </a:lnTo>
                  <a:close/>
                </a:path>
                <a:path w="433070" h="622300">
                  <a:moveTo>
                    <a:pt x="276753" y="19050"/>
                  </a:moveTo>
                  <a:lnTo>
                    <a:pt x="216458" y="19050"/>
                  </a:lnTo>
                  <a:lnTo>
                    <a:pt x="254240" y="26670"/>
                  </a:lnTo>
                  <a:lnTo>
                    <a:pt x="285125" y="48260"/>
                  </a:lnTo>
                  <a:lnTo>
                    <a:pt x="305966" y="78740"/>
                  </a:lnTo>
                  <a:lnTo>
                    <a:pt x="313612" y="116840"/>
                  </a:lnTo>
                  <a:lnTo>
                    <a:pt x="313612" y="137160"/>
                  </a:lnTo>
                  <a:lnTo>
                    <a:pt x="333297" y="137160"/>
                  </a:lnTo>
                  <a:lnTo>
                    <a:pt x="333297" y="116840"/>
                  </a:lnTo>
                  <a:lnTo>
                    <a:pt x="324101" y="71120"/>
                  </a:lnTo>
                  <a:lnTo>
                    <a:pt x="299039" y="34290"/>
                  </a:lnTo>
                  <a:lnTo>
                    <a:pt x="276753" y="1905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E58FF34-4D13-4110-089D-ADCEA8E59C28}"/>
                </a:ext>
              </a:extLst>
            </p:cNvPr>
            <p:cNvSpPr txBox="1"/>
            <p:nvPr/>
          </p:nvSpPr>
          <p:spPr>
            <a:xfrm>
              <a:off x="2327312" y="5447963"/>
              <a:ext cx="1031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Врач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>
            <a:off x="4656895" y="1285128"/>
            <a:ext cx="0" cy="5268071"/>
          </a:xfrm>
          <a:prstGeom prst="line">
            <a:avLst/>
          </a:prstGeom>
          <a:ln w="38100">
            <a:solidFill>
              <a:srgbClr val="A72E8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5332361" y="1275074"/>
            <a:ext cx="6508877" cy="5278125"/>
            <a:chOff x="4917492" y="1275074"/>
            <a:chExt cx="6508877" cy="5278125"/>
          </a:xfrm>
        </p:grpSpPr>
        <p:sp>
          <p:nvSpPr>
            <p:cNvPr id="30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A94B22EA-478D-ED42-A6D1-AF33314DED96}"/>
                </a:ext>
              </a:extLst>
            </p:cNvPr>
            <p:cNvSpPr/>
            <p:nvPr/>
          </p:nvSpPr>
          <p:spPr>
            <a:xfrm>
              <a:off x="6629075" y="1275074"/>
              <a:ext cx="3423600" cy="1712071"/>
            </a:xfrm>
            <a:prstGeom prst="roundRect">
              <a:avLst>
                <a:gd name="adj" fmla="val 15840"/>
              </a:avLst>
            </a:prstGeom>
            <a:solidFill>
              <a:srgbClr val="C26EAC"/>
            </a:solidFill>
            <a:ln w="38100">
              <a:solidFill>
                <a:srgbClr val="A72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E58FF34-4D13-4110-089D-ADCEA8E59C28}"/>
                </a:ext>
              </a:extLst>
            </p:cNvPr>
            <p:cNvSpPr txBox="1"/>
            <p:nvPr/>
          </p:nvSpPr>
          <p:spPr>
            <a:xfrm>
              <a:off x="8094826" y="1864975"/>
              <a:ext cx="172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Пациент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oogle Shape;1579;p64"/>
            <p:cNvGrpSpPr/>
            <p:nvPr/>
          </p:nvGrpSpPr>
          <p:grpSpPr>
            <a:xfrm>
              <a:off x="7052964" y="1591109"/>
              <a:ext cx="720000" cy="1080000"/>
              <a:chOff x="4584850" y="4399275"/>
              <a:chExt cx="225875" cy="481825"/>
            </a:xfrm>
            <a:solidFill>
              <a:schemeClr val="bg1"/>
            </a:solidFill>
          </p:grpSpPr>
          <p:sp>
            <p:nvSpPr>
              <p:cNvPr id="34" name="Google Shape;1580;p64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5" name="Google Shape;1581;p64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cxnSp>
          <p:nvCxnSpPr>
            <p:cNvPr id="37" name="Прямая со стрелкой 36"/>
            <p:cNvCxnSpPr/>
            <p:nvPr/>
          </p:nvCxnSpPr>
          <p:spPr>
            <a:xfrm>
              <a:off x="6860548" y="2997198"/>
              <a:ext cx="0" cy="936000"/>
            </a:xfrm>
            <a:prstGeom prst="straightConnector1">
              <a:avLst/>
            </a:prstGeom>
            <a:ln w="38100">
              <a:solidFill>
                <a:srgbClr val="A72E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A94B22EA-478D-ED42-A6D1-AF33314DED96}"/>
                </a:ext>
              </a:extLst>
            </p:cNvPr>
            <p:cNvSpPr/>
            <p:nvPr/>
          </p:nvSpPr>
          <p:spPr>
            <a:xfrm>
              <a:off x="4917492" y="3935320"/>
              <a:ext cx="2747389" cy="2617879"/>
            </a:xfrm>
            <a:prstGeom prst="roundRect">
              <a:avLst>
                <a:gd name="adj" fmla="val 15840"/>
              </a:avLst>
            </a:prstGeom>
            <a:solidFill>
              <a:srgbClr val="C26EAC"/>
            </a:solidFill>
            <a:ln w="38100">
              <a:solidFill>
                <a:srgbClr val="A72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При критичном отклонении: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2000" dirty="0"/>
                <a:t>з</a:t>
              </a:r>
              <a:r>
                <a:rPr lang="ru-RU" sz="2000" dirty="0" smtClean="0"/>
                <a:t>вонок оператора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2000" dirty="0"/>
                <a:t>с</a:t>
              </a:r>
              <a:r>
                <a:rPr lang="ru-RU" sz="2000" dirty="0" smtClean="0"/>
                <a:t>обытие для врача поликлиники </a:t>
              </a:r>
            </a:p>
          </p:txBody>
        </p:sp>
        <p:sp>
          <p:nvSpPr>
            <p:cNvPr id="51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A94B22EA-478D-ED42-A6D1-AF33314DED96}"/>
                </a:ext>
              </a:extLst>
            </p:cNvPr>
            <p:cNvSpPr/>
            <p:nvPr/>
          </p:nvSpPr>
          <p:spPr>
            <a:xfrm>
              <a:off x="8678980" y="3935320"/>
              <a:ext cx="2747389" cy="2617879"/>
            </a:xfrm>
            <a:prstGeom prst="roundRect">
              <a:avLst>
                <a:gd name="adj" fmla="val 15840"/>
              </a:avLst>
            </a:prstGeom>
            <a:solidFill>
              <a:srgbClr val="C26EAC"/>
            </a:solidFill>
            <a:ln w="38100">
              <a:solidFill>
                <a:srgbClr val="A72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При пропуске измерения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2000" dirty="0"/>
                <a:t>СМС </a:t>
              </a:r>
              <a:r>
                <a:rPr lang="ru-RU" sz="2000" dirty="0" smtClean="0"/>
                <a:t>сообщение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2000" dirty="0" smtClean="0"/>
                <a:t>звонок робота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2000" dirty="0" smtClean="0"/>
                <a:t>звонок оператора</a:t>
              </a: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>
              <a:off x="9832348" y="2997198"/>
              <a:ext cx="0" cy="936000"/>
            </a:xfrm>
            <a:prstGeom prst="straightConnector1">
              <a:avLst/>
            </a:prstGeom>
            <a:ln w="38100">
              <a:solidFill>
                <a:srgbClr val="A72E8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55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50791"/>
            <a:ext cx="95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72E88"/>
                </a:solidFill>
                <a:latin typeface="Playfair Display SemiBold" pitchFamily="2" charset="-52"/>
              </a:rPr>
              <a:t>Суть </a:t>
            </a:r>
            <a:r>
              <a:rPr lang="ru-RU" sz="2400" dirty="0" smtClean="0">
                <a:solidFill>
                  <a:srgbClr val="A72E88"/>
                </a:solidFill>
                <a:latin typeface="Playfair Display SemiBold" pitchFamily="2" charset="-52"/>
              </a:rPr>
              <a:t>проекта: СППВР </a:t>
            </a:r>
            <a:r>
              <a:rPr lang="en-US" sz="2400" dirty="0" err="1" smtClean="0">
                <a:solidFill>
                  <a:srgbClr val="A72E88"/>
                </a:solidFill>
                <a:latin typeface="Playfair Display SemiBold" pitchFamily="2" charset="-52"/>
              </a:rPr>
              <a:t>MedicBK</a:t>
            </a:r>
            <a:endParaRPr lang="ru-RU" sz="24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9" name="Прямоугольник: скругленные углы 11">
            <a:extLst>
              <a:ext uri="{FF2B5EF4-FFF2-40B4-BE49-F238E27FC236}">
                <a16:creationId xmlns=""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599090" y="1282260"/>
            <a:ext cx="11004332" cy="243238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Ценность проекта: </a:t>
            </a:r>
          </a:p>
          <a:p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Для пациентов: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персонализированное наблюдение, раннее выявление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осложнений.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Для врачей: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Автоматизация анализа данных, поддержка решений на основе ИИ, снижение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врачебных ошибок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, оптимизация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времени.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Для медицинских организаций: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Соответствие диагностики и лечения действующему приказу 168н, повышение эффективности диспансерного наблюдения пациентов с БСК, соответствие лечения клиническим рекомендациям.</a:t>
            </a:r>
          </a:p>
          <a:p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Для общества: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Снижение смертности от БСК, улучшение качества жизни, развитие ИИ в медицине РФ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: скругленные углы 11">
            <a:extLst>
              <a:ext uri="{FF2B5EF4-FFF2-40B4-BE49-F238E27FC236}">
                <a16:creationId xmlns=""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599090" y="3946666"/>
            <a:ext cx="11004332" cy="25282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Суть проекта:</a:t>
            </a:r>
          </a:p>
          <a:p>
            <a:pPr algn="ctr"/>
            <a:endParaRPr lang="ru-RU" u="sng" dirty="0" smtClean="0"/>
          </a:p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СППВР закрывает региональные задачи по мед. изделию с ИИ по ИЭМК, Инцидент 11</a:t>
            </a:r>
          </a:p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Инструмент по мониторингу диспансерного наблюдения для организаторов здравоохранения</a:t>
            </a:r>
          </a:p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Предоставление экспертизы для врача по кнопке в МИС</a:t>
            </a:r>
          </a:p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Прогноз факторов риска по недостающим данным в ЭМК</a:t>
            </a:r>
          </a:p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Выполнение задач ФП «Борьба с сердечно-сосудистыми заболеваниями»</a:t>
            </a:r>
          </a:p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Обмен данных через формат СЭМД с региональной МИС</a:t>
            </a:r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335418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95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72E88"/>
                </a:solidFill>
                <a:latin typeface="Playfair Display SemiBold" pitchFamily="2" charset="-52"/>
              </a:rPr>
              <a:t>Суть </a:t>
            </a:r>
            <a:r>
              <a:rPr lang="ru-RU" sz="2400" dirty="0" smtClean="0">
                <a:solidFill>
                  <a:srgbClr val="A72E88"/>
                </a:solidFill>
                <a:latin typeface="Playfair Display SemiBold" pitchFamily="2" charset="-52"/>
              </a:rPr>
              <a:t>проекта: СППВР </a:t>
            </a:r>
            <a:r>
              <a:rPr lang="en-US" sz="2400" dirty="0" err="1" smtClean="0">
                <a:solidFill>
                  <a:srgbClr val="A72E88"/>
                </a:solidFill>
                <a:latin typeface="Playfair Display SemiBold" pitchFamily="2" charset="-52"/>
              </a:rPr>
              <a:t>MedicBK</a:t>
            </a:r>
            <a:endParaRPr lang="ru-RU" sz="24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EBAD327-0B79-6B36-B71D-3D364CEB3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0" y="1180625"/>
            <a:ext cx="10426881" cy="4404399"/>
          </a:xfrm>
          <a:prstGeom prst="rect">
            <a:avLst/>
          </a:prstGeom>
        </p:spPr>
      </p:pic>
      <p:sp>
        <p:nvSpPr>
          <p:cNvPr id="11" name="Прямоугольник: скругленные углы 11">
            <a:extLst>
              <a:ext uri="{FF2B5EF4-FFF2-40B4-BE49-F238E27FC236}">
                <a16:creationId xmlns=""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599090" y="5753867"/>
            <a:ext cx="5225061" cy="75953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 smtClean="0"/>
              <a:t>Для врача: </a:t>
            </a:r>
            <a:r>
              <a:rPr lang="ru-RU" sz="1400" dirty="0" smtClean="0"/>
              <a:t>формирование заключения; «второе» мнение; применение клинических рекомендаций; назначение лекарственной методики лечения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6311462" y="5753867"/>
            <a:ext cx="5225061" cy="75953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 smtClean="0"/>
              <a:t>Для организаторов здравоохранения: </a:t>
            </a:r>
            <a:r>
              <a:rPr lang="ru-RU" sz="1400" dirty="0" smtClean="0"/>
              <a:t>подробная аналитика по региону для принятия управленческих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95050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1300</Words>
  <Application>Microsoft Office PowerPoint</Application>
  <PresentationFormat>Широкоэкранный</PresentationFormat>
  <Paragraphs>237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Anonymous Pro</vt:lpstr>
      <vt:lpstr>Arial</vt:lpstr>
      <vt:lpstr>Calibri</vt:lpstr>
      <vt:lpstr>Calibri Light</vt:lpstr>
      <vt:lpstr>Dita Sweet</vt:lpstr>
      <vt:lpstr>Fira Sans Extra Condensed SemiBold</vt:lpstr>
      <vt:lpstr>Playfair Display</vt:lpstr>
      <vt:lpstr>Playfair Display SemiBold</vt:lpstr>
      <vt:lpstr>PT Astra Serif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Приндуль Олеся Алексеевна</cp:lastModifiedBy>
  <cp:revision>141</cp:revision>
  <dcterms:created xsi:type="dcterms:W3CDTF">2025-03-26T12:04:55Z</dcterms:created>
  <dcterms:modified xsi:type="dcterms:W3CDTF">2025-04-11T04:50:51Z</dcterms:modified>
</cp:coreProperties>
</file>