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minzdravstvuite" TargetMode="External"/><Relationship Id="rId3" Type="http://schemas.openxmlformats.org/officeDocument/2006/relationships/hyperlink" Target="https://vk.com/rsu174" TargetMode="External"/><Relationship Id="rId7" Type="http://schemas.openxmlformats.org/officeDocument/2006/relationships/hyperlink" Target="https://t.me/rsu1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nashchelyabinck" TargetMode="External"/><Relationship Id="rId5" Type="http://schemas.openxmlformats.org/officeDocument/2006/relationships/hyperlink" Target="https://vk.com/portal_174" TargetMode="External"/><Relationship Id="rId4" Type="http://schemas.openxmlformats.org/officeDocument/2006/relationships/hyperlink" Target="https://vk.com/mirmampap" TargetMode="External"/><Relationship Id="rId9" Type="http://schemas.openxmlformats.org/officeDocument/2006/relationships/hyperlink" Target="https://&#1089;&#1077;&#1084;&#1077;&#1081;&#1085;&#1099;&#1081;&#1087;&#1086;&#1088;&#1090;&#1072;&#1083;174.&#1088;&#1092;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3098719"/>
            <a:ext cx="6977713" cy="82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Роддом с душой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33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Кирюшина Оксана Михайловна, региональный сервисный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уполномоченный Челябинской области, Челябинск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815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«Материнство и детство»</a:t>
            </a:r>
          </a:p>
        </p:txBody>
      </p:sp>
    </p:spTree>
    <p:extLst>
      <p:ext uri="{BB962C8B-B14F-4D97-AF65-F5344CB8AC3E}">
        <p14:creationId xmlns:p14="http://schemas.microsoft.com/office/powerpoint/2010/main" val="28279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Вк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Группа регионального сервисного уполномоченного </a:t>
            </a:r>
            <a:r>
              <a:rPr lang="en-US" dirty="0">
                <a:hlinkClick r:id="rId3"/>
              </a:rPr>
              <a:t>https://vk.com/rsu174</a:t>
            </a:r>
            <a:r>
              <a:rPr lang="ru-RU" dirty="0"/>
              <a:t> </a:t>
            </a:r>
          </a:p>
          <a:p>
            <a:r>
              <a:rPr lang="ru-RU" dirty="0"/>
              <a:t>Группа АНО «Союз родителей» </a:t>
            </a:r>
            <a:r>
              <a:rPr lang="en-US" dirty="0">
                <a:hlinkClick r:id="rId4"/>
              </a:rPr>
              <a:t>https://vk.com/mirmampap</a:t>
            </a:r>
            <a:r>
              <a:rPr lang="ru-RU" dirty="0"/>
              <a:t> </a:t>
            </a:r>
          </a:p>
          <a:p>
            <a:r>
              <a:rPr lang="ru-RU" dirty="0"/>
              <a:t>Группа Семейного портала Челябинской области </a:t>
            </a:r>
            <a:r>
              <a:rPr lang="en-US" dirty="0">
                <a:hlinkClick r:id="rId5"/>
              </a:rPr>
              <a:t>https://vk.com/portal_174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Паблик «Наш Челябинск» </a:t>
            </a:r>
            <a:r>
              <a:rPr lang="en-US" dirty="0">
                <a:hlinkClick r:id="rId6"/>
              </a:rPr>
              <a:t>https</a:t>
            </a:r>
            <a:r>
              <a:rPr lang="ru-RU" dirty="0">
                <a:hlinkClick r:id="rId6"/>
              </a:rPr>
              <a:t>://</a:t>
            </a:r>
            <a:r>
              <a:rPr lang="en-US" dirty="0">
                <a:hlinkClick r:id="rId6"/>
              </a:rPr>
              <a:t>vk.com/</a:t>
            </a:r>
            <a:r>
              <a:rPr lang="en-US" dirty="0" err="1">
                <a:hlinkClick r:id="rId6"/>
              </a:rPr>
              <a:t>nashchelyabinck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Телеграм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Телеграм</a:t>
            </a:r>
            <a:r>
              <a:rPr lang="ru-RU" dirty="0"/>
              <a:t>-канал Регионального сервисного уполномоченного </a:t>
            </a:r>
            <a:r>
              <a:rPr lang="en-US" dirty="0">
                <a:hlinkClick r:id="rId7"/>
              </a:rPr>
              <a:t>https://t.me/rsu174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Телеграм</a:t>
            </a:r>
            <a:r>
              <a:rPr lang="ru-RU" dirty="0"/>
              <a:t>-канал Министерства здравоохранения Челябинской области «</a:t>
            </a:r>
            <a:r>
              <a:rPr lang="ru-RU" dirty="0" err="1"/>
              <a:t>Минздравствуйте</a:t>
            </a:r>
            <a:r>
              <a:rPr lang="ru-RU" dirty="0"/>
              <a:t>» </a:t>
            </a:r>
            <a:r>
              <a:rPr lang="en-US" dirty="0">
                <a:hlinkClick r:id="rId8"/>
              </a:rPr>
              <a:t>https://t.me/minzdravstvuite</a:t>
            </a:r>
            <a:r>
              <a:rPr lang="ru-RU" dirty="0"/>
              <a:t> 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Семейный портал Челябинской области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hlinkClick r:id="rId9"/>
              </a:rPr>
              <a:t>семейныйпортал174.рф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84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1E881EEC-E9D3-43CF-AB6A-1B3592DAD68E}"/>
              </a:ext>
            </a:extLst>
          </p:cNvPr>
          <p:cNvSpPr/>
          <p:nvPr/>
        </p:nvSpPr>
        <p:spPr>
          <a:xfrm>
            <a:off x="1325880" y="3377721"/>
            <a:ext cx="10075164" cy="3448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Финансирование для тиражирования идеи для 5 заинтересованных учреждений – около 1 млн рублей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Экспертные рекомендации и письма поддержки об актуальности проекта в РОИВ Челябинской области и других регионов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Возможность передавать и делиться опытом нашей идеи/проекта на разных федеральных площадках по направлению социального развития и развития человеческого капитала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F BeauSans Pro SemiBold" pitchFamily="34" charset="-122"/>
              </a:rPr>
              <a:t>Включение</a:t>
            </a:r>
            <a:r>
              <a:rPr lang="ru-RU" sz="1600" dirty="0">
                <a:latin typeface="Arial"/>
                <a:ea typeface="PF BeauSans Pro SemiBold" pitchFamily="34" charset="-122"/>
              </a:rPr>
              <a:t> проработки жизненной ситуации «</a:t>
            </a:r>
            <a:r>
              <a:rPr lang="ru-RU" sz="1600" dirty="0" err="1">
                <a:latin typeface="Arial"/>
                <a:ea typeface="PF BeauSans Pro SemiBold" pitchFamily="34" charset="-122"/>
              </a:rPr>
              <a:t>Человекоцентричная</a:t>
            </a:r>
            <a:r>
              <a:rPr lang="ru-RU" sz="1600" dirty="0">
                <a:latin typeface="Arial"/>
                <a:ea typeface="PF BeauSans Pro SemiBold" pitchFamily="34" charset="-122"/>
              </a:rPr>
              <a:t> корпоративная среда в учреждениях здравоохранения/социальной сферы» в работу РСУ в регионах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6" name="Прямоугольник: скругленные углы 19">
            <a:extLst>
              <a:ext uri="{FF2B5EF4-FFF2-40B4-BE49-F238E27FC236}">
                <a16:creationId xmlns:a16="http://schemas.microsoft.com/office/drawing/2014/main" id="{ACF88ECF-3D49-449C-A0C7-76F200F10FC2}"/>
              </a:ext>
            </a:extLst>
          </p:cNvPr>
          <p:cNvSpPr/>
          <p:nvPr/>
        </p:nvSpPr>
        <p:spPr>
          <a:xfrm>
            <a:off x="698807" y="2529741"/>
            <a:ext cx="3058509" cy="6673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Запрос на поддержку</a:t>
            </a:r>
          </a:p>
        </p:txBody>
      </p:sp>
      <p:sp>
        <p:nvSpPr>
          <p:cNvPr id="27" name="Овал 2">
            <a:extLst>
              <a:ext uri="{FF2B5EF4-FFF2-40B4-BE49-F238E27FC236}">
                <a16:creationId xmlns:a16="http://schemas.microsoft.com/office/drawing/2014/main" id="{64130939-A045-4764-82A6-A4EBD513D52B}"/>
              </a:ext>
            </a:extLst>
          </p:cNvPr>
          <p:cNvSpPr/>
          <p:nvPr/>
        </p:nvSpPr>
        <p:spPr>
          <a:xfrm>
            <a:off x="827485" y="340047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">
            <a:extLst>
              <a:ext uri="{FF2B5EF4-FFF2-40B4-BE49-F238E27FC236}">
                <a16:creationId xmlns:a16="http://schemas.microsoft.com/office/drawing/2014/main" id="{8D75A1B7-4FD8-4E80-B95A-EEAD7E735111}"/>
              </a:ext>
            </a:extLst>
          </p:cNvPr>
          <p:cNvSpPr/>
          <p:nvPr/>
        </p:nvSpPr>
        <p:spPr>
          <a:xfrm>
            <a:off x="822866" y="413923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">
            <a:extLst>
              <a:ext uri="{FF2B5EF4-FFF2-40B4-BE49-F238E27FC236}">
                <a16:creationId xmlns:a16="http://schemas.microsoft.com/office/drawing/2014/main" id="{EB097578-525C-4B3B-95D3-2F91A6A889CD}"/>
              </a:ext>
            </a:extLst>
          </p:cNvPr>
          <p:cNvSpPr/>
          <p:nvPr/>
        </p:nvSpPr>
        <p:spPr>
          <a:xfrm>
            <a:off x="822865" y="487799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">
            <a:extLst>
              <a:ext uri="{FF2B5EF4-FFF2-40B4-BE49-F238E27FC236}">
                <a16:creationId xmlns:a16="http://schemas.microsoft.com/office/drawing/2014/main" id="{356658CF-CAC5-4A97-B09B-8158515CE489}"/>
              </a:ext>
            </a:extLst>
          </p:cNvPr>
          <p:cNvSpPr/>
          <p:nvPr/>
        </p:nvSpPr>
        <p:spPr>
          <a:xfrm>
            <a:off x="822864" y="55733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7BE525-A335-49F2-B2E7-CE324DDF6559}"/>
              </a:ext>
            </a:extLst>
          </p:cNvPr>
          <p:cNvSpPr txBox="1"/>
          <p:nvPr/>
        </p:nvSpPr>
        <p:spPr>
          <a:xfrm>
            <a:off x="599090" y="1202426"/>
            <a:ext cx="42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Команда, информационные ресурсы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7F1F7-F9C0-441F-A833-48A7F4A4CF9E}"/>
              </a:ext>
            </a:extLst>
          </p:cNvPr>
          <p:cNvSpPr txBox="1"/>
          <p:nvPr/>
        </p:nvSpPr>
        <p:spPr>
          <a:xfrm>
            <a:off x="599090" y="1600310"/>
            <a:ext cx="428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Партнерские ресурсы – пилотирование провели за счет партнерских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613631" y="1715013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37958" y="1694208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37958" y="333612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37566" y="1735684"/>
            <a:ext cx="40809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Кирюшина Оксана Михайловна</a:t>
            </a:r>
          </a:p>
          <a:p>
            <a:r>
              <a:rPr lang="ru-RU" sz="1400" dirty="0"/>
              <a:t>Региональный сервисный уполномоченный Челябинской области, Россия, Челябинская область, </a:t>
            </a:r>
            <a:r>
              <a:rPr lang="ru-RU" sz="1400" dirty="0" err="1"/>
              <a:t>г.Челябинск</a:t>
            </a:r>
            <a:r>
              <a:rPr lang="ru-RU" sz="1400" dirty="0"/>
              <a:t>. Год рождения 1985</a:t>
            </a:r>
          </a:p>
          <a:p>
            <a:r>
              <a:rPr lang="ru-RU" sz="1400" dirty="0"/>
              <a:t>Основатель АНО «Союз родителей», опыт руководства НКО 7 лет, эксперт в социальном проектировании, Единой технологии (сервис-дизайн + бережливое производство), эксперт грантовых конкурсов.</a:t>
            </a:r>
          </a:p>
          <a:p>
            <a:r>
              <a:rPr lang="ru-RU" sz="1400" dirty="0"/>
              <a:t>Член Общественного совета при Уполномоченном при Президенте РФ по правам ребенка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29268" y="1732710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Черемных Ольга Юрьевна</a:t>
            </a:r>
          </a:p>
          <a:p>
            <a:r>
              <a:rPr lang="ru-RU" sz="1400" dirty="0"/>
              <a:t>Начальник службы проектирования процессов оказания услуг Министерства социальных отношений Челябинской области, Россия, Челябинская область, Челябинск, год рождения 1984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29268" y="3413124"/>
            <a:ext cx="3426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Кирюшин Игорь Анатольевич</a:t>
            </a:r>
          </a:p>
          <a:p>
            <a:r>
              <a:rPr lang="ru-RU" sz="1400" dirty="0"/>
              <a:t>Ведущий специалист-эксперт службы проектирования процессов оказания услуг Министерства социальных отношений Челябинской области, Россия, Челябинская область, Челябинск, год рождения 1982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196846"/>
            <a:ext cx="261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79197" y="1191183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216FEF7-5BEE-4C59-829B-4031F104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9" y="1707096"/>
            <a:ext cx="1359218" cy="13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7F60263-06B3-46B2-A001-B2990DDF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58" y="1705875"/>
            <a:ext cx="1384995" cy="1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CCE70264-047A-498A-BA30-E771A9CA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66" y="3336122"/>
            <a:ext cx="1395787" cy="1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44">
            <a:extLst>
              <a:ext uri="{FF2B5EF4-FFF2-40B4-BE49-F238E27FC236}">
                <a16:creationId xmlns:a16="http://schemas.microsoft.com/office/drawing/2014/main" id="{3ED79A5A-FD98-45AD-A115-7F4EDB988831}"/>
              </a:ext>
            </a:extLst>
          </p:cNvPr>
          <p:cNvSpPr/>
          <p:nvPr/>
        </p:nvSpPr>
        <p:spPr>
          <a:xfrm>
            <a:off x="6437958" y="5114497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D05F5-1261-4ED2-A094-9507E64820AD}"/>
              </a:ext>
            </a:extLst>
          </p:cNvPr>
          <p:cNvSpPr txBox="1"/>
          <p:nvPr/>
        </p:nvSpPr>
        <p:spPr>
          <a:xfrm>
            <a:off x="8129268" y="5191499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Ахметзянова</a:t>
            </a:r>
            <a:r>
              <a:rPr lang="ru-RU" sz="1400" b="1" dirty="0"/>
              <a:t> Евгения Александровна</a:t>
            </a:r>
          </a:p>
          <a:p>
            <a:r>
              <a:rPr lang="ru-RU" sz="1400" dirty="0"/>
              <a:t>Руководитель проектов по грудному вскармливанию АНО «Союз родителей», Россия, Челябинская область, Челябинск, год рождения 1984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EBB20C51-84B6-4F08-B619-D1EA1E5D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58" y="5091744"/>
            <a:ext cx="1384995" cy="1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999854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65649" y="2237238"/>
            <a:ext cx="9832670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246AA8"/>
              </a:buClr>
            </a:pPr>
            <a:r>
              <a:rPr lang="ru-RU" spc="-1" dirty="0">
                <a:solidFill>
                  <a:schemeClr val="bg1"/>
                </a:solidFill>
              </a:rPr>
              <a:t>Р</a:t>
            </a:r>
            <a:r>
              <a:rPr lang="en-GB" spc="-1" dirty="0" err="1">
                <a:solidFill>
                  <a:schemeClr val="bg1"/>
                </a:solidFill>
              </a:rPr>
              <a:t>ождаемость</a:t>
            </a:r>
            <a:r>
              <a:rPr lang="en-GB" spc="-1" dirty="0">
                <a:solidFill>
                  <a:schemeClr val="bg1"/>
                </a:solidFill>
              </a:rPr>
              <a:t> в </a:t>
            </a:r>
            <a:r>
              <a:rPr lang="en-GB" spc="-1" dirty="0" err="1">
                <a:solidFill>
                  <a:schemeClr val="bg1"/>
                </a:solidFill>
              </a:rPr>
              <a:t>Челябинской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en-GB" spc="-1" dirty="0" err="1">
                <a:solidFill>
                  <a:schemeClr val="bg1"/>
                </a:solidFill>
              </a:rPr>
              <a:t>области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en-GB" spc="-1" dirty="0" err="1">
                <a:solidFill>
                  <a:schemeClr val="bg1"/>
                </a:solidFill>
              </a:rPr>
              <a:t>за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ru-RU" spc="-1" dirty="0">
                <a:solidFill>
                  <a:schemeClr val="bg1"/>
                </a:solidFill>
              </a:rPr>
              <a:t> </a:t>
            </a:r>
            <a:r>
              <a:rPr lang="en-GB" spc="-1" dirty="0">
                <a:solidFill>
                  <a:schemeClr val="bg1"/>
                </a:solidFill>
              </a:rPr>
              <a:t>10 </a:t>
            </a:r>
            <a:r>
              <a:rPr lang="en-GB" spc="-1" dirty="0" err="1">
                <a:solidFill>
                  <a:schemeClr val="bg1"/>
                </a:solidFill>
              </a:rPr>
              <a:t>лет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ru-RU" spc="-1" dirty="0">
                <a:solidFill>
                  <a:schemeClr val="bg1"/>
                </a:solidFill>
                <a:ea typeface="Roboto Medium"/>
              </a:rPr>
              <a:t>упала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 </a:t>
            </a:r>
            <a:r>
              <a:rPr lang="en-GB" spc="-1" dirty="0" err="1">
                <a:solidFill>
                  <a:schemeClr val="bg1"/>
                </a:solidFill>
                <a:ea typeface="Roboto Medium"/>
              </a:rPr>
              <a:t>на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 3</a:t>
            </a:r>
            <a:r>
              <a:rPr lang="ru-RU" spc="-1" dirty="0">
                <a:solidFill>
                  <a:schemeClr val="bg1"/>
                </a:solidFill>
                <a:ea typeface="Roboto Medium"/>
              </a:rPr>
              <a:t>7 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%</a:t>
            </a:r>
            <a:endParaRPr lang="ru-RU" spc="-1" dirty="0">
              <a:solidFill>
                <a:schemeClr val="bg1"/>
              </a:solidFill>
              <a:ea typeface="Roboto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01660" y="3190218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spc="-20" dirty="0">
                <a:solidFill>
                  <a:schemeClr val="bg1"/>
                </a:solidFill>
                <a:ea typeface="PF BeauSans Pro Regular" pitchFamily="34" charset="-122"/>
                <a:cs typeface="PF BeauSans Pro Regular" pitchFamily="34" charset="-120"/>
              </a:rPr>
              <a:t>Многие семьи имеют одного ребенка без желания рожать второго и следующих детей, этому сопутствует комплекс причин, одна из основных — не положительный опыт вынашивания и родов первого ребенка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38058" y="205065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867820" y="334117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25992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4C240-B57B-49DB-AB1F-1E14AFB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2" y="1092796"/>
            <a:ext cx="10572920" cy="54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242287"/>
            <a:ext cx="5082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Женщина или семейная пара, 27-30 лет, в ожидании второго ребенка, запланированная беременность, имеют травмированный опыт родов с первым ребенком, подходят осознанно к выбору роддома, работают в коммерческой организации в офисе/на </a:t>
            </a:r>
            <a:r>
              <a:rPr lang="ru-RU" sz="2000" dirty="0" err="1"/>
              <a:t>удаленке</a:t>
            </a:r>
            <a:r>
              <a:rPr lang="ru-RU" sz="2000" dirty="0"/>
              <a:t>, доход выше среднего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6BB4A-FB80-4ED9-887E-D62912790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76" b="7376"/>
          <a:stretch>
            <a:fillRect/>
          </a:stretch>
        </p:blipFill>
        <p:spPr>
          <a:xfrm>
            <a:off x="5877385" y="1242287"/>
            <a:ext cx="5950712" cy="3347276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8C91893-F8D2-4367-A464-B5A335B3F269}"/>
              </a:ext>
            </a:extLst>
          </p:cNvPr>
          <p:cNvSpPr/>
          <p:nvPr/>
        </p:nvSpPr>
        <p:spPr>
          <a:xfrm>
            <a:off x="851837" y="4708544"/>
            <a:ext cx="10751585" cy="1631216"/>
          </a:xfrm>
          <a:custGeom>
            <a:avLst/>
            <a:gdLst>
              <a:gd name="connsiteX0" fmla="*/ 0 w 4738371"/>
              <a:gd name="connsiteY0" fmla="*/ 0 h 1638300"/>
              <a:gd name="connsiteX1" fmla="*/ 329639 w 4738371"/>
              <a:gd name="connsiteY1" fmla="*/ 0 h 1638300"/>
              <a:gd name="connsiteX2" fmla="*/ 447040 w 4738371"/>
              <a:gd name="connsiteY2" fmla="*/ 0 h 1638300"/>
              <a:gd name="connsiteX3" fmla="*/ 4623362 w 4738371"/>
              <a:gd name="connsiteY3" fmla="*/ 0 h 1638300"/>
              <a:gd name="connsiteX4" fmla="*/ 4738371 w 4738371"/>
              <a:gd name="connsiteY4" fmla="*/ 115009 h 1638300"/>
              <a:gd name="connsiteX5" fmla="*/ 4738371 w 4738371"/>
              <a:gd name="connsiteY5" fmla="*/ 1523291 h 1638300"/>
              <a:gd name="connsiteX6" fmla="*/ 4623362 w 4738371"/>
              <a:gd name="connsiteY6" fmla="*/ 1638300 h 1638300"/>
              <a:gd name="connsiteX7" fmla="*/ 329639 w 4738371"/>
              <a:gd name="connsiteY7" fmla="*/ 1638300 h 1638300"/>
              <a:gd name="connsiteX8" fmla="*/ 214630 w 4738371"/>
              <a:gd name="connsiteY8" fmla="*/ 1523291 h 1638300"/>
              <a:gd name="connsiteX9" fmla="*/ 214630 w 4738371"/>
              <a:gd name="connsiteY9" fmla="*/ 22238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8371" h="1638300">
                <a:moveTo>
                  <a:pt x="0" y="0"/>
                </a:moveTo>
                <a:lnTo>
                  <a:pt x="329639" y="0"/>
                </a:lnTo>
                <a:lnTo>
                  <a:pt x="447040" y="0"/>
                </a:lnTo>
                <a:lnTo>
                  <a:pt x="4623362" y="0"/>
                </a:lnTo>
                <a:cubicBezTo>
                  <a:pt x="4686880" y="0"/>
                  <a:pt x="4738371" y="51491"/>
                  <a:pt x="4738371" y="115009"/>
                </a:cubicBezTo>
                <a:lnTo>
                  <a:pt x="4738371" y="1523291"/>
                </a:lnTo>
                <a:cubicBezTo>
                  <a:pt x="4738371" y="1586809"/>
                  <a:pt x="4686880" y="1638300"/>
                  <a:pt x="4623362" y="1638300"/>
                </a:cubicBezTo>
                <a:lnTo>
                  <a:pt x="329639" y="1638300"/>
                </a:lnTo>
                <a:cubicBezTo>
                  <a:pt x="266121" y="1638300"/>
                  <a:pt x="214630" y="1586809"/>
                  <a:pt x="214630" y="1523291"/>
                </a:cubicBezTo>
                <a:lnTo>
                  <a:pt x="214630" y="222383"/>
                </a:lnTo>
                <a:close/>
              </a:path>
            </a:pathLst>
          </a:custGeom>
          <a:noFill/>
          <a:ln w="12700">
            <a:solidFill>
              <a:srgbClr val="5B9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34552-3645-47D1-877F-39EA40060942}"/>
              </a:ext>
            </a:extLst>
          </p:cNvPr>
          <p:cNvSpPr txBox="1"/>
          <p:nvPr/>
        </p:nvSpPr>
        <p:spPr>
          <a:xfrm>
            <a:off x="1400503" y="4752485"/>
            <a:ext cx="10038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«В роддом попала на скорой с сильным кровотечением. Сначала меня не приняли и отправили в гинекологию, оттуда обратно в роддом, </a:t>
            </a:r>
            <a:r>
              <a:rPr lang="ru-RU" sz="2000" i="1" dirty="0" err="1"/>
              <a:t>тк</a:t>
            </a:r>
            <a:r>
              <a:rPr lang="ru-RU" sz="2000" i="1" dirty="0"/>
              <a:t> там неверно посчитали срок беременности. Я была на дичайшем стрессе! Скорая помощь забрала меня из дома в 21:00, приняли меня в роддоме к часу ночи, документы заполнили и повели в отделение в 3 утра, когда уже прошли потуги. Тогда решила, что никогда не пойду за вторым»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4560D-ADBB-48E7-966E-C0EAACABDE97}"/>
              </a:ext>
            </a:extLst>
          </p:cNvPr>
          <p:cNvSpPr txBox="1"/>
          <p:nvPr/>
        </p:nvSpPr>
        <p:spPr>
          <a:xfrm>
            <a:off x="1217834" y="4264493"/>
            <a:ext cx="508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Цитата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273905"/>
            <a:ext cx="10290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Были хорошие предпосылки к проекту – создали с командой палату для мягких родов в роддоме </a:t>
            </a:r>
            <a:r>
              <a:rPr lang="ru-RU" sz="2000" dirty="0" err="1"/>
              <a:t>г.Челябинска</a:t>
            </a:r>
            <a:r>
              <a:rPr lang="ru-RU" sz="2000" dirty="0"/>
              <a:t>, обучили и сопровождаем 120 волонтеров в поддержку грудного вскармливания, которые посещают роддома и женские консультации </a:t>
            </a:r>
            <a:r>
              <a:rPr lang="ru-RU" sz="2000" dirty="0" err="1"/>
              <a:t>г.Челябинска</a:t>
            </a:r>
            <a:r>
              <a:rPr lang="ru-RU" sz="2000" dirty="0"/>
              <a:t>, помогают мамам</a:t>
            </a:r>
            <a:br>
              <a:rPr lang="ru-RU" sz="2000" dirty="0"/>
            </a:br>
            <a:r>
              <a:rPr lang="ru-RU" sz="2000" dirty="0"/>
              <a:t>В 2023 провели стажировку для 8 регионов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33905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2">
            <a:extLst>
              <a:ext uri="{FF2B5EF4-FFF2-40B4-BE49-F238E27FC236}">
                <a16:creationId xmlns:a16="http://schemas.microsoft.com/office/drawing/2014/main" id="{28BB73A7-DB0F-4365-ADE9-9B2381280FF5}"/>
              </a:ext>
            </a:extLst>
          </p:cNvPr>
          <p:cNvSpPr/>
          <p:nvPr/>
        </p:nvSpPr>
        <p:spPr>
          <a:xfrm>
            <a:off x="714100" y="183827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325441-E993-40E7-9622-2669262F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91" y="3901657"/>
            <a:ext cx="4203063" cy="27040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614FD9-43DC-45A8-8C5C-601D76A6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85" y="3901657"/>
            <a:ext cx="6107001" cy="2704095"/>
          </a:xfrm>
          <a:prstGeom prst="rect">
            <a:avLst/>
          </a:prstGeom>
        </p:spPr>
      </p:pic>
      <p:sp>
        <p:nvSpPr>
          <p:cNvPr id="17" name="Овал 2">
            <a:extLst>
              <a:ext uri="{FF2B5EF4-FFF2-40B4-BE49-F238E27FC236}">
                <a16:creationId xmlns:a16="http://schemas.microsoft.com/office/drawing/2014/main" id="{FFEAD5F2-3276-4B3B-89BE-37285437E9F0}"/>
              </a:ext>
            </a:extLst>
          </p:cNvPr>
          <p:cNvSpPr/>
          <p:nvPr/>
        </p:nvSpPr>
        <p:spPr>
          <a:xfrm>
            <a:off x="742206" y="303659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3678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</a:t>
            </a:r>
          </a:p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Цели и задачи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45442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26017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510463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789934"/>
            <a:ext cx="23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786088" y="3602000"/>
            <a:ext cx="418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Сформировать новый дружелюбный образ роддома, чтобы будущие родители хотели рожать первых, вторых и последующих детей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602000"/>
            <a:ext cx="584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Организовать бережным прием женщины в роддоме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296737"/>
            <a:ext cx="59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Улучшить инфраструктуру учреждения и оптимизировать процессы оказания услуг с заботой о персонале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284603"/>
            <a:ext cx="640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Снизить уровень стресса и эмоционального выгорания у сотрудников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42A47D-EB08-46A3-A300-A06FBC0B1C63}"/>
              </a:ext>
            </a:extLst>
          </p:cNvPr>
          <p:cNvSpPr txBox="1"/>
          <p:nvPr/>
        </p:nvSpPr>
        <p:spPr>
          <a:xfrm>
            <a:off x="5679630" y="6224337"/>
            <a:ext cx="55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Повысить уровень доверия к персоналу роддома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AD4796-54E4-4AE0-B974-62D8403FC771}"/>
              </a:ext>
            </a:extLst>
          </p:cNvPr>
          <p:cNvSpPr txBox="1"/>
          <p:nvPr/>
        </p:nvSpPr>
        <p:spPr>
          <a:xfrm>
            <a:off x="4898792" y="5883119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B2124A-5BB3-4C80-9CF3-B8F2A22F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43" y="537015"/>
            <a:ext cx="5505774" cy="27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121677"/>
            <a:ext cx="109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Комплекс решений, направленных на бережное сопровождение женщины/семейной пары в процессе родов и после, формирование имиджа дружелюбного роддома и перезагрузку персонала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1" y="2254942"/>
            <a:ext cx="10666202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Критерии дружелюбного роддома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Комплекс критериев дружелюбного  роддома для проведения </a:t>
            </a:r>
            <a:r>
              <a:rPr lang="ru-RU" dirty="0" err="1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самоисследования</a:t>
            </a:r>
            <a:r>
              <a:rPr lang="ru-RU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 и формирования плана развития услуг и инфраструктуры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599090" y="3640621"/>
            <a:ext cx="10666201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Счастливая команда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Комплекс мероприятий для перезагрузки и повышения уровня эмпатии, коммуникативных навыков и эмоционального состояния медицинского персонала роддома (обучение сервис-дизайну, мастер-класс по бережным коммуникациям, профилактика эмоционального выгорания)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599091" y="5026300"/>
            <a:ext cx="10666200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Бережный прием женщины</a:t>
            </a:r>
          </a:p>
          <a:p>
            <a:pPr algn="ctr"/>
            <a:r>
              <a:rPr lang="ru-RU" dirty="0"/>
              <a:t>Алгоритм бережного сопровождения женщины до роддома и в приемной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CA2BC9-0F6E-42FA-B289-1D8BCFDE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12" y="3857684"/>
            <a:ext cx="2406906" cy="2411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7E6A82-B49D-4066-9D75-EB6ED9FB6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90" y="3862517"/>
            <a:ext cx="2406906" cy="2406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0A2A90-611A-426A-85F1-C19FED117460}"/>
              </a:ext>
            </a:extLst>
          </p:cNvPr>
          <p:cNvSpPr txBox="1"/>
          <p:nvPr/>
        </p:nvSpPr>
        <p:spPr>
          <a:xfrm>
            <a:off x="1871504" y="3211354"/>
            <a:ext cx="306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Посмотреть алгоритм бережного приема женщины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52B2F-E64A-4B33-9BA3-FA25BD6B3E3A}"/>
              </a:ext>
            </a:extLst>
          </p:cNvPr>
          <p:cNvSpPr txBox="1"/>
          <p:nvPr/>
        </p:nvSpPr>
        <p:spPr>
          <a:xfrm>
            <a:off x="7357235" y="3211353"/>
            <a:ext cx="271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Посмотреть критерии дружелюбного роддома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80D1E-67CA-465A-9F88-A4025FF9C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709" y="507917"/>
            <a:ext cx="5397265" cy="25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13012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10387" y="281754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32260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3224" y="432099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10387" y="484355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E85E3DD9-C9B2-4889-A15B-C8251EE391FB}"/>
              </a:ext>
            </a:extLst>
          </p:cNvPr>
          <p:cNvSpPr/>
          <p:nvPr/>
        </p:nvSpPr>
        <p:spPr>
          <a:xfrm>
            <a:off x="1252033" y="1282260"/>
            <a:ext cx="10466894" cy="3877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Составили критерии для самодиагностики роддома на основе опроса рожениц, а также с учетом принципов ведения тактики мягких родов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Провели рабочую встречу с заведующими роддомов Челябинска и обсудили критерии </a:t>
            </a:r>
            <a:r>
              <a:rPr lang="ru-RU" kern="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самодиагностии</a:t>
            </a: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 роддома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Протестировали критерии «Роддома с душой» среди 62 рожавших женщин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Провели ознакомительный </a:t>
            </a:r>
            <a:r>
              <a:rPr lang="ru-RU" kern="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вебинар</a:t>
            </a: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 по решению «Роддом с душой» для руководителей роддомов Челябинска и области, где в том числе подробно рассказали об одном из </a:t>
            </a:r>
            <a:r>
              <a:rPr lang="ru-RU" kern="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подрешений</a:t>
            </a: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 - </a:t>
            </a:r>
            <a:r>
              <a:rPr lang="ru-RU" kern="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самоисследование</a:t>
            </a: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 на наличие или отсутствие критериев дружелюбного роддома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Провели аудит 2 роддомов по критериям роддома с душой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Самодиагностику прошли 15 роддомов  Челябинской области</a:t>
            </a:r>
          </a:p>
          <a:p>
            <a:pPr>
              <a:lnSpc>
                <a:spcPts val="1950"/>
              </a:lnSpc>
            </a:pPr>
            <a:endParaRPr lang="ru-RU" kern="0" spc="-50" dirty="0">
              <a:solidFill>
                <a:schemeClr val="tx1">
                  <a:lumMod val="85000"/>
                  <a:lumOff val="15000"/>
                </a:schemeClr>
              </a:solidFill>
              <a:ea typeface="Arial Regular" pitchFamily="34" charset="-122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Организовали обучение персонала роддомов тактике ведения мягких родов от Центра традиционного акушерства | ЦТА | Москва. Обучение прошли 93 сотрудника роддомов из 17 медицинских учреждений города Челябинска и Челябинской области (Аша, Миасс, Челябинск, Магнитогорск, Копейск, Еманжелинск, </a:t>
            </a:r>
            <a:r>
              <a:rPr lang="ru-RU" kern="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Сатка</a:t>
            </a:r>
            <a:r>
              <a:rPr lang="ru-RU" kern="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Arial Regular" pitchFamily="34" charset="-122"/>
                <a:cs typeface="Arial" panose="020B0604020202020204" pitchFamily="34" charset="0"/>
              </a:rPr>
              <a:t>, Троицк, Карталы, Златоуст, Коркино)</a:t>
            </a:r>
          </a:p>
        </p:txBody>
      </p:sp>
      <p:sp>
        <p:nvSpPr>
          <p:cNvPr id="19" name="Овал 13">
            <a:extLst>
              <a:ext uri="{FF2B5EF4-FFF2-40B4-BE49-F238E27FC236}">
                <a16:creationId xmlns:a16="http://schemas.microsoft.com/office/drawing/2014/main" id="{3A4EEE52-A584-46DC-B7FC-696E15D088AA}"/>
              </a:ext>
            </a:extLst>
          </p:cNvPr>
          <p:cNvSpPr/>
          <p:nvPr/>
        </p:nvSpPr>
        <p:spPr>
          <a:xfrm>
            <a:off x="710387" y="534398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3">
            <a:extLst>
              <a:ext uri="{FF2B5EF4-FFF2-40B4-BE49-F238E27FC236}">
                <a16:creationId xmlns:a16="http://schemas.microsoft.com/office/drawing/2014/main" id="{B18A8476-4F1A-4DD3-A2FA-D40482AD7179}"/>
              </a:ext>
            </a:extLst>
          </p:cNvPr>
          <p:cNvSpPr/>
          <p:nvPr/>
        </p:nvSpPr>
        <p:spPr>
          <a:xfrm>
            <a:off x="707844" y="207906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895</Words>
  <Application>Microsoft Office PowerPoint</Application>
  <PresentationFormat>Широкоэкранный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Regular</vt:lpstr>
      <vt:lpstr>Calibri</vt:lpstr>
      <vt:lpstr>Calibri Light</vt:lpstr>
      <vt:lpstr>Dita Sweet</vt:lpstr>
      <vt:lpstr>Helvetica Neue</vt:lpstr>
      <vt:lpstr>PF BeauSans Pro Regular</vt:lpstr>
      <vt:lpstr>PF BeauSans Pro SemiBold</vt:lpstr>
      <vt:lpstr>Playfair Display</vt:lpstr>
      <vt:lpstr>Playfair Display SemiBold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9</cp:revision>
  <dcterms:created xsi:type="dcterms:W3CDTF">2025-03-26T12:04:55Z</dcterms:created>
  <dcterms:modified xsi:type="dcterms:W3CDTF">2025-04-23T20:01:47Z</dcterms:modified>
</cp:coreProperties>
</file>