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26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5E1"/>
    <a:srgbClr val="BF8EC4"/>
    <a:srgbClr val="98549F"/>
    <a:srgbClr val="167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43"/>
  </p:normalViewPr>
  <p:slideViewPr>
    <p:cSldViewPr snapToGrid="0" showGuides="1">
      <p:cViewPr>
        <p:scale>
          <a:sx n="69" d="100"/>
          <a:sy n="69" d="100"/>
        </p:scale>
        <p:origin x="792" y="1280"/>
      </p:cViewPr>
      <p:guideLst>
        <p:guide orient="horz" pos="82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7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7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9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468-CD9B-49E2-847F-0856A560B231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BE2E7-4D20-226D-25F3-94822A0861ED}"/>
              </a:ext>
            </a:extLst>
          </p:cNvPr>
          <p:cNvSpPr txBox="1"/>
          <p:nvPr/>
        </p:nvSpPr>
        <p:spPr>
          <a:xfrm>
            <a:off x="940837" y="2316480"/>
            <a:ext cx="81076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Я В СОЦ СЕТЯХ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ru-RU" sz="2400" b="1" dirty="0"/>
          </a:p>
          <a:p>
            <a:r>
              <a:rPr lang="ru-RU" sz="2400" dirty="0">
                <a:solidFill>
                  <a:schemeClr val="bg1"/>
                </a:solidFill>
              </a:rPr>
              <a:t>ЭЛЬМИРА ИБРАГИМОВА СУРГУТ</a:t>
            </a:r>
          </a:p>
          <a:p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elmira_salve_siberia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4739" y="4859210"/>
            <a:ext cx="8296747" cy="1053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Благодаря участию в форуме «Здоровье женщины – благополучие нации» возникла идея создать межрегиональную общественную организацию «Здоровое общество»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4738" y="4306336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irce" panose="020B0502020203020203" pitchFamily="34" charset="-52"/>
              </a:rPr>
              <a:t>МАРТ 2020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/>
                </a:solidFill>
                <a:latin typeface="Circe" panose="020B0502020203020203" pitchFamily="34" charset="-52"/>
              </a:rPr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" y="3615359"/>
            <a:ext cx="1542972" cy="1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391" y="1119454"/>
            <a:ext cx="8260532" cy="1424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1679A2"/>
                </a:solidFill>
                <a:latin typeface="Circe Extra Bold" panose="020B0802020203020203" pitchFamily="34" charset="-52"/>
              </a:rPr>
              <a:t>ЦЕЛЬ</a:t>
            </a:r>
            <a:endParaRPr lang="ru-RU" sz="2400" dirty="0">
              <a:solidFill>
                <a:srgbClr val="1679A2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Поддержка программ здравоохранения в вопросах просвещения, профилактики и оказания помощи обществу</a:t>
            </a:r>
          </a:p>
          <a:p>
            <a:pPr marL="0" indent="0">
              <a:buNone/>
            </a:pPr>
            <a:endParaRPr lang="ru-RU" sz="1800" dirty="0">
              <a:solidFill>
                <a:srgbClr val="1679A2"/>
              </a:solidFill>
              <a:latin typeface="Circe" panose="020B0502020203020203" pitchFamily="34" charset="-52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02391" y="2993521"/>
            <a:ext cx="8551055" cy="300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1679A2"/>
                </a:solidFill>
                <a:latin typeface="Circe Extra Bold" panose="020B0802020203020203" pitchFamily="34" charset="-52"/>
              </a:rPr>
              <a:t>ЗАДАЧИ: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оказание поддержки учреждениям здравоохранения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развитие и повышение эффективности медицинской помощи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консультационная и информационная поддержка пациентов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1679A2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744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2192000" cy="6856404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/>
                </a:solidFill>
                <a:latin typeface="Circe" panose="020B0502020203020203" pitchFamily="34" charset="-52"/>
              </a:rPr>
              <a:t>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199" y="298939"/>
            <a:ext cx="3788869" cy="69413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irce" panose="020B0502020203020203" pitchFamily="34" charset="-52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24962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73713"/>
            <a:ext cx="5372476" cy="671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консультационная поддержка женщин в возрасте </a:t>
            </a:r>
            <a:r>
              <a:rPr lang="ru-RU" sz="1400" b="1" dirty="0">
                <a:solidFill>
                  <a:schemeClr val="bg1"/>
                </a:solidFill>
                <a:latin typeface="Circe Extra Bold" panose="020B0802020203020203" pitchFamily="34" charset="-52"/>
              </a:rPr>
              <a:t>от 18 до 45 лет 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по вопросам профилактики распространения раковых заболеваний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98" y="1105313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irce" panose="020B0502020203020203" pitchFamily="34" charset="-52"/>
              </a:rPr>
              <a:t>СКРИНИНГ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9713"/>
            <a:ext cx="2467708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5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49215" y="2641998"/>
            <a:ext cx="5351585" cy="4004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Скрининг – это тестирование всех женщин из группы риска развития рака шейки матки, у большинства из которых симптомы не проявляются.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Скрининг предназначен для выявления предраковых изменений, которые при отсутствии лечения могут приводить к развитию рака.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Скрининг эффективен лишь при наличии хорошо организованной системы для последующего наблюдения и лечения.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Женщинам, у которых при скрининге обнаружены нарушения, необходимо обеспечить дальнейшее наблюдение, диагностирование и лечение для предотвращения развития рака или для лечения рака на ранних стадиях. 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По данным ВОЗ рак шейки матки занимает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место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в мире.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В России  в 2019 г было зарегистрировано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17,5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тысяч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женщин с вновь выявленным  раком шейки матки.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Ежегодно в Росси от этого заболевания гибнет около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тысяч женщин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, то есть каждый день,  мы теряем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17 – 18 женщин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от  этого заболевания.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Рак шейки матки резко молодеет: в возрастной группе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от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15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до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29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лет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заболеваемость возросла по сравнению с 1990 г 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5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раз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и смертность более чем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2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раза</a:t>
            </a:r>
          </a:p>
          <a:p>
            <a:pPr algn="just">
              <a:lnSpc>
                <a:spcPct val="120000"/>
              </a:lnSpc>
            </a:pPr>
            <a:endParaRPr lang="ru-RU" sz="2000" dirty="0">
              <a:solidFill>
                <a:schemeClr val="bg1"/>
              </a:solidFill>
              <a:latin typeface="Circe" panose="020B0502020203020203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6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1882941"/>
            <a:ext cx="5691554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просветительская поддержка пациентов в вопросах, связанных с  нарушением здорового сна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174355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91208" y="2754922"/>
            <a:ext cx="5185538" cy="36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— раздел медицины и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нейробиологии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, посвящённый исследованиям сна, расстройств сна, их лечению и влиянию на здоровье человека. Основным методом диагностики является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полисомнография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Помимо непосредственно нарушений сна,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изучает также и особенности болезней, которые могут развиваться во сне — одна и та же болезнь может дебютировать и в состоянии бодрствования, и во время сна. </a:t>
            </a: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Нарушения дыхания во сне являются одной из причин развития артериальной гипертонии,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в 2 раза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сердечно-сосудистых постоперационных осложнений, 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в 2,5 раза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 повышает риск развития рака и риск смерти во сне,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в 5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дорожно-транспортных происшествий,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в 5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смерти от сердечно-сосудистых заболеваний,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в 10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чаще возникают травмы на работе</a:t>
            </a:r>
          </a:p>
          <a:p>
            <a:pPr algn="just">
              <a:lnSpc>
                <a:spcPct val="110000"/>
              </a:lnSpc>
            </a:pPr>
            <a:endParaRPr lang="ru-RU" sz="11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9713"/>
            <a:ext cx="2332892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33680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76704"/>
            <a:ext cx="5591907" cy="73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Circe" panose="020B0502020203020203" pitchFamily="34" charset="-52"/>
              </a:rPr>
              <a:t>расширение базы федерального регистра, привлечение доноров костного мозга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Circe" panose="020B0502020203020203" pitchFamily="34" charset="-52"/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198" y="1180266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irce" panose="020B0502020203020203" pitchFamily="34" charset="-52"/>
              </a:rPr>
              <a:t>РЕКРУТИНГ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83639" y="2833956"/>
            <a:ext cx="5199930" cy="340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Трансплантация костного мозга (ТКМ) используется, прежде всего, при лечении онкологических заболеваний, таких как лейкозы, поражения лимфатической системы, 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</a:rPr>
              <a:t>нейробластома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, а также при 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</a:rPr>
              <a:t>апластической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 анемии и ряде наследственных дефектов крови.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Добровольные доноры требуются для так называемой аллогенной трансплантации, когда клетки берутся у другого человека. Чтобы проверить, подходит ли костный мозг для пересадки, у потенциального донора берется на анализ кровь и проводится типирование – определение HLA-фенотипа, то есть набора генов, отвечающих за совместимость тканей.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Ежегодно трансплантация косного мозга ежегодно требуется около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5000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россиян (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4214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irce" panose="020B0502020203020203"/>
              </a:rPr>
              <a:t>пересадок взрослым 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и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900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– </a:t>
            </a:r>
            <a:r>
              <a:rPr lang="ru-RU" b="1" dirty="0">
                <a:solidFill>
                  <a:schemeClr val="bg1"/>
                </a:solidFill>
                <a:latin typeface="Circe" panose="020B0502020203020203"/>
              </a:rPr>
              <a:t>детям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Шанс найти донора с подходящим генотипом –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1 к 10000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. Поэтому чем обширнее регистр, тем выше вероятность положительного исхода.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just">
              <a:lnSpc>
                <a:spcPct val="120000"/>
              </a:lnSpc>
            </a:pPr>
            <a:endParaRPr lang="ru-RU" sz="25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199" y="369713"/>
            <a:ext cx="2379785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51551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0643B3-7283-864A-B22E-43DE94E5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D570F-2101-F755-3FCF-626B2BB0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90813" cy="82073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Наши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проекты</a:t>
            </a:r>
            <a:endParaRPr lang="ru-RU" sz="1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787C0FC-D42D-4805-BAEE-16297E150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3" y="33073"/>
            <a:ext cx="4205287" cy="6824928"/>
          </a:xfr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658FF1-912F-9685-054B-1C502053DF55}"/>
              </a:ext>
            </a:extLst>
          </p:cNvPr>
          <p:cNvSpPr/>
          <p:nvPr/>
        </p:nvSpPr>
        <p:spPr>
          <a:xfrm>
            <a:off x="838198" y="1180266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irce" panose="020B0502020203020203" pitchFamily="34" charset="-52"/>
              </a:rPr>
              <a:t>ДЕТСКИЙ ДЕСАНТ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282D4-A717-DFCD-BC21-515312B4E42F}"/>
              </a:ext>
            </a:extLst>
          </p:cNvPr>
          <p:cNvSpPr txBox="1"/>
          <p:nvPr/>
        </p:nvSpPr>
        <p:spPr>
          <a:xfrm>
            <a:off x="889398" y="2001003"/>
            <a:ext cx="6207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просветительская поддержка пациентов в вопросах, связанных с  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гигиеной полости рта</a:t>
            </a:r>
            <a:endParaRPr lang="ru-RU" sz="18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AE10808-A935-51B6-23CF-A942F291DB00}"/>
              </a:ext>
            </a:extLst>
          </p:cNvPr>
          <p:cNvSpPr txBox="1">
            <a:spLocks/>
          </p:cNvSpPr>
          <p:nvPr/>
        </p:nvSpPr>
        <p:spPr>
          <a:xfrm>
            <a:off x="1091208" y="2754922"/>
            <a:ext cx="5185538" cy="36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Проект направлен на зарождение у детей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правилы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гигиены и ухода за зубами. </a:t>
            </a: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Посредством игровой форма проводится экскурсия в стоматологи. Познаем и закрепляем правила ухода за зубами, снимаем психологические блоки «белого халата», в игровой форме дети с разрешения родителей осматривают друг у друга зуба и для родителей по итогу врач выдает заключение о состоянии зубов и рекомендации по лечению или по подбору средств гигиены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1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Так же замечено что у малышей зарождаются понимание и возможность вырасти и стать специалистом –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врачем</a:t>
            </a:r>
            <a:endParaRPr lang="ru-RU" sz="11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На данный проект с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удовоствием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записывают детей до посещения процедур лечения, так как это заметно снимает блоки страха и принятия команды врачей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77 -0.24861" pathEditMode="relative" ptsTypes="AA">
                                      <p:cBhvr>
                                        <p:cTn id="6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077 -0.2486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5" y="1"/>
            <a:ext cx="3201205" cy="21637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138"/>
            <a:ext cx="12192000" cy="4322862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28698" y="5192330"/>
            <a:ext cx="3086102" cy="1071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Сенатор Российской Федерации от Вологодской области, член Комитета Совета Федерации по федеративному устройству, региональной политике, местному самоуправлению и делам Севера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698" y="4453646"/>
            <a:ext cx="2430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Авдеева</a:t>
            </a:r>
          </a:p>
          <a:p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Елена Осиповна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5481" y="5192330"/>
            <a:ext cx="2771209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Сенатор Российской федерации от Брянской области, член Комитета по федеративному устройству, региональной политике, местному самоуправлению и делам Севера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5481" y="4453646"/>
            <a:ext cx="257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irce" panose="020B0502020203020203" pitchFamily="34" charset="-52"/>
              </a:rPr>
              <a:t>Солодун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Галина Николаевна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93915" y="5192330"/>
            <a:ext cx="3250385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Главный внештатный специалист Пластический хирург Министерства здравоохранения Российской Федерации. Доктор медицинских наук. Врач высшей категории.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3915" y="4453646"/>
            <a:ext cx="298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irce" panose="020B0502020203020203" pitchFamily="34" charset="-52"/>
              </a:rPr>
              <a:t>Мантурова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Наталья Евгеньевна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199" y="543382"/>
            <a:ext cx="3788869" cy="69413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irce" panose="020B0502020203020203" pitchFamily="34" charset="-52"/>
              </a:rPr>
              <a:t>Наблюдательный совет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Circe" panose="020B0502020203020203" pitchFamily="34" charset="-52"/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79947-EE8B-97E1-3C89-81A348EAD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24" y="172023"/>
            <a:ext cx="2521631" cy="1889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E22D04-9197-ABB3-AF55-382B558F0A1D}"/>
              </a:ext>
            </a:extLst>
          </p:cNvPr>
          <p:cNvSpPr txBox="1"/>
          <p:nvPr/>
        </p:nvSpPr>
        <p:spPr>
          <a:xfrm>
            <a:off x="6343555" y="89044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Комарова </a:t>
            </a:r>
          </a:p>
          <a:p>
            <a:r>
              <a:rPr lang="ru-RU" b="1" dirty="0"/>
              <a:t>Наталья Владимировна </a:t>
            </a:r>
          </a:p>
          <a:p>
            <a:r>
              <a:rPr lang="ru-RU" dirty="0"/>
              <a:t>Губернатор Ханты-Мансийского </a:t>
            </a:r>
          </a:p>
          <a:p>
            <a:r>
              <a:rPr lang="ru-RU" dirty="0"/>
              <a:t>автономного округа — Югры</a:t>
            </a:r>
          </a:p>
        </p:txBody>
      </p:sp>
    </p:spTree>
    <p:extLst>
      <p:ext uri="{BB962C8B-B14F-4D97-AF65-F5344CB8AC3E}">
        <p14:creationId xmlns:p14="http://schemas.microsoft.com/office/powerpoint/2010/main" val="3929050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745</Words>
  <Application>Microsoft Macintosh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Circe</vt:lpstr>
      <vt:lpstr>Circe Extra Bold</vt:lpstr>
      <vt:lpstr>Тема Office</vt:lpstr>
      <vt:lpstr>Презентация PowerPoint</vt:lpstr>
      <vt:lpstr>Презентация PowerPoint</vt:lpstr>
      <vt:lpstr>Презентация PowerPoint</vt:lpstr>
      <vt:lpstr>Команда</vt:lpstr>
      <vt:lpstr>Наши проекты</vt:lpstr>
      <vt:lpstr>Наши проекты</vt:lpstr>
      <vt:lpstr>Наши проекты</vt:lpstr>
      <vt:lpstr>Наши проекты</vt:lpstr>
      <vt:lpstr>Наблюдательный совет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Вотермелон</dc:creator>
  <cp:lastModifiedBy>Microsoft Office User</cp:lastModifiedBy>
  <cp:revision>47</cp:revision>
  <dcterms:created xsi:type="dcterms:W3CDTF">2021-03-29T15:08:42Z</dcterms:created>
  <dcterms:modified xsi:type="dcterms:W3CDTF">2022-05-26T22:29:41Z</dcterms:modified>
</cp:coreProperties>
</file>