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1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42130" cy="345603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7" y="0"/>
            <a:ext cx="4342130" cy="345603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542562"/>
            <a:ext cx="4342130" cy="345603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7" y="6542562"/>
            <a:ext cx="4342130" cy="345603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0FA220D9-C8FB-4FAF-B9D3-A0B44E08A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55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4341591" cy="344844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402" y="6"/>
            <a:ext cx="4341591" cy="344844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7025" cy="232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1" rIns="91403" bIns="457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264" y="3315314"/>
            <a:ext cx="8015778" cy="2711834"/>
          </a:xfrm>
          <a:prstGeom prst="rect">
            <a:avLst/>
          </a:prstGeom>
        </p:spPr>
        <p:txBody>
          <a:bodyPr vert="horz" lIns="91403" tIns="45701" rIns="91403" bIns="457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543322"/>
            <a:ext cx="4341591" cy="344844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402" y="6543322"/>
            <a:ext cx="4341591" cy="344844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r">
              <a:defRPr sz="1200"/>
            </a:lvl1pPr>
          </a:lstStyle>
          <a:p>
            <a:fld id="{6973D6E3-038D-4168-8F7B-B51EE6DB9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72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5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6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7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7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4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6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1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E62-91C7-4015-B147-D6A5622EDC63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CB85-65AC-48EF-8F5A-E9C9CA4BA36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E509-1B59-4F74-8291-C822C3250DCE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08E5-FDD3-4946-8912-20AC5AB45BA4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79-116A-4E86-B70B-3BAB49A43403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9CAE-9B40-4411-AA2F-8A04D22D3A0E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42A7-1065-4645-8342-A193F8EAA89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E5BF-2252-4592-B10A-28544328E43E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D12-A0CC-4076-B35D-C4C569E22450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C3F2-A5F3-4F10-A677-E00BFFF5011A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3BB8-D18F-48DC-BE3D-118DA786DBE8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900B22-1E3F-4256-B6AF-48BCE7EF4BF3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4;&#1077;&#1076;&#1086;&#1084;&#1086;&#1089;&#1090;&#1080;&#1085;&#1089;&#1086;.&#1088;&#1092;/article/261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e-markova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Технология </a:t>
            </a:r>
            <a:r>
              <a:rPr lang="ru-RU" sz="2800" b="1" dirty="0"/>
              <a:t>Аппаратного </a:t>
            </a:r>
            <a:r>
              <a:rPr lang="ru-RU" sz="2800" b="1" dirty="0" err="1" smtClean="0"/>
              <a:t>МиоМассажа</a:t>
            </a:r>
            <a:endParaRPr lang="ru-RU" sz="2800" b="1" dirty="0" smtClean="0"/>
          </a:p>
          <a:p>
            <a:endParaRPr lang="ru-RU" dirty="0"/>
          </a:p>
          <a:p>
            <a:r>
              <a:rPr lang="ru-RU" sz="1800" b="1" dirty="0"/>
              <a:t>Помогаем людям быть здоровыми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7" y="1085916"/>
            <a:ext cx="2648549" cy="11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3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763675"/>
            <a:ext cx="7315200" cy="532562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основе создания </a:t>
            </a:r>
            <a:r>
              <a:rPr lang="ru-RU" dirty="0" smtClean="0">
                <a:solidFill>
                  <a:schemeClr val="tx1"/>
                </a:solidFill>
              </a:rPr>
              <a:t>методики лежат </a:t>
            </a:r>
            <a:r>
              <a:rPr lang="ru-RU" dirty="0">
                <a:solidFill>
                  <a:schemeClr val="tx1"/>
                </a:solidFill>
              </a:rPr>
              <a:t>научные идеи и разработки Новосибирского учёного </a:t>
            </a:r>
            <a:r>
              <a:rPr lang="ru-RU" dirty="0" smtClean="0">
                <a:solidFill>
                  <a:schemeClr val="tx1"/>
                </a:solidFill>
              </a:rPr>
              <a:t>Геннадия Александровича </a:t>
            </a:r>
            <a:r>
              <a:rPr lang="ru-RU" dirty="0">
                <a:solidFill>
                  <a:schemeClr val="tx1"/>
                </a:solidFill>
              </a:rPr>
              <a:t>Маркова - автора более 120 научных публикаций и патентов, которым уже более 25 лет.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 сегодняшний день успешно работает Центр Маркова в </a:t>
            </a:r>
            <a:r>
              <a:rPr lang="ru-RU" dirty="0" smtClean="0">
                <a:solidFill>
                  <a:schemeClr val="tx1"/>
                </a:solidFill>
              </a:rPr>
              <a:t>Новосибирске.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Основным направлением научных </a:t>
            </a:r>
            <a:r>
              <a:rPr lang="ru-RU" sz="2400" dirty="0">
                <a:solidFill>
                  <a:schemeClr val="tx1"/>
                </a:solidFill>
              </a:rPr>
              <a:t>изысканий</a:t>
            </a:r>
            <a:r>
              <a:rPr lang="ru-RU" dirty="0">
                <a:solidFill>
                  <a:schemeClr val="tx1"/>
                </a:solidFill>
              </a:rPr>
              <a:t> Маркова являются </a:t>
            </a:r>
            <a:r>
              <a:rPr lang="ru-RU" dirty="0" err="1">
                <a:solidFill>
                  <a:schemeClr val="tx1"/>
                </a:solidFill>
              </a:rPr>
              <a:t>микродуговое</a:t>
            </a:r>
            <a:r>
              <a:rPr lang="ru-RU" dirty="0">
                <a:solidFill>
                  <a:schemeClr val="tx1"/>
                </a:solidFill>
              </a:rPr>
              <a:t> оксидирование, сверхпроводимость металлов и другие работы в области физики. Но более всего широкую известность и признание получил метод </a:t>
            </a:r>
            <a:r>
              <a:rPr lang="ru-RU" dirty="0" smtClean="0">
                <a:solidFill>
                  <a:schemeClr val="tx1"/>
                </a:solidFill>
              </a:rPr>
              <a:t>оздоровления </a:t>
            </a:r>
            <a:r>
              <a:rPr lang="ru-RU" dirty="0">
                <a:solidFill>
                  <a:schemeClr val="tx1"/>
                </a:solidFill>
              </a:rPr>
              <a:t>при помощи </a:t>
            </a:r>
            <a:r>
              <a:rPr lang="ru-RU" dirty="0" err="1">
                <a:solidFill>
                  <a:schemeClr val="tx1"/>
                </a:solidFill>
              </a:rPr>
              <a:t>магнитотерапевтических</a:t>
            </a:r>
            <a:r>
              <a:rPr lang="ru-RU" dirty="0">
                <a:solidFill>
                  <a:schemeClr val="tx1"/>
                </a:solidFill>
              </a:rPr>
              <a:t> низкочастотных приборов, названного в народе «методом Маркова», на разработку и апробацию которого ушли долгие годы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Суть открытия заключается в том, что </a:t>
            </a:r>
            <a:r>
              <a:rPr lang="ru-RU" dirty="0" smtClean="0">
                <a:solidFill>
                  <a:schemeClr val="tx1"/>
                </a:solidFill>
              </a:rPr>
              <a:t>он зафиксировал </a:t>
            </a:r>
            <a:r>
              <a:rPr lang="ru-RU" dirty="0">
                <a:solidFill>
                  <a:schemeClr val="tx1"/>
                </a:solidFill>
              </a:rPr>
              <a:t>на специальном оборудовании сигналы здоровой </a:t>
            </a:r>
            <a:r>
              <a:rPr lang="ru-RU" dirty="0" smtClean="0">
                <a:solidFill>
                  <a:schemeClr val="tx1"/>
                </a:solidFill>
              </a:rPr>
              <a:t>клетки, в </a:t>
            </a:r>
            <a:r>
              <a:rPr lang="ru-RU" dirty="0">
                <a:solidFill>
                  <a:schemeClr val="tx1"/>
                </a:solidFill>
              </a:rPr>
              <a:t>дальнейшем были созданы приборы</a:t>
            </a:r>
            <a:r>
              <a:rPr lang="ru-RU" dirty="0" smtClean="0">
                <a:solidFill>
                  <a:schemeClr val="tx1"/>
                </a:solidFill>
              </a:rPr>
              <a:t>, которые </a:t>
            </a:r>
            <a:r>
              <a:rPr lang="ru-RU" dirty="0">
                <a:solidFill>
                  <a:schemeClr val="tx1"/>
                </a:solidFill>
              </a:rPr>
              <a:t>передавали организму </a:t>
            </a:r>
            <a:r>
              <a:rPr lang="ru-RU" dirty="0" smtClean="0">
                <a:solidFill>
                  <a:schemeClr val="tx1"/>
                </a:solidFill>
              </a:rPr>
              <a:t>частоту </a:t>
            </a:r>
            <a:r>
              <a:rPr lang="ru-RU" dirty="0">
                <a:solidFill>
                  <a:schemeClr val="tx1"/>
                </a:solidFill>
              </a:rPr>
              <a:t>здоровой клетки ,используя в качестве носителей низкочастотное электромагнитное поле.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Статья «</a:t>
            </a:r>
            <a:r>
              <a:rPr lang="ru-RU" dirty="0">
                <a:solidFill>
                  <a:schemeClr val="tx1"/>
                </a:solidFill>
              </a:rPr>
              <a:t>Ученый </a:t>
            </a:r>
            <a:r>
              <a:rPr lang="en-US" dirty="0">
                <a:solidFill>
                  <a:schemeClr val="tx1"/>
                </a:solidFill>
              </a:rPr>
              <a:t>XXI </a:t>
            </a:r>
            <a:r>
              <a:rPr lang="ru-RU" dirty="0" smtClean="0">
                <a:solidFill>
                  <a:schemeClr val="tx1"/>
                </a:solidFill>
              </a:rPr>
              <a:t>века»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ru-RU" dirty="0" err="1">
                <a:hlinkClick r:id="rId3"/>
              </a:rPr>
              <a:t>ведомостинсо.рф</a:t>
            </a:r>
            <a:r>
              <a:rPr lang="ru-RU" dirty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article/26184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0629" y="1075174"/>
            <a:ext cx="3034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История создания метода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4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763675"/>
            <a:ext cx="7315200" cy="53256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проведения сеансов Аппаратного </a:t>
            </a:r>
            <a:r>
              <a:rPr lang="ru-RU" dirty="0" err="1" smtClean="0">
                <a:solidFill>
                  <a:schemeClr val="tx1"/>
                </a:solidFill>
              </a:rPr>
              <a:t>МиоМассажа</a:t>
            </a:r>
            <a:r>
              <a:rPr lang="ru-RU" dirty="0" smtClean="0">
                <a:solidFill>
                  <a:schemeClr val="tx1"/>
                </a:solidFill>
              </a:rPr>
              <a:t> мы используем фитнес-платформу </a:t>
            </a:r>
            <a:r>
              <a:rPr lang="ru-RU" dirty="0">
                <a:solidFill>
                  <a:schemeClr val="tx1"/>
                </a:solidFill>
              </a:rPr>
              <a:t>вибрационную "Алтея", изготовитель ООО НПЦ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sz="2600" dirty="0" smtClean="0">
                <a:solidFill>
                  <a:schemeClr val="tx1"/>
                </a:solidFill>
              </a:rPr>
              <a:t>КВАНТ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Платформа </a:t>
            </a:r>
            <a:r>
              <a:rPr lang="ru-RU" dirty="0">
                <a:solidFill>
                  <a:schemeClr val="tx1"/>
                </a:solidFill>
              </a:rPr>
              <a:t>регенерирует низкочастотное электромагнитное поле, </a:t>
            </a:r>
            <a:r>
              <a:rPr lang="ru-RU" dirty="0" smtClean="0">
                <a:solidFill>
                  <a:schemeClr val="tx1"/>
                </a:solidFill>
              </a:rPr>
              <a:t>работает </a:t>
            </a:r>
            <a:r>
              <a:rPr lang="ru-RU" dirty="0">
                <a:solidFill>
                  <a:schemeClr val="tx1"/>
                </a:solidFill>
              </a:rPr>
              <a:t>по принципу магнитно-резонансной </a:t>
            </a:r>
            <a:r>
              <a:rPr lang="ru-RU" dirty="0" smtClean="0">
                <a:solidFill>
                  <a:schemeClr val="tx1"/>
                </a:solidFill>
              </a:rPr>
              <a:t>терапии, преобразует </a:t>
            </a:r>
            <a:r>
              <a:rPr lang="ru-RU" dirty="0">
                <a:solidFill>
                  <a:schemeClr val="tx1"/>
                </a:solidFill>
              </a:rPr>
              <a:t>электрические сигналы заданных параметров в сигналы импульсного магнитного поля частотой 50 Гц с вариациями магнитной индукции от 100 до 1000 </a:t>
            </a:r>
            <a:r>
              <a:rPr lang="ru-RU" dirty="0" err="1">
                <a:solidFill>
                  <a:schemeClr val="tx1"/>
                </a:solidFill>
              </a:rPr>
              <a:t>мкТл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Прибор </a:t>
            </a:r>
            <a:r>
              <a:rPr lang="ru-RU" dirty="0">
                <a:solidFill>
                  <a:schemeClr val="tx1"/>
                </a:solidFill>
              </a:rPr>
              <a:t>настроен на биоинформационный сигнал здоровый </a:t>
            </a:r>
            <a:r>
              <a:rPr lang="ru-RU" dirty="0" smtClean="0">
                <a:solidFill>
                  <a:schemeClr val="tx1"/>
                </a:solidFill>
              </a:rPr>
              <a:t>клетки, которая </a:t>
            </a:r>
            <a:r>
              <a:rPr lang="ru-RU" dirty="0">
                <a:solidFill>
                  <a:schemeClr val="tx1"/>
                </a:solidFill>
              </a:rPr>
              <a:t>вызывает резонансный отклик больных клеток, патологические клетки возбуждаются, вызывают против себя активную реакцию иммунной системы.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Платформа работает по </a:t>
            </a:r>
            <a:r>
              <a:rPr lang="ru-RU" dirty="0">
                <a:solidFill>
                  <a:schemeClr val="tx1"/>
                </a:solidFill>
              </a:rPr>
              <a:t>принципу, защищенному патентом </a:t>
            </a:r>
            <a:r>
              <a:rPr lang="ru-RU" dirty="0" smtClean="0">
                <a:solidFill>
                  <a:schemeClr val="tx1"/>
                </a:solidFill>
              </a:rPr>
              <a:t>РФ.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Уникальность </a:t>
            </a:r>
            <a:r>
              <a:rPr lang="ru-RU" dirty="0">
                <a:solidFill>
                  <a:schemeClr val="tx1"/>
                </a:solidFill>
              </a:rPr>
              <a:t>методики </a:t>
            </a:r>
            <a:r>
              <a:rPr lang="ru-RU" dirty="0" smtClean="0">
                <a:solidFill>
                  <a:schemeClr val="tx1"/>
                </a:solidFill>
              </a:rPr>
              <a:t>заключается </a:t>
            </a:r>
            <a:r>
              <a:rPr lang="ru-RU" dirty="0">
                <a:solidFill>
                  <a:schemeClr val="tx1"/>
                </a:solidFill>
              </a:rPr>
              <a:t>в одновременном воздействии на различные органы, ткани и системы </a:t>
            </a:r>
            <a:r>
              <a:rPr lang="ru-RU" dirty="0" smtClean="0">
                <a:solidFill>
                  <a:schemeClr val="tx1"/>
                </a:solidFill>
              </a:rPr>
              <a:t>человека. Прибор </a:t>
            </a:r>
            <a:r>
              <a:rPr lang="ru-RU" dirty="0">
                <a:solidFill>
                  <a:schemeClr val="tx1"/>
                </a:solidFill>
              </a:rPr>
              <a:t>замедляет процесс старения и омолаживает организм . Рекомендуется в комплексной терапии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Центр Маркова </a:t>
            </a:r>
            <a:r>
              <a:rPr lang="en-US" dirty="0">
                <a:hlinkClick r:id="rId3"/>
              </a:rPr>
              <a:t>http://centre-markova.ru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0629" y="1075174"/>
            <a:ext cx="3034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Принцип действия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0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763675"/>
            <a:ext cx="7315200" cy="5325626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Использование магнитных полей в качестве терапевтического </a:t>
            </a:r>
            <a:r>
              <a:rPr lang="ru-RU" sz="2600" dirty="0" smtClean="0">
                <a:solidFill>
                  <a:schemeClr val="tx1"/>
                </a:solidFill>
              </a:rPr>
              <a:t>воздействия </a:t>
            </a:r>
            <a:r>
              <a:rPr lang="ru-RU" sz="2600" dirty="0">
                <a:solidFill>
                  <a:schemeClr val="tx1"/>
                </a:solidFill>
              </a:rPr>
              <a:t>влияет на различные уровни функциональных систем организма (клеточный, тканевой, органный, системный</a:t>
            </a:r>
            <a:r>
              <a:rPr lang="ru-RU" sz="26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На </a:t>
            </a:r>
            <a:r>
              <a:rPr lang="ru-RU" sz="2600" dirty="0">
                <a:solidFill>
                  <a:schemeClr val="tx1"/>
                </a:solidFill>
              </a:rPr>
              <a:t>клеточном и тканевом уровнях магнитное поле повышает активность ряда ферментов, изменяет скорость кровотока и коллоидно-осмотическое давление в капиллярах, при этом происходит изменение электропроводности в тканях и снижение потребности их в кислороде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Нарушенный </a:t>
            </a:r>
            <a:r>
              <a:rPr lang="ru-RU" sz="2600" dirty="0">
                <a:solidFill>
                  <a:schemeClr val="tx1"/>
                </a:solidFill>
              </a:rPr>
              <a:t>баланс обмена веществ, вызывающий боль, отек и приводящий к изменениям кислотности среды и недостатку кислорода в тканях, восстанавливается. 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В </a:t>
            </a:r>
            <a:r>
              <a:rPr lang="ru-RU" sz="2600" dirty="0">
                <a:solidFill>
                  <a:schemeClr val="tx1"/>
                </a:solidFill>
              </a:rPr>
              <a:t>структурах гипофиза и гипоталамуса, обеспечивающих регулирование всех систем организма, отмечается синхронизация работы секреторных клеток, усиление синтеза и выведения нейросекрета из ядер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Отмечена </a:t>
            </a:r>
            <a:r>
              <a:rPr lang="ru-RU" sz="2600" dirty="0">
                <a:solidFill>
                  <a:schemeClr val="tx1"/>
                </a:solidFill>
              </a:rPr>
              <a:t>активация всех эндокринных желез, органов иммунной защиты.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386" y="1075174"/>
            <a:ext cx="3295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Влияние электромагнитного поля на организм человека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1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763675"/>
            <a:ext cx="7315200" cy="53256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Благодаря процедурам Аппаратного </a:t>
            </a:r>
            <a:r>
              <a:rPr lang="ru-RU" dirty="0" err="1" smtClean="0">
                <a:solidFill>
                  <a:schemeClr val="tx1"/>
                </a:solidFill>
              </a:rPr>
              <a:t>МиоМассажа</a:t>
            </a:r>
            <a:r>
              <a:rPr lang="ru-RU" dirty="0" smtClean="0">
                <a:solidFill>
                  <a:schemeClr val="tx1"/>
                </a:solidFill>
              </a:rPr>
              <a:t> стимулируется </a:t>
            </a:r>
            <a:r>
              <a:rPr lang="ru-RU" dirty="0">
                <a:solidFill>
                  <a:schemeClr val="tx1"/>
                </a:solidFill>
              </a:rPr>
              <a:t>всасываемость и </a:t>
            </a:r>
            <a:r>
              <a:rPr lang="ru-RU" dirty="0" err="1">
                <a:solidFill>
                  <a:schemeClr val="tx1"/>
                </a:solidFill>
              </a:rPr>
              <a:t>усваиваемость</a:t>
            </a:r>
            <a:r>
              <a:rPr lang="ru-RU" dirty="0">
                <a:solidFill>
                  <a:schemeClr val="tx1"/>
                </a:solidFill>
              </a:rPr>
              <a:t> полезных </a:t>
            </a:r>
            <a:r>
              <a:rPr lang="ru-RU" dirty="0" smtClean="0">
                <a:solidFill>
                  <a:schemeClr val="tx1"/>
                </a:solidFill>
              </a:rPr>
              <a:t>веществ.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Значительно усиливается результат от принятия витаминов, </a:t>
            </a:r>
            <a:r>
              <a:rPr lang="ru-RU" dirty="0" err="1" smtClean="0">
                <a:solidFill>
                  <a:schemeClr val="tx1"/>
                </a:solidFill>
              </a:rPr>
              <a:t>БАДов</a:t>
            </a:r>
            <a:r>
              <a:rPr lang="ru-RU" dirty="0" smtClean="0">
                <a:solidFill>
                  <a:schemeClr val="tx1"/>
                </a:solidFill>
              </a:rPr>
              <a:t> и лекарственных препаратов.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9" y="1075174"/>
            <a:ext cx="3034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Улушение</a:t>
            </a:r>
            <a:r>
              <a:rPr lang="ru-RU" sz="2800" b="1" dirty="0" smtClean="0">
                <a:solidFill>
                  <a:schemeClr val="bg1"/>
                </a:solidFill>
              </a:rPr>
              <a:t> усвоения организмом человека лекарств и </a:t>
            </a:r>
            <a:r>
              <a:rPr lang="ru-RU" sz="2800" b="1" dirty="0" err="1" smtClean="0">
                <a:solidFill>
                  <a:schemeClr val="bg1"/>
                </a:solidFill>
              </a:rPr>
              <a:t>БАДов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0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763675"/>
            <a:ext cx="7315200" cy="53256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Воздействие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организм происходит </a:t>
            </a:r>
            <a:r>
              <a:rPr lang="ru-RU" dirty="0">
                <a:solidFill>
                  <a:schemeClr val="tx1"/>
                </a:solidFill>
              </a:rPr>
              <a:t>с помощью импульсов универсальной частоты, той самой с которой работают здоровые органы и мышцы.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этом </a:t>
            </a:r>
            <a:r>
              <a:rPr lang="ru-RU" dirty="0" smtClean="0">
                <a:solidFill>
                  <a:schemeClr val="tx1"/>
                </a:solidFill>
              </a:rPr>
              <a:t>ощущается лёгкая вибрация </a:t>
            </a:r>
            <a:r>
              <a:rPr lang="ru-RU" dirty="0">
                <a:solidFill>
                  <a:schemeClr val="tx1"/>
                </a:solidFill>
              </a:rPr>
              <a:t>и сокращение </a:t>
            </a:r>
            <a:r>
              <a:rPr lang="ru-RU" dirty="0" err="1">
                <a:solidFill>
                  <a:schemeClr val="tx1"/>
                </a:solidFill>
              </a:rPr>
              <a:t>спазмированных</a:t>
            </a:r>
            <a:r>
              <a:rPr lang="ru-RU" dirty="0">
                <a:solidFill>
                  <a:schemeClr val="tx1"/>
                </a:solidFill>
              </a:rPr>
              <a:t> участков тела. Сокращаясь, мышца сжимается ещё сильнее, а после расслабляется до нормального состояния. Таким образом проходят хронические спазмы, застои венозной крови и приходит в движение лимфа. Как следствие, налаживается процесс кровообращения.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29" y="1075174"/>
            <a:ext cx="3034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Принцип действия Аппаратного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МиоМассажа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3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763675"/>
            <a:ext cx="7315200" cy="532562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Спектр показаний достаточно широк, поскольку большинство заболеваний – это прежде всего спазм.</a:t>
            </a:r>
          </a:p>
          <a:p>
            <a:r>
              <a:rPr lang="ru-RU" b="1" dirty="0">
                <a:solidFill>
                  <a:schemeClr val="tx1"/>
                </a:solidFill>
              </a:rPr>
              <a:t>Особенно эффективен </a:t>
            </a:r>
            <a:r>
              <a:rPr lang="ru-RU" dirty="0">
                <a:solidFill>
                  <a:schemeClr val="tx1"/>
                </a:solidFill>
              </a:rPr>
              <a:t>наш </a:t>
            </a:r>
            <a:r>
              <a:rPr lang="ru-RU" dirty="0" smtClean="0">
                <a:solidFill>
                  <a:schemeClr val="tx1"/>
                </a:solidFill>
              </a:rPr>
              <a:t>Аппаратный </a:t>
            </a:r>
            <a:r>
              <a:rPr lang="ru-RU" dirty="0" err="1" smtClean="0">
                <a:solidFill>
                  <a:schemeClr val="tx1"/>
                </a:solidFill>
              </a:rPr>
              <a:t>МиоМассаж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🔹</a:t>
            </a:r>
            <a:r>
              <a:rPr lang="ru-RU" dirty="0">
                <a:solidFill>
                  <a:schemeClr val="tx1"/>
                </a:solidFill>
              </a:rPr>
              <a:t>остеохондрозе, грыжах, </a:t>
            </a:r>
            <a:r>
              <a:rPr lang="ru-RU" dirty="0" err="1">
                <a:solidFill>
                  <a:schemeClr val="tx1"/>
                </a:solidFill>
              </a:rPr>
              <a:t>протрузиях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экструзиях</a:t>
            </a:r>
            <a:r>
              <a:rPr lang="ru-RU" dirty="0">
                <a:solidFill>
                  <a:schemeClr val="tx1"/>
                </a:solidFill>
              </a:rPr>
              <a:t>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🔹хронических спазмах, застоях, невралгии;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🔹проблемах с суставами и нарушениях их подвижности;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🔹сбоях работы ЖКТ, мочеполовой системы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🔹бронхите, тонзиллите, синусите, отите, рините;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🔹 женских проблемах: опущение </a:t>
            </a:r>
            <a:r>
              <a:rPr lang="ru-RU" dirty="0">
                <a:solidFill>
                  <a:schemeClr val="tx1"/>
                </a:solidFill>
              </a:rPr>
              <a:t>органов малого таза, спайки, вагинальный метеоризм, недержание мочи, диастаз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🔹</a:t>
            </a:r>
            <a:r>
              <a:rPr lang="ru-RU" dirty="0">
                <a:solidFill>
                  <a:schemeClr val="tx1"/>
                </a:solidFill>
              </a:rPr>
              <a:t>нарушениях сна, хронической усталости и апатии.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29" y="1075174"/>
            <a:ext cx="3034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Показания для Аппаратного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МиоМассажа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7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763675"/>
            <a:ext cx="7315200" cy="53256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Процедура имеет </a:t>
            </a:r>
            <a:r>
              <a:rPr lang="ru-RU" dirty="0">
                <a:solidFill>
                  <a:schemeClr val="tx1"/>
                </a:solidFill>
              </a:rPr>
              <a:t>минимальное количество </a:t>
            </a:r>
            <a:r>
              <a:rPr lang="ru-RU" dirty="0" smtClean="0">
                <a:solidFill>
                  <a:schemeClr val="tx1"/>
                </a:solidFill>
              </a:rPr>
              <a:t>противопоказаний.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Основные противопоказания: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🔹 </a:t>
            </a:r>
            <a:r>
              <a:rPr lang="ru-RU" dirty="0" smtClean="0">
                <a:solidFill>
                  <a:schemeClr val="tx1"/>
                </a:solidFill>
              </a:rPr>
              <a:t>беременность,</a:t>
            </a:r>
          </a:p>
          <a:p>
            <a:r>
              <a:rPr lang="ru-RU" dirty="0">
                <a:solidFill>
                  <a:schemeClr val="tx1"/>
                </a:solidFill>
              </a:rPr>
              <a:t>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наличие кардиостимулятора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🔹 гипертония </a:t>
            </a: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 степени,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🔹 наличие тромбов,</a:t>
            </a:r>
          </a:p>
          <a:p>
            <a:r>
              <a:rPr lang="ru-RU" dirty="0">
                <a:solidFill>
                  <a:schemeClr val="tx1"/>
                </a:solidFill>
              </a:rPr>
              <a:t>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различные </a:t>
            </a:r>
            <a:r>
              <a:rPr lang="ru-RU" dirty="0" smtClean="0">
                <a:solidFill>
                  <a:schemeClr val="tx1"/>
                </a:solidFill>
              </a:rPr>
              <a:t>кровотечения,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🔹 </a:t>
            </a:r>
            <a:r>
              <a:rPr lang="ru-RU" dirty="0">
                <a:solidFill>
                  <a:schemeClr val="tx1"/>
                </a:solidFill>
              </a:rPr>
              <a:t>острая фаза любых респираторных </a:t>
            </a:r>
            <a:r>
              <a:rPr lang="ru-RU" dirty="0" smtClean="0">
                <a:solidFill>
                  <a:schemeClr val="tx1"/>
                </a:solidFill>
              </a:rPr>
              <a:t>заболеваний,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🔹 психические расстройства.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" y="1075174"/>
            <a:ext cx="3235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Противопоказания для Аппаратного </a:t>
            </a:r>
            <a:r>
              <a:rPr lang="ru-RU" sz="2800" b="1" dirty="0" err="1" smtClean="0">
                <a:solidFill>
                  <a:schemeClr val="bg1"/>
                </a:solidFill>
              </a:rPr>
              <a:t>МиоМассажа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55" y="771145"/>
            <a:ext cx="3743834" cy="5295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68" y="762436"/>
            <a:ext cx="3748035" cy="530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029" y="1227574"/>
            <a:ext cx="303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Документы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5857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480</TotalTime>
  <Words>574</Words>
  <Application>Microsoft Office PowerPoint</Application>
  <PresentationFormat>Широкоэкранный</PresentationFormat>
  <Paragraphs>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cp:lastPrinted>2023-01-18T16:31:21Z</cp:lastPrinted>
  <dcterms:created xsi:type="dcterms:W3CDTF">2022-11-04T16:17:42Z</dcterms:created>
  <dcterms:modified xsi:type="dcterms:W3CDTF">2023-03-23T08:24:15Z</dcterms:modified>
</cp:coreProperties>
</file>