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6" r:id="rId5"/>
    <p:sldId id="257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685198F-6066-4FF6-A79A-731D352D23F3}">
          <p14:sldIdLst>
            <p14:sldId id="266"/>
            <p14:sldId id="257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  <p14:section name="Раздел без заголовка" id="{4129B1FF-FAD4-480C-92C1-41B8C6A5C1D5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22A8B2-3DF1-4687-9B24-D72CA4064196}" type="datetime1">
              <a:rPr lang="ru-RU" noProof="1" smtClean="0"/>
              <a:t>29.04.2023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95AB33-FDED-42FB-BC2C-CF65D390CCCC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680408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60CA2-4614-41A2-B6D0-7CA45B59CBE5}" type="datetime1">
              <a:rPr lang="ru-RU" noProof="1" smtClean="0"/>
              <a:t>29.04.2023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BEC92D-C8E2-4A8F-BF2D-75109D630128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04819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3BEC92D-C8E2-4A8F-BF2D-75109D630128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28754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3BEC92D-C8E2-4A8F-BF2D-75109D630128}" type="slidenum">
              <a:rPr lang="ru-RU" noProof="1" dirty="0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54520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69FF07-BB05-4114-B1E3-7C3B6DE8DE8F}" type="datetime1">
              <a:rPr lang="ru-RU" noProof="1" dirty="0" smtClean="0"/>
              <a:t>29.04.2023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E3AA5E-BD7D-4013-89D6-C97B955389BE}" type="datetime1">
              <a:rPr lang="ru-RU" noProof="1" smtClean="0"/>
              <a:t>29.04.2023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5AA3EF-F244-4B65-AFCF-CCF424363F5C}" type="datetime1">
              <a:rPr lang="ru-RU" noProof="1" smtClean="0"/>
              <a:t>29.04.2023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marL="0">
              <a:defRPr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916876-D372-4A89-8672-BAC77BAB710B}" type="datetime1">
              <a:rPr lang="ru-RU" noProof="1" smtClean="0"/>
              <a:t>29.04.2023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113E31D-E2AB-40D1-8B51-AFA5AFEF393A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B3804B-8DB7-4E1C-AC30-6BB19C9A7B16}" type="datetime1">
              <a:rPr lang="ru-RU" noProof="1" smtClean="0"/>
              <a:t>29.04.2023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097279" y="1845734"/>
            <a:ext cx="4937760" cy="402336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17920" y="1845735"/>
            <a:ext cx="4937760" cy="402336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B5E05E-07CB-445E-B6DA-95D22C96C828}" type="datetime1">
              <a:rPr lang="ru-RU" noProof="1" smtClean="0"/>
              <a:t>29.04.2023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97280" y="1846052"/>
            <a:ext cx="4937760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097280" y="2582334"/>
            <a:ext cx="4937760" cy="33782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846052"/>
            <a:ext cx="4937760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344988-1C63-485B-9B8A-8D49EE1D3199}" type="datetime1">
              <a:rPr lang="ru-RU" noProof="1" smtClean="0"/>
              <a:t>29.04.2023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9FF145-BDDE-4626-AC68-931FAD4FDABA}" type="datetime1">
              <a:rPr lang="ru-RU" noProof="1" smtClean="0"/>
              <a:t>29.04.2023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FA4C1-5DC8-45E8-AF33-8AB554A0AE2B}" type="datetime1">
              <a:rPr lang="ru-RU" noProof="1" smtClean="0"/>
              <a:t>29.04.2023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rtlCol="0"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800600" y="731520"/>
            <a:ext cx="6492240" cy="52578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926080"/>
            <a:ext cx="3200400" cy="3379124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EA1C7E1D-3C75-4DAD-91BF-DB739C2481AD}" type="datetime1">
              <a:rPr lang="ru-RU" noProof="1" smtClean="0"/>
              <a:t>29.04.2023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5122BC-DC8B-4169-8E49-F72299D65947}" type="datetime1">
              <a:rPr lang="ru-RU" noProof="1" smtClean="0"/>
              <a:t>29.04.2023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8EBB86F1-A8C2-4E8C-A650-28D4B86DA54A}" type="datetime1">
              <a:rPr lang="ru-RU" noProof="1" smtClean="0"/>
              <a:t>29.04.2023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C95573-2971-40CA-8931-174ACDF3E9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4399" y="122102"/>
            <a:ext cx="10209198" cy="712971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865718"/>
            <a:ext cx="10058400" cy="617932"/>
          </a:xfrm>
        </p:spPr>
        <p:txBody>
          <a:bodyPr rtlCol="0">
            <a:normAutofit fontScale="90000"/>
          </a:bodyPr>
          <a:lstStyle/>
          <a:p>
            <a:br>
              <a:rPr lang="ru-RU" sz="4000" noProof="1">
                <a:solidFill>
                  <a:srgbClr val="FFFFFF"/>
                </a:solidFill>
              </a:rPr>
            </a:br>
            <a:br>
              <a:rPr lang="ru-RU" sz="4000" noProof="1">
                <a:solidFill>
                  <a:srgbClr val="FFFFFF"/>
                </a:solidFill>
              </a:rPr>
            </a:br>
            <a:r>
              <a:rPr lang="ru-RU" sz="4000" noProof="1">
                <a:solidFill>
                  <a:srgbClr val="FFFFFF"/>
                </a:solidFill>
              </a:rPr>
              <a:t>Центр ментального здоровья женщин и детей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021AD34D-B481-460D-8D66-E633C5E34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157765"/>
            <a:ext cx="10058400" cy="1202853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«Я </a:t>
            </a:r>
            <a:r>
              <a:rPr lang="ru-RU" sz="6000" dirty="0" err="1">
                <a:solidFill>
                  <a:schemeClr val="bg1"/>
                </a:solidFill>
              </a:rPr>
              <a:t>есТЬ</a:t>
            </a:r>
            <a:r>
              <a:rPr lang="ru-RU" sz="6000" dirty="0">
                <a:solidFill>
                  <a:schemeClr val="bg1"/>
                </a:solidFill>
              </a:rPr>
              <a:t>!»</a:t>
            </a:r>
          </a:p>
        </p:txBody>
      </p:sp>
    </p:spTree>
    <p:extLst>
      <p:ext uri="{BB962C8B-B14F-4D97-AF65-F5344CB8AC3E}">
        <p14:creationId xmlns:p14="http://schemas.microsoft.com/office/powerpoint/2010/main" val="139441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72A49-809B-4E29-806B-A8566CFF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46841"/>
            <a:ext cx="3200400" cy="1839292"/>
          </a:xfrm>
        </p:spPr>
        <p:txBody>
          <a:bodyPr>
            <a:normAutofit/>
          </a:bodyPr>
          <a:lstStyle/>
          <a:p>
            <a:r>
              <a:rPr lang="ru-RU" sz="2800" dirty="0"/>
              <a:t>Живое общение и поддержка единомышленниц 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F782C7-C887-4804-A9D5-6F4F8CA20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39613"/>
            <a:ext cx="3200400" cy="4004441"/>
          </a:xfrm>
        </p:spPr>
        <p:txBody>
          <a:bodyPr>
            <a:noAutofit/>
          </a:bodyPr>
          <a:lstStyle/>
          <a:p>
            <a:r>
              <a:rPr lang="ru-RU" sz="1600" dirty="0"/>
              <a:t>Испокон веков женщины собирались вместе, рукодельничали, пели песни, </a:t>
            </a:r>
            <a:r>
              <a:rPr lang="ru-RU" sz="1600" dirty="0">
                <a:solidFill>
                  <a:schemeClr val="bg1"/>
                </a:solidFill>
              </a:rPr>
              <a:t>проводили ритуалы. </a:t>
            </a:r>
            <a:r>
              <a:rPr lang="ru-RU" sz="1600" dirty="0" err="1">
                <a:solidFill>
                  <a:schemeClr val="bg1"/>
                </a:solidFill>
              </a:rPr>
              <a:t>В</a:t>
            </a:r>
            <a:r>
              <a:rPr lang="ru-RU" sz="1600" b="1" dirty="0" err="1">
                <a:solidFill>
                  <a:schemeClr val="bg1"/>
                </a:solidFill>
              </a:rPr>
              <a:t>"женском</a:t>
            </a:r>
            <a:r>
              <a:rPr lang="ru-RU" sz="1600" b="1" dirty="0">
                <a:solidFill>
                  <a:schemeClr val="bg1"/>
                </a:solidFill>
              </a:rPr>
              <a:t> круге", который собирался с давних времен, скрыт глубокий сакральный смысл.</a:t>
            </a:r>
          </a:p>
          <a:p>
            <a:r>
              <a:rPr lang="ru-RU" sz="1600" dirty="0">
                <a:solidFill>
                  <a:schemeClr val="bg1"/>
                </a:solidFill>
                <a:latin typeface="PT Serif"/>
              </a:rPr>
              <a:t>В некоторых странах, племенах и культурах до сих пор существует традиция собираться в сестринский и братский круг. С давних времен возможность собираться этим кругом позволяла шлифовать истинность мужской и женской природы.  В этом кругу удовлетворяется одна из важных потребностей человека — необходимость принадлежать своему полу.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EAF812-0C51-42DC-9DAC-E80FBA3E9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642" y="373099"/>
            <a:ext cx="7539547" cy="388757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3A5DF36-5730-4A09-BF69-BB01F28C717B}"/>
              </a:ext>
            </a:extLst>
          </p:cNvPr>
          <p:cNvSpPr/>
          <p:nvPr/>
        </p:nvSpPr>
        <p:spPr>
          <a:xfrm>
            <a:off x="4824248" y="4556234"/>
            <a:ext cx="645516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ru-RU" sz="1600" dirty="0">
                <a:latin typeface="PT Serif"/>
              </a:rPr>
              <a:t>       Женский круг — это аналог инициации, который исторически нужен для становления женщины женщиной.  В женском кругу могут быть подняты такие темы, которые при мужчинах не озвучиваются. Таким образом у женщин появляется возможность обучаться друг у друга путем пересечения их судеб. Они обогащают друг друга живым опытом боли и счастья в отношениях. Так происходит негласная передача участницам качеств раскрытой женственности, в едином круге женщин, через пересечение чувств и личных историй;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8916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81708-69B1-4ABF-9CF9-769499C7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549751"/>
          </a:xfrm>
        </p:spPr>
        <p:txBody>
          <a:bodyPr>
            <a:normAutofit/>
          </a:bodyPr>
          <a:lstStyle/>
          <a:p>
            <a:r>
              <a:rPr lang="ru-RU" sz="2800" dirty="0"/>
              <a:t>Совместные выезды, туры и походы по родному краю.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A1AEC78-0A1C-41B2-B0CC-8D9846268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9078" y="3565295"/>
            <a:ext cx="4120165" cy="273990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3C8E579-56DE-4BAD-A47B-F57C84715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569779"/>
            <a:ext cx="3200400" cy="37354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YS Text"/>
              </a:rPr>
              <a:t>Отдых на </a:t>
            </a:r>
            <a:r>
              <a:rPr lang="ru-RU" b="1" dirty="0">
                <a:solidFill>
                  <a:schemeClr val="bg1"/>
                </a:solidFill>
                <a:latin typeface="YS Text"/>
              </a:rPr>
              <a:t>природе</a:t>
            </a:r>
            <a:r>
              <a:rPr lang="ru-RU" dirty="0">
                <a:solidFill>
                  <a:schemeClr val="bg1"/>
                </a:solidFill>
                <a:latin typeface="YS Text"/>
              </a:rPr>
              <a:t> — один из простых способов </a:t>
            </a:r>
            <a:r>
              <a:rPr lang="ru-RU" b="1" dirty="0">
                <a:solidFill>
                  <a:schemeClr val="bg1"/>
                </a:solidFill>
                <a:latin typeface="YS Text"/>
              </a:rPr>
              <a:t>восстановления</a:t>
            </a:r>
            <a:r>
              <a:rPr lang="ru-RU" dirty="0">
                <a:solidFill>
                  <a:schemeClr val="bg1"/>
                </a:solidFill>
                <a:latin typeface="YS Text"/>
              </a:rPr>
              <a:t> психики, у которого много научно доказанных обоснований.</a:t>
            </a:r>
          </a:p>
          <a:p>
            <a:r>
              <a:rPr lang="ru-RU" dirty="0"/>
              <a:t>Именно у сил природы просили помощи наши далекие предки практически во всех жизненных ситуациях.</a:t>
            </a:r>
          </a:p>
          <a:p>
            <a:r>
              <a:rPr lang="ru-RU" dirty="0"/>
              <a:t>Сила 4 стихий : земля, воздух, вода, огонь — при умелом обращении помогает восстановить утраченный энергетический баланс и восполнить жизненный ресурс.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805D84-AA29-4887-B9E0-DD246E951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183" y="306165"/>
            <a:ext cx="4601230" cy="30663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401C21-9E96-4F99-BE4F-38AD3F42D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954" y="1245789"/>
            <a:ext cx="2517289" cy="16802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F6315F-779B-497F-8470-A7CEA5623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082" y="4162097"/>
            <a:ext cx="2884192" cy="192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69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59410-A305-4B53-92C3-8016D7B18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719"/>
            <a:ext cx="3200400" cy="1136005"/>
          </a:xfrm>
        </p:spPr>
        <p:txBody>
          <a:bodyPr/>
          <a:lstStyle/>
          <a:p>
            <a:r>
              <a:rPr lang="ru-RU" dirty="0"/>
              <a:t>Обмен вещами и услугами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B196EBA-28AF-4247-80B5-D2B227B6B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1" y="361720"/>
            <a:ext cx="3429000" cy="228510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4D62BAC-BF6A-420B-BF6B-2EBE24A40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55379"/>
            <a:ext cx="3200400" cy="4649825"/>
          </a:xfrm>
        </p:spPr>
        <p:txBody>
          <a:bodyPr/>
          <a:lstStyle/>
          <a:p>
            <a:r>
              <a:rPr lang="ru-RU" dirty="0"/>
              <a:t> Своп вечеринки , на которые приносятся пригодные к носке </a:t>
            </a:r>
            <a:r>
              <a:rPr lang="ru-RU" b="1" dirty="0"/>
              <a:t>вещи</a:t>
            </a:r>
            <a:r>
              <a:rPr lang="ru-RU" dirty="0"/>
              <a:t> и меняются на то, что приглянется. </a:t>
            </a:r>
          </a:p>
          <a:p>
            <a:r>
              <a:rPr lang="ru-RU" dirty="0"/>
              <a:t>Благодаря </a:t>
            </a:r>
            <a:r>
              <a:rPr lang="ru-RU" b="1" dirty="0"/>
              <a:t>обмену</a:t>
            </a:r>
            <a:r>
              <a:rPr lang="ru-RU" dirty="0"/>
              <a:t> </a:t>
            </a:r>
            <a:r>
              <a:rPr lang="ru-RU" b="1" dirty="0"/>
              <a:t>вещами</a:t>
            </a:r>
            <a:r>
              <a:rPr lang="ru-RU" dirty="0"/>
              <a:t>  можно избавиться от ненужной одежды и без лишних трат обзавестись обновками, не забывая о принципах осознанного потребления.</a:t>
            </a:r>
          </a:p>
          <a:p>
            <a:r>
              <a:rPr lang="ru-RU" dirty="0"/>
              <a:t>Оставшиеся(не разобранные) после вечеринки вещи можно передавать нуждающимся или в специальные фонды</a:t>
            </a:r>
          </a:p>
          <a:p>
            <a:r>
              <a:rPr lang="ru-RU" dirty="0"/>
              <a:t>Кстати, свопы — это не только про одежду. Тематика может быть любая — от комнатных растений до спортивного инвентаря и услуг.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DA0B1F-DD75-4D5D-9CCD-25AB8AD03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778" y="2926080"/>
            <a:ext cx="5447645" cy="36103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FE7D2B-7B15-48C7-BAEB-C66DC0BAD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338" y="361719"/>
            <a:ext cx="2285108" cy="228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55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3B6DC-075B-494A-9047-28750105D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Просветительская деятельность о силе рода, изучении своих корней и важности почитания предков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BA40E5D-9CD2-42C7-B35E-AA019A67E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0965" y="1289350"/>
            <a:ext cx="5959844" cy="397633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C5127FA-8E5A-48F0-A69B-F65CC97B0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Проблема отцов и детей, матерей и дочерей приводит к тому, что если нет взаимопонимания, у детей, соответственно, не будет нормальной семейной жизни </a:t>
            </a:r>
            <a:r>
              <a:rPr lang="ru-RU" dirty="0" err="1"/>
              <a:t>впоследствие</a:t>
            </a:r>
            <a:r>
              <a:rPr lang="ru-RU" dirty="0"/>
              <a:t>. Кроме того, они будут неуверенно себя чувствовать в жизни. </a:t>
            </a:r>
            <a:r>
              <a:rPr lang="ru-RU" dirty="0" err="1"/>
              <a:t>Еесли</a:t>
            </a:r>
            <a:r>
              <a:rPr lang="ru-RU"/>
              <a:t>  </a:t>
            </a:r>
            <a:r>
              <a:rPr lang="ru-RU" dirty="0"/>
              <a:t>нет связи с родителями, </a:t>
            </a:r>
            <a:r>
              <a:rPr lang="ru-RU"/>
              <a:t>значит дети, </a:t>
            </a:r>
            <a:r>
              <a:rPr lang="ru-RU" dirty="0"/>
              <a:t>словно </a:t>
            </a:r>
            <a:r>
              <a:rPr lang="ru-RU" dirty="0" err="1"/>
              <a:t>недорождены</a:t>
            </a:r>
            <a:r>
              <a:rPr lang="ru-RU" dirty="0"/>
              <a:t> психологически. И как показывает практика, если родители не приняли своих детей, последние потом в большинстве случаев ведут несчастливую жизнь.</a:t>
            </a:r>
          </a:p>
        </p:txBody>
      </p:sp>
    </p:spTree>
    <p:extLst>
      <p:ext uri="{BB962C8B-B14F-4D97-AF65-F5344CB8AC3E}">
        <p14:creationId xmlns:p14="http://schemas.microsoft.com/office/powerpoint/2010/main" val="505495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8A1BE-1637-48E6-B91B-8162C738F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Женщина – ценность этого мира. Её здоровье </a:t>
            </a:r>
            <a:r>
              <a:rPr lang="ru-RU" sz="2400"/>
              <a:t>и состояние </a:t>
            </a:r>
            <a:r>
              <a:rPr lang="ru-RU" sz="2400" dirty="0"/>
              <a:t>– залог счастливого будущего всей нации.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D5B663-7785-4433-A684-A36D31CB2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Издревле, во время пожара от огня спасали в первую очередь женщину. Женщина – </a:t>
            </a:r>
            <a:r>
              <a:rPr lang="ru-RU" dirty="0" err="1"/>
              <a:t>продолжительница</a:t>
            </a:r>
            <a:r>
              <a:rPr lang="ru-RU" dirty="0"/>
              <a:t> рода и жизни. Жизнь вечна, пока жива женщина.</a:t>
            </a:r>
          </a:p>
          <a:p>
            <a:r>
              <a:rPr lang="ru-RU" dirty="0"/>
              <a:t>Жизнь как сосуд: чем наполняем, то и имеем.</a:t>
            </a:r>
            <a:br>
              <a:rPr lang="ru-RU" dirty="0"/>
            </a:br>
            <a:r>
              <a:rPr lang="ru-RU" dirty="0"/>
              <a:t>Наполни жизнь информацией о здоровье – получишь поток здоровья. Наполни ее информацией о деньгах, финансах, социальных правилах этого мира – получишь поток денег; наполни информацией любви и продолжения рода – получишь поток любви. И так далее.</a:t>
            </a:r>
          </a:p>
          <a:p>
            <a:pPr algn="ctr"/>
            <a:r>
              <a:rPr lang="ru-RU" dirty="0"/>
              <a:t>Мы в силах создавать любовь!!!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E24167-2106-49E6-A56D-96AA234E1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45" y="3613632"/>
            <a:ext cx="3319955" cy="221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0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 useBgFill="1"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068AE51-CCD0-4284-B484-F3C363DD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74" y="189196"/>
            <a:ext cx="10969572" cy="2033742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Суть проекта</a:t>
            </a:r>
            <a:r>
              <a:rPr lang="ru-RU" sz="3200" dirty="0"/>
              <a:t>: Образование и функционирование семейного клуба, основной целью которого является восстановление и поддержание любви, понимания и лада в семье, в роду, в обществе. Оказание поддержки по обретению покоя и счастья в душе обратившегося за помощью.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046230-3566-4A17-AD81-147D83521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838" y="2022544"/>
            <a:ext cx="7565457" cy="431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9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764BC-952F-402C-8738-8B0EF89AD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Целевая аудитория:</a:t>
            </a:r>
            <a:r>
              <a:rPr lang="ru-RU" sz="4000" dirty="0"/>
              <a:t> </a:t>
            </a:r>
            <a:r>
              <a:rPr lang="ru-RU" sz="3600" dirty="0"/>
              <a:t>Женщины и дети разных возрастов.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929BE3-179A-4877-939D-6774206E7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970" y="1860331"/>
            <a:ext cx="7589265" cy="4297013"/>
          </a:xfrm>
        </p:spPr>
      </p:pic>
    </p:spTree>
    <p:extLst>
      <p:ext uri="{BB962C8B-B14F-4D97-AF65-F5344CB8AC3E}">
        <p14:creationId xmlns:p14="http://schemas.microsoft.com/office/powerpoint/2010/main" val="3319983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46A16-87FA-4440-869B-C7803DEE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006279-2526-4ABB-8F41-B51BA023E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-Здоровые и счастливые женщины и дети, уверенные в себе, своих силах и завтрашнем дне.</a:t>
            </a:r>
          </a:p>
          <a:p>
            <a:r>
              <a:rPr lang="ru-RU" sz="2800" dirty="0"/>
              <a:t>-Выход на качественно новый уровень жизни и взаимопонимания внутри семьи и общественности.</a:t>
            </a:r>
          </a:p>
          <a:p>
            <a:r>
              <a:rPr lang="ru-RU" sz="2800" dirty="0"/>
              <a:t>-Здоровые женщины и дети – как основа благополучия всей нации.</a:t>
            </a:r>
          </a:p>
        </p:txBody>
      </p:sp>
    </p:spTree>
    <p:extLst>
      <p:ext uri="{BB962C8B-B14F-4D97-AF65-F5344CB8AC3E}">
        <p14:creationId xmlns:p14="http://schemas.microsoft.com/office/powerpoint/2010/main" val="111833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E4260-5CC0-40A2-B452-61A0CCC6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8977"/>
            <a:ext cx="3200400" cy="595423"/>
          </a:xfrm>
        </p:spPr>
        <p:txBody>
          <a:bodyPr>
            <a:normAutofit/>
          </a:bodyPr>
          <a:lstStyle/>
          <a:p>
            <a:r>
              <a:rPr lang="ru-RU" dirty="0"/>
              <a:t>Наполнение: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2EB054-D619-42B1-83AE-BD57F1AA9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833" y="914400"/>
            <a:ext cx="3200400" cy="5405469"/>
          </a:xfrm>
        </p:spPr>
        <p:txBody>
          <a:bodyPr>
            <a:noAutofit/>
          </a:bodyPr>
          <a:lstStyle/>
          <a:p>
            <a:r>
              <a:rPr lang="ru-RU" sz="1600" dirty="0"/>
              <a:t>-Поддержка психологов и специалистов</a:t>
            </a:r>
          </a:p>
          <a:p>
            <a:r>
              <a:rPr lang="ru-RU" sz="1600" dirty="0"/>
              <a:t>-Различные оздоравливающие практики для тела: йога, </a:t>
            </a:r>
            <a:r>
              <a:rPr lang="ru-RU" sz="1600" dirty="0" err="1"/>
              <a:t>цигун</a:t>
            </a:r>
            <a:r>
              <a:rPr lang="ru-RU" sz="1600" dirty="0"/>
              <a:t>, </a:t>
            </a:r>
            <a:r>
              <a:rPr lang="ru-RU" sz="1600" dirty="0" err="1"/>
              <a:t>энергопрактики</a:t>
            </a:r>
            <a:r>
              <a:rPr lang="ru-RU" sz="1600" dirty="0"/>
              <a:t>, танцы и медитации</a:t>
            </a:r>
          </a:p>
          <a:p>
            <a:r>
              <a:rPr lang="ru-RU" sz="1600" dirty="0"/>
              <a:t>-Совместное творчество</a:t>
            </a:r>
          </a:p>
          <a:p>
            <a:r>
              <a:rPr lang="ru-RU" sz="1600" dirty="0"/>
              <a:t>-Звуковые практики: </a:t>
            </a:r>
            <a:r>
              <a:rPr lang="ru-RU" sz="1600" dirty="0" err="1"/>
              <a:t>звукотерапия</a:t>
            </a:r>
            <a:r>
              <a:rPr lang="ru-RU" sz="1600" dirty="0"/>
              <a:t>, вокал, песенные круги</a:t>
            </a:r>
          </a:p>
          <a:p>
            <a:r>
              <a:rPr lang="ru-RU" sz="1600" dirty="0"/>
              <a:t>-Живое общение и поддержка единомышленниц</a:t>
            </a:r>
          </a:p>
          <a:p>
            <a:r>
              <a:rPr lang="ru-RU" sz="1600" dirty="0"/>
              <a:t>-Совместные выезды, туры и походы по родному краю</a:t>
            </a:r>
          </a:p>
          <a:p>
            <a:r>
              <a:rPr lang="ru-RU" sz="1600" dirty="0"/>
              <a:t>-Взаимообмен услугами и вещами</a:t>
            </a:r>
          </a:p>
          <a:p>
            <a:r>
              <a:rPr lang="ru-RU" sz="1600" dirty="0"/>
              <a:t>-Просветительская деятельность о силе рода, изучении своих корней и важности почитания предков</a:t>
            </a:r>
          </a:p>
          <a:p>
            <a:endParaRPr lang="ru-RU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757DCB-A8B5-4459-8E18-2926ECEA4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18978"/>
            <a:ext cx="5061098" cy="61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51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E66E7-3611-4E2F-B368-55B358C1D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82772"/>
            <a:ext cx="3413051" cy="1446028"/>
          </a:xfrm>
        </p:spPr>
        <p:txBody>
          <a:bodyPr/>
          <a:lstStyle/>
          <a:p>
            <a:r>
              <a:rPr lang="ru-RU" dirty="0"/>
              <a:t>Помощь специалистов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88D39-022F-4999-8B60-1A0CF177F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925626"/>
            <a:ext cx="3200400" cy="4379578"/>
          </a:xfrm>
        </p:spPr>
        <p:txBody>
          <a:bodyPr>
            <a:normAutofit/>
          </a:bodyPr>
          <a:lstStyle/>
          <a:p>
            <a:r>
              <a:rPr lang="ru-RU" sz="2000" dirty="0"/>
              <a:t>-Групповые и индивидуальные консультации психологов и психотерапевтов</a:t>
            </a:r>
          </a:p>
          <a:p>
            <a:r>
              <a:rPr lang="ru-RU" sz="2000" dirty="0"/>
              <a:t>-Психологические сессии, поддерживающие техники и тренинги личностного роста</a:t>
            </a:r>
          </a:p>
          <a:p>
            <a:r>
              <a:rPr lang="ru-RU" sz="2000" dirty="0"/>
              <a:t>-Наблюдение, поддержка и ведение женщин и детей  в различных жизненных ситуациях и волнующих вопросах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FD17DC-5152-41EB-BFF5-4D1EDD94D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666" y="597795"/>
            <a:ext cx="5407864" cy="540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1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A34CE-3961-4D3D-AFDC-D67E64BA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085585"/>
          </a:xfrm>
        </p:spPr>
        <p:txBody>
          <a:bodyPr/>
          <a:lstStyle/>
          <a:p>
            <a:r>
              <a:rPr lang="ru-RU" dirty="0"/>
              <a:t>Здоровое тело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CCAAA2B-97F4-487F-BC64-F5F23FEDD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1480" y="565811"/>
            <a:ext cx="3749039" cy="246647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39D42FA-5FEB-4F84-8793-F9BA29803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92595"/>
            <a:ext cx="3200400" cy="3636335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-Йога</a:t>
            </a:r>
          </a:p>
          <a:p>
            <a:r>
              <a:rPr lang="ru-RU" sz="2000" dirty="0"/>
              <a:t>-Цигун</a:t>
            </a:r>
          </a:p>
          <a:p>
            <a:r>
              <a:rPr lang="ru-RU" sz="2000" dirty="0"/>
              <a:t>-</a:t>
            </a:r>
            <a:r>
              <a:rPr lang="ru-RU" sz="2000" dirty="0" err="1"/>
              <a:t>Энергопроктики</a:t>
            </a:r>
            <a:endParaRPr lang="ru-RU" sz="2000" dirty="0"/>
          </a:p>
          <a:p>
            <a:r>
              <a:rPr lang="ru-RU" sz="2000" dirty="0"/>
              <a:t>-Танцевально-двигательная</a:t>
            </a:r>
          </a:p>
          <a:p>
            <a:r>
              <a:rPr lang="ru-RU" sz="2000" dirty="0"/>
              <a:t>терапия</a:t>
            </a:r>
          </a:p>
          <a:p>
            <a:r>
              <a:rPr lang="ru-RU" sz="2000" dirty="0"/>
              <a:t>-Медитация</a:t>
            </a:r>
          </a:p>
          <a:p>
            <a:r>
              <a:rPr lang="ru-RU" sz="2000" dirty="0"/>
              <a:t>-Здоровое питание</a:t>
            </a:r>
          </a:p>
          <a:p>
            <a:r>
              <a:rPr lang="ru-RU" sz="2000" dirty="0"/>
              <a:t>В здоровом теле- здоровый дух.  С этим сегодня никто не поспорит.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99F7DC-BFA7-47A2-8990-2D2155D53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355" y="3396331"/>
            <a:ext cx="3657930" cy="25912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DE92F9-5451-4D1E-B545-9AF4994C7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355" y="594359"/>
            <a:ext cx="3656890" cy="24379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A9B70F9-37CA-4E8A-85A5-D27117343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1571" y="3429000"/>
            <a:ext cx="3837858" cy="25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8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C2B72-1225-424E-B22C-A410CAE9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483" y="-552893"/>
            <a:ext cx="5252483" cy="187133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Совместное творчество</a:t>
            </a:r>
            <a:r>
              <a:rPr lang="ru-RU" dirty="0"/>
              <a:t> творчество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A830CD-6CB7-4BA3-9A72-19CDAA4EC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57" y="594359"/>
            <a:ext cx="3368454" cy="2286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D925C1A-A74E-4207-8ED4-C94CA8E4D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42" y="3290778"/>
            <a:ext cx="2966483" cy="2972863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C70EEA-8DB5-42F3-8466-59121CAC4162}"/>
              </a:ext>
            </a:extLst>
          </p:cNvPr>
          <p:cNvSpPr/>
          <p:nvPr/>
        </p:nvSpPr>
        <p:spPr>
          <a:xfrm>
            <a:off x="4423142" y="895200"/>
            <a:ext cx="691116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Для женщины творчество целебно и благоприятно. С его помощью женщина учится чувствовать окружающий мир, видеть и осознавать себя неотъемлемой его частью, учится самовыражаться, поднимать самооценку, понимать, что, на самом деле, необходимо ей для раскрытия своего потенциала.</a:t>
            </a:r>
          </a:p>
          <a:p>
            <a:r>
              <a:rPr lang="ru-RU" dirty="0"/>
              <a:t>    В процессе творения происходит  определенного вида лечение души, гармоничное  восприятие мира, восстановление нарушенных связей между чувствами и разумом, эмоциональное общение. Творчество, переживание, креативность- вот путь, который ведет к развитию.</a:t>
            </a:r>
          </a:p>
          <a:p>
            <a:r>
              <a:rPr lang="ru-RU" dirty="0"/>
              <a:t>    Творчество, как процесс, тесно связан с понятием удовольствия. А женщина в таком состоянии способна задействовать колоссальный скрытый ресурс, который она не использует в повседневной жизни из-за полного погружения в бытовые проблемы. Таким образом, этот процесс является просто незаменимым, когда необходимо выразить свои переживания. И нередко он становится единственным видом «связи» между женщиной и всем миром в качестве помощи в самые трудные периоды ее жизни, что позволяет ей по-другому взглянуть на  проблемы и увидеть многообразие способов и средств  для их решения.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83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52729-8A83-4FB2-9A5D-EA235630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470" y="148857"/>
            <a:ext cx="6826101" cy="208398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Исцеление звуком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-</a:t>
            </a:r>
            <a:r>
              <a:rPr lang="ru-RU" sz="2800" dirty="0" err="1">
                <a:solidFill>
                  <a:schemeClr val="tx1"/>
                </a:solidFill>
              </a:rPr>
              <a:t>Звукотерапия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-</a:t>
            </a:r>
            <a:r>
              <a:rPr lang="ru-RU" sz="2800" dirty="0" err="1">
                <a:solidFill>
                  <a:schemeClr val="tx1"/>
                </a:solidFill>
              </a:rPr>
              <a:t>Песеные</a:t>
            </a:r>
            <a:r>
              <a:rPr lang="ru-RU" sz="2800" dirty="0">
                <a:solidFill>
                  <a:schemeClr val="tx1"/>
                </a:solidFill>
              </a:rPr>
              <a:t> круги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-Вокал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92CAD88-7E4C-41CC-963E-2E13DA0B0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752" y="3769243"/>
            <a:ext cx="3448617" cy="2299078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C48F83-4DCC-4D0A-87CE-FEDFDED53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52" y="790577"/>
            <a:ext cx="3448617" cy="2298180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AE33F5BC-F27A-49EF-9C0D-9B3EF6655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89228" y="2232837"/>
            <a:ext cx="6996222" cy="501856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          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Звукотерапия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-  это один из древнейших способов улучшить самочувствие, настроить на определенный лад. Достаточно вспомнить колыбельные - самый приятный метод убаюкать ребенка. Или щебет птиц, от которого становится радостно на душе. Или шелест волн, способный успокоить и подарить ощущение счастья. И даже просто звук тишины - исцеляющий после шумного мегаполиса.     </a:t>
            </a:r>
          </a:p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        Научными исследованиями доказано, что даже «</a:t>
            </a:r>
            <a:r>
              <a:rPr lang="ru-RU" sz="2000" i="1" dirty="0">
                <a:solidFill>
                  <a:schemeClr val="tx1"/>
                </a:solidFill>
                <a:latin typeface="+mj-lt"/>
              </a:rPr>
              <a:t>простое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» пение от души в течение 20 – 30 минут ежедневно оказывает исключительно положительное воздействие на организм человека. Показано, что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вокалотерапия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даёт особенно хорошие результаты при хронических заболеваниях дыхательных путей а так же освобождает блокированную энергию, влияет на весь организм и стимулирует наши собственные силы для самовосстановления.</a:t>
            </a:r>
          </a:p>
        </p:txBody>
      </p:sp>
    </p:spTree>
    <p:extLst>
      <p:ext uri="{BB962C8B-B14F-4D97-AF65-F5344CB8AC3E}">
        <p14:creationId xmlns:p14="http://schemas.microsoft.com/office/powerpoint/2010/main" val="248358111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спектива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633_TF22581678.potx" id="{FACD1DED-42AB-4244-AACE-83F1A6000705}" vid="{74BAC70B-DA3E-4195-B22C-F0ADEA18A76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6451C01-71EB-4236-9458-377C31D5C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26911E-AE6C-4963-864C-FEDEB2DC77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5550B3-F1C0-4D73-82FC-DDABEC8F095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Ретроспектива</Template>
  <TotalTime>0</TotalTime>
  <Words>849</Words>
  <Application>Microsoft Office PowerPoint</Application>
  <PresentationFormat>Широкоэкранный</PresentationFormat>
  <Paragraphs>58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PT Serif</vt:lpstr>
      <vt:lpstr>YS Text</vt:lpstr>
      <vt:lpstr>Ретроспектива</vt:lpstr>
      <vt:lpstr>  Центр ментального здоровья женщин и детей</vt:lpstr>
      <vt:lpstr>Суть проекта: Образование и функционирование семейного клуба, основной целью которого является восстановление и поддержание любви, понимания и лада в семье, в роду, в обществе. Оказание поддержки по обретению покоя и счастья в душе обратившегося за помощью.</vt:lpstr>
      <vt:lpstr>Целевая аудитория: Женщины и дети разных возрастов.</vt:lpstr>
      <vt:lpstr>Результаты проекта:</vt:lpstr>
      <vt:lpstr>Наполнение:</vt:lpstr>
      <vt:lpstr>Помощь специалистов</vt:lpstr>
      <vt:lpstr>Здоровое тело</vt:lpstr>
      <vt:lpstr>Совместное творчество творчество</vt:lpstr>
      <vt:lpstr>Исцеление звуком -Звукотерапия -Песеные круги -Вокал</vt:lpstr>
      <vt:lpstr>Живое общение и поддержка единомышленниц . </vt:lpstr>
      <vt:lpstr>Совместные выезды, туры и походы по родному краю.</vt:lpstr>
      <vt:lpstr>Обмен вещами и услугами</vt:lpstr>
      <vt:lpstr>Просветительская деятельность о силе рода, изучении своих корней и важности почитания предков</vt:lpstr>
      <vt:lpstr>Женщина – ценность этого мира. Её здоровье и состояние – залог счастливого будущего всей нации.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2023-03-29T07:38:56Z</dcterms:created>
  <dcterms:modified xsi:type="dcterms:W3CDTF">2023-04-29T20:37:47Z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