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9" r:id="rId3"/>
    <p:sldId id="258" r:id="rId4"/>
    <p:sldId id="260" r:id="rId5"/>
    <p:sldId id="257" r:id="rId6"/>
    <p:sldId id="268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74545-565D-4700-B825-61AAF4B071DE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963AB-5D67-4064-B54D-2D3D8C705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2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963AB-5D67-4064-B54D-2D3D8C70582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3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BD0E7AD-6A29-4B48-B11E-9BA49C983AB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5309A3-1398-4801-9D2A-DCDE616A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652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E7AD-6A29-4B48-B11E-9BA49C983AB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09A3-1398-4801-9D2A-DCDE616A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0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E7AD-6A29-4B48-B11E-9BA49C983AB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09A3-1398-4801-9D2A-DCDE616A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9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E7AD-6A29-4B48-B11E-9BA49C983AB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09A3-1398-4801-9D2A-DCDE616A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52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BD0E7AD-6A29-4B48-B11E-9BA49C983AB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565309A3-1398-4801-9D2A-DCDE616A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00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E7AD-6A29-4B48-B11E-9BA49C983AB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09A3-1398-4801-9D2A-DCDE616A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E7AD-6A29-4B48-B11E-9BA49C983AB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09A3-1398-4801-9D2A-DCDE616A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8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E7AD-6A29-4B48-B11E-9BA49C983AB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09A3-1398-4801-9D2A-DCDE616A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77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E7AD-6A29-4B48-B11E-9BA49C983AB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09A3-1398-4801-9D2A-DCDE616A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E7AD-6A29-4B48-B11E-9BA49C983AB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565309A3-1398-4801-9D2A-DCDE616A00F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996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D0E7AD-6A29-4B48-B11E-9BA49C983AB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565309A3-1398-4801-9D2A-DCDE616A00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829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D0E7AD-6A29-4B48-B11E-9BA49C983AB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5309A3-1398-4801-9D2A-DCDE616A00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58718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7E59DD1-E423-4B9F-B797-8CDD901E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3732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«Здоровый сотрудник-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успешный коллектив!»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8CAB01-A1E0-4013-92DE-3C967553F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78" y="1935332"/>
            <a:ext cx="6383044" cy="4163627"/>
          </a:xfrm>
        </p:spPr>
      </p:pic>
    </p:spTree>
    <p:extLst>
      <p:ext uri="{BB962C8B-B14F-4D97-AF65-F5344CB8AC3E}">
        <p14:creationId xmlns:p14="http://schemas.microsoft.com/office/powerpoint/2010/main" val="4085757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D5F92E80-D3A8-4097-98F5-4DF7AC1290A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821227" y="1023890"/>
            <a:ext cx="3808521" cy="47673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конце года в учреждении подводятся итоги по участию и вовлеченности сотрудников в спортивные,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етительские мероприятия, особо отличившиеся на общем собрании коллектива награждаются грамотами учреждения, отмечаются  призами, а так же премируются в соответствии с Положением по оплате труда.</a:t>
            </a:r>
            <a:endParaRPr lang="ru-RU" sz="1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A4FAD3-B51D-41D0-8A94-E9AB1ACE0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2" y="907741"/>
            <a:ext cx="7332955" cy="476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1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FBAA31-BAFE-49CA-872F-072C32F01D7B}"/>
              </a:ext>
            </a:extLst>
          </p:cNvPr>
          <p:cNvSpPr/>
          <p:nvPr/>
        </p:nvSpPr>
        <p:spPr>
          <a:xfrm>
            <a:off x="535621" y="718637"/>
            <a:ext cx="3681273" cy="5613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внедрения  Программы формирования здорового образа жизни сотрудников «Здоровый сотрудник-успешный коллектив!» , направленной на укрепление здоровья дал следующие результаты: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Снизилось количество дней отсутствия работников по нетрудоспособности до 50 %,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-уменьшилось количество больничных листов на  30%,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увеличилась доля работников, охваченных профилактическими мероприятиями по ЗОЖ – 50%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повысился уровень информированности работников о вредном влиянии табака и алкоголя -100%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снизилось потребление табака  на 30%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увеличилась доля работников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фактически участвующих в занятиях физкультурой и массовым спортом- 23%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всех этих показателей напрямую влияет на экономическую и социальную эффективность учреждения.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A7E490-946A-4A2D-9BF5-A64648740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81" y="526095"/>
            <a:ext cx="731519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485A9F-4E1B-4ADC-8314-D4335416F0F2}"/>
              </a:ext>
            </a:extLst>
          </p:cNvPr>
          <p:cNvSpPr/>
          <p:nvPr/>
        </p:nvSpPr>
        <p:spPr>
          <a:xfrm>
            <a:off x="692457" y="409013"/>
            <a:ext cx="10946167" cy="57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Когда сотрудники здоровы- выигрывают все. Программа дает возможность всем работникам возможность развиваться физически, умственно, эмоционально и иметь социально здоровые привычки.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0CB35B-E23E-4377-9BCB-6F1C4E333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46" y="981157"/>
            <a:ext cx="7620000" cy="54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8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1A1320-D2DA-47D2-A27F-DBFC70D2B09A}"/>
              </a:ext>
            </a:extLst>
          </p:cNvPr>
          <p:cNvSpPr/>
          <p:nvPr/>
        </p:nvSpPr>
        <p:spPr>
          <a:xfrm>
            <a:off x="3048000" y="2770134"/>
            <a:ext cx="6096000" cy="32669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20CF990-44CC-4F31-B7D5-27649012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15000"/>
              </a:lnSpc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 и самочувствие сотрудника оказывает существенное влияние на успех и продуктивное развитие учреждения.</a:t>
            </a:r>
            <a:b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Качество трудовой деятельности зависит от многих факторов, среди которых наиболее важным является хорошее физическое здоровье и позитивный  эмоциональный настрой работников. </a:t>
            </a:r>
            <a:br>
              <a:rPr lang="ru-RU" sz="1800" dirty="0">
                <a:solidFill>
                  <a:prstClr val="black"/>
                </a:solidFill>
              </a:rPr>
            </a:br>
            <a:endParaRPr lang="ru-RU" sz="1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3FAC63-982C-44CC-9F0F-271C27142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589103"/>
            <a:ext cx="10287000" cy="47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7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B9EF5F-2462-455F-91E5-4CE0BFDA8867}"/>
              </a:ext>
            </a:extLst>
          </p:cNvPr>
          <p:cNvSpPr/>
          <p:nvPr/>
        </p:nvSpPr>
        <p:spPr>
          <a:xfrm>
            <a:off x="941033" y="1100831"/>
            <a:ext cx="5841507" cy="336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Профессиональная деятельность работников учреждения социального обслуживания сопряжена с постоянной интеллектуальной, эмоциональной, физической нагрузкой. Высокая степень ответственности за жизнь и здоровье клиентов, физические 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-эмоциональные нагрузки, приводят к стрессу, утомлению, переутомлению и в конечном итоге провоцируют заболевания.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В учреждении работают социальные работники, медицинские работники, специалисты по социальной работе, психологи, бухгалтеры, юристы, административно-хозяйственный персонал. Таким образом, характер нагрузок у  сотрудников зависит от функциональных обязанностей и он различен: физические, сенсорные, интеллектуальные нагрузки.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387875-5034-4A68-947A-130881F22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647" y="603681"/>
            <a:ext cx="4308814" cy="56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5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C98F9A-BFA6-4586-8817-29CEE26F96E1}"/>
              </a:ext>
            </a:extLst>
          </p:cNvPr>
          <p:cNvSpPr/>
          <p:nvPr/>
        </p:nvSpPr>
        <p:spPr>
          <a:xfrm>
            <a:off x="692458" y="856345"/>
            <a:ext cx="5535358" cy="4536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С целью выявления необходимости организации работы по оздоровлению работников учреждения в 2021 году  проведено исследование по данному вопросу.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Для исследования были разработаны анкеты-опросники по самооценке состояния здоровья и психоэмоционального состояния. В опросе участвовали 53 сотрудника, имеющие стаж более 3х лет. В результате наибольшее количество участников отметили негативные изменения: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Ухудшение зрения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Высокая тревожность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 в области шеи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Раздражительность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целом состояние здоровья участники оценили «хорошо»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В соответствии с  итоговыми показателями можно отметить, что здоровье работников в удовлетворительном состоянии, однако при этом были выявлены  факторы риска ( низкая физическая активность, пассивность, нежелание работать в команде, эмоциональное выгорание и др.)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1A2E50-EDF8-422E-A683-52A4449E4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23" y="459419"/>
            <a:ext cx="4441129" cy="593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70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id="{717D27CC-8392-4FD0-8B38-9D2343B1C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7209" y="692458"/>
            <a:ext cx="6693762" cy="273654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целью улучшения состояния здоровья сотрудников, улучшения микроклимата в коллективе, в целях профилактики заболеваний,  повышения безопасности, производительности и эффективности труда работников в 2021 году создана и утверждена Программа формирования здорового образа жизни сотрудников «Здоровый сотрудник-успешный коллектив!».  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В рамках программы ежегодно  разрабатывается  План мероприятий, направленных на развитие физической культуры и спорта. Ежемесячно проводятся спортивные мероприятия или туристические походы. В течение рабочего дня заведующими отделениями для сотрудников проводятся физкультминутки.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326045C-C88C-4BA3-AD43-CE51AD577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49" y="3399316"/>
            <a:ext cx="4744526" cy="2902999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1881DA5-F7C5-49E3-BCB7-08D9BF7DD37F}"/>
              </a:ext>
            </a:extLst>
          </p:cNvPr>
          <p:cNvSpPr/>
          <p:nvPr/>
        </p:nvSpPr>
        <p:spPr>
          <a:xfrm>
            <a:off x="651029" y="532660"/>
            <a:ext cx="3796683" cy="5788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DB16791-CD55-408F-A152-0B67793A6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8" y="692458"/>
            <a:ext cx="3276751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8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78AD7-A964-43DD-8A04-0BA3E303F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519" y="642594"/>
            <a:ext cx="5892297" cy="520381"/>
          </a:xfrm>
        </p:spPr>
        <p:txBody>
          <a:bodyPr>
            <a:normAutofit/>
          </a:bodyPr>
          <a:lstStyle/>
          <a:p>
            <a:r>
              <a:rPr lang="ru-RU" sz="2000" dirty="0"/>
              <a:t>Сотрудники ежегодно сдают нормы ГТО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8E6943-11B6-4FFE-8DE4-C4759FE02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80" y="1500326"/>
            <a:ext cx="5892297" cy="45375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15E435-498A-4C1B-97DC-FA9485F10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3" y="479395"/>
            <a:ext cx="4352885" cy="59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47969C-2785-41BD-AC82-33D4CE93D096}"/>
              </a:ext>
            </a:extLst>
          </p:cNvPr>
          <p:cNvSpPr/>
          <p:nvPr/>
        </p:nvSpPr>
        <p:spPr>
          <a:xfrm>
            <a:off x="4554245" y="433549"/>
            <a:ext cx="7119891" cy="1694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Учитывая, что категория работников учреждения -социальные работники, специалисты по социальной работе  подвержены психоэмоциональному выгоранию    в учреждении проводится  профилактика эмоционального выгорания и профессиональных стрессовых ситуаций у сотрудников, укрепление стрессоустойчивости, обучение основам навыкам самообладания и рефлексии. Систематически психологи учреждения проводят для сотрудников групповые занятия и тренинги. При необходимости проводят индивидуальные занятия.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ED2B86-41F6-4F57-8421-6E0F414C7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9" y="584470"/>
            <a:ext cx="4015666" cy="54967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EDA9B4-5851-44F7-AA13-5CA86B531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46" y="2201662"/>
            <a:ext cx="6285390" cy="406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6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35E512-8933-408D-8ABD-0646122C5404}"/>
              </a:ext>
            </a:extLst>
          </p:cNvPr>
          <p:cNvSpPr/>
          <p:nvPr/>
        </p:nvSpPr>
        <p:spPr>
          <a:xfrm>
            <a:off x="506027" y="1059814"/>
            <a:ext cx="3968319" cy="4322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В штате учреждения работает фельдшер, в должностные обязанности которого входит организация информационно- просветительской работы среди сотрудников по ведению здорового образа жизни, по профилактике социально-значимых  заболеваний, острых респираторных инфекций. Все мероприятий проводятся в соответствии с планом мероприятий.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В рамках разработанного  проекта по профилактике отказа от вредных привычек «Если хочешь, значит сможешь!» в учреждении проводятся беседы, акции, иные различные мероприятия.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Сотрудники учреждения постоянно принимают участие в акциях, флешмобах, пропагандирующих здоровый образ жизни не только в учреждении, но и в  парках отдыха, на улицах города.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751FFD-A4DC-481B-8644-387FB4851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57" y="607053"/>
            <a:ext cx="7217546" cy="55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5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10A636-A3D1-43EC-A2B2-A0BEDE2D090A}"/>
              </a:ext>
            </a:extLst>
          </p:cNvPr>
          <p:cNvSpPr/>
          <p:nvPr/>
        </p:nvSpPr>
        <p:spPr>
          <a:xfrm>
            <a:off x="5453848" y="832355"/>
            <a:ext cx="6096000" cy="10030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целью сохранения и укрепления здоровья, повышения работоспособности и производительности труда сотрудников КГАУ ЕЦСОН сотрудники учреждения на основании приказа по учреждению проходят профилактические медицинские осмотры и диспансеризацию: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8A93A61-A6D3-4FB3-9669-F35789CB5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302129"/>
              </p:ext>
            </p:extLst>
          </p:nvPr>
        </p:nvGraphicFramePr>
        <p:xfrm>
          <a:off x="5282215" y="2095282"/>
          <a:ext cx="6267635" cy="1107694"/>
        </p:xfrm>
        <a:graphic>
          <a:graphicData uri="http://schemas.openxmlformats.org/drawingml/2006/table">
            <a:tbl>
              <a:tblPr firstRow="1" firstCol="1" bandRow="1"/>
              <a:tblGrid>
                <a:gridCol w="1566741">
                  <a:extLst>
                    <a:ext uri="{9D8B030D-6E8A-4147-A177-3AD203B41FA5}">
                      <a16:colId xmlns:a16="http://schemas.microsoft.com/office/drawing/2014/main" val="1445025762"/>
                    </a:ext>
                  </a:extLst>
                </a:gridCol>
                <a:gridCol w="1566741">
                  <a:extLst>
                    <a:ext uri="{9D8B030D-6E8A-4147-A177-3AD203B41FA5}">
                      <a16:colId xmlns:a16="http://schemas.microsoft.com/office/drawing/2014/main" val="3683437912"/>
                    </a:ext>
                  </a:extLst>
                </a:gridCol>
                <a:gridCol w="1566741">
                  <a:extLst>
                    <a:ext uri="{9D8B030D-6E8A-4147-A177-3AD203B41FA5}">
                      <a16:colId xmlns:a16="http://schemas.microsoft.com/office/drawing/2014/main" val="794458609"/>
                    </a:ext>
                  </a:extLst>
                </a:gridCol>
                <a:gridCol w="1567412">
                  <a:extLst>
                    <a:ext uri="{9D8B030D-6E8A-4147-A177-3AD203B41FA5}">
                      <a16:colId xmlns:a16="http://schemas.microsoft.com/office/drawing/2014/main" val="12792003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57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Профилактические медицинские осмотры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056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Диспансеризация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01080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51A772-F709-4270-8BF0-F0A9C20E4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" y="499369"/>
            <a:ext cx="4317506" cy="58592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08E90-219C-4DDD-9C19-472EEB036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278" y="3355758"/>
            <a:ext cx="4317507" cy="300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Савон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390</TotalTime>
  <Words>709</Words>
  <Application>Microsoft Office PowerPoint</Application>
  <PresentationFormat>Широкоэкранный</PresentationFormat>
  <Paragraphs>44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Garamond</vt:lpstr>
      <vt:lpstr>Times New Roman</vt:lpstr>
      <vt:lpstr>Савон</vt:lpstr>
      <vt:lpstr>«Здоровый сотрудник- успешный коллектив!»</vt:lpstr>
      <vt:lpstr>Здоровье и самочувствие сотрудника оказывает существенное влияние на успех и продуктивное развитие учреждения.         Качество трудовой деятельности зависит от многих факторов, среди которых наиболее важным является хорошее физическое здоровье и позитивный  эмоциональный настрой работников.  </vt:lpstr>
      <vt:lpstr>Презентация PowerPoint</vt:lpstr>
      <vt:lpstr>Презентация PowerPoint</vt:lpstr>
      <vt:lpstr>Презентация PowerPoint</vt:lpstr>
      <vt:lpstr>Сотрудники ежегодно сдают нормы ГТО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«Здоровый сотрудник-успешный коллектив!»</dc:title>
  <dc:creator>Елена Борисовна</dc:creator>
  <cp:lastModifiedBy>Елена Борисовна</cp:lastModifiedBy>
  <cp:revision>22</cp:revision>
  <dcterms:created xsi:type="dcterms:W3CDTF">2025-03-03T01:46:41Z</dcterms:created>
  <dcterms:modified xsi:type="dcterms:W3CDTF">2025-03-05T03:00:03Z</dcterms:modified>
</cp:coreProperties>
</file>