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73" r:id="rId4"/>
    <p:sldId id="266" r:id="rId5"/>
    <p:sldId id="268" r:id="rId6"/>
    <p:sldId id="269" r:id="rId7"/>
    <p:sldId id="270" r:id="rId8"/>
    <p:sldId id="271" r:id="rId9"/>
    <p:sldId id="274" r:id="rId10"/>
    <p:sldId id="272" r:id="rId11"/>
    <p:sldId id="275" r:id="rId12"/>
    <p:sldId id="278" r:id="rId13"/>
    <p:sldId id="276" r:id="rId14"/>
    <p:sldId id="279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C222-4302-4461-83DB-2A7005A9490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AFB4-A27B-47F1-9CDA-6CD2A798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772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2BAA9-0924-4C75-BD58-16502EC81C0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F5EA8-1A12-401E-9B7E-021E6CA2E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368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8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37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8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565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4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5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4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7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4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3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8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9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0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9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81C8-0200-4F5A-ADAA-CC624DAD27F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58DC23-8CFA-442F-8C69-2CD758A2A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129" y="1427760"/>
            <a:ext cx="4893733" cy="2526319"/>
          </a:xfrm>
        </p:spPr>
        <p:txBody>
          <a:bodyPr>
            <a:scene3d>
              <a:camera prst="orthographicFront"/>
              <a:lightRig rig="threePt" dir="t"/>
            </a:scene3d>
            <a:sp3d contourW="25400">
              <a:contourClr>
                <a:schemeClr val="tx1"/>
              </a:contourClr>
            </a:sp3d>
          </a:bodyPr>
          <a:lstStyle/>
          <a:p>
            <a:pPr algn="ctr"/>
            <a:r>
              <a:rPr lang="ru-RU" sz="3200" dirty="0">
                <a:ln>
                  <a:solidFill>
                    <a:schemeClr val="accent5"/>
                  </a:solidFill>
                </a:ln>
                <a:solidFill>
                  <a:schemeClr val="accent5">
                    <a:alpha val="2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Формула здорового начала для всей семьи.</a:t>
            </a:r>
            <a:br>
              <a:rPr lang="ru-RU" sz="3200" dirty="0">
                <a:ln>
                  <a:solidFill>
                    <a:schemeClr val="accent5"/>
                  </a:solidFill>
                </a:ln>
                <a:solidFill>
                  <a:schemeClr val="accent5">
                    <a:alpha val="2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ln>
                  <a:solidFill>
                    <a:schemeClr val="accent5"/>
                  </a:solidFill>
                </a:ln>
                <a:solidFill>
                  <a:schemeClr val="accent5">
                    <a:alpha val="2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Здоровье детей начинается со здоровья и спокойствия родителей.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823" y="4923769"/>
            <a:ext cx="9252351" cy="1811510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 defTabSz="914400">
              <a:spcBef>
                <a:spcPts val="0"/>
              </a:spcBef>
            </a:pPr>
            <a:r>
              <a:rPr lang="ru-RU" sz="2800" dirty="0">
                <a:ln>
                  <a:solidFill>
                    <a:schemeClr val="accent5"/>
                  </a:solidFill>
                </a:ln>
                <a:solidFill>
                  <a:schemeClr val="accent5">
                    <a:alpha val="22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Врач педиатр, диетолог-</a:t>
            </a:r>
            <a:r>
              <a:rPr lang="ru-RU" sz="2800" dirty="0" err="1">
                <a:ln>
                  <a:solidFill>
                    <a:schemeClr val="accent5"/>
                  </a:solidFill>
                </a:ln>
                <a:solidFill>
                  <a:schemeClr val="accent5">
                    <a:alpha val="22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нутрициолог</a:t>
            </a:r>
            <a:endParaRPr lang="ru-RU" sz="2800" dirty="0">
              <a:ln>
                <a:solidFill>
                  <a:schemeClr val="accent5"/>
                </a:solidFill>
              </a:ln>
              <a:solidFill>
                <a:schemeClr val="accent5">
                  <a:alpha val="22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 defTabSz="914400">
              <a:spcBef>
                <a:spcPts val="0"/>
              </a:spcBef>
            </a:pPr>
            <a:r>
              <a:rPr lang="ru-RU" sz="2800" dirty="0">
                <a:ln>
                  <a:solidFill>
                    <a:schemeClr val="accent5"/>
                  </a:solidFill>
                </a:ln>
                <a:solidFill>
                  <a:schemeClr val="accent5">
                    <a:alpha val="22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Рыжикова Виктория </a:t>
            </a:r>
            <a:r>
              <a:rPr lang="ru-RU" sz="2800" dirty="0" smtClean="0">
                <a:ln>
                  <a:solidFill>
                    <a:schemeClr val="accent5"/>
                  </a:solidFill>
                </a:ln>
                <a:solidFill>
                  <a:schemeClr val="accent5">
                    <a:alpha val="22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Борисовна</a:t>
            </a:r>
          </a:p>
          <a:p>
            <a:pPr algn="ctr" defTabSz="914400">
              <a:spcBef>
                <a:spcPts val="0"/>
              </a:spcBef>
            </a:pPr>
            <a:r>
              <a:rPr lang="ru-RU" sz="2800" dirty="0" smtClean="0">
                <a:ln>
                  <a:solidFill>
                    <a:schemeClr val="accent5"/>
                  </a:solidFill>
                </a:ln>
                <a:solidFill>
                  <a:schemeClr val="accent5">
                    <a:alpha val="22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endParaRPr lang="ru-RU" sz="2800" dirty="0">
              <a:ln>
                <a:solidFill>
                  <a:schemeClr val="accent5"/>
                </a:solidFill>
              </a:ln>
              <a:solidFill>
                <a:schemeClr val="accent5">
                  <a:alpha val="22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 defTabSz="914400">
              <a:spcBef>
                <a:spcPts val="0"/>
              </a:spcBef>
            </a:pPr>
            <a:r>
              <a:rPr lang="ru-RU" sz="2400" dirty="0">
                <a:ln>
                  <a:solidFill>
                    <a:schemeClr val="accent5"/>
                  </a:solidFill>
                </a:ln>
                <a:solidFill>
                  <a:schemeClr val="accent5">
                    <a:alpha val="22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г. Санкт-Петербург, 2026 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795129" y="367085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КОНЦЕПЦИЯ ПРОЕКТА: «МАМИНА ФОРМУЛА»</a:t>
            </a:r>
            <a:endParaRPr lang="ru-RU" sz="2800" dirty="0"/>
          </a:p>
        </p:txBody>
      </p:sp>
      <p:pic>
        <p:nvPicPr>
          <p:cNvPr id="5" name="Изображение 7" descr="IMG_20240923_204824_288">
            <a:extLst>
              <a:ext uri="{FF2B5EF4-FFF2-40B4-BE49-F238E27FC236}">
                <a16:creationId xmlns:a16="http://schemas.microsoft.com/office/drawing/2014/main" id="{9CFC806A-7644-48DB-9503-1D99CEBFF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2554" y="964173"/>
            <a:ext cx="5345546" cy="38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299" y="1554200"/>
            <a:ext cx="7848601" cy="48236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Восстановление физической формы мамы после родов и формирование привычки к движению у всех членов семьи.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Видеотека и онлайн упражнения:</a:t>
            </a:r>
            <a:b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мамы: Щадящие комплексы (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пилатес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дыхательные практики) с пометкой «Можно кормящим» и «Через 2, 4, 6 недель после родов».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всей семьи: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Веселые 15-минутные зарядки, где упражнения чередуются: мама с малышом на руках делает приседания, папа делает планку, старший ребенок бежит челночный бег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56419" y="160507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75F2A-6645-46A8-9CB6-177D9A514DC0}"/>
              </a:ext>
            </a:extLst>
          </p:cNvPr>
          <p:cNvSpPr txBox="1"/>
          <p:nvPr/>
        </p:nvSpPr>
        <p:spPr>
          <a:xfrm>
            <a:off x="856419" y="890106"/>
            <a:ext cx="889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ФИЗИЧЕСКАЯ АКТИВНОСТЬ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10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43" y="2358250"/>
            <a:ext cx="6291618" cy="4005619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Разработано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рационов питания для детей, их родителей, беременных, и кормящих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женщин.</a:t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Проведены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лекций по питанию и преимуществах грудного вскармливания с беременными и кормящими женщинами в рамках проекта школы молодых родителей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Созданы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просветительские видео о выборе продуктов питания и здоровом образе жизни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56419" y="160507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75F2A-6645-46A8-9CB6-177D9A514DC0}"/>
              </a:ext>
            </a:extLst>
          </p:cNvPr>
          <p:cNvSpPr txBox="1"/>
          <p:nvPr/>
        </p:nvSpPr>
        <p:spPr>
          <a:xfrm>
            <a:off x="856419" y="890106"/>
            <a:ext cx="889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ПРОДЕЛАННОЙ РАБОТЫ ЗА 2024-2025 гг.</a:t>
            </a:r>
          </a:p>
        </p:txBody>
      </p:sp>
      <p:pic>
        <p:nvPicPr>
          <p:cNvPr id="6" name="Изображение 6" descr="IMG_20240923_204938_901"/>
          <p:cNvPicPr>
            <a:picLocks noChangeAspect="1"/>
          </p:cNvPicPr>
          <p:nvPr/>
        </p:nvPicPr>
        <p:blipFill>
          <a:blip r:embed="rId2"/>
          <a:srcRect l="8962" t="32454" r="9324" b="33441"/>
          <a:stretch>
            <a:fillRect/>
          </a:stretch>
        </p:blipFill>
        <p:spPr>
          <a:xfrm>
            <a:off x="6796398" y="4419599"/>
            <a:ext cx="2963321" cy="2104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398" y="1608137"/>
            <a:ext cx="2933203" cy="25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320" y="1506244"/>
            <a:ext cx="9477378" cy="3240630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Проведены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детские и семейные мастер классы по приготовлению блюд для детского питания (прошли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Разработана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технология приготовления детской еды, которая нравится взрослым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Проведено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 детей по выбору качественных продуктов и технологии простого приготовления блюд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56419" y="160507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75F2A-6645-46A8-9CB6-177D9A514DC0}"/>
              </a:ext>
            </a:extLst>
          </p:cNvPr>
          <p:cNvSpPr txBox="1"/>
          <p:nvPr/>
        </p:nvSpPr>
        <p:spPr>
          <a:xfrm>
            <a:off x="856419" y="890106"/>
            <a:ext cx="889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ПРОДЕЛАННОЙ РАБОТЫ ЗА 2024-2025 гг.</a:t>
            </a:r>
          </a:p>
        </p:txBody>
      </p:sp>
      <p:pic>
        <p:nvPicPr>
          <p:cNvPr id="5" name="Рисунок 2" descr="C:\Users\user\Downloads\GridArt_20240914_002753010 (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"/>
          <a:stretch/>
        </p:blipFill>
        <p:spPr bwMode="auto">
          <a:xfrm>
            <a:off x="856419" y="4459715"/>
            <a:ext cx="2288848" cy="230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2" descr="C:\Users\user\Downloads\GridArt_20240914_002753010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>
            <a:off x="8075076" y="4459715"/>
            <a:ext cx="2258721" cy="229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581" y="4447454"/>
            <a:ext cx="3224270" cy="23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265" y="1768572"/>
            <a:ext cx="5916685" cy="3109100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Места общественного питания. </a:t>
            </a:r>
            <a:br>
              <a:rPr lang="ru-R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Производители местной продукции.</a:t>
            </a:r>
            <a:br>
              <a:rPr lang="ru-R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Доставка готовых блюд.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56419" y="160507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75F2A-6645-46A8-9CB6-177D9A514DC0}"/>
              </a:ext>
            </a:extLst>
          </p:cNvPr>
          <p:cNvSpPr txBox="1"/>
          <p:nvPr/>
        </p:nvSpPr>
        <p:spPr>
          <a:xfrm>
            <a:off x="856419" y="890106"/>
            <a:ext cx="889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ДОГОВОРЕННОСТИ В РАМКАХ ПРОЕКТА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36" y="4484634"/>
            <a:ext cx="7557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5 % 10 % 20 %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/>
              <a:t>Скидки на продукты важные для питания кормящей </a:t>
            </a:r>
            <a:r>
              <a:rPr lang="ru-RU" sz="2400" b="1" dirty="0" smtClean="0"/>
              <a:t>женщины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мясо, курица, рыба, злаковые, овощи, фрукты и кисло-молочные продукты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659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264" y="2196779"/>
            <a:ext cx="10039649" cy="3846286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Масштабирование договоренностей с производителями и </a:t>
            </a:r>
            <a:r>
              <a:rPr lang="ru-RU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реализаторами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 скидках на продукты важные для поддержания и увеличения объема грудного вскармливания для женщин с детьми до 1,5 лет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мясо, курица, рыба, злаковые, овощи, фрукты и кисло-молочные продукты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Ведение страницы в отечественной социальной сети МАХ.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консультаций с психологом для семей с детьми до 3-х лет.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Организация семейных фотосессий кормящих женщин с целью передачи последующему поколению преемственности грудного вскармливания.</a:t>
            </a:r>
            <a:b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Создание «маминого блокнота» с рекомендациями по планированию рациона для родителей и введению прикорма для малышей.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56419" y="160507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75F2A-6645-46A8-9CB6-177D9A514DC0}"/>
              </a:ext>
            </a:extLst>
          </p:cNvPr>
          <p:cNvSpPr txBox="1"/>
          <p:nvPr/>
        </p:nvSpPr>
        <p:spPr>
          <a:xfrm>
            <a:off x="856419" y="890106"/>
            <a:ext cx="889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ПРОЕКТА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7600" y="4825371"/>
            <a:ext cx="19195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5 % 10 % 20 %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/>
              <a:t>Скидки на продукты важные для питания кормящей женщины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46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265" y="1768572"/>
            <a:ext cx="5916685" cy="3109100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56419" y="160507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4" b="26109"/>
          <a:stretch/>
        </p:blipFill>
        <p:spPr>
          <a:xfrm>
            <a:off x="2525000" y="850905"/>
            <a:ext cx="4798364" cy="4788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5639351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БЛАГОДАРЮ ЗА ВНИМАНИЕ !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 descr="C:\Users\user\Downloads\169814319999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9371" y="4669505"/>
            <a:ext cx="1904992" cy="193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3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2183"/>
            <a:ext cx="9108097" cy="2951712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Мультисервисная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экосистема + инфраструктура онлайн и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офлайн-поддержки,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направленная на заботу о жизни, здоровье и гармонии в семье с момента рождения детей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74641" y="178904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24836" y="968991"/>
            <a:ext cx="5691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Тип проекта: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95" y="2584418"/>
            <a:ext cx="3410130" cy="40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552" y="1009650"/>
            <a:ext cx="10952920" cy="58483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Концепция и 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миссия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Миссия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увеличение охвата грудного вскармливания (ГВ) через доступное просвещение;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информация о пользе ГВ (здоровье ребенка и женщины); 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информация о экономической целесообразности ГВ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показывает, что адаптация новорожденного — это не испытание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одной мамы, а время единения, когда каждый член семьи дарит тепло, создавая фундамент доверия и безопасности для всей семьи через заботу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питании, совместной физической активности и эмоциональном климате.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Таким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образом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влияя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формирование здорового и активного образа жизни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всей семьи.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74641" y="178904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964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7445" y="702124"/>
            <a:ext cx="10952920" cy="6155876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Философия: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СЕМЬЯ - единый организм. Поддержка мамы в период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ГВ-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не только помощь ей, но и обучение папы, вовлечение старших детей и создание безопасной, здоровой среды для всех.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Уникальность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	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Комплексность: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взаимосвязью питания, движения и психологии через поддержку грудного вскармливания.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	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Фокус на папу: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Большинство ресурсов для мам общаются только с женщиной (папе даются понятные инструменты и роли, превращая его из «наблюдателя» в «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командира поддержки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»).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	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Вовлечение детей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Старшие дети из "источников шума, пока спит малыш" становятся  "помощниками", давая им чувство значимости через  помощь в приготовлении еды для себя и всех членов семьи.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74641" y="178904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5" name="Овал 4" descr="Синий круг">
            <a:extLst>
              <a:ext uri="{FF2B5EF4-FFF2-40B4-BE49-F238E27FC236}">
                <a16:creationId xmlns:a16="http://schemas.microsoft.com/office/drawing/2014/main" id="{FD167CE5-416D-45AD-96F1-216980B3CC21}"/>
              </a:ext>
            </a:extLst>
          </p:cNvPr>
          <p:cNvSpPr/>
          <p:nvPr/>
        </p:nvSpPr>
        <p:spPr>
          <a:xfrm>
            <a:off x="1898376" y="2806027"/>
            <a:ext cx="1868559" cy="9740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мамы</a:t>
            </a:r>
          </a:p>
        </p:txBody>
      </p:sp>
      <p:sp>
        <p:nvSpPr>
          <p:cNvPr id="6" name="Овал 5" descr="Синий круг">
            <a:extLst>
              <a:ext uri="{FF2B5EF4-FFF2-40B4-BE49-F238E27FC236}">
                <a16:creationId xmlns:a16="http://schemas.microsoft.com/office/drawing/2014/main" id="{36C27BE4-9D5B-4120-A321-47B989347294}"/>
              </a:ext>
            </a:extLst>
          </p:cNvPr>
          <p:cNvSpPr/>
          <p:nvPr/>
        </p:nvSpPr>
        <p:spPr>
          <a:xfrm>
            <a:off x="4124733" y="2829097"/>
            <a:ext cx="1868559" cy="9740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Обучение папы</a:t>
            </a:r>
          </a:p>
        </p:txBody>
      </p:sp>
      <p:sp>
        <p:nvSpPr>
          <p:cNvPr id="7" name="Овал 6" descr="Синий круг">
            <a:extLst>
              <a:ext uri="{FF2B5EF4-FFF2-40B4-BE49-F238E27FC236}">
                <a16:creationId xmlns:a16="http://schemas.microsoft.com/office/drawing/2014/main" id="{14A3A9E0-8633-4A33-9C9A-2C98C0F68E5C}"/>
              </a:ext>
            </a:extLst>
          </p:cNvPr>
          <p:cNvSpPr/>
          <p:nvPr/>
        </p:nvSpPr>
        <p:spPr>
          <a:xfrm>
            <a:off x="6351090" y="2795724"/>
            <a:ext cx="1868559" cy="97403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Вовлечение старших детей</a:t>
            </a:r>
          </a:p>
        </p:txBody>
      </p:sp>
      <p:sp>
        <p:nvSpPr>
          <p:cNvPr id="8" name="Овал 7" descr="Синий круг">
            <a:extLst>
              <a:ext uri="{FF2B5EF4-FFF2-40B4-BE49-F238E27FC236}">
                <a16:creationId xmlns:a16="http://schemas.microsoft.com/office/drawing/2014/main" id="{72C0EBBE-1FE0-4EF0-AE1F-DBA602D8F0B7}"/>
              </a:ext>
            </a:extLst>
          </p:cNvPr>
          <p:cNvSpPr/>
          <p:nvPr/>
        </p:nvSpPr>
        <p:spPr>
          <a:xfrm>
            <a:off x="2256182" y="1768437"/>
            <a:ext cx="5883962" cy="974035"/>
          </a:xfrm>
          <a:prstGeom prst="ellipse">
            <a:avLst/>
          </a:prstGeom>
          <a:solidFill>
            <a:srgbClr val="4FE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Безопасная, здоровая среда для всех</a:t>
            </a:r>
          </a:p>
        </p:txBody>
      </p:sp>
    </p:spTree>
    <p:extLst>
      <p:ext uri="{BB962C8B-B14F-4D97-AF65-F5344CB8AC3E}">
        <p14:creationId xmlns:p14="http://schemas.microsoft.com/office/powerpoint/2010/main" val="6333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988" y="1225285"/>
            <a:ext cx="10952920" cy="2970906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Целевая аудитория: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беременные женщины (ранние и поздние сроки); кормящие мамы (первые 6–18 месяцев), молодые семьи (включая отцов и партнёров) с детьми 1 до 10 лет, старшие в семье дети (7+обучаем и вовлекаем).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Ключевые направления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Объединение 4 систем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56419" y="160507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5" name="Овал 4" descr="Синий круг">
            <a:extLst>
              <a:ext uri="{FF2B5EF4-FFF2-40B4-BE49-F238E27FC236}">
                <a16:creationId xmlns:a16="http://schemas.microsoft.com/office/drawing/2014/main" id="{E08F6D23-6201-4633-AC84-0B37CC654D71}"/>
              </a:ext>
            </a:extLst>
          </p:cNvPr>
          <p:cNvSpPr/>
          <p:nvPr/>
        </p:nvSpPr>
        <p:spPr>
          <a:xfrm>
            <a:off x="3121608" y="4331614"/>
            <a:ext cx="2582518" cy="16273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Питание для всей семьи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 descr="Синий круг">
            <a:extLst>
              <a:ext uri="{FF2B5EF4-FFF2-40B4-BE49-F238E27FC236}">
                <a16:creationId xmlns:a16="http://schemas.microsoft.com/office/drawing/2014/main" id="{C395D8DB-0C43-48E5-95D2-81466E57609A}"/>
              </a:ext>
            </a:extLst>
          </p:cNvPr>
          <p:cNvSpPr/>
          <p:nvPr/>
        </p:nvSpPr>
        <p:spPr>
          <a:xfrm>
            <a:off x="71847" y="5117362"/>
            <a:ext cx="2785440" cy="16048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Консультация специалистов по грудному вскармливанию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 descr="Синий круг">
            <a:extLst>
              <a:ext uri="{FF2B5EF4-FFF2-40B4-BE49-F238E27FC236}">
                <a16:creationId xmlns:a16="http://schemas.microsoft.com/office/drawing/2014/main" id="{E6F49A19-6E59-46F3-BBAC-330B9DA4111F}"/>
              </a:ext>
            </a:extLst>
          </p:cNvPr>
          <p:cNvSpPr/>
          <p:nvPr/>
        </p:nvSpPr>
        <p:spPr>
          <a:xfrm>
            <a:off x="5968448" y="3747407"/>
            <a:ext cx="2785440" cy="16048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Физическая активность всей семьи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 descr="Синий круг">
            <a:extLst>
              <a:ext uri="{FF2B5EF4-FFF2-40B4-BE49-F238E27FC236}">
                <a16:creationId xmlns:a16="http://schemas.microsoft.com/office/drawing/2014/main" id="{BC8F137A-796B-4AE5-ADDF-4846D5B252FA}"/>
              </a:ext>
            </a:extLst>
          </p:cNvPr>
          <p:cNvSpPr/>
          <p:nvPr/>
        </p:nvSpPr>
        <p:spPr>
          <a:xfrm>
            <a:off x="9249160" y="2983847"/>
            <a:ext cx="2785440" cy="17606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Психология и отношения всей семьи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/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149" y="3600450"/>
            <a:ext cx="8045700" cy="30099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Снизить тревожность молодых родителей за счет доступа к проверенной информации и специалистам.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База знаний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Структурированные статьи и видео-лекции по ГВ, сну, полноценному питанию и здоровью мамы. Рекомендации по питанию на каждую неделю беременности совместно со всеми членами семьи.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Чат с консультантом: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Возможность текстовой/видеосвязи со специалистом по ГВ.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Помощь при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лактостазе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рекомендации по увеличению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лактаци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уменьшение болезненности при кормлении грудью.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56419" y="160507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75F2A-6645-46A8-9CB6-177D9A514DC0}"/>
              </a:ext>
            </a:extLst>
          </p:cNvPr>
          <p:cNvSpPr txBox="1"/>
          <p:nvPr/>
        </p:nvSpPr>
        <p:spPr>
          <a:xfrm>
            <a:off x="856419" y="775806"/>
            <a:ext cx="8897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КОНСУЛЬТАЦИЯ СПЕЦИАЛИСТОВ ПО ГРУДНОМУ ВСКАРМЛИВАНИЮ «ЗНАНИЯ И ПОМОЩЬ»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0" b="2980"/>
          <a:stretch/>
        </p:blipFill>
        <p:spPr>
          <a:xfrm>
            <a:off x="8483849" y="2705100"/>
            <a:ext cx="3479551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149" y="1191304"/>
            <a:ext cx="8763001" cy="5689348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Вовлечь партнера в процесс и сохранить доверие между супругами.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Ритуалы поддержки: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Ежедневные или еженедельные «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челленджи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для пары («Скажи спасибо», «30 минут без телефонов», «Папа берет малыша на 1 час, пока мама спит»).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Библиотека сценариев: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папе правильно предложить помощь, чтобы мама не чувствовала себя беспомощной? Как маме попросить о помощи без претензий?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«Дневник эмоций»: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Инструмент для отслеживания настроения обоих родителей с рекомендациями по гармонизации состояния.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56419" y="160507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75F2A-6645-46A8-9CB6-177D9A514DC0}"/>
              </a:ext>
            </a:extLst>
          </p:cNvPr>
          <p:cNvSpPr txBox="1"/>
          <p:nvPr/>
        </p:nvSpPr>
        <p:spPr>
          <a:xfrm>
            <a:off x="856419" y="775806"/>
            <a:ext cx="8897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ПСИХОЛОГИЯ И ОТНОШЕНИЯ «МОЛОКО И ЛЮБОВЬ»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9" b="34333"/>
          <a:stretch/>
        </p:blipFill>
        <p:spPr>
          <a:xfrm>
            <a:off x="8883108" y="775806"/>
            <a:ext cx="3123218" cy="24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519" y="1558150"/>
            <a:ext cx="8210551" cy="485775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Обеспечить кормящей женщине сбалансированное питание без «готовки у плиты 24/7» и приучить детей к здоровому образу жизни.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Планирование меню для всей семьи: </a:t>
            </a:r>
            <a:b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Планирование блюд, подходящих всем членам семьи.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Акцент на лактацию (в рецептах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выделяют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продукты,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важные для ГВ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мясо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курица, рыба, злаковые,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овощи, фрукты и кисло-молочные продукты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«Мастерская заготовок» (онлайн/видео-уроки по заготовкам за 2 ч на неделю). 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Помощь кормящей маме в приготовлении простых, но питательных блюд (взрослыми членами семьи и старшими детьми с 7 лет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56419" y="160507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75F2A-6645-46A8-9CB6-177D9A514DC0}"/>
              </a:ext>
            </a:extLst>
          </p:cNvPr>
          <p:cNvSpPr txBox="1"/>
          <p:nvPr/>
        </p:nvSpPr>
        <p:spPr>
          <a:xfrm>
            <a:off x="856419" y="890106"/>
            <a:ext cx="889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ПИТАНИЕ ДЛЯ ВСЕЙ СЕМЬИ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6" b="15415"/>
          <a:stretch/>
        </p:blipFill>
        <p:spPr>
          <a:xfrm>
            <a:off x="8385097" y="890106"/>
            <a:ext cx="3806903" cy="552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99" y="2434450"/>
            <a:ext cx="8039101" cy="344805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Детские кулинарные мастер-классы: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детей от 7 лет. Пошаговые рецепты простых, но полезных блюд (смузи, фруктовые салаты,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скрэмбл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бутерброды и пр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Элемент игры: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Ребенок получает баллы за каждое приготовленное блюдо, которые можно обменять на семейный досуг (пикник, настольная игра и пр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с местными предприятиями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доставке качественных, продуктов питания со скидкой для беременных/кормящих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женщин (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мясо, курица, рыба, злаковые, овощи, фрукты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кисло-молочные продукты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236F-5BC1-41DE-B0CE-E2AE866B4D2F}"/>
              </a:ext>
            </a:extLst>
          </p:cNvPr>
          <p:cNvSpPr txBox="1"/>
          <p:nvPr/>
        </p:nvSpPr>
        <p:spPr>
          <a:xfrm>
            <a:off x="856419" y="160507"/>
            <a:ext cx="86470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«МАМИНА ФОРМУЛА»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75F2A-6645-46A8-9CB6-177D9A514DC0}"/>
              </a:ext>
            </a:extLst>
          </p:cNvPr>
          <p:cNvSpPr txBox="1"/>
          <p:nvPr/>
        </p:nvSpPr>
        <p:spPr>
          <a:xfrm>
            <a:off x="856419" y="890106"/>
            <a:ext cx="889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ПИТАНИЕ ДЛЯ ВСЕЙ СЕМЬИ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3" b="25635"/>
          <a:stretch/>
        </p:blipFill>
        <p:spPr>
          <a:xfrm>
            <a:off x="8439150" y="3271356"/>
            <a:ext cx="3365506" cy="333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373</TotalTime>
  <Words>289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Аспект</vt:lpstr>
      <vt:lpstr>Формула здорового начала для всей семьи.  Здоровье детей начинается со здоровья и спокойствия родителей.</vt:lpstr>
      <vt:lpstr>  Мультисервисная экосистема + инфраструктура онлайн и офлайн-поддержки, направленная на заботу о жизни, здоровье и гармонии в семье с момента рождения детей. </vt:lpstr>
      <vt:lpstr> 1. Концепция и миссия  Миссия: - увеличение охвата грудного вскармливания (ГВ) через доступное просвещение; - информация о пользе ГВ (здоровье ребенка и женщины);  - информация о экономической целесообразности ГВ.  Проект показывает, что адаптация новорожденного — это не испытание  для одной мамы, а время единения, когда каждый член семьи дарит тепло, создавая фундамент доверия и безопасности для всей семьи через заботу  о питании, совместной физической активности и эмоциональном климате.   Таким образом влияя на формирование здорового и активного образа жизни  для всей семьи. </vt:lpstr>
      <vt:lpstr>Философия: СЕМЬЯ - единый организм. Поддержка мамы в период ГВ- это не только помощь ей, но и обучение папы, вовлечение старших детей и создание безопасной, здоровой среды для всех.      Уникальность 1. Комплексность: взаимосвязью питания, движения и психологии через поддержку грудного вскармливания. 2. Фокус на папу: Большинство ресурсов для мам общаются только с женщиной (папе даются понятные инструменты и роли, превращая его из «наблюдателя» в «командира поддержки»). 4. Вовлечение детей: Старшие дети из "источников шума, пока спит малыш" становятся  "помощниками", давая им чувство значимости через  помощь в приготовлении еды для себя и всех членов семьи.</vt:lpstr>
      <vt:lpstr>2. Целевая аудитория: беременные женщины (ранние и поздние сроки); кормящие мамы (первые 6–18 месяцев), молодые семьи (включая отцов и партнёров) с детьми 1 до 10 лет, старшие в семье дети (7+обучаем и вовлекаем).  3. Ключевые направления                Объединение 4 систем </vt:lpstr>
      <vt:lpstr>   Цель: Снизить тревожность молодых родителей за счет доступа к проверенной информации и специалистам.  База знаний: Структурированные статьи и видео-лекции по ГВ, сну, полноценному питанию и здоровью мамы. Рекомендации по питанию на каждую неделю беременности совместно со всеми членами семьи.  Чат с консультантом: Возможность текстовой/видеосвязи со специалистом по ГВ. Помощь при лактостазе, рекомендации по увеличению лактаци, уменьшение болезненности при кормлении грудью.</vt:lpstr>
      <vt:lpstr>   Цель: Вовлечь партнера в процесс и сохранить доверие между супругами.  Ритуалы поддержки: Ежедневные или еженедельные «челленджи» для пары («Скажи спасибо», «30 минут без телефонов», «Папа берет малыша на 1 час, пока мама спит»).  Библиотека сценариев: Как папе правильно предложить помощь, чтобы мама не чувствовала себя беспомощной? Как маме попросить о помощи без претензий?  «Дневник эмоций»: Инструмент для отслеживания настроения обоих родителей с рекомендациями по гармонизации состояния. </vt:lpstr>
      <vt:lpstr>   Цель: Обеспечить кормящей женщине сбалансированное питание без «готовки у плиты 24/7» и приучить детей к здоровому образу жизни.   Планирование меню для всей семьи:  - Планирование блюд, подходящих всем членам семьи. - Акцент на лактацию (в рецептах выделяют продукты, важные для ГВ - мясо, курица, рыба, злаковые, овощи, фрукты и кисло-молочные продукты). - «Мастерская заготовок» (онлайн/видео-уроки по заготовкам за 2 ч на неделю).  - Помощь кормящей маме в приготовлении простых, но питательных блюд (взрослыми членами семьи и старшими детьми с 7 лет).</vt:lpstr>
      <vt:lpstr>    Детские кулинарные мастер-классы: Для детей от 7 лет. Пошаговые рецепты простых, но полезных блюд (смузи, фруктовые салаты, скрэмбл, бутерброды и пр.).  Элемент игры: Ребенок получает баллы за каждое приготовленное блюдо, которые можно обменять на семейный досуг (пикник, настольная игра и пр.).  Сотрудничество с местными предприятиями по доставке качественных, продуктов питания со скидкой для беременных/кормящих женщин (мясо, курица, рыба, злаковые, овощи, фрукты и кисло-молочные продукты).</vt:lpstr>
      <vt:lpstr>   Цель: Восстановление физической формы мамы после родов и формирование привычки к движению у всех членов семьи.  Видеотека и онлайн упражнения: Для мамы: Щадящие комплексы (пилатес, дыхательные практики) с пометкой «Можно кормящим» и «Через 2, 4, 6 недель после родов».  Для всей семьи: Веселые 15-минутные зарядки, где упражнения чередуются: мама с малышом на руках делает приседания, папа делает планку, старший ребенок бежит челночный бег.</vt:lpstr>
      <vt:lpstr>      - Разработано более 1000 рационов питания для детей, их родителей, беременных, и кормящих женщин.     - Проведены более 110 лекций по питанию и преимуществах грудного вскармливания с беременными и кормящими женщинами в рамках проекта школы молодых родителей.     - Созданы просветительские видео о выборе продуктов питания и здоровом образе жизни. </vt:lpstr>
      <vt:lpstr>       - Проведены детские и семейные мастер классы по приготовлению блюд для детского питания (прошли 400 участников).     - Разработана технология приготовления детской еды, которая нравится взрослым.     - Проведено обучение детей по выбору качественных продуктов и технологии простого приготовления блюд. </vt:lpstr>
      <vt:lpstr>      - Места общественного питания.      - Производители местной продукции.      - Доставка готовых блюд.  </vt:lpstr>
      <vt:lpstr>      - Масштабирование договоренностей с производителями и реализаторами о скидках на продукты важные для поддержания и увеличения объема грудного вскармливания для женщин с детьми до 1,5 лет (мясо, курица, рыба, злаковые, овощи, фрукты и кисло-молочные продукты).    - Ведение страницы в отечественной социальной сети МАХ.    - Организация консультаций с психологом для семей с детьми до 3-х лет.    - Организация семейных фотосессий кормящих женщин с целью передачи последующему поколению преемственности грудного вскармливания.    - Создание «маминого блокнота» с рекомендациями по планированию рациона для родителей и введению прикорма для малышей.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2025-01-23T19:23:32Z</dcterms:created>
  <dcterms:modified xsi:type="dcterms:W3CDTF">2026-03-05T20:40:01Z</dcterms:modified>
</cp:coreProperties>
</file>