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3694"/>
    <a:srgbClr val="A72E87"/>
    <a:srgbClr val="863458"/>
    <a:srgbClr val="651C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405"/>
  </p:normalViewPr>
  <p:slideViewPr>
    <p:cSldViewPr snapToGrid="0" snapToObjects="1" showGuides="1">
      <p:cViewPr varScale="1">
        <p:scale>
          <a:sx n="111" d="100"/>
          <a:sy n="111" d="100"/>
        </p:scale>
        <p:origin x="63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3CA14-0783-0442-8B43-1865A8812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7D968-37EC-FE40-AB46-32C59BD11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1B1C4-A9AA-9042-9A10-D8A21B428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D9571-5E7F-E745-AEB9-7CA9B155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4D91-4232-2E40-B542-61599FA5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1309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8B3C3-C578-844B-AF87-F297E696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A91F7-A599-FB43-A586-0CC751004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1F158-2512-A44D-A26D-54697C16E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4F998-4F9B-804A-9F02-0F4D60108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1966B-9D23-6848-99CB-AB9C01AB6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2923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08C84E-89E4-D749-BF5D-C7AFF866A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841363-9323-674F-A3CA-6D2AAEE61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CFA2A-828B-5843-93AB-C4BBF9132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EFA42-7CDF-C24D-8B70-B191A9AEC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325E-D7E8-9F48-B2BF-11C3640A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02137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563C7-BF04-9541-A3BA-1EC3155ED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8868E-D979-C241-9B7B-847DB9EFB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3B753-0970-BA49-8E1F-69739D45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1C29A-35D4-764F-8EF5-3B1CB7A4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5C276-872E-5C43-B7CF-2AD1F9D38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647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DDB34-A444-AC47-803F-5C0D2E85D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685CE-926B-ED47-BE9E-FA65006D4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7A14B-C39F-6845-B507-E6C27D1AE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8461A-2CA5-9C43-BE32-7E938C3C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39A6B-82D4-FA40-9BF2-3B5522C1D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759332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215C8-2F70-BA4E-AFC1-2D345E508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C1E8B-2AA2-DF40-A096-0F20FFA597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20B7B-023C-F549-8C1D-ABE1A60C5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3FBAD-B739-3849-AE3A-878D05538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4275-9D2F-D540-98C7-790CF9E4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65E1B-BDC3-5E40-B884-047D1EED5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9691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A4140-6F29-874E-83AA-5CBE2EB5C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479D2-391E-3D47-9236-19E384C6B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87586E-75BA-BA45-8BC4-920EABE2A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F321A-AC70-EF49-8FCC-46AA238979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A2D6C3-FD50-B64A-9FBE-62BB4E0DA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462348-8F70-B14D-BE99-0C70F9FB2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8A1FC1-9FD6-2546-BF32-F542B824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87ADF1-7043-3943-9B86-91A5BFAAE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9824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2561-48E8-EE44-B6C8-58030750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EF9D8E-5CD9-FC4F-B6F4-C020B57E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C9FEC1-62B9-824C-822A-7AF12162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528D4-1EA2-B548-9AD9-1B7F8428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68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5A742A-4AF4-2543-813D-9C714AC9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921CE1-9D2B-2843-8523-1F03F6B82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B24975-66A2-2B48-A7C4-BD60AEBFC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25301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2AEC-4239-8546-8CD5-EA687E733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61AE6-5F80-AA4C-9CB5-5F3A8FC8C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BE359-5A99-DD4C-B0D3-25A48DB1C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B49FA-C8A1-2948-A5F0-3FC5D3054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418EFC-7344-1549-8D73-BEF777EBA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30B34-6B03-2C4D-9648-5B35E449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18075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BFACA-111A-D74A-AD16-129F183A4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E9030E-57F6-1141-BCB4-E951A80B43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6E3DE-83F5-6541-8F19-ED9CDCBD37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A7955-355C-0145-B0AA-A67AC9C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279E2-40E0-E74A-9196-0CFD2D07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84C6A-B901-5F4D-B2DF-14E4FBA1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29454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00B775-6F2A-A24E-B50A-4A3DE0E5C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ED5A98-EC46-7644-8DA8-92AFCEC35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DDACC-C11C-8C47-8E0D-C4036CB53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EFBB3-7FA6-3D49-B851-9472CC50247F}" type="datetimeFigureOut">
              <a:rPr lang="en-RU" smtClean="0"/>
              <a:t>4/21/25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BE82-33C8-7C44-81AF-AE353C01D0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79654-7902-ED4A-8D7C-93B21514F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9A69-AF25-1848-A12F-D5E9AB2C720D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1185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lyubov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renatal-class.ru/mass_medi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k.com/lyubov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C2C3183-3BA4-DC45-A563-EB07D8457435}"/>
              </a:ext>
            </a:extLst>
          </p:cNvPr>
          <p:cNvSpPr/>
          <p:nvPr/>
        </p:nvSpPr>
        <p:spPr>
          <a:xfrm>
            <a:off x="441434" y="1145628"/>
            <a:ext cx="11319642" cy="5370786"/>
          </a:xfrm>
          <a:prstGeom prst="roundRect">
            <a:avLst>
              <a:gd name="adj" fmla="val 5904"/>
            </a:avLst>
          </a:prstGeom>
          <a:solidFill>
            <a:srgbClr val="A7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475A95-DB94-754D-B3E8-90058E167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2933" y="113255"/>
            <a:ext cx="1661510" cy="8642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B63974C-299F-3A42-928D-66554BBDC41B}"/>
              </a:ext>
            </a:extLst>
          </p:cNvPr>
          <p:cNvSpPr txBox="1"/>
          <p:nvPr/>
        </p:nvSpPr>
        <p:spPr>
          <a:xfrm>
            <a:off x="767255" y="1848585"/>
            <a:ext cx="5979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</a:rPr>
              <a:t>Всероссийский конкурсный отбор проектов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>«Женщины за здоровое общество»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9B813D-2B66-114A-A35A-8916837DF786}"/>
              </a:ext>
            </a:extLst>
          </p:cNvPr>
          <p:cNvSpPr txBox="1"/>
          <p:nvPr/>
        </p:nvSpPr>
        <p:spPr>
          <a:xfrm>
            <a:off x="767255" y="2921934"/>
            <a:ext cx="8075803" cy="823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700"/>
              </a:lnSpc>
            </a:pPr>
            <a:r>
              <a:rPr lang="ru-RU" sz="5400" dirty="0">
                <a:solidFill>
                  <a:schemeClr val="bg1"/>
                </a:solidFill>
                <a:latin typeface="Playfair Display" pitchFamily="2" charset="-52"/>
              </a:rPr>
              <a:t>«Я взрослею»</a:t>
            </a:r>
            <a:endParaRPr lang="ru-RU" sz="4800" dirty="0">
              <a:solidFill>
                <a:schemeClr val="bg1"/>
              </a:solidFill>
              <a:latin typeface="Playfair Display" pitchFamily="2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9C0A55-CA0E-4A40-B358-6A83C9303414}"/>
              </a:ext>
            </a:extLst>
          </p:cNvPr>
          <p:cNvSpPr txBox="1"/>
          <p:nvPr/>
        </p:nvSpPr>
        <p:spPr>
          <a:xfrm>
            <a:off x="767255" y="5488042"/>
            <a:ext cx="634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Руководитель команды: Климова Любовь Алексеевна, </a:t>
            </a:r>
            <a:br>
              <a:rPr lang="ru-RU" sz="2000" dirty="0">
                <a:solidFill>
                  <a:schemeClr val="bg1"/>
                </a:solidFill>
              </a:rPr>
            </a:br>
            <a:r>
              <a:rPr lang="ru-RU" sz="2000" dirty="0">
                <a:solidFill>
                  <a:schemeClr val="bg1"/>
                </a:solidFill>
              </a:rPr>
              <a:t>Российская Федерация, Ярославская область, Ярославль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84038-B740-F244-89E0-809A1E3F117D}"/>
              </a:ext>
            </a:extLst>
          </p:cNvPr>
          <p:cNvSpPr txBox="1"/>
          <p:nvPr/>
        </p:nvSpPr>
        <p:spPr>
          <a:xfrm>
            <a:off x="767255" y="4211086"/>
            <a:ext cx="47086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Playfair Display" pitchFamily="2" charset="-52"/>
              </a:rPr>
              <a:t>Здоровьесберегающие технологии</a:t>
            </a:r>
          </a:p>
        </p:txBody>
      </p:sp>
    </p:spTree>
    <p:extLst>
      <p:ext uri="{BB962C8B-B14F-4D97-AF65-F5344CB8AC3E}">
        <p14:creationId xmlns:p14="http://schemas.microsoft.com/office/powerpoint/2010/main" val="2196248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3B4EC6-9801-A646-9E70-2AE8325B5C6E}"/>
              </a:ext>
            </a:extLst>
          </p:cNvPr>
          <p:cNvSpPr txBox="1"/>
          <p:nvPr/>
        </p:nvSpPr>
        <p:spPr>
          <a:xfrm>
            <a:off x="599090" y="588577"/>
            <a:ext cx="5553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Каналы продвижения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DC3B501B-B269-614F-917B-772DB15CA874}"/>
              </a:ext>
            </a:extLst>
          </p:cNvPr>
          <p:cNvSpPr/>
          <p:nvPr/>
        </p:nvSpPr>
        <p:spPr>
          <a:xfrm>
            <a:off x="599090" y="1390782"/>
            <a:ext cx="2410328" cy="102719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Сайт</a:t>
            </a: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7C7832D9-CBDF-B945-8F10-B649688DA286}"/>
              </a:ext>
            </a:extLst>
          </p:cNvPr>
          <p:cNvSpPr/>
          <p:nvPr/>
        </p:nvSpPr>
        <p:spPr>
          <a:xfrm>
            <a:off x="3284490" y="1445526"/>
            <a:ext cx="8308417" cy="93193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600" dirty="0"/>
              <a:t>Сайта, посвященного проекту, в настоящее время нет. </a:t>
            </a:r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80EBE8EA-8E2C-004C-ABBC-D37E06429DD1}"/>
              </a:ext>
            </a:extLst>
          </p:cNvPr>
          <p:cNvSpPr/>
          <p:nvPr/>
        </p:nvSpPr>
        <p:spPr>
          <a:xfrm>
            <a:off x="599090" y="2696958"/>
            <a:ext cx="2538746" cy="1536322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r>
              <a:rPr lang="ru-RU" dirty="0"/>
              <a:t>Социальные сети</a:t>
            </a: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475633CC-A75F-0848-98FF-DB9865A7CF51}"/>
              </a:ext>
            </a:extLst>
          </p:cNvPr>
          <p:cNvSpPr/>
          <p:nvPr/>
        </p:nvSpPr>
        <p:spPr>
          <a:xfrm>
            <a:off x="3265288" y="2672538"/>
            <a:ext cx="8327619" cy="1560741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400" dirty="0"/>
              <a:t>Социальные сети автора проекта: экспертные посты и </a:t>
            </a:r>
            <a:r>
              <a:rPr lang="ru-RU" sz="1400" dirty="0" err="1"/>
              <a:t>сториз</a:t>
            </a:r>
            <a:r>
              <a:rPr lang="ru-RU" sz="1400" dirty="0"/>
              <a:t>.</a:t>
            </a:r>
          </a:p>
          <a:p>
            <a:r>
              <a:rPr lang="ru-RU" sz="1400" dirty="0"/>
              <a:t>Информация размещается на личных страницах автора проекта:</a:t>
            </a:r>
          </a:p>
          <a:p>
            <a:r>
              <a:rPr lang="ru-RU" sz="1400" dirty="0"/>
              <a:t>ВК: </a:t>
            </a:r>
            <a:r>
              <a:rPr lang="en" sz="1400" dirty="0">
                <a:hlinkClick r:id="rId3"/>
              </a:rPr>
              <a:t>https://vk.com/lyubovk</a:t>
            </a:r>
            <a:endParaRPr lang="ru-RU" sz="1400" dirty="0"/>
          </a:p>
          <a:p>
            <a:r>
              <a:rPr lang="en-US" sz="1400" dirty="0"/>
              <a:t>Instagram</a:t>
            </a:r>
            <a:r>
              <a:rPr lang="ru-RU" sz="1400" dirty="0"/>
              <a:t>: </a:t>
            </a:r>
            <a:r>
              <a:rPr lang="en-US" sz="1400" dirty="0"/>
              <a:t>@</a:t>
            </a:r>
            <a:r>
              <a:rPr lang="en-US" sz="1400" dirty="0" err="1"/>
              <a:t>prenatal_class</a:t>
            </a:r>
            <a:r>
              <a:rPr lang="en-US" sz="1400" dirty="0"/>
              <a:t> @</a:t>
            </a:r>
            <a:r>
              <a:rPr lang="en-US" sz="1400" dirty="0" err="1"/>
              <a:t>teen_class</a:t>
            </a:r>
            <a:endParaRPr lang="ru-RU" sz="1400" dirty="0"/>
          </a:p>
          <a:p>
            <a:r>
              <a:rPr lang="ru-RU" sz="1400" dirty="0"/>
              <a:t>Канал в </a:t>
            </a:r>
            <a:r>
              <a:rPr lang="en-US" sz="1400" dirty="0"/>
              <a:t>Telegram @</a:t>
            </a:r>
            <a:r>
              <a:rPr lang="en-US" sz="1400" dirty="0" err="1"/>
              <a:t>teen_classes</a:t>
            </a:r>
            <a:endParaRPr lang="ru-RU" sz="1400" dirty="0"/>
          </a:p>
          <a:p>
            <a:r>
              <a:rPr lang="ru-RU" sz="1400" dirty="0"/>
              <a:t>Значительный влияние на продвижение оказывает принцип рекомендаций «сарафанное радио».</a:t>
            </a:r>
          </a:p>
        </p:txBody>
      </p:sp>
      <p:sp>
        <p:nvSpPr>
          <p:cNvPr id="12" name="Прямоугольник: скругленные углы 25">
            <a:extLst>
              <a:ext uri="{FF2B5EF4-FFF2-40B4-BE49-F238E27FC236}">
                <a16:creationId xmlns:a16="http://schemas.microsoft.com/office/drawing/2014/main" id="{63CFB881-8CB1-C745-BF4E-362C9249D0BD}"/>
              </a:ext>
            </a:extLst>
          </p:cNvPr>
          <p:cNvSpPr/>
          <p:nvPr/>
        </p:nvSpPr>
        <p:spPr>
          <a:xfrm>
            <a:off x="599090" y="4574105"/>
            <a:ext cx="2538746" cy="1637089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tlCol="0" anchor="ctr"/>
          <a:lstStyle/>
          <a:p>
            <a:pPr algn="ctr"/>
            <a:r>
              <a:rPr lang="ru-RU" dirty="0"/>
              <a:t>Экспертные лекции и мастер-классы на городских и областных мероприятиях</a:t>
            </a:r>
          </a:p>
        </p:txBody>
      </p:sp>
      <p:sp>
        <p:nvSpPr>
          <p:cNvPr id="13" name="Прямоугольник: скругленные углы 26">
            <a:extLst>
              <a:ext uri="{FF2B5EF4-FFF2-40B4-BE49-F238E27FC236}">
                <a16:creationId xmlns:a16="http://schemas.microsoft.com/office/drawing/2014/main" id="{10F1AE2E-6180-1A4D-92DD-CE5FFD87B989}"/>
              </a:ext>
            </a:extLst>
          </p:cNvPr>
          <p:cNvSpPr/>
          <p:nvPr/>
        </p:nvSpPr>
        <p:spPr>
          <a:xfrm>
            <a:off x="3284491" y="4614616"/>
            <a:ext cx="8338133" cy="1556066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endParaRPr lang="ru-RU" dirty="0"/>
          </a:p>
          <a:p>
            <a:r>
              <a:rPr lang="ru-RU" sz="1600" dirty="0"/>
              <a:t>«Бодрый жираф»</a:t>
            </a:r>
          </a:p>
          <a:p>
            <a:r>
              <a:rPr lang="ru-RU" sz="1600" dirty="0"/>
              <a:t>«Территория здоровья»</a:t>
            </a:r>
          </a:p>
          <a:p>
            <a:r>
              <a:rPr lang="ru-RU" sz="1600" dirty="0"/>
              <a:t>Форум родителей Ярославской области «В кругу семьи»</a:t>
            </a:r>
          </a:p>
          <a:p>
            <a:r>
              <a:rPr lang="ru-RU" sz="1600" dirty="0"/>
              <a:t>Выступления на научных конференциях для профессионального сообщества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2513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1F3F78-4164-C442-B1F3-0D24135B3721}"/>
              </a:ext>
            </a:extLst>
          </p:cNvPr>
          <p:cNvSpPr txBox="1"/>
          <p:nvPr/>
        </p:nvSpPr>
        <p:spPr>
          <a:xfrm>
            <a:off x="599090" y="588577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Ресурсы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808238-87E7-474C-BF16-A126FCF8B25B}"/>
              </a:ext>
            </a:extLst>
          </p:cNvPr>
          <p:cNvSpPr txBox="1"/>
          <p:nvPr/>
        </p:nvSpPr>
        <p:spPr>
          <a:xfrm>
            <a:off x="5777211" y="1300860"/>
            <a:ext cx="5234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A23694"/>
                </a:solidFill>
              </a:rPr>
              <a:t>Ресурсы, которые требуются проекту для его воплощения и реализации: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DEE874E-3323-BF4D-9B75-DF953D69A747}"/>
              </a:ext>
            </a:extLst>
          </p:cNvPr>
          <p:cNvSpPr txBox="1"/>
          <p:nvPr/>
        </p:nvSpPr>
        <p:spPr>
          <a:xfrm>
            <a:off x="721289" y="1643737"/>
            <a:ext cx="502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B9D04A"/>
                </a:solidFill>
              </a:rPr>
              <a:t>1</a:t>
            </a:r>
            <a:r>
              <a:rPr lang="ru-RU" sz="2800" dirty="0">
                <a:solidFill>
                  <a:srgbClr val="B9D04A"/>
                </a:solidFill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B1303B-4984-EF43-9CF9-35A1F375DD81}"/>
              </a:ext>
            </a:extLst>
          </p:cNvPr>
          <p:cNvSpPr txBox="1"/>
          <p:nvPr/>
        </p:nvSpPr>
        <p:spPr>
          <a:xfrm>
            <a:off x="706428" y="3310510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B9D04A"/>
                </a:solidFill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F2C625-2AC4-0B4D-B712-C83866954A68}"/>
              </a:ext>
            </a:extLst>
          </p:cNvPr>
          <p:cNvSpPr txBox="1"/>
          <p:nvPr/>
        </p:nvSpPr>
        <p:spPr>
          <a:xfrm>
            <a:off x="694211" y="4634424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B9D04A"/>
                </a:solidFill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FBDE54-120F-D048-86E3-8F4AFF1F5D24}"/>
              </a:ext>
            </a:extLst>
          </p:cNvPr>
          <p:cNvSpPr txBox="1"/>
          <p:nvPr/>
        </p:nvSpPr>
        <p:spPr>
          <a:xfrm>
            <a:off x="1159191" y="1655139"/>
            <a:ext cx="45177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Информационные: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данные и исследования о репродуктивном здоровье подростков.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Методические рекомендации и образовательные материалы.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46D28A-C696-C14B-ADEF-559FBD28C51A}"/>
              </a:ext>
            </a:extLst>
          </p:cNvPr>
          <p:cNvSpPr txBox="1"/>
          <p:nvPr/>
        </p:nvSpPr>
        <p:spPr>
          <a:xfrm>
            <a:off x="1224151" y="4613307"/>
            <a:ext cx="44523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Финансовые: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денежные поступления от родителей и школ, которые организуют занятия для своих детей.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денежные поступления от родителей и специалистов, которые проходят обучение.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6C6BCC-4033-BA49-82B0-5C88AD80D52D}"/>
              </a:ext>
            </a:extLst>
          </p:cNvPr>
          <p:cNvSpPr txBox="1"/>
          <p:nvPr/>
        </p:nvSpPr>
        <p:spPr>
          <a:xfrm>
            <a:off x="5729323" y="2079642"/>
            <a:ext cx="707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B9D04A"/>
                </a:solidFill>
              </a:rPr>
              <a:t>4.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4FA4F9-94E1-1144-8DE5-0D8925FF38C7}"/>
              </a:ext>
            </a:extLst>
          </p:cNvPr>
          <p:cNvSpPr txBox="1"/>
          <p:nvPr/>
        </p:nvSpPr>
        <p:spPr>
          <a:xfrm>
            <a:off x="5716047" y="3412978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B9D04A"/>
                </a:solidFill>
              </a:rPr>
              <a:t>5.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EE10B5-5C98-214B-B668-E30FA4D791A5}"/>
              </a:ext>
            </a:extLst>
          </p:cNvPr>
          <p:cNvSpPr txBox="1"/>
          <p:nvPr/>
        </p:nvSpPr>
        <p:spPr>
          <a:xfrm>
            <a:off x="5676467" y="4746314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B9D04A"/>
                </a:solidFill>
              </a:rPr>
              <a:t>6.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BBEFB7-12E9-3A4E-9AA1-6E4D32AD633C}"/>
              </a:ext>
            </a:extLst>
          </p:cNvPr>
          <p:cNvSpPr txBox="1"/>
          <p:nvPr/>
        </p:nvSpPr>
        <p:spPr>
          <a:xfrm>
            <a:off x="6277362" y="2061188"/>
            <a:ext cx="5234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Человеческие: специалисты (воспитатели, педагоги, медицинские работники), готовые обучаться методике программы и работать с подростками.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5D5F436-7DDA-D64A-A811-BF722EC6DE01}"/>
              </a:ext>
            </a:extLst>
          </p:cNvPr>
          <p:cNvSpPr txBox="1"/>
          <p:nvPr/>
        </p:nvSpPr>
        <p:spPr>
          <a:xfrm>
            <a:off x="6336113" y="3412978"/>
            <a:ext cx="4165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Сетевые и партнерские ресурсы: сотрудничество с образовательными учреждениями, организациями для подростков.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EED8DA8-821C-3645-BE4E-486D93BB2A07}"/>
              </a:ext>
            </a:extLst>
          </p:cNvPr>
          <p:cNvSpPr txBox="1"/>
          <p:nvPr/>
        </p:nvSpPr>
        <p:spPr>
          <a:xfrm>
            <a:off x="6286144" y="4641617"/>
            <a:ext cx="545230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Финансовые: 1.Оплата за обучение методике специалистов. 2. оплата работы специалистов, которые будут проводить занятия в рамках программы. 3. Приобретение моделей, информационных плакатов, расходных материалов для проведения занятий каждым специалистом. 4. Оплата услуг по разботке и созданию сайта.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5F1C65-099D-5806-3421-81E16CB5AEDF}"/>
              </a:ext>
            </a:extLst>
          </p:cNvPr>
          <p:cNvSpPr txBox="1"/>
          <p:nvPr/>
        </p:nvSpPr>
        <p:spPr>
          <a:xfrm>
            <a:off x="1264946" y="3312865"/>
            <a:ext cx="35486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Материально-технические: анатомические модели, плакаты, расходные материалы, орг. Техника.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B32ECC-E993-655F-2404-756A449F8B52}"/>
              </a:ext>
            </a:extLst>
          </p:cNvPr>
          <p:cNvSpPr txBox="1"/>
          <p:nvPr/>
        </p:nvSpPr>
        <p:spPr>
          <a:xfrm>
            <a:off x="1394438" y="1281639"/>
            <a:ext cx="4388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A23694"/>
                </a:solidFill>
              </a:rPr>
              <a:t>Ресурсы, которые есть в проекте:</a:t>
            </a:r>
          </a:p>
        </p:txBody>
      </p:sp>
    </p:spTree>
    <p:extLst>
      <p:ext uri="{BB962C8B-B14F-4D97-AF65-F5344CB8AC3E}">
        <p14:creationId xmlns:p14="http://schemas.microsoft.com/office/powerpoint/2010/main" val="2806292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C12802-D0DB-8349-B613-80C69CA111E6}"/>
              </a:ext>
            </a:extLst>
          </p:cNvPr>
          <p:cNvSpPr txBox="1"/>
          <p:nvPr/>
        </p:nvSpPr>
        <p:spPr>
          <a:xfrm>
            <a:off x="599090" y="588577"/>
            <a:ext cx="4938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Автор и руководитель проекта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542E1A9A-5B69-4C48-93D1-12245F700B90}"/>
              </a:ext>
            </a:extLst>
          </p:cNvPr>
          <p:cNvSpPr/>
          <p:nvPr/>
        </p:nvSpPr>
        <p:spPr>
          <a:xfrm>
            <a:off x="599090" y="3109150"/>
            <a:ext cx="1384995" cy="138499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Вставить фото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3E1AB8-A27C-0540-B40E-DDBEBC322F07}"/>
              </a:ext>
            </a:extLst>
          </p:cNvPr>
          <p:cNvSpPr txBox="1"/>
          <p:nvPr/>
        </p:nvSpPr>
        <p:spPr>
          <a:xfrm>
            <a:off x="3507129" y="1905241"/>
            <a:ext cx="7268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Климова Любовь Алексеевна, Российская Федерация, Ярославская область, город Ярославль. 1982 года рождения.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Педагог-психолог с медицинским образованием (акушерское дело).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Магистрант ЯГПУ им. К.Д. Ушинского (кафедра медицины, профиль подготовки «Здоровьесбережение в образовании и социальной сфере»).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Автор книги «Все, что ты хотела узнать о переходном возрасте».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Спикер на мероприятиях, эксперт в СМИ.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000" dirty="0"/>
              <a:t>С 2007 по 2023 год автор и ведущая проекта для будущих родителей «</a:t>
            </a:r>
            <a:r>
              <a:rPr lang="en-US" sz="2000" dirty="0"/>
              <a:t>Prenatal class</a:t>
            </a:r>
            <a:r>
              <a:rPr lang="ru-RU" sz="2000" dirty="0"/>
              <a:t>».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EBBDB57-425D-02FB-7BCC-EDF17D9D9E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090" y="2592833"/>
            <a:ext cx="2196946" cy="2410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85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FA4AC9-FA2A-F546-B98E-179AC30F4925}"/>
              </a:ext>
            </a:extLst>
          </p:cNvPr>
          <p:cNvSpPr txBox="1"/>
          <p:nvPr/>
        </p:nvSpPr>
        <p:spPr>
          <a:xfrm>
            <a:off x="599090" y="588577"/>
            <a:ext cx="7510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Проблематизация. Актуальность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6D322-CBE5-544C-9576-5AB63A8F2DAD}"/>
              </a:ext>
            </a:extLst>
          </p:cNvPr>
          <p:cNvSpPr txBox="1"/>
          <p:nvPr/>
        </p:nvSpPr>
        <p:spPr>
          <a:xfrm>
            <a:off x="588578" y="296696"/>
            <a:ext cx="93319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/>
          </a:p>
          <a:p>
            <a:endParaRPr lang="ru-RU" sz="2000" dirty="0"/>
          </a:p>
        </p:txBody>
      </p:sp>
      <p:sp>
        <p:nvSpPr>
          <p:cNvPr id="8" name="Прямоугольник: скругленные углы 5">
            <a:extLst>
              <a:ext uri="{FF2B5EF4-FFF2-40B4-BE49-F238E27FC236}">
                <a16:creationId xmlns:a16="http://schemas.microsoft.com/office/drawing/2014/main" id="{9F6E69A9-5301-7B4E-92FA-1F8457768E3C}"/>
              </a:ext>
            </a:extLst>
          </p:cNvPr>
          <p:cNvSpPr/>
          <p:nvPr/>
        </p:nvSpPr>
        <p:spPr>
          <a:xfrm>
            <a:off x="436249" y="1240454"/>
            <a:ext cx="10953240" cy="5028969"/>
          </a:xfrm>
          <a:prstGeom prst="roundRect">
            <a:avLst>
              <a:gd name="adj" fmla="val 6704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910EEE-BC29-304B-9E47-CEEC63703760}"/>
              </a:ext>
            </a:extLst>
          </p:cNvPr>
          <p:cNvSpPr txBox="1"/>
          <p:nvPr/>
        </p:nvSpPr>
        <p:spPr>
          <a:xfrm>
            <a:off x="1156547" y="1444402"/>
            <a:ext cx="9920425" cy="830997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algn="just"/>
            <a:r>
              <a:rPr lang="ru-RU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Демографические показатели в России диктуют необходимость рассматривать проблему сохранения репродуктивного здоровья подростков как стратегически важную задачу. На протяжении последних лет заболеваемость детей, в том числе болезнями репродуктивной системы, остается на высоком уровне*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9DE830-45A8-874C-AFAB-3F5290048970}"/>
              </a:ext>
            </a:extLst>
          </p:cNvPr>
          <p:cNvSpPr txBox="1"/>
          <p:nvPr/>
        </p:nvSpPr>
        <p:spPr>
          <a:xfrm>
            <a:off x="1156547" y="2460716"/>
            <a:ext cx="9920425" cy="1733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1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Ведущие факторы, которые оказывают влияние на репродуктивное здоровье подростков:</a:t>
            </a: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э</a:t>
            </a:r>
            <a:r>
              <a:rPr lang="ru-RU" sz="1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ндокринные патологии; </a:t>
            </a: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воспалительные и инфекционные заболевания органов малого таза;</a:t>
            </a: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рискованное поведение: курение, алкоголь, наркотики, незащищенные половые контакты;</a:t>
            </a:r>
            <a:r>
              <a:rPr lang="ru-RU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1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рерывание беременности.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E56765F-582D-8346-8EDF-C67D0745B7AB}"/>
              </a:ext>
            </a:extLst>
          </p:cNvPr>
          <p:cNvSpPr txBox="1"/>
          <p:nvPr/>
        </p:nvSpPr>
        <p:spPr>
          <a:xfrm>
            <a:off x="1135788" y="4279602"/>
            <a:ext cx="99204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Последние три фактора во многом определяются поведением подростков, на которое можно повлиять с помощью обучения в области сохранения репродуктивного здоровья. </a:t>
            </a:r>
          </a:p>
          <a:p>
            <a:pPr algn="just"/>
            <a:endParaRPr lang="ru-RU" sz="16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ешение -  разработка обучающей программы на основе междисциплинарного подхода по формированию здоровьесберегающего поведения у подростков. </a:t>
            </a: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C306F3-43A5-3A4C-BCD8-D0207E3A747A}"/>
              </a:ext>
            </a:extLst>
          </p:cNvPr>
          <p:cNvSpPr txBox="1"/>
          <p:nvPr/>
        </p:nvSpPr>
        <p:spPr>
          <a:xfrm>
            <a:off x="599090" y="1403678"/>
            <a:ext cx="5469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1</a:t>
            </a:r>
            <a:r>
              <a:rPr lang="ru-RU" sz="20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7CF2911-A4F6-6F4B-94D7-5D790B8B48F4}"/>
              </a:ext>
            </a:extLst>
          </p:cNvPr>
          <p:cNvSpPr txBox="1"/>
          <p:nvPr/>
        </p:nvSpPr>
        <p:spPr>
          <a:xfrm>
            <a:off x="623118" y="2460716"/>
            <a:ext cx="48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2.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0AB43A-6FF0-EC46-A91F-70C0BBFB8398}"/>
              </a:ext>
            </a:extLst>
          </p:cNvPr>
          <p:cNvSpPr txBox="1"/>
          <p:nvPr/>
        </p:nvSpPr>
        <p:spPr>
          <a:xfrm>
            <a:off x="823271" y="4158383"/>
            <a:ext cx="742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3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2AC933-A1EA-3830-AA5B-9876907A2A4E}"/>
              </a:ext>
            </a:extLst>
          </p:cNvPr>
          <p:cNvSpPr txBox="1"/>
          <p:nvPr/>
        </p:nvSpPr>
        <p:spPr>
          <a:xfrm>
            <a:off x="585844" y="6354501"/>
            <a:ext cx="6568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* По данным </a:t>
            </a:r>
            <a:r>
              <a:rPr lang="ru-RU" sz="14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Федеральной службы государственной статистики (Росстат)</a:t>
            </a:r>
            <a:endParaRPr lang="ru-RU" sz="1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DEBCC5-0794-11AA-DBC2-B1DA426D3FE9}"/>
              </a:ext>
            </a:extLst>
          </p:cNvPr>
          <p:cNvSpPr txBox="1"/>
          <p:nvPr/>
        </p:nvSpPr>
        <p:spPr>
          <a:xfrm>
            <a:off x="3166399" y="5695374"/>
            <a:ext cx="6016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Проект реализуется на территории Ярославской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0535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BFE4FB-DBD4-3046-8961-57C86C99613F}"/>
              </a:ext>
            </a:extLst>
          </p:cNvPr>
          <p:cNvSpPr txBox="1"/>
          <p:nvPr/>
        </p:nvSpPr>
        <p:spPr>
          <a:xfrm>
            <a:off x="599090" y="588577"/>
            <a:ext cx="35686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Целевая аудитория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3FE0D1-C6A5-C04E-AEFC-D4902E28A74D}"/>
              </a:ext>
            </a:extLst>
          </p:cNvPr>
          <p:cNvSpPr txBox="1"/>
          <p:nvPr/>
        </p:nvSpPr>
        <p:spPr>
          <a:xfrm>
            <a:off x="599090" y="1545021"/>
            <a:ext cx="982779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A23694"/>
                </a:solidFill>
              </a:rPr>
              <a:t>1. </a:t>
            </a:r>
            <a:r>
              <a:rPr lang="ru-RU" sz="2000" dirty="0"/>
              <a:t>Учащиеся 5-7 и 8-9 классов (мальчики и девочки) общеобразовательных и частных школ Ярославской области.</a:t>
            </a:r>
          </a:p>
          <a:p>
            <a:pPr algn="just"/>
            <a:r>
              <a:rPr lang="ru-RU" sz="2000" dirty="0"/>
              <a:t>Воспитывающиеся в семьях, а также в детских домах и интернатах Ярославской области.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dirty="0">
                <a:solidFill>
                  <a:srgbClr val="A23694"/>
                </a:solidFill>
              </a:rPr>
              <a:t>2. </a:t>
            </a:r>
            <a:r>
              <a:rPr lang="ru-RU" sz="2000" dirty="0"/>
              <a:t>Родители и опекуны учащихся 5-7 и 8-9 классов общеобразовательных и частных школ Ярославской области.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dirty="0">
                <a:solidFill>
                  <a:srgbClr val="A23694"/>
                </a:solidFill>
              </a:rPr>
              <a:t>3. </a:t>
            </a:r>
            <a:r>
              <a:rPr lang="ru-RU" sz="2000" dirty="0"/>
              <a:t>Воспитатели, учителя, педагоги и психологи в общеобразовательных и частных школах, детских домов и интернатов города Ярославля.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53252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FD9C88-5035-B741-9EF2-4D25C8FCEB64}"/>
              </a:ext>
            </a:extLst>
          </p:cNvPr>
          <p:cNvSpPr txBox="1"/>
          <p:nvPr/>
        </p:nvSpPr>
        <p:spPr>
          <a:xfrm>
            <a:off x="599090" y="588577"/>
            <a:ext cx="62504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Стадия проекта. Зрелость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9E9D96-F053-B14C-97B3-0191C1B7F1A9}"/>
              </a:ext>
            </a:extLst>
          </p:cNvPr>
          <p:cNvSpPr txBox="1"/>
          <p:nvPr/>
        </p:nvSpPr>
        <p:spPr>
          <a:xfrm>
            <a:off x="1029515" y="1992282"/>
            <a:ext cx="102906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Завершённый проект/успешная практика (кейс): </a:t>
            </a:r>
          </a:p>
          <a:p>
            <a:pPr algn="ctr">
              <a:spcBef>
                <a:spcPts val="1200"/>
              </a:spcBef>
            </a:pPr>
            <a:r>
              <a:rPr lang="ru-RU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Проект апробирована на целевой аудитории в образовательных учреждения Ярославской области.</a:t>
            </a:r>
          </a:p>
          <a:p>
            <a:pPr algn="ctr">
              <a:spcBef>
                <a:spcPts val="1200"/>
              </a:spcBef>
            </a:pPr>
            <a:r>
              <a:rPr lang="ru-RU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Проект научно исследован, результаты описаны в магистерской диссертации автора. </a:t>
            </a:r>
          </a:p>
          <a:p>
            <a:pPr algn="ctr">
              <a:spcBef>
                <a:spcPts val="1200"/>
              </a:spcBef>
            </a:pPr>
            <a:r>
              <a:rPr lang="ru-RU" sz="2000" dirty="0">
                <a:ea typeface="Helvetica Neue" panose="02000503000000020004" pitchFamily="2" charset="0"/>
                <a:cs typeface="Helvetica Neue" panose="02000503000000020004" pitchFamily="2" charset="0"/>
              </a:rPr>
              <a:t> Проект может быть использован как «лучшая практика» для масштабирования на других площадках или расширении целевой аудитории.</a:t>
            </a:r>
          </a:p>
        </p:txBody>
      </p:sp>
      <p:sp>
        <p:nvSpPr>
          <p:cNvPr id="8" name="Овал 2">
            <a:extLst>
              <a:ext uri="{FF2B5EF4-FFF2-40B4-BE49-F238E27FC236}">
                <a16:creationId xmlns:a16="http://schemas.microsoft.com/office/drawing/2014/main" id="{A17177B6-1C68-8E47-9657-8BC211F975BA}"/>
              </a:ext>
            </a:extLst>
          </p:cNvPr>
          <p:cNvSpPr/>
          <p:nvPr/>
        </p:nvSpPr>
        <p:spPr>
          <a:xfrm>
            <a:off x="742203" y="2544095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2">
            <a:extLst>
              <a:ext uri="{FF2B5EF4-FFF2-40B4-BE49-F238E27FC236}">
                <a16:creationId xmlns:a16="http://schemas.microsoft.com/office/drawing/2014/main" id="{D52DE75B-D1BC-46C1-00FC-BCBC5D540642}"/>
              </a:ext>
            </a:extLst>
          </p:cNvPr>
          <p:cNvSpPr/>
          <p:nvPr/>
        </p:nvSpPr>
        <p:spPr>
          <a:xfrm>
            <a:off x="766217" y="3309358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>
            <a:extLst>
              <a:ext uri="{FF2B5EF4-FFF2-40B4-BE49-F238E27FC236}">
                <a16:creationId xmlns:a16="http://schemas.microsoft.com/office/drawing/2014/main" id="{E826377C-6DB4-82F7-9AB5-C394994399B0}"/>
              </a:ext>
            </a:extLst>
          </p:cNvPr>
          <p:cNvSpPr/>
          <p:nvPr/>
        </p:nvSpPr>
        <p:spPr>
          <a:xfrm>
            <a:off x="766217" y="3783120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778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246993" y="333972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D0987B-83B4-AA46-BFCD-AB6618EC16FA}"/>
              </a:ext>
            </a:extLst>
          </p:cNvPr>
          <p:cNvSpPr txBox="1"/>
          <p:nvPr/>
        </p:nvSpPr>
        <p:spPr>
          <a:xfrm>
            <a:off x="599090" y="588577"/>
            <a:ext cx="72266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Миссия проекта. Цели и задачи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9C69FB-0247-0B45-B74E-CC7C827B27CE}"/>
              </a:ext>
            </a:extLst>
          </p:cNvPr>
          <p:cNvSpPr txBox="1"/>
          <p:nvPr/>
        </p:nvSpPr>
        <p:spPr>
          <a:xfrm>
            <a:off x="599089" y="1301123"/>
            <a:ext cx="108251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rgbClr val="A23694"/>
                </a:solidFill>
                <a:effectLst/>
              </a:rPr>
              <a:t>Миссия проекта </a:t>
            </a:r>
            <a:r>
              <a:rPr lang="ru-RU" sz="1600" dirty="0">
                <a:solidFill>
                  <a:srgbClr val="000000"/>
                </a:solidFill>
                <a:effectLst/>
              </a:rPr>
              <a:t>— создавать безопасную и поддерживающую среду, обеспечивающую подросткам доступ к качественной информации и ресурсам о репродуктивном здоровье. Стремление повысить осведомленность подростков о здоровье и праве на информированный выбор, способствуя ответственному репродуктивному поведению. Сотрудничая с родителями и образовательными учреждениями, помогать подросткам развить навыки критического мышления, уверенности и ответственности, необходимые для принятия обоснованных решений.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8B6A2-483B-5041-9AAB-37FF081A67F6}"/>
              </a:ext>
            </a:extLst>
          </p:cNvPr>
          <p:cNvSpPr txBox="1"/>
          <p:nvPr/>
        </p:nvSpPr>
        <p:spPr>
          <a:xfrm>
            <a:off x="749038" y="3697114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A72E88"/>
                </a:solidFill>
                <a:latin typeface="Dita Sweet" panose="02000503090000020004" pitchFamily="50" charset="0"/>
              </a:rPr>
              <a:t>1</a:t>
            </a:r>
            <a:r>
              <a:rPr lang="ru-RU" sz="2800" dirty="0">
                <a:solidFill>
                  <a:srgbClr val="A72E88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ED018C-C8C8-FC47-9904-8EE67C111AE9}"/>
              </a:ext>
            </a:extLst>
          </p:cNvPr>
          <p:cNvSpPr txBox="1"/>
          <p:nvPr/>
        </p:nvSpPr>
        <p:spPr>
          <a:xfrm>
            <a:off x="727490" y="4628026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3663EC-3DC1-1547-9D13-5F13AA9CB760}"/>
              </a:ext>
            </a:extLst>
          </p:cNvPr>
          <p:cNvSpPr txBox="1"/>
          <p:nvPr/>
        </p:nvSpPr>
        <p:spPr>
          <a:xfrm>
            <a:off x="749038" y="5540192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3A1142-CF42-E546-891A-29A412372602}"/>
              </a:ext>
            </a:extLst>
          </p:cNvPr>
          <p:cNvSpPr txBox="1"/>
          <p:nvPr/>
        </p:nvSpPr>
        <p:spPr>
          <a:xfrm>
            <a:off x="5221158" y="3384693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B9D04A"/>
                </a:solidFill>
                <a:latin typeface="Dita Sweet" panose="02000503090000020004" pitchFamily="50" charset="0"/>
              </a:rPr>
              <a:t>1</a:t>
            </a:r>
            <a:r>
              <a:rPr lang="ru-RU" sz="2800" dirty="0">
                <a:solidFill>
                  <a:srgbClr val="B9D04A"/>
                </a:solidFill>
                <a:latin typeface="Dita Sweet" panose="02000503090000020004" pitchFamily="50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C7FB12-663E-BB45-B0AE-A412BADB16B3}"/>
              </a:ext>
            </a:extLst>
          </p:cNvPr>
          <p:cNvSpPr txBox="1"/>
          <p:nvPr/>
        </p:nvSpPr>
        <p:spPr>
          <a:xfrm>
            <a:off x="5231774" y="4422225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B9D04A"/>
                </a:solidFill>
                <a:latin typeface="Dita Sweet" panose="02000503090000020004" pitchFamily="50" charset="0"/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AF7BDC-95D7-3642-91FF-A8B00E650BBC}"/>
              </a:ext>
            </a:extLst>
          </p:cNvPr>
          <p:cNvSpPr txBox="1"/>
          <p:nvPr/>
        </p:nvSpPr>
        <p:spPr>
          <a:xfrm>
            <a:off x="5258247" y="5491176"/>
            <a:ext cx="6718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B9D04A"/>
                </a:solidFill>
                <a:latin typeface="Dita Sweet" panose="02000503090000020004" pitchFamily="50" charset="0"/>
              </a:rPr>
              <a:t>3.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A06FC8-20DC-1442-B6F9-1D752E470FFA}"/>
              </a:ext>
            </a:extLst>
          </p:cNvPr>
          <p:cNvSpPr txBox="1"/>
          <p:nvPr/>
        </p:nvSpPr>
        <p:spPr>
          <a:xfrm>
            <a:off x="2280918" y="2952901"/>
            <a:ext cx="1931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A23694"/>
                </a:solidFill>
              </a:rPr>
              <a:t>Цели: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EAEF22A-80F6-934F-814E-7A34502A8484}"/>
              </a:ext>
            </a:extLst>
          </p:cNvPr>
          <p:cNvSpPr txBox="1"/>
          <p:nvPr/>
        </p:nvSpPr>
        <p:spPr>
          <a:xfrm>
            <a:off x="1427787" y="3621958"/>
            <a:ext cx="354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Повышение осведомленности о репродуктивном здоровье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02AC18-941A-574F-8D29-652E047DEC2E}"/>
              </a:ext>
            </a:extLst>
          </p:cNvPr>
          <p:cNvSpPr txBox="1"/>
          <p:nvPr/>
        </p:nvSpPr>
        <p:spPr>
          <a:xfrm>
            <a:off x="1427787" y="5568448"/>
            <a:ext cx="3532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Формирование у подростков навыков построения здоровых и   ненасильственных отношений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B1BA54-CEA8-324D-A51C-67190010D735}"/>
              </a:ext>
            </a:extLst>
          </p:cNvPr>
          <p:cNvSpPr txBox="1"/>
          <p:nvPr/>
        </p:nvSpPr>
        <p:spPr>
          <a:xfrm>
            <a:off x="5596001" y="3358559"/>
            <a:ext cx="5965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Разработка и реализация образовательных программ и инициатив на темы репродуктивного здоровья для учащихся 5-9 классов.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C083BC-A197-F644-8276-D16BE958C6FF}"/>
              </a:ext>
            </a:extLst>
          </p:cNvPr>
          <p:cNvSpPr txBox="1"/>
          <p:nvPr/>
        </p:nvSpPr>
        <p:spPr>
          <a:xfrm>
            <a:off x="5594191" y="4364563"/>
            <a:ext cx="5701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Обучение воспитателей и педагогов вопросам педагогического сопровождения взросления учащихся 5-9 классов.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142D69-389E-FA41-B6F5-C90265FC495B}"/>
              </a:ext>
            </a:extLst>
          </p:cNvPr>
          <p:cNvSpPr txBox="1"/>
          <p:nvPr/>
        </p:nvSpPr>
        <p:spPr>
          <a:xfrm>
            <a:off x="5679938" y="5392974"/>
            <a:ext cx="53352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Организация мероприятий для родителей (семинары, лекции, воркшопы), направленные на обсуждение вопросов сохранения репродуктивного здоровья подростков.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B3DBB3-E1F5-E5AB-3E6B-AFEBC6AFB4BD}"/>
              </a:ext>
            </a:extLst>
          </p:cNvPr>
          <p:cNvSpPr txBox="1"/>
          <p:nvPr/>
        </p:nvSpPr>
        <p:spPr>
          <a:xfrm>
            <a:off x="1415357" y="4471572"/>
            <a:ext cx="3910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Профилактика заболеваний репродуктивной системы и нежелательной беременности.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2A5C7B-9A4C-5281-B819-D434E41EE968}"/>
              </a:ext>
            </a:extLst>
          </p:cNvPr>
          <p:cNvSpPr txBox="1"/>
          <p:nvPr/>
        </p:nvSpPr>
        <p:spPr>
          <a:xfrm>
            <a:off x="6979534" y="2885481"/>
            <a:ext cx="1715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A23694"/>
                </a:solidFill>
              </a:rPr>
              <a:t>Задачи:</a:t>
            </a:r>
          </a:p>
        </p:txBody>
      </p:sp>
    </p:spTree>
    <p:extLst>
      <p:ext uri="{BB962C8B-B14F-4D97-AF65-F5344CB8AC3E}">
        <p14:creationId xmlns:p14="http://schemas.microsoft.com/office/powerpoint/2010/main" val="1478707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690254-2E86-BE45-BDF3-C531AFA98911}"/>
              </a:ext>
            </a:extLst>
          </p:cNvPr>
          <p:cNvSpPr txBox="1"/>
          <p:nvPr/>
        </p:nvSpPr>
        <p:spPr>
          <a:xfrm>
            <a:off x="599090" y="588577"/>
            <a:ext cx="2531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Суть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Прямоугольник: скругленные углы 11">
            <a:extLst>
              <a:ext uri="{FF2B5EF4-FFF2-40B4-BE49-F238E27FC236}">
                <a16:creationId xmlns:a16="http://schemas.microsoft.com/office/drawing/2014/main" id="{A94B22EA-478D-ED42-A6D1-AF33314DED96}"/>
              </a:ext>
            </a:extLst>
          </p:cNvPr>
          <p:cNvSpPr/>
          <p:nvPr/>
        </p:nvSpPr>
        <p:spPr>
          <a:xfrm>
            <a:off x="1266718" y="1157163"/>
            <a:ext cx="9658564" cy="2422204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</a:rPr>
              <a:t>Разработана обучающая программа по сохранению репродуктивного здоровья для учащихся 5-7 и 8-9 классов: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Ч</a:t>
            </a:r>
            <a:r>
              <a:rPr lang="ru-RU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етыре блока тем и соответствующие им вопросы: 1. «Основы репродуктивного здоровья», 2. «Забота о репродуктивном здоровье», 3. «Образ жизни», 4. «Безопасные отношения». 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1 блок: анатомия и физиология репродуктивной системы, половое созревание, понятие репродуктивного здоровья.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2 блок: гигиена (ежедневная и во время менструации), признаки здоровья и симптомы для обращения к гинекологу, урологу. Значение профилактических осмотров у врачей-специалистов.</a:t>
            </a:r>
          </a:p>
          <a:p>
            <a:pPr algn="just"/>
            <a:r>
              <a:rPr lang="ru-RU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3 блок: влияние питания, движения, сна, стресса, вредных привычек на половое созревание и репродуктивное здоровье. Рекомендации 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по </a:t>
            </a:r>
            <a:r>
              <a:rPr lang="ru-RU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сохранени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ю репродуктивного здоровья как важнейшего фактора, влияющего на семейное благополучие и рождение детей.</a:t>
            </a:r>
            <a:endParaRPr lang="ru-RU" sz="14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algn="just"/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4 блок: </a:t>
            </a:r>
            <a:r>
              <a:rPr lang="ru-RU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правила личных (интимных) границ и активного согласия в отношениях, безопасное половое поведение и  стратегии в ситуациях проявления принуждения и насилия. </a:t>
            </a:r>
          </a:p>
        </p:txBody>
      </p:sp>
      <p:sp>
        <p:nvSpPr>
          <p:cNvPr id="9" name="Прямоугольник: скругленные углы 15">
            <a:extLst>
              <a:ext uri="{FF2B5EF4-FFF2-40B4-BE49-F238E27FC236}">
                <a16:creationId xmlns:a16="http://schemas.microsoft.com/office/drawing/2014/main" id="{BEB46AAA-30A5-DB41-83AD-72BC9CB91D2F}"/>
              </a:ext>
            </a:extLst>
          </p:cNvPr>
          <p:cNvSpPr/>
          <p:nvPr/>
        </p:nvSpPr>
        <p:spPr>
          <a:xfrm>
            <a:off x="1266718" y="3761724"/>
            <a:ext cx="9658564" cy="1611767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Темы проходят единой образовательной линией для 5-7 и 8-9 классов. Однако их содержание и глубина рассматриваемых вопросов адаптированы возрастным особенностям учащихся.</a:t>
            </a:r>
            <a:endParaRPr lang="ru-RU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</a:rPr>
              <a:t>Методы обучения: словесные (лекции, объяснения, дискуссии), наглядные (анатомические модели, плакаты, гигиенические средства, интерактивная презентация), практические (</a:t>
            </a:r>
            <a:r>
              <a:rPr lang="ru-RU" sz="1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решение ситуационных задач, составление алгоритмов действий</a:t>
            </a:r>
            <a:r>
              <a:rPr lang="ru-RU" sz="1400" dirty="0">
                <a:solidFill>
                  <a:schemeClr val="bg1"/>
                </a:solidFill>
                <a:ea typeface="Times New Roman" panose="02020603050405020304" pitchFamily="18" charset="0"/>
              </a:rPr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chemeClr val="bg1"/>
                </a:solidFill>
              </a:rPr>
              <a:t>Форма обучения: 1-3 блока - деление на группы по полу, 4 блок - весь класс.</a:t>
            </a:r>
          </a:p>
        </p:txBody>
      </p:sp>
      <p:sp>
        <p:nvSpPr>
          <p:cNvPr id="10" name="Прямоугольник: скругленные углы 16">
            <a:extLst>
              <a:ext uri="{FF2B5EF4-FFF2-40B4-BE49-F238E27FC236}">
                <a16:creationId xmlns:a16="http://schemas.microsoft.com/office/drawing/2014/main" id="{67F45B01-050D-CE47-83F2-B1A6474A87AF}"/>
              </a:ext>
            </a:extLst>
          </p:cNvPr>
          <p:cNvSpPr/>
          <p:nvPr/>
        </p:nvSpPr>
        <p:spPr>
          <a:xfrm>
            <a:off x="1266718" y="5555848"/>
            <a:ext cx="9658564" cy="96818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Программа рассчитана на реализацию в каждом учебном году с 5 по 9 класс для закрепления  и углубления знаний в вопросах сохранения репродуктивного здоровья в соответствии с изменяющимися потребностями детей.</a:t>
            </a:r>
          </a:p>
        </p:txBody>
      </p:sp>
    </p:spTree>
    <p:extLst>
      <p:ext uri="{BB962C8B-B14F-4D97-AF65-F5344CB8AC3E}">
        <p14:creationId xmlns:p14="http://schemas.microsoft.com/office/powerpoint/2010/main" val="261039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E5D33E-8624-9F40-B0DC-F3E78C924CAB}"/>
              </a:ext>
            </a:extLst>
          </p:cNvPr>
          <p:cNvSpPr txBox="1"/>
          <p:nvPr/>
        </p:nvSpPr>
        <p:spPr>
          <a:xfrm>
            <a:off x="599090" y="588577"/>
            <a:ext cx="34323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Механика проекта</a:t>
            </a:r>
          </a:p>
          <a:p>
            <a:endParaRPr lang="ru-RU" sz="2800" dirty="0">
              <a:solidFill>
                <a:srgbClr val="A72E88"/>
              </a:solidFill>
              <a:latin typeface="Playfair Display SemiBold" pitchFamily="2" charset="-52"/>
            </a:endParaRPr>
          </a:p>
        </p:txBody>
      </p:sp>
      <p:sp>
        <p:nvSpPr>
          <p:cNvPr id="8" name="Прямоугольник: скругленные углы 6">
            <a:extLst>
              <a:ext uri="{FF2B5EF4-FFF2-40B4-BE49-F238E27FC236}">
                <a16:creationId xmlns:a16="http://schemas.microsoft.com/office/drawing/2014/main" id="{89879918-B16C-1F4D-A71E-A636346F56B4}"/>
              </a:ext>
            </a:extLst>
          </p:cNvPr>
          <p:cNvSpPr/>
          <p:nvPr/>
        </p:nvSpPr>
        <p:spPr>
          <a:xfrm>
            <a:off x="520263" y="1579728"/>
            <a:ext cx="4845269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600" dirty="0"/>
              <a:t>Обучение специалистов (педагогов, психологов, медицинских работников) методике проекта.</a:t>
            </a:r>
          </a:p>
          <a:p>
            <a:endParaRPr lang="ru-RU" sz="1600" dirty="0"/>
          </a:p>
          <a:p>
            <a:r>
              <a:rPr lang="ru-RU" sz="1600" dirty="0"/>
              <a:t>Организация материально-технической базы для проведения занятий.</a:t>
            </a:r>
          </a:p>
        </p:txBody>
      </p:sp>
      <p:sp>
        <p:nvSpPr>
          <p:cNvPr id="9" name="Прямоугольник: скругленные углы 7">
            <a:extLst>
              <a:ext uri="{FF2B5EF4-FFF2-40B4-BE49-F238E27FC236}">
                <a16:creationId xmlns:a16="http://schemas.microsoft.com/office/drawing/2014/main" id="{C99722BC-85BA-A140-9E9E-71C5F0D0B7CC}"/>
              </a:ext>
            </a:extLst>
          </p:cNvPr>
          <p:cNvSpPr/>
          <p:nvPr/>
        </p:nvSpPr>
        <p:spPr>
          <a:xfrm>
            <a:off x="5559974" y="1579728"/>
            <a:ext cx="6032938" cy="1791648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sz="1600" dirty="0"/>
              <a:t>Инструменты для привлечения внимания к программе:</a:t>
            </a:r>
          </a:p>
          <a:p>
            <a:r>
              <a:rPr lang="ru-RU" sz="1600" dirty="0"/>
              <a:t>1.Освещение проекта в социальных сетях, родительских чатах, профессиональных сообществах.</a:t>
            </a:r>
          </a:p>
          <a:p>
            <a:r>
              <a:rPr lang="ru-RU" sz="1600" dirty="0"/>
              <a:t>2. Презентация проекта на мероприятиях для родителей и специалистов (форумы, фестивали, конференции).</a:t>
            </a:r>
          </a:p>
        </p:txBody>
      </p:sp>
      <p:sp>
        <p:nvSpPr>
          <p:cNvPr id="10" name="Прямоугольник: скругленные углы 8">
            <a:extLst>
              <a:ext uri="{FF2B5EF4-FFF2-40B4-BE49-F238E27FC236}">
                <a16:creationId xmlns:a16="http://schemas.microsoft.com/office/drawing/2014/main" id="{2FEE36DE-3F0A-2C4F-8F97-DC06DFD1A9D9}"/>
              </a:ext>
            </a:extLst>
          </p:cNvPr>
          <p:cNvSpPr/>
          <p:nvPr/>
        </p:nvSpPr>
        <p:spPr>
          <a:xfrm>
            <a:off x="609602" y="3676932"/>
            <a:ext cx="10993820" cy="2762256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Последовательность реализации обучающей программы:</a:t>
            </a:r>
          </a:p>
          <a:p>
            <a:r>
              <a:rPr lang="ru-RU" dirty="0"/>
              <a:t>1. Презентация программы для родителей и педагогов/администрации школы (детского дома, интерната) на общем собрании. Обсуждение актуальных вопросов, связанных с взрослением детей.</a:t>
            </a:r>
          </a:p>
          <a:p>
            <a:r>
              <a:rPr lang="ru-RU" dirty="0"/>
              <a:t>2. Получение письменного согласия родителей/законных представителей на проведение программы в рамках учебного процесса.</a:t>
            </a:r>
          </a:p>
          <a:p>
            <a:r>
              <a:rPr lang="ru-RU" dirty="0"/>
              <a:t>3. Проведение программы.</a:t>
            </a:r>
          </a:p>
          <a:p>
            <a:r>
              <a:rPr lang="ru-RU" dirty="0"/>
              <a:t>4. Обсуждение итогов с родителями и педагогами, выработка рекомендаций.</a:t>
            </a:r>
          </a:p>
          <a:p>
            <a:r>
              <a:rPr lang="ru-RU" dirty="0"/>
              <a:t>5.Планирование следующего цикла программы в новом учебном году.</a:t>
            </a:r>
          </a:p>
        </p:txBody>
      </p:sp>
    </p:spTree>
    <p:extLst>
      <p:ext uri="{BB962C8B-B14F-4D97-AF65-F5344CB8AC3E}">
        <p14:creationId xmlns:p14="http://schemas.microsoft.com/office/powerpoint/2010/main" val="2642858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2DB4CB-73D1-2148-924A-D3D1A20C3243}"/>
              </a:ext>
            </a:extLst>
          </p:cNvPr>
          <p:cNvSpPr txBox="1"/>
          <p:nvPr/>
        </p:nvSpPr>
        <p:spPr>
          <a:xfrm>
            <a:off x="599090" y="58857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Основные результаты проекта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012B77-6744-9940-BDBF-145020A371EA}"/>
              </a:ext>
            </a:extLst>
          </p:cNvPr>
          <p:cNvSpPr txBox="1"/>
          <p:nvPr/>
        </p:nvSpPr>
        <p:spPr>
          <a:xfrm>
            <a:off x="3392082" y="1082429"/>
            <a:ext cx="4779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За 2024 и первый квартал 2025 года:</a:t>
            </a:r>
          </a:p>
        </p:txBody>
      </p:sp>
      <p:sp>
        <p:nvSpPr>
          <p:cNvPr id="8" name="Овал 9">
            <a:extLst>
              <a:ext uri="{FF2B5EF4-FFF2-40B4-BE49-F238E27FC236}">
                <a16:creationId xmlns:a16="http://schemas.microsoft.com/office/drawing/2014/main" id="{95A6727E-4E54-5049-AD3F-7E4D733BE664}"/>
              </a:ext>
            </a:extLst>
          </p:cNvPr>
          <p:cNvSpPr/>
          <p:nvPr/>
        </p:nvSpPr>
        <p:spPr>
          <a:xfrm>
            <a:off x="526639" y="1617146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10">
            <a:extLst>
              <a:ext uri="{FF2B5EF4-FFF2-40B4-BE49-F238E27FC236}">
                <a16:creationId xmlns:a16="http://schemas.microsoft.com/office/drawing/2014/main" id="{F97F9C59-89C4-ED46-BC9F-0D3E4EABDB46}"/>
              </a:ext>
            </a:extLst>
          </p:cNvPr>
          <p:cNvSpPr/>
          <p:nvPr/>
        </p:nvSpPr>
        <p:spPr>
          <a:xfrm>
            <a:off x="526640" y="3057858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11">
            <a:extLst>
              <a:ext uri="{FF2B5EF4-FFF2-40B4-BE49-F238E27FC236}">
                <a16:creationId xmlns:a16="http://schemas.microsoft.com/office/drawing/2014/main" id="{0B50C7FF-C535-C04C-BB21-B8312DB0B06A}"/>
              </a:ext>
            </a:extLst>
          </p:cNvPr>
          <p:cNvSpPr/>
          <p:nvPr/>
        </p:nvSpPr>
        <p:spPr>
          <a:xfrm>
            <a:off x="526639" y="3573252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2">
            <a:extLst>
              <a:ext uri="{FF2B5EF4-FFF2-40B4-BE49-F238E27FC236}">
                <a16:creationId xmlns:a16="http://schemas.microsoft.com/office/drawing/2014/main" id="{1A11A1F6-0531-364A-AD8A-E589334E16B2}"/>
              </a:ext>
            </a:extLst>
          </p:cNvPr>
          <p:cNvSpPr/>
          <p:nvPr/>
        </p:nvSpPr>
        <p:spPr>
          <a:xfrm>
            <a:off x="526639" y="4317592"/>
            <a:ext cx="239283" cy="239283"/>
          </a:xfrm>
          <a:prstGeom prst="ellipse">
            <a:avLst/>
          </a:prstGeom>
          <a:solidFill>
            <a:srgbClr val="B9D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678E1D-1ED6-9A49-824B-A22693BFE844}"/>
              </a:ext>
            </a:extLst>
          </p:cNvPr>
          <p:cNvSpPr txBox="1"/>
          <p:nvPr/>
        </p:nvSpPr>
        <p:spPr>
          <a:xfrm>
            <a:off x="957911" y="1482539"/>
            <a:ext cx="103246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Участники проекта - </a:t>
            </a:r>
            <a:r>
              <a:rPr lang="ru-RU" sz="1600" dirty="0">
                <a:solidFill>
                  <a:srgbClr val="A23694"/>
                </a:solidFill>
              </a:rPr>
              <a:t>312</a:t>
            </a:r>
            <a:r>
              <a:rPr lang="ru-RU" sz="1600" dirty="0"/>
              <a:t> учеников 5-9 классов из 7-ми общеобразовательных и 3-х частных школ.</a:t>
            </a:r>
          </a:p>
          <a:p>
            <a:pPr algn="just"/>
            <a:r>
              <a:rPr lang="ru-RU" sz="1600" dirty="0"/>
              <a:t>7 образовательных учреждений стали базой для проведения научного исследования методики разработанной образовательной программы. По результатам исследования программа подтвердила свою эффективность (для анализа был использован метод входящего и исходящего контроля (анкетирование) учащихся, а также анкетирование родителей.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C87659-64EE-F442-B024-A538C907FAFE}"/>
              </a:ext>
            </a:extLst>
          </p:cNvPr>
          <p:cNvSpPr txBox="1"/>
          <p:nvPr/>
        </p:nvSpPr>
        <p:spPr>
          <a:xfrm>
            <a:off x="966742" y="2876142"/>
            <a:ext cx="1032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Родительские встречи в школах в рамках проекта «Я взрослею», а также лекции по теме сопровождения взросления по запросу от образовательных и других организаций посетили более </a:t>
            </a:r>
            <a:r>
              <a:rPr lang="ru-RU" sz="1600" dirty="0">
                <a:solidFill>
                  <a:srgbClr val="A23694"/>
                </a:solidFill>
              </a:rPr>
              <a:t>360</a:t>
            </a:r>
            <a:r>
              <a:rPr lang="ru-RU" sz="1600" dirty="0"/>
              <a:t> родителей.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9F775E-F051-4040-A4CF-F5F248A66BCF}"/>
              </a:ext>
            </a:extLst>
          </p:cNvPr>
          <p:cNvSpPr txBox="1"/>
          <p:nvPr/>
        </p:nvSpPr>
        <p:spPr>
          <a:xfrm>
            <a:off x="957911" y="3494300"/>
            <a:ext cx="10324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/>
              <a:t>Спроектирована методика обучающей программы для специалистов «Сопровождение взросления девочек». Обучение прошли </a:t>
            </a:r>
            <a:r>
              <a:rPr lang="ru-RU" sz="1600" dirty="0">
                <a:solidFill>
                  <a:srgbClr val="A23694"/>
                </a:solidFill>
              </a:rPr>
              <a:t>7</a:t>
            </a:r>
            <a:r>
              <a:rPr lang="ru-RU" sz="1600" dirty="0"/>
              <a:t> специалистов (врачи акушеры-гинекологи, педиатры, психологи).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26DD552-DC4B-A740-A522-4DBB1979DBB7}"/>
              </a:ext>
            </a:extLst>
          </p:cNvPr>
          <p:cNvSpPr txBox="1"/>
          <p:nvPr/>
        </p:nvSpPr>
        <p:spPr>
          <a:xfrm>
            <a:off x="1012496" y="4134637"/>
            <a:ext cx="103246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Участие в мероприятиях: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Конференция «Подросток в мегаполисе» – доклад для специалистов о курсе «Я взрослею».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Конференция «Будь здоров» – доклад о первых результатах проведения программы «Я взрослею».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Фестиваль «Территория здоровья» - лекция для широкой аудитории.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Конференция Ассоциации профессиональных </a:t>
            </a:r>
            <a:r>
              <a:rPr lang="ru-RU" sz="1600" dirty="0" err="1"/>
              <a:t>доул</a:t>
            </a:r>
            <a:r>
              <a:rPr lang="ru-RU" sz="1600" dirty="0"/>
              <a:t> (доклад для специалистов о курсе «Я взрослею»).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Фестиваль «Бодрый жираф» – лекция для широкой аудитории родителей и специалистов.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600" dirty="0"/>
              <a:t>Форум о ненасильственной подростковой коммуникации «Безопасно о сложном» (образовательная лекция для подростков, около 50 человек).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/>
              <a:t>IV </a:t>
            </a:r>
            <a:r>
              <a:rPr lang="ru-RU" sz="1600" dirty="0"/>
              <a:t>Всероссийский съезд пациентов с нарушением иммунитета, сессия для подростков «Этика и психология семейной жизни»</a:t>
            </a:r>
          </a:p>
        </p:txBody>
      </p:sp>
    </p:spTree>
    <p:extLst>
      <p:ext uri="{BB962C8B-B14F-4D97-AF65-F5344CB8AC3E}">
        <p14:creationId xmlns:p14="http://schemas.microsoft.com/office/powerpoint/2010/main" val="3713168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F9B926B-C25E-3643-8B89-D0DBA20B0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6881" y="333972"/>
            <a:ext cx="1176541" cy="611959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69994135-0F8D-E842-A692-39AD48CECA8E}"/>
              </a:ext>
            </a:extLst>
          </p:cNvPr>
          <p:cNvSpPr/>
          <p:nvPr/>
        </p:nvSpPr>
        <p:spPr>
          <a:xfrm>
            <a:off x="325821" y="252248"/>
            <a:ext cx="11698013" cy="6492497"/>
          </a:xfrm>
          <a:prstGeom prst="roundRect">
            <a:avLst>
              <a:gd name="adj" fmla="val 5834"/>
            </a:avLst>
          </a:prstGeom>
          <a:noFill/>
          <a:ln w="19050">
            <a:solidFill>
              <a:srgbClr val="A236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88475A-0C6F-9641-A042-B188E420BA4B}"/>
              </a:ext>
            </a:extLst>
          </p:cNvPr>
          <p:cNvSpPr txBox="1"/>
          <p:nvPr/>
        </p:nvSpPr>
        <p:spPr>
          <a:xfrm>
            <a:off x="599090" y="588577"/>
            <a:ext cx="59346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Информация о текущем статусе </a:t>
            </a:r>
            <a:b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</a:br>
            <a:r>
              <a:rPr lang="ru-RU" sz="2800" dirty="0">
                <a:solidFill>
                  <a:srgbClr val="A72E88"/>
                </a:solidFill>
                <a:latin typeface="Playfair Display SemiBold" pitchFamily="2" charset="-52"/>
              </a:rPr>
              <a:t>реализации проекта</a:t>
            </a:r>
          </a:p>
        </p:txBody>
      </p:sp>
      <p:sp>
        <p:nvSpPr>
          <p:cNvPr id="8" name="Прямоугольник: скругленные углы 19">
            <a:extLst>
              <a:ext uri="{FF2B5EF4-FFF2-40B4-BE49-F238E27FC236}">
                <a16:creationId xmlns:a16="http://schemas.microsoft.com/office/drawing/2014/main" id="{C4169BAA-4B12-B14F-A2F9-009A19F16532}"/>
              </a:ext>
            </a:extLst>
          </p:cNvPr>
          <p:cNvSpPr/>
          <p:nvPr/>
        </p:nvSpPr>
        <p:spPr>
          <a:xfrm>
            <a:off x="525518" y="1845925"/>
            <a:ext cx="4845269" cy="1899040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Проект апробирован в 10 образовательных организациях: из них в 7 школ (233 учащихся) участвовали в научном исследовании.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Первые результаты исследования размещены в сборнике материалов </a:t>
            </a:r>
            <a:r>
              <a:rPr lang="en-US" sz="1400" dirty="0"/>
              <a:t>IV </a:t>
            </a:r>
            <a:r>
              <a:rPr lang="ru-RU" sz="1400" dirty="0"/>
              <a:t>межрегиональной научно-практической конференции «Будь здоров».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На данный момент программа запланирована еще в двух школах.</a:t>
            </a:r>
          </a:p>
        </p:txBody>
      </p:sp>
      <p:sp>
        <p:nvSpPr>
          <p:cNvPr id="9" name="Прямоугольник: скругленные углы 20">
            <a:extLst>
              <a:ext uri="{FF2B5EF4-FFF2-40B4-BE49-F238E27FC236}">
                <a16:creationId xmlns:a16="http://schemas.microsoft.com/office/drawing/2014/main" id="{444AD552-A7DD-B541-B481-B576E7BAE03B}"/>
              </a:ext>
            </a:extLst>
          </p:cNvPr>
          <p:cNvSpPr/>
          <p:nvPr/>
        </p:nvSpPr>
        <p:spPr>
          <a:xfrm>
            <a:off x="5559972" y="1807287"/>
            <a:ext cx="6032938" cy="888803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СМИ: </a:t>
            </a:r>
            <a:r>
              <a:rPr lang="ru-RU" sz="1400" dirty="0"/>
              <a:t>автор и руководитель проекта дает экспертные комментарии и пишет статьи по теме полового воспитания, сохранения репродуктивного здоровья подростков: </a:t>
            </a:r>
            <a:r>
              <a:rPr lang="en" sz="1400" dirty="0">
                <a:hlinkClick r:id="rId3"/>
              </a:rPr>
              <a:t>https://prenatal-class.ru/mass_media/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10" name="Прямоугольник: скругленные углы 21">
            <a:extLst>
              <a:ext uri="{FF2B5EF4-FFF2-40B4-BE49-F238E27FC236}">
                <a16:creationId xmlns:a16="http://schemas.microsoft.com/office/drawing/2014/main" id="{C18EE8D4-00F3-1F40-B507-684B74EA7715}"/>
              </a:ext>
            </a:extLst>
          </p:cNvPr>
          <p:cNvSpPr/>
          <p:nvPr/>
        </p:nvSpPr>
        <p:spPr>
          <a:xfrm>
            <a:off x="609602" y="4030869"/>
            <a:ext cx="10993820" cy="2381506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  <a:ea typeface="Times New Roman" panose="02020603050405020304" pitchFamily="18" charset="0"/>
              </a:rPr>
              <a:t>После прохождения обучающей программы у</a:t>
            </a:r>
            <a:r>
              <a:rPr lang="ru-RU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чащиеся показали более высокий уровень знаний </a:t>
            </a:r>
            <a:r>
              <a:rPr lang="ru-RU" sz="1600" dirty="0">
                <a:solidFill>
                  <a:schemeClr val="bg1"/>
                </a:solidFill>
                <a:ea typeface="Times New Roman" panose="02020603050405020304" pitchFamily="18" charset="0"/>
              </a:rPr>
              <a:t>в </a:t>
            </a:r>
            <a:r>
              <a:rPr lang="ru-RU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теме </a:t>
            </a:r>
            <a:r>
              <a:rPr lang="ru-RU" sz="1600" dirty="0">
                <a:solidFill>
                  <a:schemeClr val="bg1"/>
                </a:solidFill>
                <a:ea typeface="Times New Roman" panose="02020603050405020304" pitchFamily="18" charset="0"/>
              </a:rPr>
              <a:t>репродуктивного здоровья </a:t>
            </a:r>
            <a:r>
              <a:rPr lang="ru-RU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по всем пунктам исследования.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77% учащихся считают, что подобные занятия необходимо проводить в школе.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76,4% родителей удовлетворены обучающей программой.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Практика может успешно реализовываться в образовательных учреждениях Ярославской и других областей.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bg1"/>
                </a:solidFill>
              </a:rPr>
              <a:t>Для масштабирования проекта необходима организация обучения специалистов, согласно предложенной методике, которые смогут вести программу в своих школах.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: скругленные углы 22">
            <a:extLst>
              <a:ext uri="{FF2B5EF4-FFF2-40B4-BE49-F238E27FC236}">
                <a16:creationId xmlns:a16="http://schemas.microsoft.com/office/drawing/2014/main" id="{6925F8D5-4A90-3449-9C15-AFA3927AC4E0}"/>
              </a:ext>
            </a:extLst>
          </p:cNvPr>
          <p:cNvSpPr/>
          <p:nvPr/>
        </p:nvSpPr>
        <p:spPr>
          <a:xfrm>
            <a:off x="5570484" y="2827131"/>
            <a:ext cx="6032938" cy="993165"/>
          </a:xfrm>
          <a:prstGeom prst="roundRect">
            <a:avLst>
              <a:gd name="adj" fmla="val 15840"/>
            </a:avLst>
          </a:prstGeom>
          <a:solidFill>
            <a:srgbClr val="A72E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r>
              <a:rPr lang="ru-RU" dirty="0"/>
              <a:t>Соц. сети: </a:t>
            </a:r>
            <a:r>
              <a:rPr lang="ru-RU" sz="1400" dirty="0"/>
              <a:t>информация размещается на личных страницах автора проекта:</a:t>
            </a:r>
          </a:p>
          <a:p>
            <a:r>
              <a:rPr lang="ru-RU" sz="1400" dirty="0"/>
              <a:t>ВК: </a:t>
            </a:r>
            <a:r>
              <a:rPr lang="en" sz="1400" dirty="0">
                <a:hlinkClick r:id="rId4"/>
              </a:rPr>
              <a:t>https://vk.com/lyubovk</a:t>
            </a:r>
            <a:endParaRPr lang="ru-RU" sz="1400" dirty="0"/>
          </a:p>
          <a:p>
            <a:r>
              <a:rPr lang="en-US" sz="1400" dirty="0"/>
              <a:t>Instagram</a:t>
            </a:r>
            <a:r>
              <a:rPr lang="ru-RU" sz="1400" dirty="0"/>
              <a:t>: </a:t>
            </a:r>
            <a:r>
              <a:rPr lang="en-US" sz="1400" dirty="0"/>
              <a:t>@</a:t>
            </a:r>
            <a:r>
              <a:rPr lang="en-US" sz="1400" dirty="0" err="1"/>
              <a:t>prenatal_class</a:t>
            </a:r>
            <a:r>
              <a:rPr lang="en-US" sz="1400" dirty="0"/>
              <a:t> @</a:t>
            </a:r>
            <a:r>
              <a:rPr lang="en-US" sz="1400" dirty="0" err="1"/>
              <a:t>teen_class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39784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1646</Words>
  <Application>Microsoft Macintosh PowerPoint</Application>
  <PresentationFormat>Широкоэкранный</PresentationFormat>
  <Paragraphs>141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Dita Sweet</vt:lpstr>
      <vt:lpstr>Playfair Display</vt:lpstr>
      <vt:lpstr>Playfair Display SemiBold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49</cp:revision>
  <dcterms:created xsi:type="dcterms:W3CDTF">2025-03-26T12:04:55Z</dcterms:created>
  <dcterms:modified xsi:type="dcterms:W3CDTF">2025-04-21T10:14:04Z</dcterms:modified>
</cp:coreProperties>
</file>