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3694"/>
    <a:srgbClr val="A72E87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405"/>
  </p:normalViewPr>
  <p:slideViewPr>
    <p:cSldViewPr snapToGrid="0" snapToObjects="1" showGuide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RU" smtClean="0"/>
              <a:t>4/21/25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lyubov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enatal-class.ru/mass_medi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lyubov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921934"/>
            <a:ext cx="8075803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700"/>
              </a:lnSpc>
            </a:pPr>
            <a:r>
              <a:rPr lang="ru-RU" sz="5400" dirty="0">
                <a:solidFill>
                  <a:schemeClr val="bg1"/>
                </a:solidFill>
                <a:latin typeface="Playfair Display" pitchFamily="2" charset="-52"/>
              </a:rPr>
              <a:t>«Я взрослею»</a:t>
            </a:r>
            <a:endParaRPr lang="ru-RU" sz="4800" dirty="0">
              <a:solidFill>
                <a:schemeClr val="bg1"/>
              </a:solidFill>
              <a:latin typeface="Playfair Display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67255" y="5488042"/>
            <a:ext cx="634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Климова Любовь Алексеевна,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Российская Федерация, Ярославская область, Ярославль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67255" y="4211086"/>
            <a:ext cx="4708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Здоровьесберегающие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B4EC6-9801-A646-9E70-2AE8325B5C6E}"/>
              </a:ext>
            </a:extLst>
          </p:cNvPr>
          <p:cNvSpPr txBox="1"/>
          <p:nvPr/>
        </p:nvSpPr>
        <p:spPr>
          <a:xfrm>
            <a:off x="599090" y="588577"/>
            <a:ext cx="555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Каналы продвижения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DC3B501B-B269-614F-917B-772DB15CA874}"/>
              </a:ext>
            </a:extLst>
          </p:cNvPr>
          <p:cNvSpPr/>
          <p:nvPr/>
        </p:nvSpPr>
        <p:spPr>
          <a:xfrm>
            <a:off x="599090" y="1390782"/>
            <a:ext cx="2410328" cy="102719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Сайт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7C7832D9-CBDF-B945-8F10-B649688DA286}"/>
              </a:ext>
            </a:extLst>
          </p:cNvPr>
          <p:cNvSpPr/>
          <p:nvPr/>
        </p:nvSpPr>
        <p:spPr>
          <a:xfrm>
            <a:off x="3284490" y="1445526"/>
            <a:ext cx="8308417" cy="93193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600" dirty="0"/>
              <a:t>Сайта, посвященного проекту, в настоящее время нет. </a:t>
            </a:r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80EBE8EA-8E2C-004C-ABBC-D37E06429DD1}"/>
              </a:ext>
            </a:extLst>
          </p:cNvPr>
          <p:cNvSpPr/>
          <p:nvPr/>
        </p:nvSpPr>
        <p:spPr>
          <a:xfrm>
            <a:off x="599090" y="2696958"/>
            <a:ext cx="2538746" cy="1536322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ru-RU" dirty="0"/>
              <a:t>Социальные сети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475633CC-A75F-0848-98FF-DB9865A7CF51}"/>
              </a:ext>
            </a:extLst>
          </p:cNvPr>
          <p:cNvSpPr/>
          <p:nvPr/>
        </p:nvSpPr>
        <p:spPr>
          <a:xfrm>
            <a:off x="3265288" y="2672538"/>
            <a:ext cx="8327619" cy="1560741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400" dirty="0"/>
              <a:t>Социальные сети автора проекта: экспертные посты и </a:t>
            </a:r>
            <a:r>
              <a:rPr lang="ru-RU" sz="1400" dirty="0" err="1"/>
              <a:t>сториз</a:t>
            </a:r>
            <a:r>
              <a:rPr lang="ru-RU" sz="1400" dirty="0"/>
              <a:t>.</a:t>
            </a:r>
          </a:p>
          <a:p>
            <a:r>
              <a:rPr lang="ru-RU" sz="1400" dirty="0"/>
              <a:t>Информация размещается на личных страницах автора проекта:</a:t>
            </a:r>
          </a:p>
          <a:p>
            <a:r>
              <a:rPr lang="ru-RU" sz="1400" dirty="0"/>
              <a:t>ВК: </a:t>
            </a:r>
            <a:r>
              <a:rPr lang="en" sz="1400" dirty="0">
                <a:hlinkClick r:id="rId3"/>
              </a:rPr>
              <a:t>https://vk.com/lyubovk</a:t>
            </a:r>
            <a:endParaRPr lang="ru-RU" sz="1400" dirty="0"/>
          </a:p>
          <a:p>
            <a:r>
              <a:rPr lang="en-US" sz="1400" dirty="0"/>
              <a:t>Instagram</a:t>
            </a:r>
            <a:r>
              <a:rPr lang="ru-RU" sz="1400" dirty="0"/>
              <a:t>: </a:t>
            </a:r>
            <a:r>
              <a:rPr lang="en-US" sz="1400" dirty="0"/>
              <a:t>@</a:t>
            </a:r>
            <a:r>
              <a:rPr lang="en-US" sz="1400" dirty="0" err="1"/>
              <a:t>prenatal_class</a:t>
            </a:r>
            <a:r>
              <a:rPr lang="en-US" sz="1400" dirty="0"/>
              <a:t> @</a:t>
            </a:r>
            <a:r>
              <a:rPr lang="en-US" sz="1400" dirty="0" err="1"/>
              <a:t>teen_class</a:t>
            </a:r>
            <a:endParaRPr lang="ru-RU" sz="1400" dirty="0"/>
          </a:p>
          <a:p>
            <a:r>
              <a:rPr lang="ru-RU" sz="1400" dirty="0"/>
              <a:t>Канал в </a:t>
            </a:r>
            <a:r>
              <a:rPr lang="en-US" sz="1400" dirty="0"/>
              <a:t>Telegram @</a:t>
            </a:r>
            <a:r>
              <a:rPr lang="en-US" sz="1400" dirty="0" err="1"/>
              <a:t>teen_classes</a:t>
            </a:r>
            <a:endParaRPr lang="ru-RU" sz="1400" dirty="0"/>
          </a:p>
          <a:p>
            <a:r>
              <a:rPr lang="ru-RU" sz="1400" dirty="0"/>
              <a:t>Значительный влияние на продвижение оказывает принцип рекомендаций «сарафанное радио».</a:t>
            </a:r>
          </a:p>
        </p:txBody>
      </p:sp>
      <p:sp>
        <p:nvSpPr>
          <p:cNvPr id="12" name="Прямоугольник: скругленные углы 25">
            <a:extLst>
              <a:ext uri="{FF2B5EF4-FFF2-40B4-BE49-F238E27FC236}">
                <a16:creationId xmlns:a16="http://schemas.microsoft.com/office/drawing/2014/main" id="{63CFB881-8CB1-C745-BF4E-362C9249D0BD}"/>
              </a:ext>
            </a:extLst>
          </p:cNvPr>
          <p:cNvSpPr/>
          <p:nvPr/>
        </p:nvSpPr>
        <p:spPr>
          <a:xfrm>
            <a:off x="599090" y="4574105"/>
            <a:ext cx="2538746" cy="1637089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ru-RU" dirty="0"/>
              <a:t>Экспертные лекции и мастер-классы на городских и областных мероприятиях</a:t>
            </a:r>
          </a:p>
        </p:txBody>
      </p:sp>
      <p:sp>
        <p:nvSpPr>
          <p:cNvPr id="13" name="Прямоугольник: скругленные углы 26">
            <a:extLst>
              <a:ext uri="{FF2B5EF4-FFF2-40B4-BE49-F238E27FC236}">
                <a16:creationId xmlns:a16="http://schemas.microsoft.com/office/drawing/2014/main" id="{10F1AE2E-6180-1A4D-92DD-CE5FFD87B989}"/>
              </a:ext>
            </a:extLst>
          </p:cNvPr>
          <p:cNvSpPr/>
          <p:nvPr/>
        </p:nvSpPr>
        <p:spPr>
          <a:xfrm>
            <a:off x="3284491" y="4614616"/>
            <a:ext cx="8338133" cy="1556066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ru-RU" dirty="0"/>
          </a:p>
          <a:p>
            <a:r>
              <a:rPr lang="ru-RU" sz="1600" dirty="0"/>
              <a:t>«Бодрый жираф»</a:t>
            </a:r>
          </a:p>
          <a:p>
            <a:r>
              <a:rPr lang="ru-RU" sz="1600" dirty="0"/>
              <a:t>«Территория здоровья»</a:t>
            </a:r>
          </a:p>
          <a:p>
            <a:r>
              <a:rPr lang="ru-RU" sz="1600" dirty="0"/>
              <a:t>Форум родителей Ярославской области «В кругу семьи»</a:t>
            </a:r>
          </a:p>
          <a:p>
            <a:r>
              <a:rPr lang="ru-RU" sz="1600" dirty="0"/>
              <a:t>Выступления на научных конференциях для профессионального сообщества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51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F3F78-4164-C442-B1F3-0D24135B3721}"/>
              </a:ext>
            </a:extLst>
          </p:cNvPr>
          <p:cNvSpPr txBox="1"/>
          <p:nvPr/>
        </p:nvSpPr>
        <p:spPr>
          <a:xfrm>
            <a:off x="599090" y="588577"/>
            <a:ext cx="1628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Ресурсы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808238-87E7-474C-BF16-A126FCF8B25B}"/>
              </a:ext>
            </a:extLst>
          </p:cNvPr>
          <p:cNvSpPr txBox="1"/>
          <p:nvPr/>
        </p:nvSpPr>
        <p:spPr>
          <a:xfrm>
            <a:off x="5777211" y="1300860"/>
            <a:ext cx="5234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A23694"/>
                </a:solidFill>
              </a:rPr>
              <a:t>Ресурсы, которые требуются проекту для его воплощения и реализации: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EE874E-3323-BF4D-9B75-DF953D69A747}"/>
              </a:ext>
            </a:extLst>
          </p:cNvPr>
          <p:cNvSpPr txBox="1"/>
          <p:nvPr/>
        </p:nvSpPr>
        <p:spPr>
          <a:xfrm>
            <a:off x="721289" y="1643737"/>
            <a:ext cx="502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B9D04A"/>
                </a:solidFill>
              </a:rPr>
              <a:t>1</a:t>
            </a:r>
            <a:r>
              <a:rPr lang="ru-RU" sz="2800" dirty="0">
                <a:solidFill>
                  <a:srgbClr val="B9D04A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1303B-4984-EF43-9CF9-35A1F375DD81}"/>
              </a:ext>
            </a:extLst>
          </p:cNvPr>
          <p:cNvSpPr txBox="1"/>
          <p:nvPr/>
        </p:nvSpPr>
        <p:spPr>
          <a:xfrm>
            <a:off x="706428" y="3310510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B9D04A"/>
                </a:solidFill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F2C625-2AC4-0B4D-B712-C83866954A68}"/>
              </a:ext>
            </a:extLst>
          </p:cNvPr>
          <p:cNvSpPr txBox="1"/>
          <p:nvPr/>
        </p:nvSpPr>
        <p:spPr>
          <a:xfrm>
            <a:off x="694211" y="4634424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B9D04A"/>
                </a:solidFill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FBDE54-120F-D048-86E3-8F4AFF1F5D24}"/>
              </a:ext>
            </a:extLst>
          </p:cNvPr>
          <p:cNvSpPr txBox="1"/>
          <p:nvPr/>
        </p:nvSpPr>
        <p:spPr>
          <a:xfrm>
            <a:off x="1159191" y="1655139"/>
            <a:ext cx="4517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Информационные: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данные и исследования о репродуктивном здоровье подростков.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Методические рекомендации и образовательные материалы.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46D28A-C696-C14B-ADEF-559FBD28C51A}"/>
              </a:ext>
            </a:extLst>
          </p:cNvPr>
          <p:cNvSpPr txBox="1"/>
          <p:nvPr/>
        </p:nvSpPr>
        <p:spPr>
          <a:xfrm>
            <a:off x="1224151" y="4613307"/>
            <a:ext cx="44523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Финансовые: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денежные поступления от родителей и школ, которые организуют занятия для своих детей.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денежные поступления от родителей и специалистов, которые проходят обучение.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C6BCC-4033-BA49-82B0-5C88AD80D52D}"/>
              </a:ext>
            </a:extLst>
          </p:cNvPr>
          <p:cNvSpPr txBox="1"/>
          <p:nvPr/>
        </p:nvSpPr>
        <p:spPr>
          <a:xfrm>
            <a:off x="5729323" y="2079642"/>
            <a:ext cx="7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B9D04A"/>
                </a:solidFill>
              </a:rPr>
              <a:t>4.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FA4F9-94E1-1144-8DE5-0D8925FF38C7}"/>
              </a:ext>
            </a:extLst>
          </p:cNvPr>
          <p:cNvSpPr txBox="1"/>
          <p:nvPr/>
        </p:nvSpPr>
        <p:spPr>
          <a:xfrm>
            <a:off x="5716047" y="3412978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B9D04A"/>
                </a:solidFill>
              </a:rPr>
              <a:t>5.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EE10B5-5C98-214B-B668-E30FA4D791A5}"/>
              </a:ext>
            </a:extLst>
          </p:cNvPr>
          <p:cNvSpPr txBox="1"/>
          <p:nvPr/>
        </p:nvSpPr>
        <p:spPr>
          <a:xfrm>
            <a:off x="5676467" y="4746314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B9D04A"/>
                </a:solidFill>
              </a:rPr>
              <a:t>6.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BBEFB7-12E9-3A4E-9AA1-6E4D32AD633C}"/>
              </a:ext>
            </a:extLst>
          </p:cNvPr>
          <p:cNvSpPr txBox="1"/>
          <p:nvPr/>
        </p:nvSpPr>
        <p:spPr>
          <a:xfrm>
            <a:off x="6277362" y="2061188"/>
            <a:ext cx="5234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Человеческие: специалисты (воспитатели, педагоги, медицинские работники), готовые обучаться методике программы и работать с подростками.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D5F436-7DDA-D64A-A811-BF722EC6DE01}"/>
              </a:ext>
            </a:extLst>
          </p:cNvPr>
          <p:cNvSpPr txBox="1"/>
          <p:nvPr/>
        </p:nvSpPr>
        <p:spPr>
          <a:xfrm>
            <a:off x="6336113" y="3412978"/>
            <a:ext cx="4165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Сетевые и партнерские ресурсы: сотрудничество с образовательными учреждениями, организациями для подростков.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ED8DA8-821C-3645-BE4E-486D93BB2A07}"/>
              </a:ext>
            </a:extLst>
          </p:cNvPr>
          <p:cNvSpPr txBox="1"/>
          <p:nvPr/>
        </p:nvSpPr>
        <p:spPr>
          <a:xfrm>
            <a:off x="6286144" y="4641617"/>
            <a:ext cx="54523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Финансовые: 1.Оплата за обучение методике специалистов. 2. оплата работы специалистов, которые будут проводить занятия в рамках программы. 3. Приобретение моделей, информационных плакатов, расходных материалов для проведения занятий каждым специалистом. 4. Оплата услуг по разботке и созданию сайта.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5F1C65-099D-5806-3421-81E16CB5AEDF}"/>
              </a:ext>
            </a:extLst>
          </p:cNvPr>
          <p:cNvSpPr txBox="1"/>
          <p:nvPr/>
        </p:nvSpPr>
        <p:spPr>
          <a:xfrm>
            <a:off x="1264946" y="3312865"/>
            <a:ext cx="3548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Материально-технические: анатомические модели, плакаты, расходные материалы, орг. Техника.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32ECC-E993-655F-2404-756A449F8B52}"/>
              </a:ext>
            </a:extLst>
          </p:cNvPr>
          <p:cNvSpPr txBox="1"/>
          <p:nvPr/>
        </p:nvSpPr>
        <p:spPr>
          <a:xfrm>
            <a:off x="1394438" y="1281639"/>
            <a:ext cx="4388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A23694"/>
                </a:solidFill>
              </a:rPr>
              <a:t>Ресурсы, которые есть в проекте:</a:t>
            </a:r>
          </a:p>
        </p:txBody>
      </p:sp>
    </p:spTree>
    <p:extLst>
      <p:ext uri="{BB962C8B-B14F-4D97-AF65-F5344CB8AC3E}">
        <p14:creationId xmlns:p14="http://schemas.microsoft.com/office/powerpoint/2010/main" val="280629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4938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Автор и руководитель проекта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542E1A9A-5B69-4C48-93D1-12245F700B90}"/>
              </a:ext>
            </a:extLst>
          </p:cNvPr>
          <p:cNvSpPr/>
          <p:nvPr/>
        </p:nvSpPr>
        <p:spPr>
          <a:xfrm>
            <a:off x="599090" y="3109150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3507129" y="1905241"/>
            <a:ext cx="7268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Климова Любовь Алексеевна, Российская Федерация, Ярославская область, город Ярославль. 1982 года рождения.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Педагог-психолог с медицинским образованием (акушерское дело).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Магистрант ЯГПУ им. К.Д. Ушинского (кафедра медицины, профиль подготовки «Здоровьесбережение в образовании и социальной сфере»).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Автор книги «Все, что ты хотела узнать о переходном возрасте».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Спикер на мероприятиях, эксперт в СМИ.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С 2007 по 2023 год автор и ведущая проекта для будущих родителей «</a:t>
            </a:r>
            <a:r>
              <a:rPr lang="en-US" sz="2000" dirty="0"/>
              <a:t>Prenatal class</a:t>
            </a:r>
            <a:r>
              <a:rPr lang="ru-RU" sz="2000" dirty="0"/>
              <a:t>».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EBBDB57-425D-02FB-7BCC-EDF17D9D9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90" y="2592833"/>
            <a:ext cx="2196946" cy="24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Проблематизация. Актуальность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6D322-CBE5-544C-9576-5AB63A8F2DAD}"/>
              </a:ext>
            </a:extLst>
          </p:cNvPr>
          <p:cNvSpPr txBox="1"/>
          <p:nvPr/>
        </p:nvSpPr>
        <p:spPr>
          <a:xfrm>
            <a:off x="588578" y="296696"/>
            <a:ext cx="9331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/>
          </a:p>
          <a:p>
            <a:endParaRPr lang="ru-RU" sz="2000" dirty="0"/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436249" y="1240454"/>
            <a:ext cx="10953240" cy="5028969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156547" y="1444402"/>
            <a:ext cx="9920425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Демографические показатели в России диктуют необходимость рассматривать проблему сохранения репродуктивного здоровья подростков как стратегически важную задачу. На протяжении последних лет заболеваемость детей, в том числе болезнями репродуктивной системы, остается на высоком уровне*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DE830-45A8-874C-AFAB-3F5290048970}"/>
              </a:ext>
            </a:extLst>
          </p:cNvPr>
          <p:cNvSpPr txBox="1"/>
          <p:nvPr/>
        </p:nvSpPr>
        <p:spPr>
          <a:xfrm>
            <a:off x="1156547" y="2460716"/>
            <a:ext cx="992042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Ведущие факторы, которые оказывают влияние на репродуктивное здоровье подростков: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ндокринные патологии;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воспалительные и инфекционные заболевания органов малого таза;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рискованное поведение: курение, алкоголь, наркотики, незащищенные половые контакты;</a:t>
            </a: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рерывание беременности.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6765F-582D-8346-8EDF-C67D0745B7AB}"/>
              </a:ext>
            </a:extLst>
          </p:cNvPr>
          <p:cNvSpPr txBox="1"/>
          <p:nvPr/>
        </p:nvSpPr>
        <p:spPr>
          <a:xfrm>
            <a:off x="1135788" y="4279602"/>
            <a:ext cx="99204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Последние три фактора во многом определяются поведением подростков, на которое можно повлиять с помощью обучения в области сохранения репродуктивного здоровья. </a:t>
            </a:r>
          </a:p>
          <a:p>
            <a:pPr algn="just"/>
            <a:endParaRPr lang="ru-RU" sz="16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ешение -  разработка обучающей программы на основе междисциплинарного подхода по формированию здоровьесберегающего поведения у подростков. 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306F3-43A5-3A4C-BCD8-D0207E3A747A}"/>
              </a:ext>
            </a:extLst>
          </p:cNvPr>
          <p:cNvSpPr txBox="1"/>
          <p:nvPr/>
        </p:nvSpPr>
        <p:spPr>
          <a:xfrm>
            <a:off x="599090" y="1403678"/>
            <a:ext cx="546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2911-A4F6-6F4B-94D7-5D790B8B48F4}"/>
              </a:ext>
            </a:extLst>
          </p:cNvPr>
          <p:cNvSpPr txBox="1"/>
          <p:nvPr/>
        </p:nvSpPr>
        <p:spPr>
          <a:xfrm>
            <a:off x="623118" y="2460716"/>
            <a:ext cx="48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AB43A-6FF0-EC46-A91F-70C0BBFB8398}"/>
              </a:ext>
            </a:extLst>
          </p:cNvPr>
          <p:cNvSpPr txBox="1"/>
          <p:nvPr/>
        </p:nvSpPr>
        <p:spPr>
          <a:xfrm>
            <a:off x="823271" y="4158383"/>
            <a:ext cx="742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3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C933-A1EA-3830-AA5B-9876907A2A4E}"/>
              </a:ext>
            </a:extLst>
          </p:cNvPr>
          <p:cNvSpPr txBox="1"/>
          <p:nvPr/>
        </p:nvSpPr>
        <p:spPr>
          <a:xfrm>
            <a:off x="585844" y="6354501"/>
            <a:ext cx="6568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* По данным </a:t>
            </a:r>
            <a:r>
              <a:rPr lang="ru-RU" sz="14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Федеральной службы государственной статистики (Росстат)</a:t>
            </a:r>
            <a:endParaRPr lang="ru-RU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DEBCC5-0794-11AA-DBC2-B1DA426D3FE9}"/>
              </a:ext>
            </a:extLst>
          </p:cNvPr>
          <p:cNvSpPr txBox="1"/>
          <p:nvPr/>
        </p:nvSpPr>
        <p:spPr>
          <a:xfrm>
            <a:off x="3166399" y="5695374"/>
            <a:ext cx="601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Проект реализуется на территории Ярославской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599090" y="1545021"/>
            <a:ext cx="9827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A23694"/>
                </a:solidFill>
              </a:rPr>
              <a:t>1. </a:t>
            </a:r>
            <a:r>
              <a:rPr lang="ru-RU" sz="2000" dirty="0"/>
              <a:t>Учащиеся 5-7 и 8-9 классов (мальчики и девочки) общеобразовательных и частных школ Ярославской области.</a:t>
            </a:r>
          </a:p>
          <a:p>
            <a:pPr algn="just"/>
            <a:r>
              <a:rPr lang="ru-RU" sz="2000" dirty="0"/>
              <a:t>Воспитывающиеся в семьях, а также в детских домах и интернатах Ярославской области.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>
                <a:solidFill>
                  <a:srgbClr val="A23694"/>
                </a:solidFill>
              </a:rPr>
              <a:t>2. </a:t>
            </a:r>
            <a:r>
              <a:rPr lang="ru-RU" sz="2000" dirty="0"/>
              <a:t>Родители и опекуны учащихся 5-7 и 8-9 классов общеобразовательных и частных школ Ярославской области.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>
                <a:solidFill>
                  <a:srgbClr val="A23694"/>
                </a:solidFill>
              </a:rPr>
              <a:t>3. </a:t>
            </a:r>
            <a:r>
              <a:rPr lang="ru-RU" sz="2000" dirty="0"/>
              <a:t>Воспитатели, учителя, педагоги и психологи в общеобразовательных и частных школах, детских домов и интернатов города Ярославля.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1029515" y="1992282"/>
            <a:ext cx="102906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Завершённый проект/успешная практика (кейс): </a:t>
            </a:r>
          </a:p>
          <a:p>
            <a:pPr algn="ctr">
              <a:spcBef>
                <a:spcPts val="1200"/>
              </a:spcBef>
            </a:pPr>
            <a:r>
              <a:rPr lang="ru-RU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Проект апробирована на целевой аудитории в образовательных учреждения Ярославской области.</a:t>
            </a:r>
          </a:p>
          <a:p>
            <a:pPr algn="ctr">
              <a:spcBef>
                <a:spcPts val="1200"/>
              </a:spcBef>
            </a:pPr>
            <a:r>
              <a:rPr lang="ru-RU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Проект научно исследован, результаты описаны в магистерской диссертации автора. </a:t>
            </a:r>
          </a:p>
          <a:p>
            <a:pPr algn="ctr">
              <a:spcBef>
                <a:spcPts val="1200"/>
              </a:spcBef>
            </a:pPr>
            <a:r>
              <a:rPr lang="ru-RU" sz="2000" dirty="0">
                <a:ea typeface="Helvetica Neue" panose="02000503000000020004" pitchFamily="2" charset="0"/>
                <a:cs typeface="Helvetica Neue" panose="02000503000000020004" pitchFamily="2" charset="0"/>
              </a:rPr>
              <a:t> Проект может быть использован как «лучшая практика» для масштабирования на других площадках или расширении целевой аудитории.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742203" y="2544095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2">
            <a:extLst>
              <a:ext uri="{FF2B5EF4-FFF2-40B4-BE49-F238E27FC236}">
                <a16:creationId xmlns:a16="http://schemas.microsoft.com/office/drawing/2014/main" id="{D52DE75B-D1BC-46C1-00FC-BCBC5D540642}"/>
              </a:ext>
            </a:extLst>
          </p:cNvPr>
          <p:cNvSpPr/>
          <p:nvPr/>
        </p:nvSpPr>
        <p:spPr>
          <a:xfrm>
            <a:off x="766217" y="3309358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E826377C-6DB4-82F7-9AB5-C394994399B0}"/>
              </a:ext>
            </a:extLst>
          </p:cNvPr>
          <p:cNvSpPr/>
          <p:nvPr/>
        </p:nvSpPr>
        <p:spPr>
          <a:xfrm>
            <a:off x="766217" y="378312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246993" y="333972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C69FB-0247-0B45-B74E-CC7C827B27CE}"/>
              </a:ext>
            </a:extLst>
          </p:cNvPr>
          <p:cNvSpPr txBox="1"/>
          <p:nvPr/>
        </p:nvSpPr>
        <p:spPr>
          <a:xfrm>
            <a:off x="599089" y="1301123"/>
            <a:ext cx="108251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rgbClr val="A23694"/>
                </a:solidFill>
                <a:effectLst/>
              </a:rPr>
              <a:t>Миссия проекта </a:t>
            </a:r>
            <a:r>
              <a:rPr lang="ru-RU" sz="1600" dirty="0">
                <a:solidFill>
                  <a:srgbClr val="000000"/>
                </a:solidFill>
                <a:effectLst/>
              </a:rPr>
              <a:t>— создавать безопасную и поддерживающую среду, обеспечивающую подросткам доступ к качественной информации и ресурсам о репродуктивном здоровье. Стремление повысить осведомленность подростков о здоровье и праве на информированный выбор, способствуя ответственному репродуктивному поведению. Сотрудничая с родителями и образовательными учреждениями, помогать подросткам развить навыки критического мышления, уверенности и ответственности, необходимые для принятия обоснованных решений.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8B6A2-483B-5041-9AAB-37FF081A67F6}"/>
              </a:ext>
            </a:extLst>
          </p:cNvPr>
          <p:cNvSpPr txBox="1"/>
          <p:nvPr/>
        </p:nvSpPr>
        <p:spPr>
          <a:xfrm>
            <a:off x="749038" y="3697114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28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D018C-C8C8-FC47-9904-8EE67C111AE9}"/>
              </a:ext>
            </a:extLst>
          </p:cNvPr>
          <p:cNvSpPr txBox="1"/>
          <p:nvPr/>
        </p:nvSpPr>
        <p:spPr>
          <a:xfrm>
            <a:off x="727490" y="4628026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3663EC-3DC1-1547-9D13-5F13AA9CB760}"/>
              </a:ext>
            </a:extLst>
          </p:cNvPr>
          <p:cNvSpPr txBox="1"/>
          <p:nvPr/>
        </p:nvSpPr>
        <p:spPr>
          <a:xfrm>
            <a:off x="749038" y="5540192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5221158" y="3384693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28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5231774" y="4422225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5258247" y="5491176"/>
            <a:ext cx="671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2280918" y="2952901"/>
            <a:ext cx="1931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A23694"/>
                </a:solidFill>
              </a:rPr>
              <a:t>Цели: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27787" y="3621958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Повышение осведомленности о репродуктивном здоровье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2AC18-941A-574F-8D29-652E047DEC2E}"/>
              </a:ext>
            </a:extLst>
          </p:cNvPr>
          <p:cNvSpPr txBox="1"/>
          <p:nvPr/>
        </p:nvSpPr>
        <p:spPr>
          <a:xfrm>
            <a:off x="1427787" y="5568448"/>
            <a:ext cx="3532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Формирование у подростков навыков построения здоровых и   ненасильственных отношений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5596001" y="3358559"/>
            <a:ext cx="5965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Разработка и реализация образовательных программ и инициатив на темы репродуктивного здоровья для учащихся 5-9 классов.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5594191" y="4364563"/>
            <a:ext cx="5701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Обучение воспитателей и педагогов вопросам педагогического сопровождения взросления учащихся 5-9 классов.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5679938" y="5392974"/>
            <a:ext cx="5335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Организация мероприятий для родителей (семинары, лекции, воркшопы), направленные на обсуждение вопросов сохранения репродуктивного здоровья подростков.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B3DBB3-E1F5-E5AB-3E6B-AFEBC6AFB4BD}"/>
              </a:ext>
            </a:extLst>
          </p:cNvPr>
          <p:cNvSpPr txBox="1"/>
          <p:nvPr/>
        </p:nvSpPr>
        <p:spPr>
          <a:xfrm>
            <a:off x="1415357" y="4471572"/>
            <a:ext cx="391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Профилактика заболеваний репродуктивной системы и нежелательной беременности.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2A5C7B-9A4C-5281-B819-D434E41EE968}"/>
              </a:ext>
            </a:extLst>
          </p:cNvPr>
          <p:cNvSpPr txBox="1"/>
          <p:nvPr/>
        </p:nvSpPr>
        <p:spPr>
          <a:xfrm>
            <a:off x="6979534" y="2885481"/>
            <a:ext cx="171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A23694"/>
                </a:solidFill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1266718" y="1157163"/>
            <a:ext cx="9658564" cy="2422204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Разработана обучающая программа по сохранению репродуктивного здоровья для учащихся 5-7 и 8-9 классов: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Ч</a:t>
            </a:r>
            <a:r>
              <a:rPr lang="ru-RU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етыре блока тем и соответствующие им вопросы: 1. «Основы репродуктивного здоровья», 2. «Забота о репродуктивном здоровье», 3. «Образ жизни», 4. «Безопасные отношения».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1 блок: анатомия и физиология репродуктивной системы, половое созревание, понятие репродуктивного здоровья.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2 блок: гигиена (ежедневная и во время менструации), признаки здоровья и симптомы для обращения к гинекологу, урологу. Значение профилактических осмотров у врачей-специалистов.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3 блок: влияние питания, движения, сна, стресса, вредных привычек на половое созревание и репродуктивное здоровье. Рекомендации 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сохранени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ю репродуктивного здоровья как важнейшего фактора, влияющего на семейное благополучие и рождение детей.</a:t>
            </a:r>
            <a:endParaRPr lang="ru-RU" sz="1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4 блок: </a:t>
            </a:r>
            <a:r>
              <a:rPr lang="ru-RU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правила личных (интимных) границ и активного согласия в отношениях, безопасное половое поведение и  стратегии в ситуациях проявления принуждения и насилия. 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1266718" y="3761724"/>
            <a:ext cx="9658564" cy="1611767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Темы проходят единой образовательной линией для 5-7 и 8-9 классов. Однако их содержание и глубина рассматриваемых вопросов адаптированы возрастным особенностям учащихся.</a:t>
            </a:r>
            <a:endParaRPr lang="ru-RU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Методы обучения: словесные (лекции, объяснения, дискуссии), наглядные (анатомические модели, плакаты, гигиенические средства, интерактивная презентация), практические (</a:t>
            </a:r>
            <a:r>
              <a:rPr lang="ru-RU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решение ситуационных задач, составление алгоритмов действий</a:t>
            </a:r>
            <a:r>
              <a:rPr lang="ru-RU" sz="1400" dirty="0">
                <a:solidFill>
                  <a:schemeClr val="bg1"/>
                </a:solidFill>
                <a:ea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</a:rPr>
              <a:t>Форма обучения: 1-3 блока - деление на группы по полу, 4 блок - весь класс.</a:t>
            </a:r>
          </a:p>
        </p:txBody>
      </p:sp>
      <p:sp>
        <p:nvSpPr>
          <p:cNvPr id="10" name="Прямоугольник: скругленные углы 16">
            <a:extLst>
              <a:ext uri="{FF2B5EF4-FFF2-40B4-BE49-F238E27FC236}">
                <a16:creationId xmlns:a16="http://schemas.microsoft.com/office/drawing/2014/main" id="{67F45B01-050D-CE47-83F2-B1A6474A87AF}"/>
              </a:ext>
            </a:extLst>
          </p:cNvPr>
          <p:cNvSpPr/>
          <p:nvPr/>
        </p:nvSpPr>
        <p:spPr>
          <a:xfrm>
            <a:off x="1266718" y="5555848"/>
            <a:ext cx="9658564" cy="96818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Программа рассчитана на реализацию в каждом учебном году с 5 по 9 класс для закрепления  и углубления знаний в вопросах сохранения репродуктивного здоровья в соответствии с изменяющимися потребностями детей.</a:t>
            </a:r>
          </a:p>
        </p:txBody>
      </p:sp>
    </p:spTree>
    <p:extLst>
      <p:ext uri="{BB962C8B-B14F-4D97-AF65-F5344CB8AC3E}">
        <p14:creationId xmlns:p14="http://schemas.microsoft.com/office/powerpoint/2010/main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520263" y="1579728"/>
            <a:ext cx="4845269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600" dirty="0"/>
              <a:t>Обучение специалистов (педагогов, психологов, медицинских работников) методике проекта.</a:t>
            </a:r>
          </a:p>
          <a:p>
            <a:endParaRPr lang="ru-RU" sz="1600" dirty="0"/>
          </a:p>
          <a:p>
            <a:r>
              <a:rPr lang="ru-RU" sz="1600" dirty="0"/>
              <a:t>Организация материально-технической базы для проведения занятий.</a:t>
            </a: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C99722BC-85BA-A140-9E9E-71C5F0D0B7CC}"/>
              </a:ext>
            </a:extLst>
          </p:cNvPr>
          <p:cNvSpPr/>
          <p:nvPr/>
        </p:nvSpPr>
        <p:spPr>
          <a:xfrm>
            <a:off x="5559974" y="1579728"/>
            <a:ext cx="6032938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600" dirty="0"/>
              <a:t>Инструменты для привлечения внимания к программе:</a:t>
            </a:r>
          </a:p>
          <a:p>
            <a:r>
              <a:rPr lang="ru-RU" sz="1600" dirty="0"/>
              <a:t>1.Освещение проекта в социальных сетях, родительских чатах, профессиональных сообществах.</a:t>
            </a:r>
          </a:p>
          <a:p>
            <a:r>
              <a:rPr lang="ru-RU" sz="1600" dirty="0"/>
              <a:t>2. Презентация проекта на мероприятиях для родителей и специалистов (форумы, фестивали, конференции).</a:t>
            </a:r>
          </a:p>
        </p:txBody>
      </p:sp>
      <p:sp>
        <p:nvSpPr>
          <p:cNvPr id="10" name="Прямоугольник: скругленные углы 8">
            <a:extLst>
              <a:ext uri="{FF2B5EF4-FFF2-40B4-BE49-F238E27FC236}">
                <a16:creationId xmlns:a16="http://schemas.microsoft.com/office/drawing/2014/main" id="{2FEE36DE-3F0A-2C4F-8F97-DC06DFD1A9D9}"/>
              </a:ext>
            </a:extLst>
          </p:cNvPr>
          <p:cNvSpPr/>
          <p:nvPr/>
        </p:nvSpPr>
        <p:spPr>
          <a:xfrm>
            <a:off x="609602" y="3676932"/>
            <a:ext cx="10993820" cy="2762256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Последовательность реализации обучающей программы:</a:t>
            </a:r>
          </a:p>
          <a:p>
            <a:r>
              <a:rPr lang="ru-RU" dirty="0"/>
              <a:t>1. Презентация программы для родителей и педагогов/администрации школы (детского дома, интерната) на общем собрании. Обсуждение актуальных вопросов, связанных с взрослением детей.</a:t>
            </a:r>
          </a:p>
          <a:p>
            <a:r>
              <a:rPr lang="ru-RU" dirty="0"/>
              <a:t>2. Получение письменного согласия родителей/законных представителей на проведение программы в рамках учебного процесса.</a:t>
            </a:r>
          </a:p>
          <a:p>
            <a:r>
              <a:rPr lang="ru-RU" dirty="0"/>
              <a:t>3. Проведение программы.</a:t>
            </a:r>
          </a:p>
          <a:p>
            <a:r>
              <a:rPr lang="ru-RU" dirty="0"/>
              <a:t>4. Обсуждение итогов с родителями и педагогами, выработка рекомендаций.</a:t>
            </a:r>
          </a:p>
          <a:p>
            <a:r>
              <a:rPr lang="ru-RU" dirty="0"/>
              <a:t>5.Планирование следующего цикла программы в новом учебном году.</a:t>
            </a:r>
          </a:p>
        </p:txBody>
      </p:sp>
    </p:spTree>
    <p:extLst>
      <p:ext uri="{BB962C8B-B14F-4D97-AF65-F5344CB8AC3E}">
        <p14:creationId xmlns:p14="http://schemas.microsoft.com/office/powerpoint/2010/main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12B77-6744-9940-BDBF-145020A371EA}"/>
              </a:ext>
            </a:extLst>
          </p:cNvPr>
          <p:cNvSpPr txBox="1"/>
          <p:nvPr/>
        </p:nvSpPr>
        <p:spPr>
          <a:xfrm>
            <a:off x="3392082" y="1082429"/>
            <a:ext cx="4779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За 2024 и первый квартал 2025 года:</a:t>
            </a:r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id="{95A6727E-4E54-5049-AD3F-7E4D733BE664}"/>
              </a:ext>
            </a:extLst>
          </p:cNvPr>
          <p:cNvSpPr/>
          <p:nvPr/>
        </p:nvSpPr>
        <p:spPr>
          <a:xfrm>
            <a:off x="526639" y="1617146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id="{F97F9C59-89C4-ED46-BC9F-0D3E4EABDB46}"/>
              </a:ext>
            </a:extLst>
          </p:cNvPr>
          <p:cNvSpPr/>
          <p:nvPr/>
        </p:nvSpPr>
        <p:spPr>
          <a:xfrm>
            <a:off x="526640" y="3057858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id="{0B50C7FF-C535-C04C-BB21-B8312DB0B06A}"/>
              </a:ext>
            </a:extLst>
          </p:cNvPr>
          <p:cNvSpPr/>
          <p:nvPr/>
        </p:nvSpPr>
        <p:spPr>
          <a:xfrm>
            <a:off x="526639" y="3573252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id="{1A11A1F6-0531-364A-AD8A-E589334E16B2}"/>
              </a:ext>
            </a:extLst>
          </p:cNvPr>
          <p:cNvSpPr/>
          <p:nvPr/>
        </p:nvSpPr>
        <p:spPr>
          <a:xfrm>
            <a:off x="526639" y="4317592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957911" y="1482539"/>
            <a:ext cx="10324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Участники проекта - </a:t>
            </a:r>
            <a:r>
              <a:rPr lang="ru-RU" sz="1600" dirty="0">
                <a:solidFill>
                  <a:srgbClr val="A23694"/>
                </a:solidFill>
              </a:rPr>
              <a:t>312</a:t>
            </a:r>
            <a:r>
              <a:rPr lang="ru-RU" sz="1600" dirty="0"/>
              <a:t> учеников 5-9 классов из 7-ми общеобразовательных и 3-х частных школ.</a:t>
            </a:r>
          </a:p>
          <a:p>
            <a:pPr algn="just"/>
            <a:r>
              <a:rPr lang="ru-RU" sz="1600" dirty="0"/>
              <a:t>7 образовательных учреждений стали базой для проведения научного исследования методики разработанной образовательной программы. По результатам исследования программа подтвердила свою эффективность (для анализа был использован метод входящего и исходящего контроля (анкетирование) учащихся, а также анкетирование родителей.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C87659-64EE-F442-B024-A538C907FAFE}"/>
              </a:ext>
            </a:extLst>
          </p:cNvPr>
          <p:cNvSpPr txBox="1"/>
          <p:nvPr/>
        </p:nvSpPr>
        <p:spPr>
          <a:xfrm>
            <a:off x="966742" y="2876142"/>
            <a:ext cx="1032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Родительские встречи в школах в рамках проекта «Я взрослею», а также лекции по теме сопровождения взросления по запросу от образовательных и других организаций посетили более </a:t>
            </a:r>
            <a:r>
              <a:rPr lang="ru-RU" sz="1600" dirty="0">
                <a:solidFill>
                  <a:srgbClr val="A23694"/>
                </a:solidFill>
              </a:rPr>
              <a:t>360</a:t>
            </a:r>
            <a:r>
              <a:rPr lang="ru-RU" sz="1600" dirty="0"/>
              <a:t> родителей.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F775E-F051-4040-A4CF-F5F248A66BCF}"/>
              </a:ext>
            </a:extLst>
          </p:cNvPr>
          <p:cNvSpPr txBox="1"/>
          <p:nvPr/>
        </p:nvSpPr>
        <p:spPr>
          <a:xfrm>
            <a:off x="957911" y="3494300"/>
            <a:ext cx="10324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Спроектирована методика обучающей программы для специалистов «Сопровождение взросления девочек». Обучение прошли </a:t>
            </a:r>
            <a:r>
              <a:rPr lang="ru-RU" sz="1600" dirty="0">
                <a:solidFill>
                  <a:srgbClr val="A23694"/>
                </a:solidFill>
              </a:rPr>
              <a:t>7</a:t>
            </a:r>
            <a:r>
              <a:rPr lang="ru-RU" sz="1600" dirty="0"/>
              <a:t> специалистов (врачи акушеры-гинекологи, педиатры, психологи).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DD552-DC4B-A740-A522-4DBB1979DBB7}"/>
              </a:ext>
            </a:extLst>
          </p:cNvPr>
          <p:cNvSpPr txBox="1"/>
          <p:nvPr/>
        </p:nvSpPr>
        <p:spPr>
          <a:xfrm>
            <a:off x="1012496" y="4134637"/>
            <a:ext cx="103246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Участие в мероприятиях: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Конференция «Подросток в мегаполисе» – доклад для специалистов о курсе «Я взрослею».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Конференция «Будь здоров» – доклад о первых результатах проведения программы «Я взрослею».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Фестиваль «Территория здоровья» - лекция для широкой аудитории.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Конференция Ассоциации профессиональных </a:t>
            </a:r>
            <a:r>
              <a:rPr lang="ru-RU" sz="1600" dirty="0" err="1"/>
              <a:t>доул</a:t>
            </a:r>
            <a:r>
              <a:rPr lang="ru-RU" sz="1600" dirty="0"/>
              <a:t> (доклад для специалистов о курсе «Я взрослею»).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Фестиваль «Бодрый жираф» – лекция для широкой аудитории родителей и специалистов.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dirty="0"/>
              <a:t>Форум о ненасильственной подростковой коммуникации «Безопасно о сложном» (образовательная лекция для подростков, около 50 человек).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IV </a:t>
            </a:r>
            <a:r>
              <a:rPr lang="ru-RU" sz="1600" dirty="0"/>
              <a:t>Всероссийский съезд пациентов с нарушением иммунитета, сессия для подростков «Этика и психология семейной жизни»</a:t>
            </a:r>
          </a:p>
        </p:txBody>
      </p:sp>
    </p:spTree>
    <p:extLst>
      <p:ext uri="{BB962C8B-B14F-4D97-AF65-F5344CB8AC3E}">
        <p14:creationId xmlns:p14="http://schemas.microsoft.com/office/powerpoint/2010/main" val="3713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C4169BAA-4B12-B14F-A2F9-009A19F16532}"/>
              </a:ext>
            </a:extLst>
          </p:cNvPr>
          <p:cNvSpPr/>
          <p:nvPr/>
        </p:nvSpPr>
        <p:spPr>
          <a:xfrm>
            <a:off x="525518" y="1845925"/>
            <a:ext cx="4845269" cy="189904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Проект апробирован в 10 образовательных организациях: из них в 7 школ (233 учащихся) участвовали в научном исследовании.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Первые результаты исследования размещены в сборнике материалов </a:t>
            </a:r>
            <a:r>
              <a:rPr lang="en-US" sz="1400" dirty="0"/>
              <a:t>IV </a:t>
            </a:r>
            <a:r>
              <a:rPr lang="ru-RU" sz="1400" dirty="0"/>
              <a:t>межрегиональной научно-практической конференции «Будь здоров».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На данный момент программа запланирована еще в двух школах.</a:t>
            </a: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444AD552-A7DD-B541-B481-B576E7BAE03B}"/>
              </a:ext>
            </a:extLst>
          </p:cNvPr>
          <p:cNvSpPr/>
          <p:nvPr/>
        </p:nvSpPr>
        <p:spPr>
          <a:xfrm>
            <a:off x="5559972" y="1807287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СМИ: </a:t>
            </a:r>
            <a:r>
              <a:rPr lang="ru-RU" sz="1400" dirty="0"/>
              <a:t>автор и руководитель проекта дает экспертные комментарии и пишет статьи по теме полового воспитания, сохранения репродуктивного здоровья подростков: </a:t>
            </a:r>
            <a:r>
              <a:rPr lang="en" sz="1400" dirty="0">
                <a:hlinkClick r:id="rId3"/>
              </a:rPr>
              <a:t>https://prenatal-class.ru/mass_media/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C18EE8D4-00F3-1F40-B507-684B74EA7715}"/>
              </a:ext>
            </a:extLst>
          </p:cNvPr>
          <p:cNvSpPr/>
          <p:nvPr/>
        </p:nvSpPr>
        <p:spPr>
          <a:xfrm>
            <a:off x="609602" y="4030869"/>
            <a:ext cx="10993820" cy="2381506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ea typeface="Times New Roman" panose="02020603050405020304" pitchFamily="18" charset="0"/>
              </a:rPr>
              <a:t>После прохождения обучающей программы у</a:t>
            </a:r>
            <a:r>
              <a:rPr lang="ru-RU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чащиеся показали более высокий уровень знаний </a:t>
            </a:r>
            <a:r>
              <a:rPr lang="ru-RU" sz="1600" dirty="0">
                <a:solidFill>
                  <a:schemeClr val="bg1"/>
                </a:solidFill>
                <a:ea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теме </a:t>
            </a:r>
            <a:r>
              <a:rPr lang="ru-RU" sz="1600" dirty="0">
                <a:solidFill>
                  <a:schemeClr val="bg1"/>
                </a:solidFill>
                <a:ea typeface="Times New Roman" panose="02020603050405020304" pitchFamily="18" charset="0"/>
              </a:rPr>
              <a:t>репродуктивного здоровья </a:t>
            </a:r>
            <a:r>
              <a:rPr lang="ru-RU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по всем пунктам исследования.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77% учащихся считают, что подобные занятия необходимо проводить в школе.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76,4% родителей удовлетворены обучающей программой.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Практика может успешно реализовываться в образовательных учреждениях Ярославской и других областей.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Для масштабирования проекта необходима организация обучения специалистов, согласно предложенной методике, которые смогут вести программу в своих школах.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6925F8D5-4A90-3449-9C15-AFA3927AC4E0}"/>
              </a:ext>
            </a:extLst>
          </p:cNvPr>
          <p:cNvSpPr/>
          <p:nvPr/>
        </p:nvSpPr>
        <p:spPr>
          <a:xfrm>
            <a:off x="5570484" y="2827131"/>
            <a:ext cx="6032938" cy="99316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Соц. сети: </a:t>
            </a:r>
            <a:r>
              <a:rPr lang="ru-RU" sz="1400" dirty="0"/>
              <a:t>информация размещается на личных страницах автора проекта:</a:t>
            </a:r>
          </a:p>
          <a:p>
            <a:r>
              <a:rPr lang="ru-RU" sz="1400" dirty="0"/>
              <a:t>ВК: </a:t>
            </a:r>
            <a:r>
              <a:rPr lang="en" sz="1400" dirty="0">
                <a:hlinkClick r:id="rId4"/>
              </a:rPr>
              <a:t>https://vk.com/lyubovk</a:t>
            </a:r>
            <a:endParaRPr lang="ru-RU" sz="1400" dirty="0"/>
          </a:p>
          <a:p>
            <a:r>
              <a:rPr lang="en-US" sz="1400" dirty="0"/>
              <a:t>Instagram</a:t>
            </a:r>
            <a:r>
              <a:rPr lang="ru-RU" sz="1400" dirty="0"/>
              <a:t>: </a:t>
            </a:r>
            <a:r>
              <a:rPr lang="en-US" sz="1400" dirty="0"/>
              <a:t>@</a:t>
            </a:r>
            <a:r>
              <a:rPr lang="en-US" sz="1400" dirty="0" err="1"/>
              <a:t>prenatal_class</a:t>
            </a:r>
            <a:r>
              <a:rPr lang="en-US" sz="1400" dirty="0"/>
              <a:t> @</a:t>
            </a:r>
            <a:r>
              <a:rPr lang="en-US" sz="1400" dirty="0" err="1"/>
              <a:t>teen_class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978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1646</Words>
  <Application>Microsoft Macintosh PowerPoint</Application>
  <PresentationFormat>Широкоэкранный</PresentationFormat>
  <Paragraphs>141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Dita Sweet</vt:lpstr>
      <vt:lpstr>Playfair Display</vt:lpstr>
      <vt:lpstr>Playfair Display SemiBold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49</cp:revision>
  <dcterms:created xsi:type="dcterms:W3CDTF">2025-03-26T12:04:55Z</dcterms:created>
  <dcterms:modified xsi:type="dcterms:W3CDTF">2025-04-21T10:14:04Z</dcterms:modified>
</cp:coreProperties>
</file>