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40"/>
  </p:notesMasterIdLst>
  <p:sldIdLst>
    <p:sldId id="256" r:id="rId2"/>
    <p:sldId id="305" r:id="rId3"/>
    <p:sldId id="329" r:id="rId4"/>
    <p:sldId id="299" r:id="rId5"/>
    <p:sldId id="300" r:id="rId6"/>
    <p:sldId id="301" r:id="rId7"/>
    <p:sldId id="293" r:id="rId8"/>
    <p:sldId id="289" r:id="rId9"/>
    <p:sldId id="290" r:id="rId10"/>
    <p:sldId id="291" r:id="rId11"/>
    <p:sldId id="294" r:id="rId12"/>
    <p:sldId id="275" r:id="rId13"/>
    <p:sldId id="276" r:id="rId14"/>
    <p:sldId id="277" r:id="rId15"/>
    <p:sldId id="278" r:id="rId16"/>
    <p:sldId id="281" r:id="rId17"/>
    <p:sldId id="282" r:id="rId18"/>
    <p:sldId id="283" r:id="rId19"/>
    <p:sldId id="304" r:id="rId20"/>
    <p:sldId id="306" r:id="rId21"/>
    <p:sldId id="307" r:id="rId22"/>
    <p:sldId id="308" r:id="rId23"/>
    <p:sldId id="313" r:id="rId24"/>
    <p:sldId id="328" r:id="rId25"/>
    <p:sldId id="315" r:id="rId26"/>
    <p:sldId id="322" r:id="rId27"/>
    <p:sldId id="318" r:id="rId28"/>
    <p:sldId id="319" r:id="rId29"/>
    <p:sldId id="320" r:id="rId30"/>
    <p:sldId id="317" r:id="rId31"/>
    <p:sldId id="321" r:id="rId32"/>
    <p:sldId id="323" r:id="rId33"/>
    <p:sldId id="324" r:id="rId34"/>
    <p:sldId id="325" r:id="rId35"/>
    <p:sldId id="273" r:id="rId36"/>
    <p:sldId id="286" r:id="rId37"/>
    <p:sldId id="330" r:id="rId38"/>
    <p:sldId id="287" r:id="rId39"/>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05" autoAdjust="0"/>
  </p:normalViewPr>
  <p:slideViewPr>
    <p:cSldViewPr>
      <p:cViewPr>
        <p:scale>
          <a:sx n="60" d="100"/>
          <a:sy n="60" d="100"/>
        </p:scale>
        <p:origin x="-1656" y="-17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BA95767-E108-4AD3-9C47-B84F10A5034D}" type="datetimeFigureOut">
              <a:rPr lang="ru-RU" smtClean="0"/>
              <a:pPr/>
              <a:t>15.09.2023</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E8CD0B3-76D8-42CE-A1EF-FE5D2C7A71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CD0B3-76D8-42CE-A1EF-FE5D2C7A7139}"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F15528-21DE-4FAA-801E-634DDDAF4B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8BD707-D9CF-40AE-B4C6-C98DA3205C09}" type="datetimeFigureOut">
              <a:rPr lang="en-US" smtClean="0"/>
              <a:pPr/>
              <a:t>9/15/2023</a:t>
            </a:fld>
            <a:endParaRPr lang="en-US"/>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F15528-21DE-4FAA-801E-634DDDAF4B2B}"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9/15/2023</a:t>
            </a:fld>
            <a:endParaRPr lang="en-US"/>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8"/>
          </a:xfrm>
          <a:prstGeom prst="rect">
            <a:avLst/>
          </a:prstGeom>
        </p:spPr>
      </p:pic>
      <p:grpSp>
        <p:nvGrpSpPr>
          <p:cNvPr id="5" name="object 5"/>
          <p:cNvGrpSpPr/>
          <p:nvPr/>
        </p:nvGrpSpPr>
        <p:grpSpPr>
          <a:xfrm>
            <a:off x="228600" y="1230975"/>
            <a:ext cx="8915082" cy="5627025"/>
            <a:chOff x="1176527" y="3834419"/>
            <a:chExt cx="7123176" cy="3011805"/>
          </a:xfrm>
        </p:grpSpPr>
        <p:pic>
          <p:nvPicPr>
            <p:cNvPr id="6" name="object 6"/>
            <p:cNvPicPr/>
            <p:nvPr/>
          </p:nvPicPr>
          <p:blipFill>
            <a:blip r:embed="rId3" cstate="print"/>
            <a:stretch>
              <a:fillRect/>
            </a:stretch>
          </p:blipFill>
          <p:spPr>
            <a:xfrm>
              <a:off x="1176527" y="3834419"/>
              <a:ext cx="7123176" cy="3011424"/>
            </a:xfrm>
            <a:prstGeom prst="rect">
              <a:avLst/>
            </a:prstGeom>
          </p:spPr>
        </p:pic>
        <p:pic>
          <p:nvPicPr>
            <p:cNvPr id="7" name="object 7"/>
            <p:cNvPicPr/>
            <p:nvPr/>
          </p:nvPicPr>
          <p:blipFill>
            <a:blip r:embed="rId4" cstate="print"/>
            <a:stretch>
              <a:fillRect/>
            </a:stretch>
          </p:blipFill>
          <p:spPr>
            <a:xfrm>
              <a:off x="1359179" y="4032043"/>
              <a:ext cx="6553200" cy="2814181"/>
            </a:xfrm>
            <a:prstGeom prst="rect">
              <a:avLst/>
            </a:prstGeom>
          </p:spPr>
        </p:pic>
      </p:grpSp>
      <p:sp>
        <p:nvSpPr>
          <p:cNvPr id="11" name="object 11"/>
          <p:cNvSpPr txBox="1">
            <a:spLocks noGrp="1"/>
          </p:cNvSpPr>
          <p:nvPr>
            <p:ph type="title"/>
          </p:nvPr>
        </p:nvSpPr>
        <p:spPr>
          <a:xfrm flipH="1" flipV="1">
            <a:off x="11734800" y="2180972"/>
            <a:ext cx="76200" cy="627736"/>
          </a:xfrm>
          <a:prstGeom prst="rect">
            <a:avLst/>
          </a:prstGeom>
        </p:spPr>
        <p:txBody>
          <a:bodyPr vert="horz" wrap="square" lIns="0" tIns="12065" rIns="0" bIns="0" rtlCol="0">
            <a:spAutoFit/>
          </a:bodyPr>
          <a:lstStyle/>
          <a:p>
            <a:pPr marL="12700">
              <a:lnSpc>
                <a:spcPct val="100000"/>
              </a:lnSpc>
              <a:spcBef>
                <a:spcPts val="95"/>
              </a:spcBef>
            </a:pPr>
            <a:endParaRPr sz="4000">
              <a:latin typeface="Times New Roman"/>
              <a:cs typeface="Times New Roman"/>
            </a:endParaRPr>
          </a:p>
        </p:txBody>
      </p:sp>
      <p:sp>
        <p:nvSpPr>
          <p:cNvPr id="12" name="object 12"/>
          <p:cNvSpPr txBox="1"/>
          <p:nvPr/>
        </p:nvSpPr>
        <p:spPr>
          <a:xfrm>
            <a:off x="1070254" y="0"/>
            <a:ext cx="6982459" cy="1502976"/>
          </a:xfrm>
          <a:prstGeom prst="rect">
            <a:avLst/>
          </a:prstGeom>
        </p:spPr>
        <p:txBody>
          <a:bodyPr vert="horz" wrap="square" lIns="0" tIns="12700" rIns="0" bIns="0" rtlCol="0">
            <a:spAutoFit/>
          </a:bodyPr>
          <a:lstStyle/>
          <a:p>
            <a:pPr marL="12700">
              <a:lnSpc>
                <a:spcPct val="100000"/>
              </a:lnSpc>
              <a:spcBef>
                <a:spcPts val="100"/>
              </a:spcBef>
            </a:pPr>
            <a:r>
              <a:rPr sz="4800" b="1" spc="-15" smtClean="0">
                <a:solidFill>
                  <a:srgbClr val="FF0000"/>
                </a:solidFill>
                <a:latin typeface="Arial"/>
                <a:cs typeface="Arial"/>
              </a:rPr>
              <a:t>С</a:t>
            </a:r>
            <a:r>
              <a:rPr lang="ru-RU" sz="4800" b="1" spc="-15" dirty="0" smtClean="0">
                <a:solidFill>
                  <a:srgbClr val="FF0000"/>
                </a:solidFill>
                <a:latin typeface="Arial"/>
                <a:cs typeface="Arial"/>
              </a:rPr>
              <a:t>ЕВЕРНАЯ  ХОДЬБА</a:t>
            </a:r>
          </a:p>
          <a:p>
            <a:pPr marL="12700" algn="ctr">
              <a:lnSpc>
                <a:spcPct val="100000"/>
              </a:lnSpc>
              <a:spcBef>
                <a:spcPts val="100"/>
              </a:spcBef>
            </a:pPr>
            <a:r>
              <a:rPr lang="ru-RU" sz="4800" b="1" spc="-15" dirty="0" smtClean="0">
                <a:solidFill>
                  <a:srgbClr val="FF0000"/>
                </a:solidFill>
                <a:latin typeface="Arial"/>
                <a:cs typeface="Arial"/>
              </a:rPr>
              <a:t>ТЕМА 1.4</a:t>
            </a:r>
            <a:endParaRPr sz="480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Зачем нужны специальные палки для скандинавской ходьбы | АЛЬПИНДУСТРИЯ"/>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4000" cy="6858000"/>
          </a:xfrm>
          <a:prstGeom prst="rect">
            <a:avLst/>
          </a:prstGeom>
          <a:noFill/>
        </p:spPr>
      </p:pic>
      <p:sp>
        <p:nvSpPr>
          <p:cNvPr id="21505" name="Rectangle 1"/>
          <p:cNvSpPr>
            <a:spLocks noChangeArrowheads="1"/>
          </p:cNvSpPr>
          <p:nvPr/>
        </p:nvSpPr>
        <p:spPr bwMode="auto">
          <a:xfrm>
            <a:off x="304800" y="1302841"/>
            <a:ext cx="8382000" cy="1631216"/>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Последующее увеличение нагрузки идет за счет увеличения ее мощности в пределах аэробной зоны. Если на начальном этапе занятий применяли ходьбу с палками со скоростью 3–4 км/час, то в последующем для сохранения тренирующего эффекта при фиксированном времени тренировки нужно увеличивать темп ходьбы.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2209800" y="3581400"/>
            <a:ext cx="6019800" cy="2246769"/>
          </a:xfrm>
          <a:prstGeom prst="rect">
            <a:avLst/>
          </a:prstGeom>
          <a:solidFill>
            <a:schemeClr val="accent6">
              <a:lumMod val="20000"/>
              <a:lumOff val="80000"/>
            </a:schemeClr>
          </a:solidFill>
        </p:spPr>
        <p:txBody>
          <a:bodyPr wrap="square">
            <a:spAutoFit/>
          </a:bodyPr>
          <a:lstStyle/>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Такой подход позволит довольно долго (годами) увеличивать мощность нагрузки адекватно состоянию занимающегося, сохраняя динамику эффекта тренированности. Как считает А. Виру (1988), возрастного предела для получения эффекта развития нет. Даже у 70 летних можно получить тренировочный эффект.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Зачем нужны специальные палки для скандинавской ходьбы | АЛЬПИНДУСТРИЯ"/>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4000" cy="6858000"/>
          </a:xfrm>
          <a:prstGeom prst="rect">
            <a:avLst/>
          </a:prstGeom>
          <a:noFill/>
        </p:spPr>
      </p:pic>
      <p:sp>
        <p:nvSpPr>
          <p:cNvPr id="20481" name="Rectangle 1"/>
          <p:cNvSpPr>
            <a:spLocks noChangeArrowheads="1"/>
          </p:cNvSpPr>
          <p:nvPr/>
        </p:nvSpPr>
        <p:spPr bwMode="auto">
          <a:xfrm>
            <a:off x="1143000" y="4919008"/>
            <a:ext cx="8305800" cy="1938992"/>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indent="442913" fontAlgn="base">
              <a:spcBef>
                <a:spcPct val="0"/>
              </a:spcBef>
              <a:spcAft>
                <a:spcPct val="0"/>
              </a:spcAft>
            </a:pP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2000" dirty="0" smtClean="0">
                <a:solidFill>
                  <a:srgbClr val="000000"/>
                </a:solidFill>
                <a:latin typeface="Times New Roman" pitchFamily="18" charset="0"/>
                <a:ea typeface="Times New Roman" pitchFamily="18" charset="0"/>
                <a:cs typeface="Times New Roman" pitchFamily="18" charset="0"/>
              </a:rPr>
              <a:t>Для начинающих и имеющих низкий уровень тренированности пульс при максимальной нагрузке вычисляется по формуле: </a:t>
            </a:r>
          </a:p>
          <a:p>
            <a:pPr indent="442913" algn="just"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 </a:t>
            </a:r>
          </a:p>
          <a:p>
            <a:pPr indent="442913" algn="just"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ЧСС тренирующая = 170 – возраст (полных лет). </a:t>
            </a:r>
          </a:p>
          <a:p>
            <a:pPr indent="442913" algn="just"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Для пациентов, занимающихся регулярно на протяжении 1-2 лет: </a:t>
            </a:r>
          </a:p>
          <a:p>
            <a:pPr indent="442913" algn="just"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ЧСС тренирующая = 180 – возраст (полных лет). </a:t>
            </a:r>
          </a:p>
        </p:txBody>
      </p:sp>
      <p:sp>
        <p:nvSpPr>
          <p:cNvPr id="4" name="Прямоугольник 3"/>
          <p:cNvSpPr/>
          <p:nvPr/>
        </p:nvSpPr>
        <p:spPr>
          <a:xfrm>
            <a:off x="0" y="0"/>
            <a:ext cx="9144000" cy="707886"/>
          </a:xfrm>
          <a:prstGeom prst="rect">
            <a:avLst/>
          </a:prstGeom>
        </p:spPr>
        <p:txBody>
          <a:bodyPr wrap="square">
            <a:spAutoFit/>
          </a:bodyPr>
          <a:lstStyle/>
          <a:p>
            <a:pPr algn="just"/>
            <a:r>
              <a:rPr lang="ru-RU" sz="2000" b="1" i="1" dirty="0" smtClean="0">
                <a:solidFill>
                  <a:srgbClr val="000000"/>
                </a:solidFill>
                <a:latin typeface="Times New Roman" pitchFamily="18" charset="0"/>
                <a:ea typeface="Times New Roman" pitchFamily="18" charset="0"/>
                <a:cs typeface="Times New Roman" pitchFamily="18" charset="0"/>
              </a:rPr>
              <a:t>3. Принцип адекватности нагрузки предусматривает строгую индивидуализацию нагрузок. </a:t>
            </a:r>
            <a:endParaRPr lang="ru-RU" sz="2000" dirty="0"/>
          </a:p>
        </p:txBody>
      </p:sp>
      <p:sp>
        <p:nvSpPr>
          <p:cNvPr id="5" name="Прямоугольник 4"/>
          <p:cNvSpPr/>
          <p:nvPr/>
        </p:nvSpPr>
        <p:spPr>
          <a:xfrm>
            <a:off x="0" y="762000"/>
            <a:ext cx="5562600" cy="1938992"/>
          </a:xfrm>
          <a:prstGeom prst="rect">
            <a:avLst/>
          </a:prstGeom>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Лучших результатов оздоровления добиваются не тот, кто больше работает, а тот, кто соизмеряет мощности нагрузок со своими возможностями. Чрезмерная физическая нагрузка может быть настолько опасна,  насколько недостаточная – бесполезной. </a:t>
            </a:r>
            <a:endParaRPr lang="ru-RU" sz="2000" dirty="0"/>
          </a:p>
        </p:txBody>
      </p:sp>
      <p:sp>
        <p:nvSpPr>
          <p:cNvPr id="6" name="Прямоугольник 5"/>
          <p:cNvSpPr/>
          <p:nvPr/>
        </p:nvSpPr>
        <p:spPr>
          <a:xfrm>
            <a:off x="0" y="2667000"/>
            <a:ext cx="4953000" cy="2246769"/>
          </a:xfrm>
          <a:prstGeom prst="rect">
            <a:avLst/>
          </a:prstGeom>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Наиболее методически грамотной считается дозировка нагрузки по пульсу. Дозирование нагрузки проводится с учетом возраста занимающегося и степени его тренированности. Наиболее простым методом дозирования нагрузки по пульсу является метод, предложенный А. Виру. </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Скандинавская ходьба - Спортивная психология"/>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1025" name="Rectangle 1"/>
          <p:cNvSpPr>
            <a:spLocks noChangeArrowheads="1"/>
          </p:cNvSpPr>
          <p:nvPr/>
        </p:nvSpPr>
        <p:spPr bwMode="auto">
          <a:xfrm>
            <a:off x="304800" y="838200"/>
            <a:ext cx="8458200" cy="371571"/>
          </a:xfrm>
          <a:prstGeom prst="rect">
            <a:avLst/>
          </a:prstGeom>
          <a:noFill/>
          <a:ln w="9525">
            <a:noFill/>
            <a:miter lim="800000"/>
            <a:headEnd/>
            <a:tailEnd/>
          </a:ln>
          <a:effectLst/>
        </p:spPr>
        <p:txBody>
          <a:bodyPr vert="horz" wrap="square" lIns="146004" tIns="45720" rIns="9144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7" name="Rectangle 1"/>
          <p:cNvSpPr>
            <a:spLocks noChangeArrowheads="1"/>
          </p:cNvSpPr>
          <p:nvPr/>
        </p:nvSpPr>
        <p:spPr bwMode="auto">
          <a:xfrm>
            <a:off x="457200" y="4114800"/>
            <a:ext cx="8153400" cy="2554545"/>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Основываясь на соблюдении главных организационных принципов занятий ходьбой с палками – систематичности, постепенности и адекватности нагрузки на практике применяются двигательные режимы, соответствующие различной степени тренированности занимающихся и подразделяющиеся в зависимости от активности нагрузки на: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2913"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Щадящий</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2913"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Щадяще-тренирующий</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442913"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Тренирующий</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Скандинавская ходьба - Спортивная психология"/>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896600" y="381000"/>
            <a:ext cx="6280657" cy="391159"/>
          </a:xfrm>
        </p:spPr>
        <p:txBody>
          <a:bodyPr/>
          <a:lstStyle/>
          <a:p>
            <a:endParaRPr lang="ru-RU"/>
          </a:p>
        </p:txBody>
      </p:sp>
      <p:sp>
        <p:nvSpPr>
          <p:cNvPr id="1844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433" name="Group 23907"/>
          <p:cNvGrpSpPr>
            <a:grpSpLocks/>
          </p:cNvGrpSpPr>
          <p:nvPr/>
        </p:nvGrpSpPr>
        <p:grpSpPr bwMode="auto">
          <a:xfrm flipH="1">
            <a:off x="-1905000" y="3962399"/>
            <a:ext cx="1768469" cy="3848931"/>
            <a:chOff x="1397" y="7030"/>
            <a:chExt cx="61085" cy="66512"/>
          </a:xfrm>
        </p:grpSpPr>
        <p:sp>
          <p:nvSpPr>
            <p:cNvPr id="18448" name="Rectangle 2880"/>
            <p:cNvSpPr>
              <a:spLocks noChangeArrowheads="1"/>
            </p:cNvSpPr>
            <p:nvPr/>
          </p:nvSpPr>
          <p:spPr bwMode="auto">
            <a:xfrm rot="16200000">
              <a:off x="3226" y="62779"/>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7" name="Rectangle 2881"/>
            <p:cNvSpPr>
              <a:spLocks noChangeArrowheads="1"/>
            </p:cNvSpPr>
            <p:nvPr/>
          </p:nvSpPr>
          <p:spPr bwMode="auto">
            <a:xfrm rot="16200000">
              <a:off x="7810" y="58203"/>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6" name="Rectangle 2882"/>
            <p:cNvSpPr>
              <a:spLocks noChangeArrowheads="1"/>
            </p:cNvSpPr>
            <p:nvPr/>
          </p:nvSpPr>
          <p:spPr bwMode="auto">
            <a:xfrm rot="16200000">
              <a:off x="11444" y="5398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4" name="Rectangle 2884"/>
            <p:cNvSpPr>
              <a:spLocks noChangeArrowheads="1"/>
            </p:cNvSpPr>
            <p:nvPr/>
          </p:nvSpPr>
          <p:spPr bwMode="auto">
            <a:xfrm rot="16200000">
              <a:off x="18751" y="45946"/>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3" name="Rectangle 2885"/>
            <p:cNvSpPr>
              <a:spLocks noChangeArrowheads="1"/>
            </p:cNvSpPr>
            <p:nvPr/>
          </p:nvSpPr>
          <p:spPr bwMode="auto">
            <a:xfrm rot="16200000">
              <a:off x="21478" y="41890"/>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2" name="Rectangle 2886"/>
            <p:cNvSpPr>
              <a:spLocks noChangeArrowheads="1"/>
            </p:cNvSpPr>
            <p:nvPr/>
          </p:nvSpPr>
          <p:spPr bwMode="auto">
            <a:xfrm rot="16200000">
              <a:off x="25336" y="38098"/>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0" name="Rectangle 2888"/>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8" name="Rectangle 2890"/>
            <p:cNvSpPr>
              <a:spLocks noChangeArrowheads="1"/>
            </p:cNvSpPr>
            <p:nvPr/>
          </p:nvSpPr>
          <p:spPr bwMode="auto">
            <a:xfrm rot="16200000">
              <a:off x="38877" y="21155"/>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7" name="Rectangle 2891"/>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2893"/>
            <p:cNvSpPr>
              <a:spLocks noChangeArrowheads="1"/>
            </p:cNvSpPr>
            <p:nvPr/>
          </p:nvSpPr>
          <p:spPr bwMode="auto">
            <a:xfrm rot="16200000">
              <a:off x="48651" y="9642"/>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894"/>
            <p:cNvSpPr>
              <a:spLocks noChangeArrowheads="1"/>
            </p:cNvSpPr>
            <p:nvPr/>
          </p:nvSpPr>
          <p:spPr bwMode="auto">
            <a:xfrm rot="16200000">
              <a:off x="51934" y="4987"/>
              <a:ext cx="8506"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465" name="Rectangle 33"/>
          <p:cNvSpPr>
            <a:spLocks noChangeArrowheads="1"/>
          </p:cNvSpPr>
          <p:nvPr/>
        </p:nvSpPr>
        <p:spPr bwMode="auto">
          <a:xfrm>
            <a:off x="533400" y="488722"/>
            <a:ext cx="8077200" cy="5632311"/>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Щадящий режим, или подготовительный,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назначают на первые 3-5 дней занятий. В этот период происходит адаптация организма к новым условиям физической нагрузки. Рекомендуются прогулки по выбранной для занятий трассе в медленном, прогулочном темпе возможно под наблюдением инструктора. Первые 3 прогулки являются функциональной пробой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сердечно-сосудистой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системы. Определяя интенсивность физических тренировок, в первую очередь нужно руководствоваться уровнем пороговой нагрузки, (толерантности к физической нагрузке), который является пределом переносимости для данного человека. Необходимо назначать физические нагрузки в диапазоне 50-60% максимального уровня ЧСС, т.е. подбирать нагрузки таким образом, чтобы они могли выполняться в течение сравнительно длительного периода без признаков неадекватности и в то же время быть достаточными по мощности, чтобы обладать тренирующим эффектом. Щадящий режим назначается лицам в удовлетворительном состоянии с компенсированной функцией кровообращения, с частотой сердечных сокращений (ЧСС) в покое меньше 90 в 1 мин,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выше 160 мм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рт.ст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выше 105 мм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рт.ст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Скандинавская ходьба - Спортивная психология"/>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1742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409" name="Group 24576"/>
          <p:cNvGrpSpPr>
            <a:grpSpLocks/>
          </p:cNvGrpSpPr>
          <p:nvPr/>
        </p:nvGrpSpPr>
        <p:grpSpPr bwMode="auto">
          <a:xfrm flipH="1">
            <a:off x="-1143000" y="2438400"/>
            <a:ext cx="1006469" cy="5372931"/>
            <a:chOff x="1397" y="12308"/>
            <a:chExt cx="57179" cy="61234"/>
          </a:xfrm>
        </p:grpSpPr>
        <p:sp>
          <p:nvSpPr>
            <p:cNvPr id="17424" name="Rectangle 2992"/>
            <p:cNvSpPr>
              <a:spLocks noChangeArrowheads="1"/>
            </p:cNvSpPr>
            <p:nvPr/>
          </p:nvSpPr>
          <p:spPr bwMode="auto">
            <a:xfrm rot="16200000">
              <a:off x="3226" y="62779"/>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3" name="Rectangle 2993"/>
            <p:cNvSpPr>
              <a:spLocks noChangeArrowheads="1"/>
            </p:cNvSpPr>
            <p:nvPr/>
          </p:nvSpPr>
          <p:spPr bwMode="auto">
            <a:xfrm rot="16200000">
              <a:off x="7810" y="58203"/>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1" name="Rectangle 2995"/>
            <p:cNvSpPr>
              <a:spLocks noChangeArrowheads="1"/>
            </p:cNvSpPr>
            <p:nvPr/>
          </p:nvSpPr>
          <p:spPr bwMode="auto">
            <a:xfrm rot="16200000">
              <a:off x="14916" y="49734"/>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0" name="Rectangle 2996"/>
            <p:cNvSpPr>
              <a:spLocks noChangeArrowheads="1"/>
            </p:cNvSpPr>
            <p:nvPr/>
          </p:nvSpPr>
          <p:spPr bwMode="auto">
            <a:xfrm rot="16200000">
              <a:off x="18751" y="45946"/>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8" name="Rectangle 2998"/>
            <p:cNvSpPr>
              <a:spLocks noChangeArrowheads="1"/>
            </p:cNvSpPr>
            <p:nvPr/>
          </p:nvSpPr>
          <p:spPr bwMode="auto">
            <a:xfrm rot="16200000">
              <a:off x="25336" y="38098"/>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7" name="Rectangle 2999"/>
            <p:cNvSpPr>
              <a:spLocks noChangeArrowheads="1"/>
            </p:cNvSpPr>
            <p:nvPr/>
          </p:nvSpPr>
          <p:spPr bwMode="auto">
            <a:xfrm rot="16200000">
              <a:off x="28067" y="34062"/>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6" name="Rectangle 3000"/>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5" name="Rectangle 3001"/>
            <p:cNvSpPr>
              <a:spLocks noChangeArrowheads="1"/>
            </p:cNvSpPr>
            <p:nvPr/>
          </p:nvSpPr>
          <p:spPr bwMode="auto">
            <a:xfrm rot="16200000">
              <a:off x="35261" y="2546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Rectangle 3003"/>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411" name="Rectangle 3005"/>
            <p:cNvSpPr>
              <a:spLocks noChangeArrowheads="1"/>
            </p:cNvSpPr>
            <p:nvPr/>
          </p:nvSpPr>
          <p:spPr bwMode="auto">
            <a:xfrm rot="16200000">
              <a:off x="48651" y="9642"/>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441" name="Rectangle 33"/>
          <p:cNvSpPr>
            <a:spLocks noChangeArrowheads="1"/>
          </p:cNvSpPr>
          <p:nvPr/>
        </p:nvSpPr>
        <p:spPr bwMode="auto">
          <a:xfrm>
            <a:off x="609600" y="3241625"/>
            <a:ext cx="8153400" cy="3477875"/>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Щадяще-тренирующий</a:t>
            </a:r>
            <a:r>
              <a:rPr kumimoji="0" lang="ru-RU" sz="2000" b="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режим</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направлен на дальнейшее улучшение функционального состояния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сердечно-сосудистой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системы, стимуляцию приспособительных механизмов и повышение адаптации к физическим нагрузкам. Дозированная ходьба с палками по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щадяще-тренирующему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режиму применяется у лиц по мере их адаптации к щадящему режиму и достижения возможности выполнять более высокие физические нагрузки главным образом за счет увеличения продолжительности занятий по времени.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291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Контрольные функциональные показатели у находящихся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щадяще-тренирующем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режиме: ЧСС в покое не больше 80 в 1 мин,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выше 150 мм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рт.ст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выше 95 мм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рт.ст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Скандинавская ходьба - Спортивная психология"/>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16385" name="Rectangle 1"/>
          <p:cNvSpPr>
            <a:spLocks noChangeArrowheads="1"/>
          </p:cNvSpPr>
          <p:nvPr/>
        </p:nvSpPr>
        <p:spPr bwMode="auto">
          <a:xfrm>
            <a:off x="152400" y="304800"/>
            <a:ext cx="8077200" cy="2246769"/>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lvl="1" indent="-14288" algn="just" fontAlgn="base">
              <a:spcBef>
                <a:spcPct val="0"/>
              </a:spcBef>
              <a:spcAft>
                <a:spcPct val="0"/>
              </a:spcAft>
              <a:buClr>
                <a:srgbClr val="000000"/>
              </a:buClr>
              <a:buSzPct val="100000"/>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Тренирующий режим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характеризуется наиболее выраженными по интенсивности и продолжительности нагрузками, оказывающими значительное тренирующее воздействие, с возможностью достижения при кратковременных ускорениях 75-80% порогового уровня ЧСС. Ходьба по тренирующему режиму назначается лицам с ЧСС в покое 60-80 в 1 мин,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выше 140 мм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рт.ст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выше 90 мм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рт.ст</a:t>
            </a:r>
            <a:r>
              <a:rPr lang="ru-RU" sz="2000" dirty="0" smtClean="0">
                <a:solidFill>
                  <a:srgbClr val="000000"/>
                </a:solidFill>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3048000" y="3886200"/>
            <a:ext cx="5791200" cy="2246769"/>
          </a:xfrm>
          <a:prstGeom prst="rect">
            <a:avLst/>
          </a:prstGeom>
          <a:solidFill>
            <a:schemeClr val="accent6">
              <a:lumMod val="20000"/>
              <a:lumOff val="80000"/>
            </a:schemeClr>
          </a:solidFill>
          <a:effectLst>
            <a:softEdge rad="63500"/>
          </a:effectLst>
        </p:spPr>
        <p:txBody>
          <a:bodyPr wrap="square">
            <a:spAutoFit/>
          </a:bodyPr>
          <a:lstStyle/>
          <a:p>
            <a:pPr lvl="1" indent="-14288" algn="just" fontAlgn="base">
              <a:spcBef>
                <a:spcPct val="0"/>
              </a:spcBef>
              <a:spcAft>
                <a:spcPct val="0"/>
              </a:spcAft>
              <a:buClr>
                <a:srgbClr val="000000"/>
              </a:buClr>
              <a:buSzPct val="100000"/>
            </a:pPr>
            <a:r>
              <a:rPr lang="ru-RU" sz="2000" dirty="0" smtClean="0">
                <a:solidFill>
                  <a:srgbClr val="000000"/>
                </a:solidFill>
                <a:latin typeface="Times New Roman" pitchFamily="18" charset="0"/>
                <a:ea typeface="Times New Roman" pitchFamily="18" charset="0"/>
                <a:cs typeface="Times New Roman" pitchFamily="18" charset="0"/>
              </a:rPr>
              <a:t>Перевод занимающегося ходьбой с одного на другой, более нагрузочный двигательный режим должен осуществляться только после полной адаптации к назначенным нагрузкам с учетом общего состояния тренирующегося, наличия или отсутствия медицинских противопоказаний.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асть больших возможностей: как северная ходьба помогает улучшать  здоровье сахалинцев - SakhalinMedia.ru"/>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04800"/>
            <a:ext cx="8153400" cy="1231106"/>
          </a:xfrm>
        </p:spPr>
        <p:txBody>
          <a:bodyPr/>
          <a:lstStyle/>
          <a:p>
            <a:pPr lvl="0" rtl="0"/>
            <a:r>
              <a:rPr lang="ru-RU" sz="2800" dirty="0" smtClean="0">
                <a:latin typeface="Times New Roman" pitchFamily="18" charset="0"/>
                <a:ea typeface="Times New Roman" pitchFamily="18" charset="0"/>
                <a:cs typeface="Times New Roman" pitchFamily="18" charset="0"/>
              </a:rPr>
              <a:t>   </a:t>
            </a:r>
            <a:endParaRPr lang="ru-RU" dirty="0"/>
          </a:p>
        </p:txBody>
      </p:sp>
      <p:sp>
        <p:nvSpPr>
          <p:cNvPr id="13313" name="Rectangle 1"/>
          <p:cNvSpPr>
            <a:spLocks noChangeArrowheads="1"/>
          </p:cNvSpPr>
          <p:nvPr/>
        </p:nvSpPr>
        <p:spPr bwMode="auto">
          <a:xfrm>
            <a:off x="533400" y="3429000"/>
            <a:ext cx="8229600" cy="707886"/>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Групповой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составе однородной по физическим показателям группы занимающихся под руководством и наблюдением инструктора.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457200" y="152400"/>
            <a:ext cx="8686800" cy="861774"/>
          </a:xfrm>
          <a:prstGeom prst="rect">
            <a:avLst/>
          </a:prstGeom>
          <a:solidFill>
            <a:schemeClr val="accent6">
              <a:lumMod val="20000"/>
              <a:lumOff val="80000"/>
            </a:schemeClr>
          </a:solidFill>
          <a:effectLst>
            <a:softEdge rad="127000"/>
          </a:effectLst>
        </p:spPr>
        <p:txBody>
          <a:bodyPr wrap="square">
            <a:spAutoFit/>
          </a:bodyPr>
          <a:lstStyle/>
          <a:p>
            <a:pPr lvl="0" indent="442913" algn="ctr" fontAlgn="base">
              <a:spcBef>
                <a:spcPct val="0"/>
              </a:spcBef>
              <a:spcAft>
                <a:spcPct val="0"/>
              </a:spcAft>
            </a:pPr>
            <a:r>
              <a:rPr lang="ru-RU" sz="2500" b="1" dirty="0" smtClean="0">
                <a:solidFill>
                  <a:srgbClr val="000000"/>
                </a:solidFill>
                <a:latin typeface="Times New Roman" pitchFamily="18" charset="0"/>
                <a:ea typeface="Times New Roman" pitchFamily="18" charset="0"/>
                <a:cs typeface="Times New Roman" pitchFamily="18" charset="0"/>
              </a:rPr>
              <a:t>Существуют два способа проведения занятий оздоровительной северной ходьбой с палками: </a:t>
            </a:r>
          </a:p>
        </p:txBody>
      </p:sp>
      <p:sp>
        <p:nvSpPr>
          <p:cNvPr id="6" name="Прямоугольник 5"/>
          <p:cNvSpPr/>
          <p:nvPr/>
        </p:nvSpPr>
        <p:spPr>
          <a:xfrm>
            <a:off x="533400" y="1447800"/>
            <a:ext cx="8077200" cy="1323439"/>
          </a:xfrm>
          <a:prstGeom prst="rect">
            <a:avLst/>
          </a:prstGeom>
          <a:solidFill>
            <a:schemeClr val="accent6">
              <a:lumMod val="20000"/>
              <a:lumOff val="80000"/>
            </a:schemeClr>
          </a:solidFill>
        </p:spPr>
        <p:txBody>
          <a:bodyPr wrap="square">
            <a:spAutoFit/>
          </a:bodyPr>
          <a:lstStyle/>
          <a:p>
            <a:pPr lvl="0" algn="just" eaLnBrk="0" fontAlgn="base" hangingPunct="0">
              <a:spcBef>
                <a:spcPct val="0"/>
              </a:spcBef>
              <a:spcAft>
                <a:spcPct val="0"/>
              </a:spcAft>
              <a:buFont typeface="Arial" pitchFamily="34" charset="0"/>
              <a:buChar char="•"/>
            </a:pPr>
            <a:r>
              <a:rPr lang="ru-RU" sz="2000" b="1" dirty="0" smtClean="0">
                <a:solidFill>
                  <a:srgbClr val="000000"/>
                </a:solidFill>
                <a:latin typeface="Times New Roman" pitchFamily="18" charset="0"/>
                <a:ea typeface="Times New Roman" pitchFamily="18" charset="0"/>
                <a:cs typeface="Times New Roman" pitchFamily="18" charset="0"/>
              </a:rPr>
              <a:t>Индивидуальный</a:t>
            </a:r>
            <a:r>
              <a:rPr lang="ru-RU" sz="2000" dirty="0" smtClean="0">
                <a:solidFill>
                  <a:srgbClr val="000000"/>
                </a:solidFill>
                <a:latin typeface="Times New Roman" pitchFamily="18" charset="0"/>
                <a:ea typeface="Times New Roman" pitchFamily="18" charset="0"/>
                <a:cs typeface="Times New Roman" pitchFamily="18" charset="0"/>
              </a:rPr>
              <a:t> – когда основной тренировочный процесс осуществляется самостоятельно занимающимся с возможным периодическим инструкторским контролем и соответствующей коррекцией физической нагрузки;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Область больших возможностей: как северная ходьба помогает улучшать  здоровье сахалинцев - SakhalinMedia.ru"/>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12305" name="Rectangle 17"/>
          <p:cNvSpPr>
            <a:spLocks noChangeArrowheads="1"/>
          </p:cNvSpPr>
          <p:nvPr/>
        </p:nvSpPr>
        <p:spPr bwMode="auto">
          <a:xfrm>
            <a:off x="0" y="1143000"/>
            <a:ext cx="8077200" cy="1323439"/>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Адекватность физических нагрузок возможностям занимающегося ( не должны вызывать и увеличивать имеющиеся патологические изменения показателей клинико-функционального состояния различных органов и систем);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12289" name="Group 28435"/>
          <p:cNvGrpSpPr>
            <a:grpSpLocks/>
          </p:cNvGrpSpPr>
          <p:nvPr/>
        </p:nvGrpSpPr>
        <p:grpSpPr bwMode="auto">
          <a:xfrm flipH="1">
            <a:off x="-1447800" y="4343400"/>
            <a:ext cx="1311269" cy="3467932"/>
            <a:chOff x="1397" y="12308"/>
            <a:chExt cx="57179" cy="61234"/>
          </a:xfrm>
        </p:grpSpPr>
        <p:sp>
          <p:nvSpPr>
            <p:cNvPr id="12304" name="Rectangle 3115"/>
            <p:cNvSpPr>
              <a:spLocks noChangeArrowheads="1"/>
            </p:cNvSpPr>
            <p:nvPr/>
          </p:nvSpPr>
          <p:spPr bwMode="auto">
            <a:xfrm rot="16200000">
              <a:off x="3226" y="62779"/>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r>
                <a:rPr kumimoji="0" lang="en-US" sz="7900" b="0" i="0" u="none" strike="noStrike" cap="none" normalizeH="0" baseline="0" dirty="0" smtClean="0">
                  <a:ln>
                    <a:noFill/>
                  </a:ln>
                  <a:solidFill>
                    <a:srgbClr val="000000"/>
                  </a:solidFill>
                  <a:effectLst/>
                  <a:latin typeface="Arial" pitchFamily="34" charset="0"/>
                  <a:ea typeface="Arial" pitchFamily="34" charset="0"/>
                  <a:cs typeface="Arial" pitchFamily="34" charset="0"/>
                </a:rPr>
                <a:t>Р</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2" name="Rectangle 3117"/>
            <p:cNvSpPr>
              <a:spLocks noChangeArrowheads="1"/>
            </p:cNvSpPr>
            <p:nvPr/>
          </p:nvSpPr>
          <p:spPr bwMode="auto">
            <a:xfrm rot="16200000">
              <a:off x="11444" y="5398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1" name="Rectangle 3118"/>
            <p:cNvSpPr>
              <a:spLocks noChangeArrowheads="1"/>
            </p:cNvSpPr>
            <p:nvPr/>
          </p:nvSpPr>
          <p:spPr bwMode="auto">
            <a:xfrm rot="16200000">
              <a:off x="15241" y="50006"/>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0" name="Rectangle 3119"/>
            <p:cNvSpPr>
              <a:spLocks noChangeArrowheads="1"/>
            </p:cNvSpPr>
            <p:nvPr/>
          </p:nvSpPr>
          <p:spPr bwMode="auto">
            <a:xfrm rot="16200000">
              <a:off x="18751" y="45946"/>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9" name="Rectangle 3120"/>
            <p:cNvSpPr>
              <a:spLocks noChangeArrowheads="1"/>
            </p:cNvSpPr>
            <p:nvPr/>
          </p:nvSpPr>
          <p:spPr bwMode="auto">
            <a:xfrm rot="16200000">
              <a:off x="21478" y="41890"/>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8" name="Rectangle 3121"/>
            <p:cNvSpPr>
              <a:spLocks noChangeArrowheads="1"/>
            </p:cNvSpPr>
            <p:nvPr/>
          </p:nvSpPr>
          <p:spPr bwMode="auto">
            <a:xfrm rot="16200000">
              <a:off x="25336" y="38098"/>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6" name="Rectangle 3123"/>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3124"/>
            <p:cNvSpPr>
              <a:spLocks noChangeArrowheads="1"/>
            </p:cNvSpPr>
            <p:nvPr/>
          </p:nvSpPr>
          <p:spPr bwMode="auto">
            <a:xfrm rot="16200000">
              <a:off x="35261" y="2546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4" name="Rectangle 3125"/>
            <p:cNvSpPr>
              <a:spLocks noChangeArrowheads="1"/>
            </p:cNvSpPr>
            <p:nvPr/>
          </p:nvSpPr>
          <p:spPr bwMode="auto">
            <a:xfrm rot="16200000">
              <a:off x="38877" y="21155"/>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3" name="Rectangle 3126"/>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292" name="Rectangle 3127"/>
            <p:cNvSpPr>
              <a:spLocks noChangeArrowheads="1"/>
            </p:cNvSpPr>
            <p:nvPr/>
          </p:nvSpPr>
          <p:spPr bwMode="auto">
            <a:xfrm rot="16200000">
              <a:off x="44034" y="14147"/>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1" name="Rectangle 3128"/>
            <p:cNvSpPr>
              <a:spLocks noChangeArrowheads="1"/>
            </p:cNvSpPr>
            <p:nvPr/>
          </p:nvSpPr>
          <p:spPr bwMode="auto">
            <a:xfrm rot="16200000">
              <a:off x="48651" y="9642"/>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Прямоугольник 17"/>
          <p:cNvSpPr/>
          <p:nvPr/>
        </p:nvSpPr>
        <p:spPr>
          <a:xfrm>
            <a:off x="0" y="0"/>
            <a:ext cx="9144000" cy="769441"/>
          </a:xfrm>
          <a:prstGeom prst="rect">
            <a:avLst/>
          </a:prstGeom>
          <a:solidFill>
            <a:schemeClr val="accent6">
              <a:lumMod val="20000"/>
              <a:lumOff val="80000"/>
            </a:schemeClr>
          </a:solidFill>
          <a:effectLst>
            <a:softEdge rad="63500"/>
          </a:effectLst>
        </p:spPr>
        <p:txBody>
          <a:bodyPr wrap="square">
            <a:spAutoFit/>
          </a:bodyPr>
          <a:lstStyle/>
          <a:p>
            <a:pPr lvl="0" indent="442913" algn="ctr" fontAlgn="base">
              <a:spcBef>
                <a:spcPct val="0"/>
              </a:spcBef>
              <a:spcAft>
                <a:spcPct val="0"/>
              </a:spcAft>
            </a:pPr>
            <a:r>
              <a:rPr lang="ru-RU" sz="2200" b="1" dirty="0" smtClean="0">
                <a:solidFill>
                  <a:srgbClr val="000000"/>
                </a:solidFill>
                <a:latin typeface="Times New Roman" pitchFamily="18" charset="0"/>
                <a:ea typeface="Times New Roman" pitchFamily="18" charset="0"/>
                <a:cs typeface="Times New Roman" pitchFamily="18" charset="0"/>
              </a:rPr>
              <a:t>При назначении дозированной оздоровительной ходьбы с палками должны быть учтены следующие методические принципы:</a:t>
            </a:r>
          </a:p>
        </p:txBody>
      </p:sp>
      <p:sp>
        <p:nvSpPr>
          <p:cNvPr id="19" name="Прямоугольник 18"/>
          <p:cNvSpPr/>
          <p:nvPr/>
        </p:nvSpPr>
        <p:spPr>
          <a:xfrm>
            <a:off x="609600" y="2667000"/>
            <a:ext cx="4572000" cy="1323439"/>
          </a:xfrm>
          <a:prstGeom prst="rect">
            <a:avLst/>
          </a:prstGeom>
          <a:solidFill>
            <a:schemeClr val="accent6">
              <a:lumMod val="20000"/>
              <a:lumOff val="80000"/>
            </a:schemeClr>
          </a:solidFill>
        </p:spPr>
        <p:txBody>
          <a:bodyPr>
            <a:spAutoFit/>
          </a:bodyPr>
          <a:lstStyle/>
          <a:p>
            <a:pPr algn="just" eaLnBrk="0" fontAlgn="base" hangingPunct="0">
              <a:spcBef>
                <a:spcPct val="0"/>
              </a:spcBef>
              <a:spcAft>
                <a:spcPct val="0"/>
              </a:spcAft>
              <a:buFontTx/>
              <a:buChar char="•"/>
            </a:pPr>
            <a:r>
              <a:rPr lang="ru-RU" sz="2000" dirty="0" smtClean="0">
                <a:solidFill>
                  <a:srgbClr val="000000"/>
                </a:solidFill>
                <a:latin typeface="Times New Roman" pitchFamily="18" charset="0"/>
                <a:ea typeface="Times New Roman" pitchFamily="18" charset="0"/>
                <a:cs typeface="Times New Roman" pitchFamily="18" charset="0"/>
              </a:rPr>
              <a:t>Учет объема и интенсивности физических нагрузок–во второй половине дня нагрузка не должны превышать 50% утренней нагрузки; </a:t>
            </a:r>
          </a:p>
        </p:txBody>
      </p:sp>
      <p:sp>
        <p:nvSpPr>
          <p:cNvPr id="20" name="Прямоугольник 19"/>
          <p:cNvSpPr/>
          <p:nvPr/>
        </p:nvSpPr>
        <p:spPr>
          <a:xfrm>
            <a:off x="0" y="4272677"/>
            <a:ext cx="8153400" cy="1938992"/>
          </a:xfrm>
          <a:prstGeom prst="rect">
            <a:avLst/>
          </a:prstGeom>
          <a:solidFill>
            <a:schemeClr val="accent6">
              <a:lumMod val="20000"/>
              <a:lumOff val="80000"/>
            </a:schemeClr>
          </a:solidFill>
        </p:spPr>
        <p:txBody>
          <a:bodyPr wrap="square">
            <a:spAutoFit/>
          </a:bodyPr>
          <a:lstStyle/>
          <a:p>
            <a:pPr algn="just" eaLnBrk="0" fontAlgn="base" hangingPunct="0">
              <a:spcBef>
                <a:spcPct val="0"/>
              </a:spcBef>
              <a:spcAft>
                <a:spcPct val="0"/>
              </a:spcAft>
              <a:buFontTx/>
              <a:buChar char="•"/>
            </a:pPr>
            <a:r>
              <a:rPr lang="ru-RU" sz="2000" dirty="0" smtClean="0">
                <a:solidFill>
                  <a:srgbClr val="000000"/>
                </a:solidFill>
                <a:latin typeface="Times New Roman" pitchFamily="18" charset="0"/>
                <a:ea typeface="Times New Roman" pitchFamily="18" charset="0"/>
                <a:cs typeface="Times New Roman" pitchFamily="18" charset="0"/>
              </a:rPr>
              <a:t>Ограничение физической нагрузки при неблагоприятных климатических и метеорологических условиях ( сила ветра, наличие осадков, изменение температуры воздуха, барометрического давления) за счет уменьшения интенсивности и продолжительности занятия ( при температуре воздуха ниже минус 15-20 С и выше плюс 30 С занятия не проводят);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Область больших возможностей: как северная ходьба помогает улучшать  здоровье сахалинцев - SakhalinMedia.ru"/>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0" y="609600"/>
            <a:ext cx="8382000" cy="101566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Проведение дозированной оздоровительной ходьбы с палками в наиболее благоприятное время суток ( летом - лучше в утренние часы с 7 до 8 или вечерние с 17 до 18 часов, зимой -  в самое теплое время дня); </a:t>
            </a:r>
          </a:p>
        </p:txBody>
      </p:sp>
      <p:sp>
        <p:nvSpPr>
          <p:cNvPr id="4" name="Прямоугольник 3"/>
          <p:cNvSpPr/>
          <p:nvPr/>
        </p:nvSpPr>
        <p:spPr>
          <a:xfrm>
            <a:off x="990600" y="1981200"/>
            <a:ext cx="7848600" cy="1015663"/>
          </a:xfrm>
          <a:prstGeom prst="rect">
            <a:avLst/>
          </a:prstGeom>
          <a:solidFill>
            <a:schemeClr val="accent6">
              <a:lumMod val="20000"/>
              <a:lumOff val="80000"/>
            </a:schemeClr>
          </a:solidFill>
        </p:spPr>
        <p:txBody>
          <a:bodyPr wrap="square">
            <a:spAutoFit/>
          </a:bodyPr>
          <a:lstStyle/>
          <a:p>
            <a:pPr lvl="0" algn="just" eaLnBrk="0" fontAlgn="base" hangingPunct="0">
              <a:spcBef>
                <a:spcPct val="0"/>
              </a:spcBef>
              <a:spcAft>
                <a:spcPct val="0"/>
              </a:spcAft>
              <a:buFont typeface="Arial" pitchFamily="34" charset="0"/>
              <a:buChar char="•"/>
            </a:pPr>
            <a:r>
              <a:rPr lang="ru-RU" sz="2000" dirty="0" smtClean="0">
                <a:solidFill>
                  <a:srgbClr val="000000"/>
                </a:solidFill>
                <a:latin typeface="Times New Roman" pitchFamily="18" charset="0"/>
                <a:ea typeface="Times New Roman" pitchFamily="18" charset="0"/>
                <a:cs typeface="Times New Roman" pitchFamily="18" charset="0"/>
              </a:rPr>
              <a:t>Интенсивные кратковременные («пиковые») нагрузки на тренировочном маршруте могут достигать 75-90% максимальной ЧСС только для лиц проходящих занятие в тренировочном режиме; </a:t>
            </a:r>
          </a:p>
        </p:txBody>
      </p:sp>
      <p:sp>
        <p:nvSpPr>
          <p:cNvPr id="5" name="Прямоугольник 4"/>
          <p:cNvSpPr/>
          <p:nvPr/>
        </p:nvSpPr>
        <p:spPr>
          <a:xfrm>
            <a:off x="2895600" y="3581400"/>
            <a:ext cx="6248400" cy="1015663"/>
          </a:xfrm>
          <a:prstGeom prst="rect">
            <a:avLst/>
          </a:prstGeom>
          <a:solidFill>
            <a:schemeClr val="accent6">
              <a:lumMod val="20000"/>
              <a:lumOff val="80000"/>
            </a:schemeClr>
          </a:solidFill>
        </p:spPr>
        <p:txBody>
          <a:bodyPr wrap="square">
            <a:spAutoFit/>
          </a:bodyPr>
          <a:lstStyle/>
          <a:p>
            <a:pPr lvl="0" algn="just" eaLnBrk="0" fontAlgn="base" hangingPunct="0">
              <a:spcBef>
                <a:spcPct val="0"/>
              </a:spcBef>
              <a:spcAft>
                <a:spcPct val="0"/>
              </a:spcAft>
              <a:buFont typeface="Arial" pitchFamily="34" charset="0"/>
              <a:buChar char="•"/>
            </a:pPr>
            <a:r>
              <a:rPr lang="ru-RU" sz="2000" dirty="0" smtClean="0">
                <a:solidFill>
                  <a:srgbClr val="000000"/>
                </a:solidFill>
                <a:latin typeface="Times New Roman" pitchFamily="18" charset="0"/>
                <a:ea typeface="Times New Roman" pitchFamily="18" charset="0"/>
                <a:cs typeface="Times New Roman" pitchFamily="18" charset="0"/>
              </a:rPr>
              <a:t>Длительные («фоновые») нагрузки должны выполняться при ЧСС 50-65 % от максимальной ЧСС на всех трех режимах тренировки;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Область больших возможностей: как северная ходьба помогает улучшать  здоровье сахалинцев - SakhalinMedia.ru"/>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3" name="Прямоугольник 2"/>
          <p:cNvSpPr/>
          <p:nvPr/>
        </p:nvSpPr>
        <p:spPr>
          <a:xfrm>
            <a:off x="0" y="0"/>
            <a:ext cx="8458200" cy="1015663"/>
          </a:xfrm>
          <a:prstGeom prst="rect">
            <a:avLst/>
          </a:prstGeom>
          <a:solidFill>
            <a:schemeClr val="accent6">
              <a:lumMod val="20000"/>
              <a:lumOff val="80000"/>
            </a:schemeClr>
          </a:solidFill>
        </p:spPr>
        <p:txBody>
          <a:bodyPr wrap="square">
            <a:spAutoFit/>
          </a:bodyPr>
          <a:lstStyle/>
          <a:p>
            <a:pPr algn="just" eaLnBrk="0" fontAlgn="base" hangingPunct="0">
              <a:spcBef>
                <a:spcPct val="0"/>
              </a:spcBef>
              <a:spcAft>
                <a:spcPct val="0"/>
              </a:spcAft>
              <a:buFontTx/>
              <a:buChar char="•"/>
            </a:pPr>
            <a:r>
              <a:rPr lang="ru-RU" sz="2000" dirty="0" smtClean="0">
                <a:solidFill>
                  <a:srgbClr val="000000"/>
                </a:solidFill>
                <a:latin typeface="Times New Roman" pitchFamily="18" charset="0"/>
                <a:ea typeface="Times New Roman" pitchFamily="18" charset="0"/>
                <a:cs typeface="Times New Roman" pitchFamily="18" charset="0"/>
              </a:rPr>
              <a:t>При движении на участке тренировочного маршрута под уклон уровень нагрузки может существенно снижаться и при движении в том же темпе составлять около 1/3-1/2 общей нагрузки.</a:t>
            </a:r>
          </a:p>
        </p:txBody>
      </p:sp>
      <p:sp>
        <p:nvSpPr>
          <p:cNvPr id="6" name="Прямоугольник 5"/>
          <p:cNvSpPr/>
          <p:nvPr/>
        </p:nvSpPr>
        <p:spPr>
          <a:xfrm>
            <a:off x="0" y="1143000"/>
            <a:ext cx="8229600" cy="1631216"/>
          </a:xfrm>
          <a:prstGeom prst="rect">
            <a:avLst/>
          </a:prstGeom>
          <a:solidFill>
            <a:schemeClr val="accent6">
              <a:lumMod val="20000"/>
              <a:lumOff val="80000"/>
            </a:schemeClr>
          </a:solidFill>
        </p:spPr>
        <p:txBody>
          <a:bodyPr wrap="square">
            <a:spAutoFit/>
          </a:bodyPr>
          <a:lstStyle/>
          <a:p>
            <a:pPr algn="just" eaLnBrk="0" fontAlgn="base" hangingPunct="0">
              <a:spcBef>
                <a:spcPct val="0"/>
              </a:spcBef>
              <a:spcAft>
                <a:spcPct val="0"/>
              </a:spcAft>
              <a:buFontTx/>
              <a:buChar char="•"/>
            </a:pPr>
            <a:r>
              <a:rPr lang="ru-RU" sz="2000" dirty="0" smtClean="0">
                <a:solidFill>
                  <a:srgbClr val="000000"/>
                </a:solidFill>
                <a:latin typeface="Times New Roman" pitchFamily="18" charset="0"/>
                <a:ea typeface="Times New Roman" pitchFamily="18" charset="0"/>
                <a:cs typeface="Times New Roman" pitchFamily="18" charset="0"/>
              </a:rPr>
              <a:t> В связи с увеличением угла подъема на отдельных участках маршрута ходьба в одном и том же темпе может вызвать различную ответную реакцию организма из-за различного уровня увеличения </a:t>
            </a:r>
            <a:r>
              <a:rPr lang="ru-RU" sz="2000" dirty="0" err="1" smtClean="0">
                <a:solidFill>
                  <a:srgbClr val="000000"/>
                </a:solidFill>
                <a:latin typeface="Times New Roman" pitchFamily="18" charset="0"/>
                <a:ea typeface="Times New Roman" pitchFamily="18" charset="0"/>
                <a:cs typeface="Times New Roman" pitchFamily="18" charset="0"/>
              </a:rPr>
              <a:t>энергозатрат</a:t>
            </a:r>
            <a:r>
              <a:rPr lang="ru-RU" sz="2000" dirty="0" smtClean="0">
                <a:solidFill>
                  <a:srgbClr val="000000"/>
                </a:solidFill>
                <a:latin typeface="Times New Roman" pitchFamily="18" charset="0"/>
                <a:ea typeface="Times New Roman" pitchFamily="18" charset="0"/>
                <a:cs typeface="Times New Roman" pitchFamily="18" charset="0"/>
              </a:rPr>
              <a:t>, что необходимо предусмотреть при составлении маршрута и ознакомлении с ним; </a:t>
            </a:r>
          </a:p>
        </p:txBody>
      </p:sp>
      <p:sp>
        <p:nvSpPr>
          <p:cNvPr id="7" name="Прямоугольник 6"/>
          <p:cNvSpPr/>
          <p:nvPr/>
        </p:nvSpPr>
        <p:spPr>
          <a:xfrm>
            <a:off x="0" y="3048000"/>
            <a:ext cx="8610600" cy="1015663"/>
          </a:xfrm>
          <a:prstGeom prst="rect">
            <a:avLst/>
          </a:prstGeom>
          <a:solidFill>
            <a:schemeClr val="accent6">
              <a:lumMod val="20000"/>
              <a:lumOff val="80000"/>
            </a:schemeClr>
          </a:solidFill>
        </p:spPr>
        <p:txBody>
          <a:bodyPr wrap="square">
            <a:spAutoFit/>
          </a:bodyPr>
          <a:lstStyle/>
          <a:p>
            <a:pPr algn="just" eaLnBrk="0" fontAlgn="base" hangingPunct="0">
              <a:spcBef>
                <a:spcPct val="0"/>
              </a:spcBef>
              <a:spcAft>
                <a:spcPct val="0"/>
              </a:spcAft>
              <a:buFont typeface="Arial" pitchFamily="34" charset="0"/>
              <a:buChar char="•"/>
            </a:pPr>
            <a:r>
              <a:rPr lang="ru-RU" sz="2000" dirty="0" smtClean="0">
                <a:solidFill>
                  <a:srgbClr val="000000"/>
                </a:solidFill>
                <a:latin typeface="Times New Roman" pitchFamily="18" charset="0"/>
                <a:ea typeface="Times New Roman" pitchFamily="18" charset="0"/>
                <a:cs typeface="Times New Roman" pitchFamily="18" charset="0"/>
              </a:rPr>
              <a:t>Количество кратковременных остановок для отдыха во время тренировки определяется индивидуально в зависимости от объективных восприятий нагрузки тренирующимся; </a:t>
            </a:r>
          </a:p>
        </p:txBody>
      </p:sp>
      <p:sp>
        <p:nvSpPr>
          <p:cNvPr id="8" name="Прямоугольник 7"/>
          <p:cNvSpPr/>
          <p:nvPr/>
        </p:nvSpPr>
        <p:spPr>
          <a:xfrm>
            <a:off x="0" y="4267200"/>
            <a:ext cx="7086600" cy="1015663"/>
          </a:xfrm>
          <a:prstGeom prst="rect">
            <a:avLst/>
          </a:prstGeom>
          <a:solidFill>
            <a:schemeClr val="accent6">
              <a:lumMod val="20000"/>
              <a:lumOff val="80000"/>
            </a:schemeClr>
          </a:solidFill>
        </p:spPr>
        <p:txBody>
          <a:bodyPr wrap="square">
            <a:spAutoFit/>
          </a:bodyPr>
          <a:lstStyle/>
          <a:p>
            <a:pPr lvl="0" algn="just" eaLnBrk="0" fontAlgn="base" hangingPunct="0">
              <a:spcBef>
                <a:spcPct val="0"/>
              </a:spcBef>
              <a:spcAft>
                <a:spcPct val="0"/>
              </a:spcAft>
              <a:buFontTx/>
              <a:buChar char="•"/>
            </a:pPr>
            <a:r>
              <a:rPr lang="ru-RU" sz="2000" dirty="0" smtClean="0">
                <a:solidFill>
                  <a:srgbClr val="000000"/>
                </a:solidFill>
                <a:latin typeface="Times New Roman" pitchFamily="18" charset="0"/>
                <a:ea typeface="Times New Roman" pitchFamily="18" charset="0"/>
                <a:cs typeface="Times New Roman" pitchFamily="18" charset="0"/>
              </a:rPr>
              <a:t>Прекращение тренировки возможно по желанию занимающегося без согласования с инструктором и объяснения причины. </a:t>
            </a:r>
          </a:p>
        </p:txBody>
      </p:sp>
      <p:sp>
        <p:nvSpPr>
          <p:cNvPr id="9" name="Прямоугольник 8"/>
          <p:cNvSpPr/>
          <p:nvPr/>
        </p:nvSpPr>
        <p:spPr>
          <a:xfrm>
            <a:off x="0" y="5334000"/>
            <a:ext cx="6248400" cy="1323439"/>
          </a:xfrm>
          <a:prstGeom prst="rect">
            <a:avLst/>
          </a:prstGeom>
          <a:solidFill>
            <a:schemeClr val="accent6">
              <a:lumMod val="20000"/>
              <a:lumOff val="80000"/>
            </a:schemeClr>
          </a:solidFill>
        </p:spPr>
        <p:txBody>
          <a:bodyPr wrap="square">
            <a:spAutoFit/>
          </a:bodyPr>
          <a:lstStyle/>
          <a:p>
            <a:pPr lvl="0" algn="just" eaLnBrk="0" fontAlgn="base" hangingPunct="0">
              <a:spcBef>
                <a:spcPct val="0"/>
              </a:spcBef>
              <a:spcAft>
                <a:spcPct val="0"/>
              </a:spcAft>
              <a:buFontTx/>
              <a:buChar char="•"/>
            </a:pPr>
            <a:r>
              <a:rPr lang="ru-RU" sz="2000" dirty="0" smtClean="0">
                <a:latin typeface="Times New Roman" pitchFamily="18" charset="0"/>
                <a:ea typeface="Times New Roman" pitchFamily="18" charset="0"/>
                <a:cs typeface="Times New Roman" pitchFamily="18" charset="0"/>
              </a:rPr>
              <a:t>Необходимым правилом тренировочной ходьбы следует считать выполнение условий «формулы ходьбы», которая включает 3 периода, представленных в таблице.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44" y="1828800"/>
            <a:ext cx="8183880" cy="1600200"/>
          </a:xfrm>
        </p:spPr>
        <p:txBody>
          <a:bodyPr>
            <a:normAutofit/>
          </a:bodyPr>
          <a:lstStyle/>
          <a:p>
            <a:pPr algn="ctr"/>
            <a:r>
              <a:rPr lang="ru-RU" sz="4800" b="1" dirty="0" smtClean="0">
                <a:solidFill>
                  <a:srgbClr val="FF0000"/>
                </a:solidFill>
                <a:latin typeface="Times New Roman" pitchFamily="18" charset="0"/>
                <a:cs typeface="Times New Roman" pitchFamily="18" charset="0"/>
              </a:rPr>
              <a:t>СТРУКТУРА ЗАНЯТИЙ СЕВЕРНОЙ ХОДЬБОЙ</a:t>
            </a:r>
            <a:endParaRPr lang="ru-RU" sz="4800" b="1" dirty="0">
              <a:solidFill>
                <a:srgbClr val="FF0000"/>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04799" y="762001"/>
          <a:ext cx="8610600" cy="5714998"/>
        </p:xfrm>
        <a:graphic>
          <a:graphicData uri="http://schemas.openxmlformats.org/drawingml/2006/table">
            <a:tbl>
              <a:tblPr/>
              <a:tblGrid>
                <a:gridCol w="2870200"/>
                <a:gridCol w="2870200"/>
                <a:gridCol w="2870200"/>
              </a:tblGrid>
              <a:tr h="573869">
                <a:tc>
                  <a:txBody>
                    <a:bodyPr/>
                    <a:lstStyle/>
                    <a:p>
                      <a:pPr indent="443230" algn="ctr">
                        <a:lnSpc>
                          <a:spcPct val="107000"/>
                        </a:lnSpc>
                        <a:spcAft>
                          <a:spcPts val="0"/>
                        </a:spcAft>
                      </a:pPr>
                      <a:r>
                        <a:rPr lang="en-US" sz="1800" dirty="0" err="1">
                          <a:solidFill>
                            <a:srgbClr val="000000"/>
                          </a:solidFill>
                          <a:latin typeface="Times New Roman" pitchFamily="18" charset="0"/>
                          <a:ea typeface="Times New Roman"/>
                          <a:cs typeface="Times New Roman" pitchFamily="18" charset="0"/>
                        </a:rPr>
                        <a:t>Период</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занятия</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443230" algn="l">
                        <a:lnSpc>
                          <a:spcPct val="107000"/>
                        </a:lnSpc>
                        <a:spcAft>
                          <a:spcPts val="0"/>
                        </a:spcAft>
                      </a:pPr>
                      <a:r>
                        <a:rPr lang="en-US" sz="1800" dirty="0" err="1">
                          <a:solidFill>
                            <a:srgbClr val="000000"/>
                          </a:solidFill>
                          <a:latin typeface="Times New Roman" pitchFamily="18" charset="0"/>
                          <a:ea typeface="Times New Roman"/>
                          <a:cs typeface="Times New Roman" pitchFamily="18" charset="0"/>
                        </a:rPr>
                        <a:t>Продолжительность</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indent="443230" algn="ctr">
                        <a:lnSpc>
                          <a:spcPct val="107000"/>
                        </a:lnSpc>
                        <a:spcAft>
                          <a:spcPts val="0"/>
                        </a:spcAft>
                      </a:pPr>
                      <a:r>
                        <a:rPr lang="en-US" sz="1800">
                          <a:solidFill>
                            <a:srgbClr val="000000"/>
                          </a:solidFill>
                          <a:latin typeface="Times New Roman" pitchFamily="18" charset="0"/>
                          <a:ea typeface="Times New Roman"/>
                          <a:cs typeface="Times New Roman" pitchFamily="18" charset="0"/>
                        </a:rPr>
                        <a:t>Темп ходьбы </a:t>
                      </a:r>
                      <a:endParaRPr lang="ru-RU" sz="180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181">
                <a:tc>
                  <a:txBody>
                    <a:bodyPr/>
                    <a:lstStyle/>
                    <a:p>
                      <a:pPr marL="68580" indent="443230" algn="l">
                        <a:lnSpc>
                          <a:spcPct val="107000"/>
                        </a:lnSpc>
                        <a:spcAft>
                          <a:spcPts val="0"/>
                        </a:spcAft>
                      </a:pPr>
                      <a:r>
                        <a:rPr lang="en-US" sz="1800" dirty="0" err="1">
                          <a:solidFill>
                            <a:srgbClr val="000000"/>
                          </a:solidFill>
                          <a:latin typeface="Times New Roman" pitchFamily="18" charset="0"/>
                          <a:ea typeface="Times New Roman"/>
                          <a:cs typeface="Times New Roman" pitchFamily="18" charset="0"/>
                        </a:rPr>
                        <a:t>Разминка</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marR="36830" indent="443230" algn="l">
                        <a:lnSpc>
                          <a:spcPct val="107000"/>
                        </a:lnSpc>
                        <a:spcAft>
                          <a:spcPts val="0"/>
                        </a:spcAft>
                      </a:pPr>
                      <a:r>
                        <a:rPr lang="ru-RU" sz="1800" dirty="0">
                          <a:solidFill>
                            <a:srgbClr val="000000"/>
                          </a:solidFill>
                          <a:latin typeface="Times New Roman" pitchFamily="18" charset="0"/>
                          <a:ea typeface="Times New Roman"/>
                          <a:cs typeface="Times New Roman" pitchFamily="18" charset="0"/>
                        </a:rPr>
                        <a:t>6-8 упражнений с использованием палок для ходьбы в качестве гимнастического снаряда по 5-6 повторений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27026">
                <a:tc>
                  <a:txBody>
                    <a:bodyPr/>
                    <a:lstStyle/>
                    <a:p>
                      <a:pPr marL="68580" indent="443230" algn="l">
                        <a:lnSpc>
                          <a:spcPct val="107000"/>
                        </a:lnSpc>
                        <a:spcAft>
                          <a:spcPts val="0"/>
                        </a:spcAft>
                      </a:pPr>
                      <a:r>
                        <a:rPr lang="ru-RU" sz="1800" dirty="0" smtClean="0">
                          <a:solidFill>
                            <a:srgbClr val="000000"/>
                          </a:solidFill>
                          <a:latin typeface="Times New Roman" pitchFamily="18" charset="0"/>
                          <a:ea typeface="Times New Roman"/>
                          <a:cs typeface="Times New Roman" pitchFamily="18" charset="0"/>
                        </a:rPr>
                        <a:t>Основной (в</a:t>
                      </a:r>
                      <a:r>
                        <a:rPr lang="en-US" sz="1800" dirty="0" err="1" smtClean="0">
                          <a:solidFill>
                            <a:srgbClr val="000000"/>
                          </a:solidFill>
                          <a:latin typeface="Times New Roman" pitchFamily="18" charset="0"/>
                          <a:ea typeface="Times New Roman"/>
                          <a:cs typeface="Times New Roman" pitchFamily="18" charset="0"/>
                        </a:rPr>
                        <a:t>водный</a:t>
                      </a:r>
                      <a:r>
                        <a:rPr lang="ru-RU" sz="1800" dirty="0" smtClean="0">
                          <a:solidFill>
                            <a:srgbClr val="000000"/>
                          </a:solidFill>
                          <a:latin typeface="Times New Roman" pitchFamily="18" charset="0"/>
                          <a:ea typeface="Times New Roman"/>
                          <a:cs typeface="Times New Roman" pitchFamily="18" charset="0"/>
                        </a:rPr>
                        <a:t>)</a:t>
                      </a:r>
                      <a:r>
                        <a:rPr lang="en-US" sz="1800" dirty="0" smtClean="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r>
                        <a:rPr lang="en-US" sz="1800" dirty="0">
                          <a:solidFill>
                            <a:srgbClr val="000000"/>
                          </a:solidFill>
                          <a:latin typeface="Times New Roman" pitchFamily="18" charset="0"/>
                          <a:ea typeface="Times New Roman"/>
                          <a:cs typeface="Times New Roman" pitchFamily="18" charset="0"/>
                        </a:rPr>
                        <a:t>10-15% </a:t>
                      </a:r>
                      <a:r>
                        <a:rPr lang="en-US" sz="1800" dirty="0" err="1">
                          <a:solidFill>
                            <a:srgbClr val="000000"/>
                          </a:solidFill>
                          <a:latin typeface="Times New Roman" pitchFamily="18" charset="0"/>
                          <a:ea typeface="Times New Roman"/>
                          <a:cs typeface="Times New Roman" pitchFamily="18" charset="0"/>
                        </a:rPr>
                        <a:t>времени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или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протяженности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маршрута</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800"/>
                        </a:spcAft>
                      </a:pPr>
                      <a:endParaRPr lang="en-US"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312">
                <a:tc>
                  <a:txBody>
                    <a:bodyPr/>
                    <a:lstStyle/>
                    <a:p>
                      <a:pPr marL="68580" indent="443230" algn="l">
                        <a:lnSpc>
                          <a:spcPct val="107000"/>
                        </a:lnSpc>
                        <a:spcAft>
                          <a:spcPts val="0"/>
                        </a:spcAft>
                      </a:pPr>
                      <a:r>
                        <a:rPr lang="en-US" sz="1800">
                          <a:solidFill>
                            <a:srgbClr val="000000"/>
                          </a:solidFill>
                          <a:latin typeface="Times New Roman" pitchFamily="18" charset="0"/>
                          <a:ea typeface="Times New Roman"/>
                          <a:cs typeface="Times New Roman" pitchFamily="18" charset="0"/>
                        </a:rPr>
                        <a:t>Основной  </a:t>
                      </a:r>
                      <a:endParaRPr lang="ru-RU" sz="180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r>
                        <a:rPr lang="en-US" sz="1800" dirty="0">
                          <a:solidFill>
                            <a:srgbClr val="000000"/>
                          </a:solidFill>
                          <a:latin typeface="Times New Roman" pitchFamily="18" charset="0"/>
                          <a:ea typeface="Times New Roman"/>
                          <a:cs typeface="Times New Roman" pitchFamily="18" charset="0"/>
                        </a:rPr>
                        <a:t>70-80% </a:t>
                      </a:r>
                      <a:r>
                        <a:rPr lang="en-US" sz="1800" dirty="0" err="1">
                          <a:solidFill>
                            <a:srgbClr val="000000"/>
                          </a:solidFill>
                          <a:latin typeface="Times New Roman" pitchFamily="18" charset="0"/>
                          <a:ea typeface="Times New Roman"/>
                          <a:cs typeface="Times New Roman" pitchFamily="18" charset="0"/>
                        </a:rPr>
                        <a:t>времени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или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протяженности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маршрута</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indent="443230" algn="l">
                        <a:lnSpc>
                          <a:spcPct val="107000"/>
                        </a:lnSpc>
                        <a:spcAft>
                          <a:spcPts val="800"/>
                        </a:spcAft>
                      </a:pPr>
                      <a:endParaRPr lang="en-US"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429">
                <a:tc>
                  <a:txBody>
                    <a:bodyPr/>
                    <a:lstStyle/>
                    <a:p>
                      <a:pPr marL="68580" indent="443230" algn="l">
                        <a:lnSpc>
                          <a:spcPct val="107000"/>
                        </a:lnSpc>
                        <a:spcAft>
                          <a:spcPts val="0"/>
                        </a:spcAft>
                      </a:pPr>
                      <a:r>
                        <a:rPr lang="ru-RU" sz="1800" dirty="0" smtClean="0">
                          <a:solidFill>
                            <a:srgbClr val="000000"/>
                          </a:solidFill>
                          <a:latin typeface="Times New Roman" pitchFamily="18" charset="0"/>
                          <a:ea typeface="Times New Roman"/>
                          <a:cs typeface="Times New Roman" pitchFamily="18" charset="0"/>
                        </a:rPr>
                        <a:t>Основной (</a:t>
                      </a:r>
                      <a:r>
                        <a:rPr lang="ru-RU" sz="1800" dirty="0" err="1" smtClean="0">
                          <a:solidFill>
                            <a:srgbClr val="000000"/>
                          </a:solidFill>
                          <a:latin typeface="Times New Roman" pitchFamily="18" charset="0"/>
                          <a:ea typeface="Times New Roman"/>
                          <a:cs typeface="Times New Roman" pitchFamily="18" charset="0"/>
                        </a:rPr>
                        <a:t>з</a:t>
                      </a:r>
                      <a:r>
                        <a:rPr lang="en-US" sz="1800" dirty="0" err="1" smtClean="0">
                          <a:solidFill>
                            <a:srgbClr val="000000"/>
                          </a:solidFill>
                          <a:latin typeface="Times New Roman" pitchFamily="18" charset="0"/>
                          <a:ea typeface="Times New Roman"/>
                          <a:cs typeface="Times New Roman" pitchFamily="18" charset="0"/>
                        </a:rPr>
                        <a:t>аключительный</a:t>
                      </a:r>
                      <a:r>
                        <a:rPr lang="ru-RU" sz="1800" dirty="0" smtClean="0">
                          <a:solidFill>
                            <a:srgbClr val="000000"/>
                          </a:solidFill>
                          <a:latin typeface="Times New Roman" pitchFamily="18" charset="0"/>
                          <a:ea typeface="Times New Roman"/>
                          <a:cs typeface="Times New Roman" pitchFamily="18" charset="0"/>
                        </a:rPr>
                        <a:t>)</a:t>
                      </a:r>
                      <a:r>
                        <a:rPr lang="en-US" sz="1800" dirty="0" smtClean="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endParaRPr lang="ru-RU" sz="1800">
                        <a:solidFill>
                          <a:srgbClr val="000000"/>
                        </a:solidFill>
                        <a:latin typeface="Times New Roman" pitchFamily="18" charset="0"/>
                        <a:ea typeface="Times New Roman"/>
                        <a:cs typeface="Times New Roman" pitchFamily="18" charset="0"/>
                      </a:endParaRPr>
                    </a:p>
                    <a:p>
                      <a:r>
                        <a:rPr lang="en-US" sz="1800">
                          <a:latin typeface="Times New Roman" pitchFamily="18" charset="0"/>
                          <a:cs typeface="Times New Roman" pitchFamily="18" charset="0"/>
                        </a:rPr>
                        <a:t>10-15% времени или протяженности маршрута </a:t>
                      </a:r>
                      <a:endParaRPr lang="ru-RU" sz="1800">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endParaRPr lang="ru-RU" sz="1800" dirty="0">
                        <a:solidFill>
                          <a:srgbClr val="000000"/>
                        </a:solidFill>
                        <a:latin typeface="Times New Roman" pitchFamily="18" charset="0"/>
                        <a:ea typeface="Times New Roman"/>
                        <a:cs typeface="Times New Roman" pitchFamily="18" charset="0"/>
                      </a:endParaRPr>
                    </a:p>
                    <a:p>
                      <a:r>
                        <a:rPr lang="ru-RU" sz="1800" dirty="0">
                          <a:latin typeface="Times New Roman" pitchFamily="18" charset="0"/>
                          <a:cs typeface="Times New Roman" pitchFamily="18" charset="0"/>
                        </a:rPr>
                        <a:t>ходьба проводится в привычном или прогулочном темпе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181">
                <a:tc>
                  <a:txBody>
                    <a:bodyPr/>
                    <a:lstStyle/>
                    <a:p>
                      <a:pPr marL="68580" indent="443230" algn="l">
                        <a:lnSpc>
                          <a:spcPct val="107000"/>
                        </a:lnSpc>
                        <a:spcAft>
                          <a:spcPts val="0"/>
                        </a:spcAft>
                      </a:pPr>
                      <a:r>
                        <a:rPr lang="ru-RU" sz="1800" dirty="0" smtClean="0">
                          <a:solidFill>
                            <a:srgbClr val="000000"/>
                          </a:solidFill>
                          <a:latin typeface="Times New Roman" pitchFamily="18" charset="0"/>
                          <a:ea typeface="Times New Roman"/>
                          <a:cs typeface="Times New Roman" pitchFamily="18" charset="0"/>
                        </a:rPr>
                        <a:t>З</a:t>
                      </a:r>
                      <a:r>
                        <a:rPr lang="en-US" sz="1800" dirty="0" err="1" smtClean="0">
                          <a:solidFill>
                            <a:srgbClr val="000000"/>
                          </a:solidFill>
                          <a:latin typeface="Times New Roman" pitchFamily="18" charset="0"/>
                          <a:ea typeface="Times New Roman"/>
                          <a:cs typeface="Times New Roman" pitchFamily="18" charset="0"/>
                        </a:rPr>
                        <a:t>аминка</a:t>
                      </a:r>
                      <a:r>
                        <a:rPr lang="en-US" sz="1800" dirty="0" smtClean="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marR="36830" indent="443230" algn="l">
                        <a:lnSpc>
                          <a:spcPct val="107000"/>
                        </a:lnSpc>
                        <a:spcAft>
                          <a:spcPts val="0"/>
                        </a:spcAft>
                      </a:pPr>
                      <a:r>
                        <a:rPr lang="ru-RU" sz="1800" dirty="0">
                          <a:solidFill>
                            <a:srgbClr val="000000"/>
                          </a:solidFill>
                          <a:latin typeface="Times New Roman" pitchFamily="18" charset="0"/>
                          <a:ea typeface="Times New Roman"/>
                          <a:cs typeface="Times New Roman" pitchFamily="18" charset="0"/>
                        </a:rPr>
                        <a:t>6-8 упражнений с использованием палок для ходьбы в качестве гимнастического снаряда по 5-6 повторений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grpSp>
        <p:nvGrpSpPr>
          <p:cNvPr id="52240" name="Group 28875"/>
          <p:cNvGrpSpPr>
            <a:grpSpLocks/>
          </p:cNvGrpSpPr>
          <p:nvPr/>
        </p:nvGrpSpPr>
        <p:grpSpPr bwMode="auto">
          <a:xfrm>
            <a:off x="0" y="0"/>
            <a:ext cx="1625600" cy="2085975"/>
            <a:chOff x="0" y="0"/>
            <a:chExt cx="16264" cy="20864"/>
          </a:xfrm>
        </p:grpSpPr>
        <p:sp>
          <p:nvSpPr>
            <p:cNvPr id="52248" name="Rectangle 3202"/>
            <p:cNvSpPr>
              <a:spLocks noChangeArrowheads="1"/>
            </p:cNvSpPr>
            <p:nvPr/>
          </p:nvSpPr>
          <p:spPr bwMode="auto">
            <a:xfrm>
              <a:off x="0" y="4220"/>
              <a:ext cx="18016"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47" name="Rectangle 3203"/>
            <p:cNvSpPr>
              <a:spLocks noChangeArrowheads="1"/>
            </p:cNvSpPr>
            <p:nvPr/>
          </p:nvSpPr>
          <p:spPr bwMode="auto">
            <a:xfrm>
              <a:off x="13536" y="4220"/>
              <a:ext cx="2005"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46" name="Rectangle 3204"/>
            <p:cNvSpPr>
              <a:spLocks noChangeArrowheads="1"/>
            </p:cNvSpPr>
            <p:nvPr/>
          </p:nvSpPr>
          <p:spPr bwMode="auto">
            <a:xfrm>
              <a:off x="0" y="6262"/>
              <a:ext cx="19723"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45" name="Rectangle 3205"/>
            <p:cNvSpPr>
              <a:spLocks noChangeArrowheads="1"/>
            </p:cNvSpPr>
            <p:nvPr/>
          </p:nvSpPr>
          <p:spPr bwMode="auto">
            <a:xfrm>
              <a:off x="14832" y="6262"/>
              <a:ext cx="1904"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44" name="Rectangle 3206"/>
            <p:cNvSpPr>
              <a:spLocks noChangeArrowheads="1"/>
            </p:cNvSpPr>
            <p:nvPr/>
          </p:nvSpPr>
          <p:spPr bwMode="auto">
            <a:xfrm>
              <a:off x="0" y="8304"/>
              <a:ext cx="20582"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43" name="Rectangle 3207"/>
            <p:cNvSpPr>
              <a:spLocks noChangeArrowheads="1"/>
            </p:cNvSpPr>
            <p:nvPr/>
          </p:nvSpPr>
          <p:spPr bwMode="auto">
            <a:xfrm>
              <a:off x="0" y="10346"/>
              <a:ext cx="5504"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42" name="Rectangle 3208"/>
            <p:cNvSpPr>
              <a:spLocks noChangeArrowheads="1"/>
            </p:cNvSpPr>
            <p:nvPr/>
          </p:nvSpPr>
          <p:spPr bwMode="auto">
            <a:xfrm>
              <a:off x="4133" y="9994"/>
              <a:ext cx="592" cy="2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41" name="Rectangle 3347"/>
            <p:cNvSpPr>
              <a:spLocks noChangeArrowheads="1"/>
            </p:cNvSpPr>
            <p:nvPr/>
          </p:nvSpPr>
          <p:spPr bwMode="auto">
            <a:xfrm rot="16200000">
              <a:off x="8973" y="4450"/>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grpSp>
      <p:grpSp>
        <p:nvGrpSpPr>
          <p:cNvPr id="52230" name="Group 28934"/>
          <p:cNvGrpSpPr>
            <a:grpSpLocks/>
          </p:cNvGrpSpPr>
          <p:nvPr/>
        </p:nvGrpSpPr>
        <p:grpSpPr bwMode="auto">
          <a:xfrm>
            <a:off x="0" y="0"/>
            <a:ext cx="1714500" cy="2352675"/>
            <a:chOff x="0" y="0"/>
            <a:chExt cx="17146" cy="23529"/>
          </a:xfrm>
        </p:grpSpPr>
        <p:sp>
          <p:nvSpPr>
            <p:cNvPr id="52239" name="Rectangle 3229"/>
            <p:cNvSpPr>
              <a:spLocks noChangeArrowheads="1"/>
            </p:cNvSpPr>
            <p:nvPr/>
          </p:nvSpPr>
          <p:spPr bwMode="auto">
            <a:xfrm>
              <a:off x="668" y="8681"/>
              <a:ext cx="20103"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38" name="Rectangle 3230"/>
            <p:cNvSpPr>
              <a:spLocks noChangeArrowheads="1"/>
            </p:cNvSpPr>
            <p:nvPr/>
          </p:nvSpPr>
          <p:spPr bwMode="auto">
            <a:xfrm>
              <a:off x="15775" y="8681"/>
              <a:ext cx="1823"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37" name="Rectangle 3231"/>
            <p:cNvSpPr>
              <a:spLocks noChangeArrowheads="1"/>
            </p:cNvSpPr>
            <p:nvPr/>
          </p:nvSpPr>
          <p:spPr bwMode="auto">
            <a:xfrm>
              <a:off x="668" y="10727"/>
              <a:ext cx="20437"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36" name="Rectangle 3232"/>
            <p:cNvSpPr>
              <a:spLocks noChangeArrowheads="1"/>
            </p:cNvSpPr>
            <p:nvPr/>
          </p:nvSpPr>
          <p:spPr bwMode="auto">
            <a:xfrm>
              <a:off x="668" y="12769"/>
              <a:ext cx="19813"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35" name="Rectangle 3233"/>
            <p:cNvSpPr>
              <a:spLocks noChangeArrowheads="1"/>
            </p:cNvSpPr>
            <p:nvPr/>
          </p:nvSpPr>
          <p:spPr bwMode="auto">
            <a:xfrm>
              <a:off x="15562" y="12769"/>
              <a:ext cx="1722"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34" name="Rectangle 3234"/>
            <p:cNvSpPr>
              <a:spLocks noChangeArrowheads="1"/>
            </p:cNvSpPr>
            <p:nvPr/>
          </p:nvSpPr>
          <p:spPr bwMode="auto">
            <a:xfrm>
              <a:off x="668" y="14811"/>
              <a:ext cx="3469"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52233" name="Rectangle 3235"/>
            <p:cNvSpPr>
              <a:spLocks noChangeArrowheads="1"/>
            </p:cNvSpPr>
            <p:nvPr/>
          </p:nvSpPr>
          <p:spPr bwMode="auto">
            <a:xfrm>
              <a:off x="3263" y="14459"/>
              <a:ext cx="592" cy="2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32" name="Rectangle 3345"/>
            <p:cNvSpPr>
              <a:spLocks noChangeArrowheads="1"/>
            </p:cNvSpPr>
            <p:nvPr/>
          </p:nvSpPr>
          <p:spPr bwMode="auto">
            <a:xfrm rot="16200000">
              <a:off x="4157" y="9311"/>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2231" name="Rectangle 3346"/>
            <p:cNvSpPr>
              <a:spLocks noChangeArrowheads="1"/>
            </p:cNvSpPr>
            <p:nvPr/>
          </p:nvSpPr>
          <p:spPr bwMode="auto">
            <a:xfrm rot="16200000">
              <a:off x="5025" y="5172"/>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grpSp>
      <p:grpSp>
        <p:nvGrpSpPr>
          <p:cNvPr id="52228" name="Group 28976"/>
          <p:cNvGrpSpPr>
            <a:grpSpLocks/>
          </p:cNvGrpSpPr>
          <p:nvPr/>
        </p:nvGrpSpPr>
        <p:grpSpPr bwMode="auto">
          <a:xfrm flipH="1">
            <a:off x="-4191000" y="-457200"/>
            <a:ext cx="2590800" cy="2109788"/>
            <a:chOff x="0" y="0"/>
            <a:chExt cx="10871" cy="21104"/>
          </a:xfrm>
        </p:grpSpPr>
        <p:sp>
          <p:nvSpPr>
            <p:cNvPr id="52229" name="Rectangle 3343"/>
            <p:cNvSpPr>
              <a:spLocks noChangeArrowheads="1"/>
            </p:cNvSpPr>
            <p:nvPr/>
          </p:nvSpPr>
          <p:spPr bwMode="auto">
            <a:xfrm rot="16200000">
              <a:off x="3485" y="4548"/>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grpSp>
      <p:grpSp>
        <p:nvGrpSpPr>
          <p:cNvPr id="52226" name="Group 29015"/>
          <p:cNvGrpSpPr>
            <a:grpSpLocks/>
          </p:cNvGrpSpPr>
          <p:nvPr/>
        </p:nvGrpSpPr>
        <p:grpSpPr bwMode="auto">
          <a:xfrm>
            <a:off x="-360363" y="-928688"/>
            <a:ext cx="1087438" cy="2109788"/>
            <a:chOff x="0" y="0"/>
            <a:chExt cx="10871" cy="21104"/>
          </a:xfrm>
        </p:grpSpPr>
        <p:sp>
          <p:nvSpPr>
            <p:cNvPr id="52227" name="Rectangle 3344"/>
            <p:cNvSpPr>
              <a:spLocks noChangeArrowheads="1"/>
            </p:cNvSpPr>
            <p:nvPr/>
          </p:nvSpPr>
          <p:spPr bwMode="auto">
            <a:xfrm rot="16200000">
              <a:off x="3485" y="4548"/>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grpSp>
      <p:sp>
        <p:nvSpPr>
          <p:cNvPr id="32" name="Прямоугольник 31"/>
          <p:cNvSpPr/>
          <p:nvPr/>
        </p:nvSpPr>
        <p:spPr>
          <a:xfrm>
            <a:off x="457200" y="0"/>
            <a:ext cx="8305800" cy="830997"/>
          </a:xfrm>
          <a:prstGeom prst="rect">
            <a:avLst/>
          </a:prstGeom>
        </p:spPr>
        <p:txBody>
          <a:bodyPr wrap="square">
            <a:spAutoFit/>
          </a:bodyPr>
          <a:lstStyle/>
          <a:p>
            <a:pPr lvl="0" indent="442913" algn="ctr" eaLnBrk="0" fontAlgn="base" hangingPunct="0">
              <a:spcBef>
                <a:spcPct val="0"/>
              </a:spcBef>
              <a:spcAft>
                <a:spcPct val="0"/>
              </a:spcAft>
            </a:pPr>
            <a:r>
              <a:rPr lang="ru-RU" sz="2400" b="1" dirty="0" smtClean="0">
                <a:solidFill>
                  <a:srgbClr val="FF0000"/>
                </a:solidFill>
                <a:latin typeface="Times New Roman" pitchFamily="18" charset="0"/>
                <a:ea typeface="Times New Roman" pitchFamily="18" charset="0"/>
                <a:cs typeface="Times New Roman" pitchFamily="18" charset="0"/>
              </a:rPr>
              <a:t>Структура</a:t>
            </a:r>
            <a:r>
              <a:rPr lang="en-US" sz="2400" b="1" dirty="0" smtClean="0">
                <a:solidFill>
                  <a:srgbClr val="FF0000"/>
                </a:solidFill>
                <a:latin typeface="Times New Roman" pitchFamily="18" charset="0"/>
                <a:ea typeface="Times New Roman" pitchFamily="18" charset="0"/>
                <a:cs typeface="Times New Roman" pitchFamily="18" charset="0"/>
              </a:rPr>
              <a:t> </a:t>
            </a:r>
            <a:r>
              <a:rPr lang="en-US" sz="2400" b="1" dirty="0" err="1" smtClean="0">
                <a:solidFill>
                  <a:srgbClr val="FF0000"/>
                </a:solidFill>
                <a:latin typeface="Times New Roman" pitchFamily="18" charset="0"/>
                <a:ea typeface="Times New Roman" pitchFamily="18" charset="0"/>
                <a:cs typeface="Times New Roman" pitchFamily="18" charset="0"/>
              </a:rPr>
              <a:t>занятия</a:t>
            </a:r>
            <a:r>
              <a:rPr lang="en-US" sz="2400" b="1" dirty="0" smtClean="0">
                <a:solidFill>
                  <a:srgbClr val="FF0000"/>
                </a:solidFill>
                <a:latin typeface="Times New Roman" pitchFamily="18" charset="0"/>
                <a:ea typeface="Times New Roman" pitchFamily="18" charset="0"/>
                <a:cs typeface="Times New Roman" pitchFamily="18" charset="0"/>
              </a:rPr>
              <a:t> </a:t>
            </a:r>
            <a:r>
              <a:rPr lang="ru-RU" sz="2400" b="1" dirty="0" smtClean="0">
                <a:solidFill>
                  <a:srgbClr val="FF0000"/>
                </a:solidFill>
                <a:latin typeface="Times New Roman" pitchFamily="18" charset="0"/>
                <a:ea typeface="Times New Roman" pitchFamily="18" charset="0"/>
                <a:cs typeface="Times New Roman" pitchFamily="18" charset="0"/>
              </a:rPr>
              <a:t>северной ходьбой</a:t>
            </a:r>
            <a:endParaRPr lang="en-US" sz="2400" b="1" dirty="0" smtClean="0">
              <a:solidFill>
                <a:srgbClr val="FF0000"/>
              </a:solidFill>
              <a:latin typeface="Times New Roman" pitchFamily="18" charset="0"/>
              <a:ea typeface="Times New Roman" pitchFamily="18" charset="0"/>
              <a:cs typeface="Times New Roman" pitchFamily="18" charset="0"/>
            </a:endParaRPr>
          </a:p>
          <a:p>
            <a:pPr lvl="0" indent="442913" eaLnBrk="0" fontAlgn="base" hangingPunct="0">
              <a:spcBef>
                <a:spcPct val="0"/>
              </a:spcBef>
              <a:spcAft>
                <a:spcPct val="0"/>
              </a:spcAft>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Область больших возможностей: как северная ходьба помогает улучшать  здоровье сахалинцев - SakhalinMedia.ru"/>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58000"/>
          </a:xfrm>
          <a:prstGeom prst="rect">
            <a:avLst/>
          </a:prstGeom>
          <a:noFill/>
        </p:spPr>
      </p:pic>
      <p:sp>
        <p:nvSpPr>
          <p:cNvPr id="51201" name="Rectangle 1"/>
          <p:cNvSpPr>
            <a:spLocks noChangeArrowheads="1"/>
          </p:cNvSpPr>
          <p:nvPr/>
        </p:nvSpPr>
        <p:spPr bwMode="auto">
          <a:xfrm>
            <a:off x="457200" y="2819400"/>
            <a:ext cx="8229600" cy="1600438"/>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Каждый раз, начиная и заканчивая занятия, тренирующийся должен выполнять упражнения разминки и заминки, которые помогут мышцам и суставам подготовиться к нагрузке, или, наоборот, позволят организму плавно и мягко завершить занятие.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291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Как выбрать палки для скандинавской ходьбы — Блог «Спорт-Марафон»"/>
          <p:cNvPicPr>
            <a:picLocks noChangeAspect="1" noChangeArrowheads="1"/>
          </p:cNvPicPr>
          <p:nvPr/>
        </p:nvPicPr>
        <p:blipFill>
          <a:blip r:embed="rId3" cstate="print">
            <a:duotone>
              <a:prstClr val="black"/>
              <a:schemeClr val="tx2">
                <a:tint val="45000"/>
                <a:satMod val="400000"/>
              </a:schemeClr>
            </a:duotone>
            <a:lum bright="20000"/>
          </a:blip>
          <a:srcRect/>
          <a:stretch>
            <a:fillRect/>
          </a:stretch>
        </p:blipFill>
        <p:spPr bwMode="auto">
          <a:xfrm>
            <a:off x="0" y="0"/>
            <a:ext cx="9144000" cy="6896101"/>
          </a:xfrm>
          <a:prstGeom prst="rect">
            <a:avLst/>
          </a:prstGeom>
          <a:noFill/>
        </p:spPr>
      </p:pic>
      <p:sp>
        <p:nvSpPr>
          <p:cNvPr id="50187" name="Rectangle 11"/>
          <p:cNvSpPr>
            <a:spLocks noChangeArrowheads="1"/>
          </p:cNvSpPr>
          <p:nvPr/>
        </p:nvSpPr>
        <p:spPr bwMode="auto">
          <a:xfrm>
            <a:off x="381000" y="0"/>
            <a:ext cx="8382000" cy="830997"/>
          </a:xfrm>
          <a:prstGeom prst="rect">
            <a:avLst/>
          </a:prstGeom>
          <a:solidFill>
            <a:schemeClr val="accent6">
              <a:lumMod val="40000"/>
              <a:lumOff val="6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442913"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Times New Roman" pitchFamily="18" charset="0"/>
                <a:cs typeface="Times New Roman" pitchFamily="18" charset="0"/>
              </a:rPr>
              <a:t>Гимнастические упражнения с палками, которые можно  использовать в качестве разминки и заминки: </a:t>
            </a:r>
            <a:endParaRPr kumimoji="0" lang="ru-RU" sz="2400" b="1" i="0" u="none" strike="noStrike" cap="none" normalizeH="0" baseline="0" dirty="0" smtClean="0">
              <a:ln>
                <a:noFill/>
              </a:ln>
              <a:effectLst/>
              <a:latin typeface="Times New Roman" pitchFamily="18" charset="0"/>
              <a:cs typeface="Times New Roman" pitchFamily="18" charset="0"/>
            </a:endParaRPr>
          </a:p>
        </p:txBody>
      </p:sp>
      <p:grpSp>
        <p:nvGrpSpPr>
          <p:cNvPr id="50177" name="Group 29145"/>
          <p:cNvGrpSpPr>
            <a:grpSpLocks/>
          </p:cNvGrpSpPr>
          <p:nvPr/>
        </p:nvGrpSpPr>
        <p:grpSpPr bwMode="auto">
          <a:xfrm flipH="1">
            <a:off x="-609600" y="3733800"/>
            <a:ext cx="333375" cy="2222500"/>
            <a:chOff x="0" y="0"/>
            <a:chExt cx="39027" cy="54993"/>
          </a:xfrm>
        </p:grpSpPr>
        <p:sp>
          <p:nvSpPr>
            <p:cNvPr id="50186" name="Rectangle 3334"/>
            <p:cNvSpPr>
              <a:spLocks noChangeArrowheads="1"/>
            </p:cNvSpPr>
            <p:nvPr/>
          </p:nvSpPr>
          <p:spPr bwMode="auto">
            <a:xfrm rot="16200000">
              <a:off x="3226" y="37540"/>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5" name="Rectangle 3335"/>
            <p:cNvSpPr>
              <a:spLocks noChangeArrowheads="1"/>
            </p:cNvSpPr>
            <p:nvPr/>
          </p:nvSpPr>
          <p:spPr bwMode="auto">
            <a:xfrm rot="16200000">
              <a:off x="7810" y="32963"/>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4" name="Rectangle 3336"/>
            <p:cNvSpPr>
              <a:spLocks noChangeArrowheads="1"/>
            </p:cNvSpPr>
            <p:nvPr/>
          </p:nvSpPr>
          <p:spPr bwMode="auto">
            <a:xfrm rot="16200000">
              <a:off x="11444" y="2874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3" name="Rectangle 3337"/>
            <p:cNvSpPr>
              <a:spLocks noChangeArrowheads="1"/>
            </p:cNvSpPr>
            <p:nvPr/>
          </p:nvSpPr>
          <p:spPr bwMode="auto">
            <a:xfrm rot="16200000">
              <a:off x="14916" y="24494"/>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2" name="Rectangle 3338"/>
            <p:cNvSpPr>
              <a:spLocks noChangeArrowheads="1"/>
            </p:cNvSpPr>
            <p:nvPr/>
          </p:nvSpPr>
          <p:spPr bwMode="auto">
            <a:xfrm rot="16200000">
              <a:off x="18751" y="20706"/>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1" name="Rectangle 3339"/>
            <p:cNvSpPr>
              <a:spLocks noChangeArrowheads="1"/>
            </p:cNvSpPr>
            <p:nvPr/>
          </p:nvSpPr>
          <p:spPr bwMode="auto">
            <a:xfrm rot="16200000">
              <a:off x="21478" y="16650"/>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0" name="Rectangle 3340"/>
            <p:cNvSpPr>
              <a:spLocks noChangeArrowheads="1"/>
            </p:cNvSpPr>
            <p:nvPr/>
          </p:nvSpPr>
          <p:spPr bwMode="auto">
            <a:xfrm rot="16200000">
              <a:off x="25336" y="12859"/>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9" name="Rectangle 3341"/>
            <p:cNvSpPr>
              <a:spLocks noChangeArrowheads="1"/>
            </p:cNvSpPr>
            <p:nvPr/>
          </p:nvSpPr>
          <p:spPr bwMode="auto">
            <a:xfrm rot="16200000">
              <a:off x="28067" y="8822"/>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3342"/>
            <p:cNvSpPr>
              <a:spLocks noChangeArrowheads="1"/>
            </p:cNvSpPr>
            <p:nvPr/>
          </p:nvSpPr>
          <p:spPr bwMode="auto">
            <a:xfrm rot="16200000">
              <a:off x="31667" y="453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0197" name="Rectangle 21"/>
          <p:cNvSpPr>
            <a:spLocks noChangeArrowheads="1"/>
          </p:cNvSpPr>
          <p:nvPr/>
        </p:nvSpPr>
        <p:spPr bwMode="auto">
          <a:xfrm>
            <a:off x="0" y="5410200"/>
            <a:ext cx="8305801" cy="1015663"/>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lvl="0" indent="442913"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4. Поднимание палок вверх: </a:t>
            </a:r>
            <a:endParaRPr lang="ru-RU" sz="2000" b="1" dirty="0" smtClean="0">
              <a:latin typeface="Times New Roman" pitchFamily="18" charset="0"/>
              <a:cs typeface="Times New Roman" pitchFamily="18" charset="0"/>
            </a:endParaRPr>
          </a:p>
          <a:p>
            <a:pPr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Ноги на ширине плеч. Колени немного согнуты, спина прямая. Поднимайте палки вверх, затем опускайте их вниз.</a:t>
            </a:r>
            <a:r>
              <a:rPr lang="en-US" sz="2000" dirty="0" smtClean="0">
                <a:solidFill>
                  <a:srgbClr val="000000"/>
                </a:solidFill>
                <a:latin typeface="Times New Roman" pitchFamily="18" charset="0"/>
                <a:ea typeface="Times New Roman" pitchFamily="18" charset="0"/>
                <a:cs typeface="Times New Roman" pitchFamily="18" charset="0"/>
              </a:rPr>
              <a:t> </a:t>
            </a:r>
            <a:r>
              <a:rPr lang="ru-RU" sz="2000" dirty="0" smtClean="0">
                <a:solidFill>
                  <a:srgbClr val="000000"/>
                </a:solidFill>
                <a:latin typeface="Times New Roman" pitchFamily="18" charset="0"/>
                <a:ea typeface="Times New Roman" pitchFamily="18" charset="0"/>
                <a:cs typeface="Times New Roman" pitchFamily="18" charset="0"/>
              </a:rPr>
              <a:t>10</a:t>
            </a:r>
            <a:r>
              <a:rPr lang="en-US" sz="2000" dirty="0" smtClean="0">
                <a:solidFill>
                  <a:srgbClr val="000000"/>
                </a:solidFill>
                <a:latin typeface="Times New Roman" pitchFamily="18" charset="0"/>
                <a:ea typeface="Times New Roman" pitchFamily="18" charset="0"/>
                <a:cs typeface="Times New Roman" pitchFamily="18" charset="0"/>
              </a:rPr>
              <a:t>–15 </a:t>
            </a:r>
            <a:r>
              <a:rPr lang="en-US" sz="2000" dirty="0" err="1" smtClean="0">
                <a:solidFill>
                  <a:srgbClr val="000000"/>
                </a:solidFill>
                <a:latin typeface="Times New Roman" pitchFamily="18" charset="0"/>
                <a:ea typeface="Times New Roman" pitchFamily="18" charset="0"/>
                <a:cs typeface="Times New Roman" pitchFamily="18" charset="0"/>
              </a:rPr>
              <a:t>повторений</a:t>
            </a:r>
            <a:r>
              <a:rPr lang="en-US" sz="2000" dirty="0" smtClean="0">
                <a:solidFill>
                  <a:srgbClr val="000000"/>
                </a:solidFill>
                <a:latin typeface="Times New Roman" pitchFamily="18" charset="0"/>
                <a:ea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sp>
        <p:nvSpPr>
          <p:cNvPr id="15" name="Прямоугольник 14"/>
          <p:cNvSpPr/>
          <p:nvPr/>
        </p:nvSpPr>
        <p:spPr>
          <a:xfrm>
            <a:off x="0" y="914400"/>
            <a:ext cx="8458200" cy="1938992"/>
          </a:xfrm>
          <a:prstGeom prst="rect">
            <a:avLst/>
          </a:prstGeom>
          <a:solidFill>
            <a:schemeClr val="accent6">
              <a:lumMod val="20000"/>
              <a:lumOff val="80000"/>
            </a:schemeClr>
          </a:solidFill>
          <a:effectLst>
            <a:softEdge rad="127000"/>
          </a:effectLst>
        </p:spPr>
        <p:txBody>
          <a:bodyPr wrap="square">
            <a:spAutoFit/>
          </a:bodyPr>
          <a:lstStyle/>
          <a:p>
            <a:pPr lvl="0" indent="442913"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1. Приседание с опорой на палки: </a:t>
            </a:r>
            <a:endParaRPr lang="ru-RU" sz="2000" b="1"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Держите палки перед собой, спину прямо. Колени должны быть немного разведены. Взгляд направьте прямо и проделайте несколько приседаний. Если вам позволяет физическая форма, выполняйте глубокие приседания, если же вы новичок, приседайте до угла 90°. </a:t>
            </a:r>
            <a:r>
              <a:rPr lang="en-US" sz="2000" dirty="0" err="1" smtClean="0">
                <a:solidFill>
                  <a:srgbClr val="000000"/>
                </a:solidFill>
                <a:latin typeface="Times New Roman" pitchFamily="18" charset="0"/>
                <a:ea typeface="Times New Roman" pitchFamily="18" charset="0"/>
                <a:cs typeface="Times New Roman" pitchFamily="18" charset="0"/>
              </a:rPr>
              <a:t>Повторять</a:t>
            </a:r>
            <a:r>
              <a:rPr lang="en-US" sz="2000" dirty="0" smtClean="0">
                <a:solidFill>
                  <a:srgbClr val="000000"/>
                </a:solidFill>
                <a:latin typeface="Times New Roman" pitchFamily="18" charset="0"/>
                <a:ea typeface="Times New Roman" pitchFamily="18" charset="0"/>
                <a:cs typeface="Times New Roman" pitchFamily="18" charset="0"/>
              </a:rPr>
              <a:t> 5–15 </a:t>
            </a:r>
            <a:r>
              <a:rPr lang="en-US" sz="2000" dirty="0" err="1" smtClean="0">
                <a:solidFill>
                  <a:srgbClr val="000000"/>
                </a:solidFill>
                <a:latin typeface="Times New Roman" pitchFamily="18" charset="0"/>
                <a:ea typeface="Times New Roman" pitchFamily="18" charset="0"/>
                <a:cs typeface="Times New Roman" pitchFamily="18" charset="0"/>
              </a:rPr>
              <a:t>раз</a:t>
            </a:r>
            <a:r>
              <a:rPr lang="en-US" sz="2000" dirty="0" smtClean="0">
                <a:solidFill>
                  <a:srgbClr val="000000"/>
                </a:solidFill>
                <a:latin typeface="Times New Roman" pitchFamily="18" charset="0"/>
                <a:ea typeface="Times New Roman" pitchFamily="18" charset="0"/>
                <a:cs typeface="Times New Roman" pitchFamily="18" charset="0"/>
              </a:rPr>
              <a:t>. </a:t>
            </a:r>
            <a:endParaRPr lang="ru-RU" sz="2000" dirty="0" smtClean="0">
              <a:solidFill>
                <a:srgbClr val="000000"/>
              </a:solidFill>
              <a:latin typeface="Times New Roman" pitchFamily="18" charset="0"/>
              <a:ea typeface="Times New Roman" pitchFamily="18" charset="0"/>
              <a:cs typeface="Times New Roman" pitchFamily="18" charset="0"/>
            </a:endParaRPr>
          </a:p>
        </p:txBody>
      </p:sp>
      <p:sp>
        <p:nvSpPr>
          <p:cNvPr id="16" name="Прямоугольник 15"/>
          <p:cNvSpPr/>
          <p:nvPr/>
        </p:nvSpPr>
        <p:spPr>
          <a:xfrm>
            <a:off x="0" y="2743200"/>
            <a:ext cx="8305800" cy="1323439"/>
          </a:xfrm>
          <a:prstGeom prst="rect">
            <a:avLst/>
          </a:prstGeom>
          <a:solidFill>
            <a:schemeClr val="accent6">
              <a:lumMod val="20000"/>
              <a:lumOff val="80000"/>
            </a:schemeClr>
          </a:solidFill>
          <a:effectLst>
            <a:softEdge rad="127000"/>
          </a:effectLst>
        </p:spPr>
        <p:txBody>
          <a:bodyPr wrap="square">
            <a:spAutoFit/>
          </a:bodyPr>
          <a:lstStyle/>
          <a:p>
            <a:pPr lvl="0" indent="442913" algn="just"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2. Попеременные движения палками вперед и назад: </a:t>
            </a:r>
            <a:endParaRPr lang="ru-RU" sz="2000" b="1"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Ноги на ширине плеч. Колени немного согнуты. Держите палки посередине и проделывайте равномерные движения вперед и назад. </a:t>
            </a:r>
            <a:endParaRPr lang="ru-RU" sz="2000"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Повторять по 10 раз на каждую руку. </a:t>
            </a:r>
          </a:p>
        </p:txBody>
      </p:sp>
      <p:sp>
        <p:nvSpPr>
          <p:cNvPr id="17" name="Прямоугольник 16"/>
          <p:cNvSpPr/>
          <p:nvPr/>
        </p:nvSpPr>
        <p:spPr>
          <a:xfrm>
            <a:off x="0" y="4038600"/>
            <a:ext cx="8229600" cy="1323439"/>
          </a:xfrm>
          <a:prstGeom prst="rect">
            <a:avLst/>
          </a:prstGeom>
          <a:solidFill>
            <a:schemeClr val="accent6">
              <a:lumMod val="20000"/>
              <a:lumOff val="80000"/>
            </a:schemeClr>
          </a:solidFill>
          <a:effectLst>
            <a:softEdge rad="127000"/>
          </a:effectLst>
        </p:spPr>
        <p:txBody>
          <a:bodyPr wrap="square">
            <a:spAutoFit/>
          </a:bodyPr>
          <a:lstStyle/>
          <a:p>
            <a:pPr lvl="0" indent="442913" algn="just"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3. Упражнение с вынесением вперед грудную клетку: </a:t>
            </a:r>
            <a:endParaRPr lang="ru-RU" sz="2000" b="1"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Ноги на ширине плеч. Колени немного согнуты, спина прямая. </a:t>
            </a:r>
            <a:endParaRPr lang="ru-RU" sz="2000"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Перемещайте рукоятки палок сначала к себе, потом за себя и затем вновь вперед. </a:t>
            </a:r>
            <a:r>
              <a:rPr lang="en-US" sz="2000" dirty="0" smtClean="0">
                <a:solidFill>
                  <a:srgbClr val="000000"/>
                </a:solidFill>
                <a:latin typeface="Times New Roman" pitchFamily="18" charset="0"/>
                <a:ea typeface="Times New Roman" pitchFamily="18" charset="0"/>
                <a:cs typeface="Times New Roman" pitchFamily="18" charset="0"/>
              </a:rPr>
              <a:t>5–15 </a:t>
            </a:r>
            <a:r>
              <a:rPr lang="en-US" sz="2000" dirty="0" err="1" smtClean="0">
                <a:solidFill>
                  <a:srgbClr val="000000"/>
                </a:solidFill>
                <a:latin typeface="Times New Roman" pitchFamily="18" charset="0"/>
                <a:ea typeface="Times New Roman" pitchFamily="18" charset="0"/>
                <a:cs typeface="Times New Roman" pitchFamily="18" charset="0"/>
              </a:rPr>
              <a:t>повторений</a:t>
            </a:r>
            <a:r>
              <a:rPr lang="en-US" sz="2000" dirty="0" smtClean="0">
                <a:solidFill>
                  <a:srgbClr val="000000"/>
                </a:solidFill>
                <a:latin typeface="Times New Roman" pitchFamily="18" charset="0"/>
                <a:ea typeface="Times New Roman" pitchFamily="18" charset="0"/>
                <a:cs typeface="Times New Roman" pitchFamily="18" charset="0"/>
              </a:rPr>
              <a:t>. </a:t>
            </a:r>
            <a:endParaRPr lang="ru-RU" sz="2000"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к выбрать палки для скандинавской ходьбы — Блог «Спорт-Марафон»"/>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96101"/>
          </a:xfrm>
          <a:prstGeom prst="rect">
            <a:avLst/>
          </a:prstGeom>
          <a:noFill/>
        </p:spPr>
      </p:pic>
      <p:sp>
        <p:nvSpPr>
          <p:cNvPr id="2" name="Прямоугольник 1"/>
          <p:cNvSpPr/>
          <p:nvPr/>
        </p:nvSpPr>
        <p:spPr>
          <a:xfrm>
            <a:off x="0" y="0"/>
            <a:ext cx="8458200" cy="1323439"/>
          </a:xfrm>
          <a:prstGeom prst="rect">
            <a:avLst/>
          </a:prstGeom>
          <a:solidFill>
            <a:schemeClr val="accent6">
              <a:lumMod val="20000"/>
              <a:lumOff val="80000"/>
            </a:schemeClr>
          </a:solidFill>
          <a:effectLst>
            <a:softEdge rad="127000"/>
          </a:effectLst>
        </p:spPr>
        <p:txBody>
          <a:bodyPr wrap="square">
            <a:spAutoFit/>
          </a:bodyPr>
          <a:lstStyle/>
          <a:p>
            <a:pPr lvl="0" indent="442913"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5. Растягивание мышц спины: </a:t>
            </a:r>
            <a:endParaRPr lang="ru-RU" sz="2000" b="1"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Ноги на ширине плеч. Наклонитесь вперед и начинайте сгибать колени, опираясь на палки прямыми руками, одновременно опуская плечи. </a:t>
            </a:r>
            <a:endParaRPr lang="ru-RU" sz="2000" dirty="0" smtClean="0">
              <a:latin typeface="Times New Roman" pitchFamily="18" charset="0"/>
              <a:cs typeface="Times New Roman" pitchFamily="18" charset="0"/>
            </a:endParaRP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5</a:t>
            </a:r>
            <a:r>
              <a:rPr lang="en-US" sz="2000" dirty="0" smtClean="0">
                <a:solidFill>
                  <a:srgbClr val="000000"/>
                </a:solidFill>
                <a:latin typeface="Times New Roman" pitchFamily="18" charset="0"/>
                <a:ea typeface="Times New Roman" pitchFamily="18" charset="0"/>
                <a:cs typeface="Times New Roman" pitchFamily="18" charset="0"/>
              </a:rPr>
              <a:t>–1</a:t>
            </a:r>
            <a:r>
              <a:rPr lang="ru-RU" sz="2000" dirty="0" smtClean="0">
                <a:solidFill>
                  <a:srgbClr val="000000"/>
                </a:solidFill>
                <a:latin typeface="Times New Roman" pitchFamily="18" charset="0"/>
                <a:ea typeface="Times New Roman" pitchFamily="18" charset="0"/>
                <a:cs typeface="Times New Roman" pitchFamily="18" charset="0"/>
              </a:rPr>
              <a:t>0</a:t>
            </a:r>
            <a:r>
              <a:rPr lang="en-US" sz="2000" dirty="0" smtClean="0">
                <a:solidFill>
                  <a:srgbClr val="000000"/>
                </a:solidFill>
                <a:latin typeface="Times New Roman" pitchFamily="18" charset="0"/>
                <a:ea typeface="Times New Roman" pitchFamily="18" charset="0"/>
                <a:cs typeface="Times New Roman" pitchFamily="18" charset="0"/>
              </a:rPr>
              <a:t> </a:t>
            </a:r>
            <a:r>
              <a:rPr lang="en-US" sz="2000" dirty="0" err="1" smtClean="0">
                <a:solidFill>
                  <a:srgbClr val="000000"/>
                </a:solidFill>
                <a:latin typeface="Times New Roman" pitchFamily="18" charset="0"/>
                <a:ea typeface="Times New Roman" pitchFamily="18" charset="0"/>
                <a:cs typeface="Times New Roman" pitchFamily="18" charset="0"/>
              </a:rPr>
              <a:t>повторений</a:t>
            </a:r>
            <a:r>
              <a:rPr lang="en-US" sz="2000" dirty="0" smtClean="0">
                <a:solidFill>
                  <a:srgbClr val="000000"/>
                </a:solidFill>
                <a:latin typeface="Times New Roman" pitchFamily="18" charset="0"/>
                <a:ea typeface="Times New Roman" pitchFamily="18" charset="0"/>
                <a:cs typeface="Times New Roman" pitchFamily="18" charset="0"/>
              </a:rPr>
              <a:t>. </a:t>
            </a:r>
            <a:endParaRPr lang="ru-RU" sz="2000" dirty="0" smtClean="0">
              <a:solidFill>
                <a:srgbClr val="000000"/>
              </a:solidFill>
              <a:latin typeface="Times New Roman" pitchFamily="18" charset="0"/>
              <a:ea typeface="Times New Roman" pitchFamily="18" charset="0"/>
              <a:cs typeface="Times New Roman" pitchFamily="18" charset="0"/>
            </a:endParaRPr>
          </a:p>
        </p:txBody>
      </p:sp>
      <p:sp>
        <p:nvSpPr>
          <p:cNvPr id="4" name="Прямоугольник 3"/>
          <p:cNvSpPr/>
          <p:nvPr/>
        </p:nvSpPr>
        <p:spPr>
          <a:xfrm>
            <a:off x="2514600" y="990600"/>
            <a:ext cx="6629400" cy="1631216"/>
          </a:xfrm>
          <a:prstGeom prst="rect">
            <a:avLst/>
          </a:prstGeom>
          <a:solidFill>
            <a:schemeClr val="accent6">
              <a:lumMod val="20000"/>
              <a:lumOff val="80000"/>
            </a:schemeClr>
          </a:solidFill>
        </p:spPr>
        <p:txBody>
          <a:bodyPr wrap="square">
            <a:spAutoFit/>
          </a:bodyPr>
          <a:lstStyle/>
          <a:p>
            <a:pPr lvl="0" indent="442913"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6. Растягивание мышц бедра: </a:t>
            </a:r>
            <a:endParaRPr lang="ru-RU" sz="2000" b="1" dirty="0" smtClean="0">
              <a:latin typeface="Times New Roman" pitchFamily="18" charset="0"/>
              <a:cs typeface="Times New Roman" pitchFamily="18" charset="0"/>
            </a:endParaRPr>
          </a:p>
          <a:p>
            <a:pPr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Обопритесь а палку обеими руками. Сделайте широкий выпад вперед. Голень в колени не сгибайте. Выполняйте пружинистые движения. По 20 секунд на каждую ногу.</a:t>
            </a:r>
            <a:r>
              <a:rPr lang="en-US" sz="2000" dirty="0" smtClean="0">
                <a:solidFill>
                  <a:srgbClr val="000000"/>
                </a:solidFill>
                <a:latin typeface="Times New Roman" pitchFamily="18" charset="0"/>
                <a:ea typeface="Times New Roman" pitchFamily="18" charset="0"/>
                <a:cs typeface="Times New Roman" pitchFamily="18" charset="0"/>
              </a:rPr>
              <a:t> </a:t>
            </a:r>
            <a:endParaRPr lang="ru-RU" sz="2000" dirty="0" smtClean="0">
              <a:solidFill>
                <a:srgbClr val="000000"/>
              </a:solidFill>
              <a:latin typeface="Times New Roman" pitchFamily="18" charset="0"/>
              <a:ea typeface="Times New Roman" pitchFamily="18" charset="0"/>
              <a:cs typeface="Times New Roman" pitchFamily="18" charset="0"/>
            </a:endParaRPr>
          </a:p>
        </p:txBody>
      </p:sp>
      <p:sp>
        <p:nvSpPr>
          <p:cNvPr id="5" name="Прямоугольник 4"/>
          <p:cNvSpPr/>
          <p:nvPr/>
        </p:nvSpPr>
        <p:spPr>
          <a:xfrm>
            <a:off x="0" y="2743200"/>
            <a:ext cx="6629400" cy="1938992"/>
          </a:xfrm>
          <a:prstGeom prst="rect">
            <a:avLst/>
          </a:prstGeom>
          <a:solidFill>
            <a:schemeClr val="accent6">
              <a:lumMod val="20000"/>
              <a:lumOff val="80000"/>
            </a:schemeClr>
          </a:solidFill>
        </p:spPr>
        <p:txBody>
          <a:bodyPr wrap="square">
            <a:spAutoFit/>
          </a:bodyPr>
          <a:lstStyle/>
          <a:p>
            <a:pPr indent="442913" algn="just"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7. Растягивание приводящих мышц: </a:t>
            </a: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Обопритесь на палку одной рукой. Положите стопу одной ноги на колено другой. Держите спину прямо, сгибайте колено опорной ноги и наклоняйтесь вперед. Можно также выполнять это упражнение сидя. По 20 секунд на каждую ногу. </a:t>
            </a:r>
          </a:p>
        </p:txBody>
      </p:sp>
      <p:sp>
        <p:nvSpPr>
          <p:cNvPr id="6" name="Прямоугольник 5"/>
          <p:cNvSpPr/>
          <p:nvPr/>
        </p:nvSpPr>
        <p:spPr>
          <a:xfrm>
            <a:off x="2895600" y="4495800"/>
            <a:ext cx="6248400" cy="1631216"/>
          </a:xfrm>
          <a:prstGeom prst="rect">
            <a:avLst/>
          </a:prstGeom>
          <a:solidFill>
            <a:schemeClr val="accent6">
              <a:lumMod val="20000"/>
              <a:lumOff val="80000"/>
            </a:schemeClr>
          </a:solidFill>
          <a:effectLst>
            <a:softEdge rad="63500"/>
          </a:effectLst>
        </p:spPr>
        <p:txBody>
          <a:bodyPr wrap="square">
            <a:spAutoFit/>
          </a:bodyPr>
          <a:lstStyle/>
          <a:p>
            <a:pPr lvl="0" indent="442913" algn="just"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8. Растягивание икроножных мышц: </a:t>
            </a:r>
          </a:p>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Держитесь за палку перед собой, и обоприте ступню на </a:t>
            </a:r>
            <a:r>
              <a:rPr lang="ru-RU" sz="2000" dirty="0" err="1" smtClean="0">
                <a:solidFill>
                  <a:srgbClr val="000000"/>
                </a:solidFill>
                <a:latin typeface="Times New Roman" pitchFamily="18" charset="0"/>
                <a:ea typeface="Times New Roman" pitchFamily="18" charset="0"/>
                <a:cs typeface="Times New Roman" pitchFamily="18" charset="0"/>
              </a:rPr>
              <a:t>неѐ</a:t>
            </a:r>
            <a:r>
              <a:rPr lang="ru-RU" sz="2000" dirty="0" smtClean="0">
                <a:solidFill>
                  <a:srgbClr val="000000"/>
                </a:solidFill>
                <a:latin typeface="Times New Roman" pitchFamily="18" charset="0"/>
                <a:ea typeface="Times New Roman" pitchFamily="18" charset="0"/>
                <a:cs typeface="Times New Roman" pitchFamily="18" charset="0"/>
              </a:rPr>
              <a:t>. Несильно сгибайте и разгибайте обе ноги в коленях. Вы почувствуете растяжение в икроножных мышцах. По 20 секунд на каждую ногу.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228600"/>
            <a:ext cx="8183880" cy="609600"/>
          </a:xfrm>
        </p:spPr>
        <p:txBody>
          <a:bodyPr>
            <a:noAutofit/>
          </a:bodyPr>
          <a:lstStyle/>
          <a:p>
            <a:pPr algn="ctr"/>
            <a:r>
              <a:rPr lang="ru-RU" sz="3200" dirty="0" smtClean="0">
                <a:solidFill>
                  <a:schemeClr val="tx1"/>
                </a:solidFill>
                <a:effectLst/>
                <a:latin typeface="Times New Roman" pitchFamily="18" charset="0"/>
                <a:cs typeface="Times New Roman" pitchFamily="18" charset="0"/>
              </a:rPr>
              <a:t>Гимнастические упражнения с палками</a:t>
            </a:r>
            <a:endParaRPr lang="ru-RU" sz="3200" dirty="0">
              <a:solidFill>
                <a:schemeClr val="tx1"/>
              </a:solidFill>
              <a:effectLst/>
              <a:latin typeface="Times New Roman" pitchFamily="18" charset="0"/>
              <a:cs typeface="Times New Roman" pitchFamily="18" charset="0"/>
            </a:endParaRPr>
          </a:p>
        </p:txBody>
      </p:sp>
      <p:pic>
        <p:nvPicPr>
          <p:cNvPr id="4" name="Picture 2" descr="C:\Users\TV\Desktop\111.png"/>
          <p:cNvPicPr>
            <a:picLocks noGrp="1" noChangeAspect="1" noChangeArrowheads="1"/>
          </p:cNvPicPr>
          <p:nvPr>
            <p:ph idx="1"/>
          </p:nvPr>
        </p:nvPicPr>
        <p:blipFill>
          <a:blip r:embed="rId2" cstate="print"/>
          <a:srcRect/>
          <a:stretch>
            <a:fillRect/>
          </a:stretch>
        </p:blipFill>
        <p:spPr bwMode="auto">
          <a:xfrm>
            <a:off x="228600" y="1066800"/>
            <a:ext cx="8686800" cy="5791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к выбрать палки для скандинавской ходьбы — Блог «Спорт-Марафон»"/>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96101"/>
          </a:xfrm>
          <a:prstGeom prst="rect">
            <a:avLst/>
          </a:prstGeom>
          <a:noFill/>
        </p:spPr>
      </p:pic>
      <p:sp>
        <p:nvSpPr>
          <p:cNvPr id="60430" name="Rectangle 14"/>
          <p:cNvSpPr>
            <a:spLocks noChangeArrowheads="1"/>
          </p:cNvSpPr>
          <p:nvPr/>
        </p:nvSpPr>
        <p:spPr bwMode="auto">
          <a:xfrm>
            <a:off x="533400" y="457200"/>
            <a:ext cx="8153400" cy="1631216"/>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indent="442913" algn="just" fontAlgn="base">
              <a:spcBef>
                <a:spcPct val="0"/>
              </a:spcBef>
              <a:spcAft>
                <a:spcPct val="0"/>
              </a:spcAf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Важная роль в достижении оздоровительного эффекта от занятий принадлежит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самим занимающимся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Самоконтроль, т.е. наблюдение за своим состоянием и самочувствием, в дополнение к врачебному контролю, помогает получить данные непосредственного воздействия каждого занятия</a:t>
            </a:r>
            <a:r>
              <a:rPr lang="ru-RU" sz="2000" dirty="0" smtClean="0">
                <a:solidFill>
                  <a:srgbClr val="000000"/>
                </a:solidFill>
                <a:latin typeface="Times New Roman" pitchFamily="18" charset="0"/>
                <a:ea typeface="Times New Roman" pitchFamily="18" charset="0"/>
                <a:cs typeface="Times New Roman" pitchFamily="18" charset="0"/>
              </a:rPr>
              <a:t>. </a:t>
            </a:r>
          </a:p>
        </p:txBody>
      </p:sp>
      <p:sp>
        <p:nvSpPr>
          <p:cNvPr id="4" name="Прямоугольник 3"/>
          <p:cNvSpPr/>
          <p:nvPr/>
        </p:nvSpPr>
        <p:spPr>
          <a:xfrm>
            <a:off x="533400" y="2514600"/>
            <a:ext cx="8382000" cy="1938992"/>
          </a:xfrm>
          <a:prstGeom prst="rect">
            <a:avLst/>
          </a:prstGeom>
          <a:solidFill>
            <a:schemeClr val="accent6">
              <a:lumMod val="20000"/>
              <a:lumOff val="80000"/>
            </a:schemeClr>
          </a:solidFill>
        </p:spPr>
        <p:txBody>
          <a:bodyPr wrap="square">
            <a:spAutoFit/>
          </a:bodyPr>
          <a:lstStyle/>
          <a:p>
            <a:pPr lvl="0" indent="442913" algn="just"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Самоконтроль не заменяет врачебного контроля, а является существенным дополнением к нему. Он необходим для того, чтобы правильно подобрать начальный, стартовый уровень физической нагрузки, а также осуществлять систематический контроль за физическими нагрузками с целью их своевременной коррекции во избежание перегрузок и срывов, и получения максимально положительного результата. </a:t>
            </a:r>
            <a:r>
              <a:rPr lang="ru-RU" dirty="0" smtClean="0">
                <a:solidFill>
                  <a:srgbClr val="000000"/>
                </a:solidFill>
                <a:latin typeface="Times New Roman" pitchFamily="18" charset="0"/>
                <a:ea typeface="Times New Roman" pitchFamily="18" charset="0"/>
                <a:cs typeface="Times New Roman" pitchFamily="18" charset="0"/>
              </a:rPr>
              <a:t>	</a:t>
            </a:r>
          </a:p>
        </p:txBody>
      </p:sp>
      <p:sp>
        <p:nvSpPr>
          <p:cNvPr id="5" name="Прямоугольник 4"/>
          <p:cNvSpPr/>
          <p:nvPr/>
        </p:nvSpPr>
        <p:spPr>
          <a:xfrm>
            <a:off x="457200" y="4953000"/>
            <a:ext cx="8229600" cy="1631216"/>
          </a:xfrm>
          <a:prstGeom prst="rect">
            <a:avLst/>
          </a:prstGeom>
          <a:solidFill>
            <a:schemeClr val="accent6">
              <a:lumMod val="20000"/>
              <a:lumOff val="80000"/>
            </a:schemeClr>
          </a:solidFill>
          <a:effectLst>
            <a:softEdge rad="63500"/>
          </a:effectLst>
        </p:spPr>
        <p:txBody>
          <a:bodyPr wrap="square">
            <a:spAutoFit/>
          </a:bodyPr>
          <a:lstStyle/>
          <a:p>
            <a:pPr lvl="0" indent="442913" algn="just" fontAlgn="base">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Самоконтролю подлежат субъективные ощущения занимающегося.Оценка осуществляется перед выполнением физической нагрузки, в процессе выполнения и после ее завершения. Это очень важный показатель, позволяющий учитывать индивидуальную переносимость нагрузки.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57200" y="1143000"/>
          <a:ext cx="8229600" cy="5493258"/>
        </p:xfrm>
        <a:graphic>
          <a:graphicData uri="http://schemas.openxmlformats.org/drawingml/2006/table">
            <a:tbl>
              <a:tblPr/>
              <a:tblGrid>
                <a:gridCol w="2646004"/>
                <a:gridCol w="5583596"/>
              </a:tblGrid>
              <a:tr h="447083">
                <a:tc>
                  <a:txBody>
                    <a:bodyPr/>
                    <a:lstStyle/>
                    <a:p>
                      <a:pPr marL="26670" indent="443230" algn="ctr">
                        <a:lnSpc>
                          <a:spcPct val="107000"/>
                        </a:lnSpc>
                        <a:spcAft>
                          <a:spcPts val="0"/>
                        </a:spcAft>
                      </a:pPr>
                      <a:r>
                        <a:rPr lang="en-US" sz="1600" b="1" dirty="0" err="1">
                          <a:solidFill>
                            <a:srgbClr val="000000"/>
                          </a:solidFill>
                          <a:latin typeface="Times New Roman"/>
                          <a:ea typeface="Times New Roman"/>
                          <a:cs typeface="Times New Roman"/>
                        </a:rPr>
                        <a:t>Признаки</a:t>
                      </a:r>
                      <a:r>
                        <a:rPr lang="en-US" sz="1600" b="1" dirty="0">
                          <a:solidFill>
                            <a:srgbClr val="000000"/>
                          </a:solidFill>
                          <a:latin typeface="Times New Roman"/>
                          <a:ea typeface="Times New Roman"/>
                          <a:cs typeface="Times New Roman"/>
                        </a:rPr>
                        <a:t> </a:t>
                      </a:r>
                      <a:endParaRPr lang="ru-RU" sz="1600" b="1" dirty="0">
                        <a:solidFill>
                          <a:srgbClr val="000000"/>
                        </a:solidFill>
                        <a:latin typeface="Times New Roman"/>
                        <a:ea typeface="Times New Roman"/>
                        <a:cs typeface="Times New Roman"/>
                      </a:endParaRPr>
                    </a:p>
                  </a:txBody>
                  <a:tcPr marL="0" marR="26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495" indent="443230" algn="ctr">
                        <a:lnSpc>
                          <a:spcPct val="107000"/>
                        </a:lnSpc>
                        <a:spcAft>
                          <a:spcPts val="0"/>
                        </a:spcAft>
                      </a:pPr>
                      <a:r>
                        <a:rPr lang="en-US" sz="1600" b="1" dirty="0" err="1">
                          <a:solidFill>
                            <a:srgbClr val="000000"/>
                          </a:solidFill>
                          <a:latin typeface="Times New Roman"/>
                          <a:ea typeface="Times New Roman"/>
                          <a:cs typeface="Times New Roman"/>
                        </a:rPr>
                        <a:t>Наименование</a:t>
                      </a:r>
                      <a:r>
                        <a:rPr lang="en-US" sz="1600" b="1" dirty="0">
                          <a:solidFill>
                            <a:srgbClr val="000000"/>
                          </a:solidFill>
                          <a:latin typeface="Times New Roman"/>
                          <a:ea typeface="Times New Roman"/>
                          <a:cs typeface="Times New Roman"/>
                        </a:rPr>
                        <a:t> </a:t>
                      </a:r>
                      <a:r>
                        <a:rPr lang="en-US" sz="1600" b="1" dirty="0" err="1">
                          <a:solidFill>
                            <a:srgbClr val="000000"/>
                          </a:solidFill>
                          <a:latin typeface="Times New Roman"/>
                          <a:ea typeface="Times New Roman"/>
                          <a:cs typeface="Times New Roman"/>
                        </a:rPr>
                        <a:t>признаков</a:t>
                      </a:r>
                      <a:r>
                        <a:rPr lang="en-US" sz="1600" b="1" dirty="0">
                          <a:solidFill>
                            <a:srgbClr val="000000"/>
                          </a:solidFill>
                          <a:latin typeface="Times New Roman"/>
                          <a:ea typeface="Times New Roman"/>
                          <a:cs typeface="Times New Roman"/>
                        </a:rPr>
                        <a:t> </a:t>
                      </a:r>
                      <a:endParaRPr lang="ru-RU" sz="1600" b="1" dirty="0">
                        <a:solidFill>
                          <a:srgbClr val="000000"/>
                        </a:solidFill>
                        <a:latin typeface="Times New Roman"/>
                        <a:ea typeface="Times New Roman"/>
                        <a:cs typeface="Times New Roman"/>
                      </a:endParaRPr>
                    </a:p>
                  </a:txBody>
                  <a:tcPr marL="0" marR="26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117">
                <a:tc>
                  <a:txBody>
                    <a:bodyPr/>
                    <a:lstStyle/>
                    <a:p>
                      <a:pPr indent="443230" algn="l">
                        <a:lnSpc>
                          <a:spcPct val="107000"/>
                        </a:lnSpc>
                        <a:spcAft>
                          <a:spcPts val="800"/>
                        </a:spcAft>
                      </a:pPr>
                      <a:r>
                        <a:rPr lang="ru-RU" sz="1600" dirty="0" smtClean="0">
                          <a:solidFill>
                            <a:srgbClr val="000000"/>
                          </a:solidFill>
                          <a:latin typeface="Times New Roman"/>
                          <a:ea typeface="Times New Roman"/>
                          <a:cs typeface="Times New Roman"/>
                        </a:rPr>
                        <a:t> </a:t>
                      </a:r>
                    </a:p>
                    <a:p>
                      <a:pPr indent="443230" algn="l">
                        <a:lnSpc>
                          <a:spcPct val="107000"/>
                        </a:lnSpc>
                        <a:spcAft>
                          <a:spcPts val="800"/>
                        </a:spcAft>
                      </a:pPr>
                      <a:endParaRPr lang="ru-RU" sz="1600" dirty="0" smtClean="0">
                        <a:solidFill>
                          <a:srgbClr val="000000"/>
                        </a:solidFill>
                        <a:latin typeface="Times New Roman"/>
                        <a:ea typeface="Times New Roman"/>
                        <a:cs typeface="Times New Roman"/>
                      </a:endParaRPr>
                    </a:p>
                    <a:p>
                      <a:pPr indent="443230" algn="l">
                        <a:lnSpc>
                          <a:spcPct val="107000"/>
                        </a:lnSpc>
                        <a:spcAft>
                          <a:spcPts val="800"/>
                        </a:spcAft>
                      </a:pPr>
                      <a:r>
                        <a:rPr lang="ru-RU" sz="1600" dirty="0" err="1" smtClean="0">
                          <a:solidFill>
                            <a:srgbClr val="000000"/>
                          </a:solidFill>
                          <a:latin typeface="Times New Roman"/>
                          <a:ea typeface="Times New Roman"/>
                          <a:cs typeface="Times New Roman"/>
                        </a:rPr>
                        <a:t>Суб</a:t>
                      </a:r>
                      <a:r>
                        <a:rPr lang="en-US" sz="1600" dirty="0" err="1" smtClean="0">
                          <a:solidFill>
                            <a:srgbClr val="000000"/>
                          </a:solidFill>
                          <a:latin typeface="Times New Roman"/>
                          <a:ea typeface="Times New Roman"/>
                          <a:cs typeface="Times New Roman"/>
                        </a:rPr>
                        <a:t>ъективные</a:t>
                      </a:r>
                      <a:r>
                        <a:rPr lang="en-US" sz="1600" dirty="0" smtClean="0">
                          <a:solidFill>
                            <a:srgbClr val="000000"/>
                          </a:solidFill>
                          <a:latin typeface="Times New Roman"/>
                          <a:ea typeface="Times New Roman"/>
                          <a:cs typeface="Times New Roman"/>
                        </a:rPr>
                        <a:t>  </a:t>
                      </a:r>
                      <a:endParaRPr lang="en-US" sz="1600" dirty="0">
                        <a:solidFill>
                          <a:srgbClr val="000000"/>
                        </a:solidFill>
                        <a:latin typeface="Times New Roman"/>
                        <a:ea typeface="Times New Roman"/>
                        <a:cs typeface="Times New Roman"/>
                      </a:endParaRPr>
                    </a:p>
                  </a:txBody>
                  <a:tcPr marL="0" marR="26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40005" indent="443230" algn="just">
                        <a:lnSpc>
                          <a:spcPct val="107000"/>
                        </a:lnSpc>
                        <a:spcAft>
                          <a:spcPts val="0"/>
                        </a:spcAft>
                      </a:pPr>
                      <a:r>
                        <a:rPr lang="ru-RU" sz="1600" dirty="0">
                          <a:solidFill>
                            <a:srgbClr val="000000"/>
                          </a:solidFill>
                          <a:latin typeface="Times New Roman"/>
                          <a:ea typeface="Times New Roman"/>
                          <a:cs typeface="Times New Roman"/>
                        </a:rPr>
                        <a:t>Боль в области сердца, за грудиной, появившаяся или усиливающаяся во время выполнения физических нагрузок. Головная боль, головокружение, усилившиеся при выполнении физических упражнений, резкая слабость, чрезмерная усталость, возникшие во время нагрузки. Сильное сердцебиение. Сильная отдышка. Нарушение координации движения </a:t>
                      </a:r>
                      <a:r>
                        <a:rPr lang="ru-RU" sz="1600" dirty="0" smtClean="0">
                          <a:solidFill>
                            <a:srgbClr val="000000"/>
                          </a:solidFill>
                          <a:latin typeface="Times New Roman"/>
                          <a:ea typeface="Times New Roman"/>
                          <a:cs typeface="Times New Roman"/>
                        </a:rPr>
                        <a:t>при </a:t>
                      </a:r>
                      <a:r>
                        <a:rPr lang="ru-RU" sz="1600" dirty="0">
                          <a:solidFill>
                            <a:srgbClr val="000000"/>
                          </a:solidFill>
                          <a:latin typeface="Times New Roman"/>
                          <a:ea typeface="Times New Roman"/>
                          <a:cs typeface="Times New Roman"/>
                        </a:rPr>
                        <a:t>выполнении упражнений и др. </a:t>
                      </a:r>
                    </a:p>
                  </a:txBody>
                  <a:tcPr marL="0" marR="26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512">
                <a:tc>
                  <a:txBody>
                    <a:bodyPr/>
                    <a:lstStyle/>
                    <a:p>
                      <a:pPr marL="68580" indent="443230" algn="l">
                        <a:lnSpc>
                          <a:spcPct val="107000"/>
                        </a:lnSpc>
                        <a:spcAft>
                          <a:spcPts val="0"/>
                        </a:spcAft>
                      </a:pPr>
                      <a:r>
                        <a:rPr lang="ru-RU" sz="1600" dirty="0">
                          <a:solidFill>
                            <a:srgbClr val="000000"/>
                          </a:solidFill>
                          <a:latin typeface="Times New Roman"/>
                          <a:ea typeface="Times New Roman"/>
                          <a:cs typeface="Times New Roman"/>
                        </a:rPr>
                        <a:t>    </a:t>
                      </a:r>
                      <a:r>
                        <a:rPr lang="en-US" sz="1600" dirty="0" err="1">
                          <a:solidFill>
                            <a:srgbClr val="000000"/>
                          </a:solidFill>
                          <a:latin typeface="Times New Roman"/>
                          <a:ea typeface="Times New Roman"/>
                          <a:cs typeface="Times New Roman"/>
                        </a:rPr>
                        <a:t>Объективные</a:t>
                      </a:r>
                      <a:r>
                        <a:rPr lang="en-US" sz="1600" dirty="0">
                          <a:solidFill>
                            <a:srgbClr val="000000"/>
                          </a:solidFill>
                          <a:latin typeface="Times New Roman"/>
                          <a:ea typeface="Times New Roman"/>
                          <a:cs typeface="Times New Roman"/>
                        </a:rPr>
                        <a:t>  </a:t>
                      </a:r>
                      <a:endParaRPr lang="ru-RU" sz="1600" dirty="0">
                        <a:solidFill>
                          <a:srgbClr val="000000"/>
                        </a:solidFill>
                        <a:latin typeface="Times New Roman"/>
                        <a:ea typeface="Times New Roman"/>
                        <a:cs typeface="Times New Roman"/>
                      </a:endParaRPr>
                    </a:p>
                  </a:txBody>
                  <a:tcPr marL="0" marR="26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40005" lvl="0" indent="443230" algn="just" defTabSz="914400" rtl="0" eaLnBrk="1" fontAlgn="auto" latinLnBrk="0" hangingPunct="1">
                        <a:lnSpc>
                          <a:spcPct val="107000"/>
                        </a:lnSpc>
                        <a:spcBef>
                          <a:spcPts val="0"/>
                        </a:spcBef>
                        <a:spcAft>
                          <a:spcPts val="0"/>
                        </a:spcAft>
                        <a:buClrTx/>
                        <a:buSzTx/>
                        <a:buFontTx/>
                        <a:buNone/>
                        <a:tabLst/>
                        <a:defRPr/>
                      </a:pPr>
                      <a:r>
                        <a:rPr lang="ru-RU" sz="1600" dirty="0">
                          <a:solidFill>
                            <a:srgbClr val="000000"/>
                          </a:solidFill>
                          <a:latin typeface="Times New Roman"/>
                          <a:ea typeface="Times New Roman"/>
                          <a:cs typeface="Times New Roman"/>
                        </a:rPr>
                        <a:t>Нарушение ритма, появление частых или групповых экстрасистол; приступ мерцательной или пароксизмальной тахикардии. </a:t>
                      </a:r>
                      <a:r>
                        <a:rPr lang="en-US" sz="1600" dirty="0" err="1" smtClean="0">
                          <a:solidFill>
                            <a:srgbClr val="000000"/>
                          </a:solidFill>
                          <a:latin typeface="Times New Roman"/>
                          <a:ea typeface="Times New Roman"/>
                          <a:cs typeface="Times New Roman"/>
                        </a:rPr>
                        <a:t>Сниже</a:t>
                      </a:r>
                      <a:r>
                        <a:rPr lang="ru-RU" sz="1600" dirty="0" err="1" smtClean="0">
                          <a:solidFill>
                            <a:srgbClr val="000000"/>
                          </a:solidFill>
                          <a:latin typeface="Times New Roman"/>
                          <a:ea typeface="Times New Roman"/>
                          <a:cs typeface="Times New Roman"/>
                        </a:rPr>
                        <a:t>ние</a:t>
                      </a:r>
                      <a:r>
                        <a:rPr lang="ru-RU" sz="1600" dirty="0" smtClean="0">
                          <a:solidFill>
                            <a:srgbClr val="000000"/>
                          </a:solidFill>
                          <a:latin typeface="Times New Roman"/>
                          <a:ea typeface="Times New Roman"/>
                          <a:cs typeface="Times New Roman"/>
                        </a:rPr>
                        <a:t> ЧСС в ответ на увеличение нагрузки; учащение пульса выше пороговой величины или рекомендуемой врачом для данного режима. Высокое АД с учетом индивидуальных исходных значений или выше 220-230/120-130 мм </a:t>
                      </a:r>
                      <a:r>
                        <a:rPr lang="ru-RU" sz="1600" dirty="0" err="1" smtClean="0">
                          <a:solidFill>
                            <a:srgbClr val="000000"/>
                          </a:solidFill>
                          <a:latin typeface="Times New Roman"/>
                          <a:ea typeface="Times New Roman"/>
                          <a:cs typeface="Times New Roman"/>
                        </a:rPr>
                        <a:t>рт.ст</a:t>
                      </a:r>
                      <a:r>
                        <a:rPr lang="ru-RU" sz="1600" dirty="0" smtClean="0">
                          <a:solidFill>
                            <a:srgbClr val="000000"/>
                          </a:solidFill>
                          <a:latin typeface="Times New Roman"/>
                          <a:ea typeface="Times New Roman"/>
                          <a:cs typeface="Times New Roman"/>
                        </a:rPr>
                        <a:t>. при удовлетворительном самочувствии; снижение АД в ответ на увеличение нагрузки. Резкая бледность или чрезмерная гиперемия кожных покровов; холодный пот или чрезмерная потливость; тошнота, рвота, возникшие при выполнении нагрузки. </a:t>
                      </a:r>
                    </a:p>
                    <a:p>
                      <a:pPr marL="67310" marR="40005" lvl="0" indent="443230" algn="just" defTabSz="914400" rtl="0" eaLnBrk="1" fontAlgn="auto" latinLnBrk="0" hangingPunct="1">
                        <a:lnSpc>
                          <a:spcPct val="107000"/>
                        </a:lnSpc>
                        <a:spcBef>
                          <a:spcPts val="0"/>
                        </a:spcBef>
                        <a:spcAft>
                          <a:spcPts val="0"/>
                        </a:spcAft>
                        <a:buClrTx/>
                        <a:buSzTx/>
                        <a:buFontTx/>
                        <a:buNone/>
                        <a:tabLst/>
                        <a:defRPr/>
                      </a:pPr>
                      <a:endParaRPr lang="ru-RU" sz="1600" dirty="0">
                        <a:solidFill>
                          <a:srgbClr val="000000"/>
                        </a:solidFill>
                        <a:latin typeface="Times New Roman"/>
                        <a:ea typeface="Times New Roman"/>
                        <a:cs typeface="Times New Roman"/>
                      </a:endParaRPr>
                    </a:p>
                  </a:txBody>
                  <a:tcPr marL="0" marR="26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3496" name="Rectangle 8"/>
          <p:cNvSpPr>
            <a:spLocks noChangeArrowheads="1"/>
          </p:cNvSpPr>
          <p:nvPr/>
        </p:nvSpPr>
        <p:spPr bwMode="auto">
          <a:xfrm>
            <a:off x="381000" y="381001"/>
            <a:ext cx="8382000" cy="786433"/>
          </a:xfrm>
          <a:prstGeom prst="rect">
            <a:avLst/>
          </a:prstGeom>
          <a:noFill/>
          <a:ln w="9525">
            <a:noFill/>
            <a:miter lim="800000"/>
            <a:headEnd/>
            <a:tailEnd/>
          </a:ln>
          <a:effectLst/>
        </p:spPr>
        <p:txBody>
          <a:bodyPr vert="horz" wrap="square" lIns="412620" tIns="45720" rIns="450708" bIns="1587" numCol="1" anchor="ctr" anchorCtr="0" compatLnSpc="1">
            <a:prstTxWarp prst="textNoShape">
              <a:avLst/>
            </a:prstTxWarp>
            <a:spAutoFit/>
          </a:bodyPr>
          <a:lstStyle/>
          <a:p>
            <a:pPr marL="0" marR="0" lvl="0" indent="442913"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Критерии</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неадекватности</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физической</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нагрузки</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442913"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63489" name="Group 25394"/>
          <p:cNvGrpSpPr>
            <a:grpSpLocks/>
          </p:cNvGrpSpPr>
          <p:nvPr/>
        </p:nvGrpSpPr>
        <p:grpSpPr bwMode="auto">
          <a:xfrm>
            <a:off x="0" y="0"/>
            <a:ext cx="1868488" cy="3070225"/>
            <a:chOff x="0" y="0"/>
            <a:chExt cx="18679" cy="30700"/>
          </a:xfrm>
        </p:grpSpPr>
        <p:sp>
          <p:nvSpPr>
            <p:cNvPr id="63495" name="Rectangle 3514"/>
            <p:cNvSpPr>
              <a:spLocks noChangeArrowheads="1"/>
            </p:cNvSpPr>
            <p:nvPr/>
          </p:nvSpPr>
          <p:spPr bwMode="auto">
            <a:xfrm>
              <a:off x="2760" y="9031"/>
              <a:ext cx="2356" cy="2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3494" name="Rectangle 3515"/>
            <p:cNvSpPr>
              <a:spLocks noChangeArrowheads="1"/>
            </p:cNvSpPr>
            <p:nvPr/>
          </p:nvSpPr>
          <p:spPr bwMode="auto">
            <a:xfrm>
              <a:off x="4528" y="9384"/>
              <a:ext cx="14724" cy="21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63493" name="Rectangle 3516"/>
            <p:cNvSpPr>
              <a:spLocks noChangeArrowheads="1"/>
            </p:cNvSpPr>
            <p:nvPr/>
          </p:nvSpPr>
          <p:spPr bwMode="auto">
            <a:xfrm>
              <a:off x="15595" y="9031"/>
              <a:ext cx="592" cy="2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3492" name="Rectangle 3564"/>
            <p:cNvSpPr>
              <a:spLocks noChangeArrowheads="1"/>
            </p:cNvSpPr>
            <p:nvPr/>
          </p:nvSpPr>
          <p:spPr bwMode="auto">
            <a:xfrm rot="16200000">
              <a:off x="3226" y="13246"/>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63491" name="Rectangle 3565"/>
            <p:cNvSpPr>
              <a:spLocks noChangeArrowheads="1"/>
            </p:cNvSpPr>
            <p:nvPr/>
          </p:nvSpPr>
          <p:spPr bwMode="auto">
            <a:xfrm rot="16200000">
              <a:off x="7810" y="8669"/>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sp>
          <p:nvSpPr>
            <p:cNvPr id="63490" name="Rectangle 3566"/>
            <p:cNvSpPr>
              <a:spLocks noChangeArrowheads="1"/>
            </p:cNvSpPr>
            <p:nvPr/>
          </p:nvSpPr>
          <p:spPr bwMode="auto">
            <a:xfrm rot="16200000">
              <a:off x="11444" y="4450"/>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457200" y="685800"/>
            <a:ext cx="8382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индивидуальной самооценке результатов, как отдельно взятой тренировки, так и тренировочного процесса за определенный период времени необходимо понимать основные состояния, которые могут возникнуть: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291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Утомление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это нормальное временное состояние организма, возникающее вследствие выполнения мышечной работы.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2913"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Признаки утомления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усталость, снижение работоспособности, ухудшение координации и некоторых физиологических показателей ЧСС, ЧД. В рамках дозированной скандинавской ходьбы начальный период изменения общего режима физической активности физические нагрузки не следует проводить до выраженных признаком утомления.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Как выбрать палки для скандинавской ходьбы — Блог «Спорт-Марафон»"/>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96101"/>
          </a:xfrm>
          <a:prstGeom prst="rect">
            <a:avLst/>
          </a:prstGeom>
          <a:noFill/>
        </p:spPr>
      </p:pic>
      <p:sp>
        <p:nvSpPr>
          <p:cNvPr id="56350"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56321" name="Group 27594"/>
          <p:cNvGrpSpPr>
            <a:grpSpLocks/>
          </p:cNvGrpSpPr>
          <p:nvPr/>
        </p:nvGrpSpPr>
        <p:grpSpPr bwMode="auto">
          <a:xfrm>
            <a:off x="-7086600" y="762000"/>
            <a:ext cx="6876528" cy="7814529"/>
            <a:chOff x="-10192" y="0"/>
            <a:chExt cx="68768" cy="78137"/>
          </a:xfrm>
        </p:grpSpPr>
        <p:sp>
          <p:nvSpPr>
            <p:cNvPr id="56349" name="Shape 30455"/>
            <p:cNvSpPr>
              <a:spLocks noChangeArrowheads="1"/>
            </p:cNvSpPr>
            <p:nvPr/>
          </p:nvSpPr>
          <p:spPr bwMode="auto">
            <a:xfrm>
              <a:off x="2044" y="0"/>
              <a:ext cx="91" cy="91"/>
            </a:xfrm>
            <a:custGeom>
              <a:avLst/>
              <a:gdLst/>
              <a:ahLst/>
              <a:cxnLst>
                <a:cxn ang="0">
                  <a:pos x="0" y="0"/>
                </a:cxn>
                <a:cxn ang="0">
                  <a:pos x="9144" y="0"/>
                </a:cxn>
                <a:cxn ang="0">
                  <a:pos x="9144" y="9144"/>
                </a:cxn>
                <a:cxn ang="0">
                  <a:pos x="0" y="9144"/>
                </a:cxn>
                <a:cxn ang="0">
                  <a:pos x="0" y="0"/>
                </a:cxn>
              </a:cxnLst>
              <a:rect l="0" t="0" r="r" b="b"/>
              <a:pathLst>
                <a:path w="9144" h="9144">
                  <a:moveTo>
                    <a:pt x="0" y="0"/>
                  </a:moveTo>
                  <a:lnTo>
                    <a:pt x="9144" y="0"/>
                  </a:lnTo>
                  <a:lnTo>
                    <a:pt x="9144"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8" name="Shape 30456"/>
            <p:cNvSpPr>
              <a:spLocks noChangeArrowheads="1"/>
            </p:cNvSpPr>
            <p:nvPr/>
          </p:nvSpPr>
          <p:spPr bwMode="auto">
            <a:xfrm>
              <a:off x="2105" y="0"/>
              <a:ext cx="17741" cy="91"/>
            </a:xfrm>
            <a:custGeom>
              <a:avLst/>
              <a:gdLst/>
              <a:ahLst/>
              <a:cxnLst>
                <a:cxn ang="0">
                  <a:pos x="0" y="0"/>
                </a:cxn>
                <a:cxn ang="0">
                  <a:pos x="1774190" y="0"/>
                </a:cxn>
                <a:cxn ang="0">
                  <a:pos x="1774190" y="9144"/>
                </a:cxn>
                <a:cxn ang="0">
                  <a:pos x="0" y="9144"/>
                </a:cxn>
                <a:cxn ang="0">
                  <a:pos x="0" y="0"/>
                </a:cxn>
              </a:cxnLst>
              <a:rect l="0" t="0" r="r" b="b"/>
              <a:pathLst>
                <a:path w="1774190" h="9144">
                  <a:moveTo>
                    <a:pt x="0" y="0"/>
                  </a:moveTo>
                  <a:lnTo>
                    <a:pt x="1774190" y="0"/>
                  </a:lnTo>
                  <a:lnTo>
                    <a:pt x="1774190"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7" name="Shape 30457"/>
            <p:cNvSpPr>
              <a:spLocks noChangeArrowheads="1"/>
            </p:cNvSpPr>
            <p:nvPr/>
          </p:nvSpPr>
          <p:spPr bwMode="auto">
            <a:xfrm>
              <a:off x="19847" y="0"/>
              <a:ext cx="91" cy="91"/>
            </a:xfrm>
            <a:custGeom>
              <a:avLst/>
              <a:gdLst/>
              <a:ahLst/>
              <a:cxnLst>
                <a:cxn ang="0">
                  <a:pos x="0" y="0"/>
                </a:cxn>
                <a:cxn ang="0">
                  <a:pos x="9144" y="0"/>
                </a:cxn>
                <a:cxn ang="0">
                  <a:pos x="9144" y="9144"/>
                </a:cxn>
                <a:cxn ang="0">
                  <a:pos x="0" y="9144"/>
                </a:cxn>
                <a:cxn ang="0">
                  <a:pos x="0" y="0"/>
                </a:cxn>
              </a:cxnLst>
              <a:rect l="0" t="0" r="r" b="b"/>
              <a:pathLst>
                <a:path w="9144" h="9144">
                  <a:moveTo>
                    <a:pt x="0" y="0"/>
                  </a:moveTo>
                  <a:lnTo>
                    <a:pt x="9144" y="0"/>
                  </a:lnTo>
                  <a:lnTo>
                    <a:pt x="9144"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6" name="Shape 30458"/>
            <p:cNvSpPr>
              <a:spLocks noChangeArrowheads="1"/>
            </p:cNvSpPr>
            <p:nvPr/>
          </p:nvSpPr>
          <p:spPr bwMode="auto">
            <a:xfrm>
              <a:off x="19908" y="0"/>
              <a:ext cx="37514" cy="91"/>
            </a:xfrm>
            <a:custGeom>
              <a:avLst/>
              <a:gdLst/>
              <a:ahLst/>
              <a:cxnLst>
                <a:cxn ang="0">
                  <a:pos x="0" y="0"/>
                </a:cxn>
                <a:cxn ang="0">
                  <a:pos x="3751453" y="0"/>
                </a:cxn>
                <a:cxn ang="0">
                  <a:pos x="3751453" y="9144"/>
                </a:cxn>
                <a:cxn ang="0">
                  <a:pos x="0" y="9144"/>
                </a:cxn>
                <a:cxn ang="0">
                  <a:pos x="0" y="0"/>
                </a:cxn>
              </a:cxnLst>
              <a:rect l="0" t="0" r="r" b="b"/>
              <a:pathLst>
                <a:path w="3751453" h="9144">
                  <a:moveTo>
                    <a:pt x="0" y="0"/>
                  </a:moveTo>
                  <a:lnTo>
                    <a:pt x="3751453" y="0"/>
                  </a:lnTo>
                  <a:lnTo>
                    <a:pt x="3751453"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5" name="Shape 30459"/>
            <p:cNvSpPr>
              <a:spLocks noChangeArrowheads="1"/>
            </p:cNvSpPr>
            <p:nvPr/>
          </p:nvSpPr>
          <p:spPr bwMode="auto">
            <a:xfrm>
              <a:off x="57423" y="0"/>
              <a:ext cx="91" cy="91"/>
            </a:xfrm>
            <a:custGeom>
              <a:avLst/>
              <a:gdLst/>
              <a:ahLst/>
              <a:cxnLst>
                <a:cxn ang="0">
                  <a:pos x="0" y="0"/>
                </a:cxn>
                <a:cxn ang="0">
                  <a:pos x="9144" y="0"/>
                </a:cxn>
                <a:cxn ang="0">
                  <a:pos x="9144" y="9144"/>
                </a:cxn>
                <a:cxn ang="0">
                  <a:pos x="0" y="9144"/>
                </a:cxn>
                <a:cxn ang="0">
                  <a:pos x="0" y="0"/>
                </a:cxn>
              </a:cxnLst>
              <a:rect l="0" t="0" r="r" b="b"/>
              <a:pathLst>
                <a:path w="9144" h="9144">
                  <a:moveTo>
                    <a:pt x="0" y="0"/>
                  </a:moveTo>
                  <a:lnTo>
                    <a:pt x="9144" y="0"/>
                  </a:lnTo>
                  <a:lnTo>
                    <a:pt x="9144"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4" name="Shape 30460"/>
            <p:cNvSpPr>
              <a:spLocks noChangeArrowheads="1"/>
            </p:cNvSpPr>
            <p:nvPr/>
          </p:nvSpPr>
          <p:spPr bwMode="auto">
            <a:xfrm>
              <a:off x="2044" y="60"/>
              <a:ext cx="91" cy="24542"/>
            </a:xfrm>
            <a:custGeom>
              <a:avLst/>
              <a:gdLst/>
              <a:ahLst/>
              <a:cxnLst>
                <a:cxn ang="0">
                  <a:pos x="0" y="0"/>
                </a:cxn>
                <a:cxn ang="0">
                  <a:pos x="9144" y="0"/>
                </a:cxn>
                <a:cxn ang="0">
                  <a:pos x="9144" y="2454275"/>
                </a:cxn>
                <a:cxn ang="0">
                  <a:pos x="0" y="2454275"/>
                </a:cxn>
                <a:cxn ang="0">
                  <a:pos x="0" y="0"/>
                </a:cxn>
              </a:cxnLst>
              <a:rect l="0" t="0" r="r" b="b"/>
              <a:pathLst>
                <a:path w="9144" h="2454275">
                  <a:moveTo>
                    <a:pt x="0" y="0"/>
                  </a:moveTo>
                  <a:lnTo>
                    <a:pt x="9144" y="0"/>
                  </a:lnTo>
                  <a:lnTo>
                    <a:pt x="9144" y="2454275"/>
                  </a:lnTo>
                  <a:lnTo>
                    <a:pt x="0" y="2454275"/>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3" name="Shape 30461"/>
            <p:cNvSpPr>
              <a:spLocks noChangeArrowheads="1"/>
            </p:cNvSpPr>
            <p:nvPr/>
          </p:nvSpPr>
          <p:spPr bwMode="auto">
            <a:xfrm>
              <a:off x="2044" y="24603"/>
              <a:ext cx="91" cy="91"/>
            </a:xfrm>
            <a:custGeom>
              <a:avLst/>
              <a:gdLst/>
              <a:ahLst/>
              <a:cxnLst>
                <a:cxn ang="0">
                  <a:pos x="0" y="0"/>
                </a:cxn>
                <a:cxn ang="0">
                  <a:pos x="9144" y="0"/>
                </a:cxn>
                <a:cxn ang="0">
                  <a:pos x="9144" y="9144"/>
                </a:cxn>
                <a:cxn ang="0">
                  <a:pos x="0" y="9144"/>
                </a:cxn>
                <a:cxn ang="0">
                  <a:pos x="0" y="0"/>
                </a:cxn>
              </a:cxnLst>
              <a:rect l="0" t="0" r="r" b="b"/>
              <a:pathLst>
                <a:path w="9144" h="9144">
                  <a:moveTo>
                    <a:pt x="0" y="0"/>
                  </a:moveTo>
                  <a:lnTo>
                    <a:pt x="9144" y="0"/>
                  </a:lnTo>
                  <a:lnTo>
                    <a:pt x="9144"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2" name="Shape 30462"/>
            <p:cNvSpPr>
              <a:spLocks noChangeArrowheads="1"/>
            </p:cNvSpPr>
            <p:nvPr/>
          </p:nvSpPr>
          <p:spPr bwMode="auto">
            <a:xfrm>
              <a:off x="2105" y="24603"/>
              <a:ext cx="17741" cy="91"/>
            </a:xfrm>
            <a:custGeom>
              <a:avLst/>
              <a:gdLst/>
              <a:ahLst/>
              <a:cxnLst>
                <a:cxn ang="0">
                  <a:pos x="0" y="0"/>
                </a:cxn>
                <a:cxn ang="0">
                  <a:pos x="1774190" y="0"/>
                </a:cxn>
                <a:cxn ang="0">
                  <a:pos x="1774190" y="9144"/>
                </a:cxn>
                <a:cxn ang="0">
                  <a:pos x="0" y="9144"/>
                </a:cxn>
                <a:cxn ang="0">
                  <a:pos x="0" y="0"/>
                </a:cxn>
              </a:cxnLst>
              <a:rect l="0" t="0" r="r" b="b"/>
              <a:pathLst>
                <a:path w="1774190" h="9144">
                  <a:moveTo>
                    <a:pt x="0" y="0"/>
                  </a:moveTo>
                  <a:lnTo>
                    <a:pt x="1774190" y="0"/>
                  </a:lnTo>
                  <a:lnTo>
                    <a:pt x="1774190"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1" name="Shape 30463"/>
            <p:cNvSpPr>
              <a:spLocks noChangeArrowheads="1"/>
            </p:cNvSpPr>
            <p:nvPr/>
          </p:nvSpPr>
          <p:spPr bwMode="auto">
            <a:xfrm>
              <a:off x="19847" y="60"/>
              <a:ext cx="91" cy="24542"/>
            </a:xfrm>
            <a:custGeom>
              <a:avLst/>
              <a:gdLst/>
              <a:ahLst/>
              <a:cxnLst>
                <a:cxn ang="0">
                  <a:pos x="0" y="0"/>
                </a:cxn>
                <a:cxn ang="0">
                  <a:pos x="9144" y="0"/>
                </a:cxn>
                <a:cxn ang="0">
                  <a:pos x="9144" y="2454275"/>
                </a:cxn>
                <a:cxn ang="0">
                  <a:pos x="0" y="2454275"/>
                </a:cxn>
                <a:cxn ang="0">
                  <a:pos x="0" y="0"/>
                </a:cxn>
              </a:cxnLst>
              <a:rect l="0" t="0" r="r" b="b"/>
              <a:pathLst>
                <a:path w="9144" h="2454275">
                  <a:moveTo>
                    <a:pt x="0" y="0"/>
                  </a:moveTo>
                  <a:lnTo>
                    <a:pt x="9144" y="0"/>
                  </a:lnTo>
                  <a:lnTo>
                    <a:pt x="9144" y="2454275"/>
                  </a:lnTo>
                  <a:lnTo>
                    <a:pt x="0" y="2454275"/>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40" name="Shape 30464"/>
            <p:cNvSpPr>
              <a:spLocks noChangeArrowheads="1"/>
            </p:cNvSpPr>
            <p:nvPr/>
          </p:nvSpPr>
          <p:spPr bwMode="auto">
            <a:xfrm>
              <a:off x="19847" y="24603"/>
              <a:ext cx="91" cy="91"/>
            </a:xfrm>
            <a:custGeom>
              <a:avLst/>
              <a:gdLst/>
              <a:ahLst/>
              <a:cxnLst>
                <a:cxn ang="0">
                  <a:pos x="0" y="0"/>
                </a:cxn>
                <a:cxn ang="0">
                  <a:pos x="9144" y="0"/>
                </a:cxn>
                <a:cxn ang="0">
                  <a:pos x="9144" y="9144"/>
                </a:cxn>
                <a:cxn ang="0">
                  <a:pos x="0" y="9144"/>
                </a:cxn>
                <a:cxn ang="0">
                  <a:pos x="0" y="0"/>
                </a:cxn>
              </a:cxnLst>
              <a:rect l="0" t="0" r="r" b="b"/>
              <a:pathLst>
                <a:path w="9144" h="9144">
                  <a:moveTo>
                    <a:pt x="0" y="0"/>
                  </a:moveTo>
                  <a:lnTo>
                    <a:pt x="9144" y="0"/>
                  </a:lnTo>
                  <a:lnTo>
                    <a:pt x="9144"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39" name="Shape 30465"/>
            <p:cNvSpPr>
              <a:spLocks noChangeArrowheads="1"/>
            </p:cNvSpPr>
            <p:nvPr/>
          </p:nvSpPr>
          <p:spPr bwMode="auto">
            <a:xfrm>
              <a:off x="19908" y="24603"/>
              <a:ext cx="37514" cy="91"/>
            </a:xfrm>
            <a:custGeom>
              <a:avLst/>
              <a:gdLst/>
              <a:ahLst/>
              <a:cxnLst>
                <a:cxn ang="0">
                  <a:pos x="0" y="0"/>
                </a:cxn>
                <a:cxn ang="0">
                  <a:pos x="3751453" y="0"/>
                </a:cxn>
                <a:cxn ang="0">
                  <a:pos x="3751453" y="9144"/>
                </a:cxn>
                <a:cxn ang="0">
                  <a:pos x="0" y="9144"/>
                </a:cxn>
                <a:cxn ang="0">
                  <a:pos x="0" y="0"/>
                </a:cxn>
              </a:cxnLst>
              <a:rect l="0" t="0" r="r" b="b"/>
              <a:pathLst>
                <a:path w="3751453" h="9144">
                  <a:moveTo>
                    <a:pt x="0" y="0"/>
                  </a:moveTo>
                  <a:lnTo>
                    <a:pt x="3751453" y="0"/>
                  </a:lnTo>
                  <a:lnTo>
                    <a:pt x="3751453"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38" name="Shape 30466"/>
            <p:cNvSpPr>
              <a:spLocks noChangeArrowheads="1"/>
            </p:cNvSpPr>
            <p:nvPr/>
          </p:nvSpPr>
          <p:spPr bwMode="auto">
            <a:xfrm>
              <a:off x="57423" y="60"/>
              <a:ext cx="91" cy="24542"/>
            </a:xfrm>
            <a:custGeom>
              <a:avLst/>
              <a:gdLst/>
              <a:ahLst/>
              <a:cxnLst>
                <a:cxn ang="0">
                  <a:pos x="0" y="0"/>
                </a:cxn>
                <a:cxn ang="0">
                  <a:pos x="9144" y="0"/>
                </a:cxn>
                <a:cxn ang="0">
                  <a:pos x="9144" y="2454275"/>
                </a:cxn>
                <a:cxn ang="0">
                  <a:pos x="0" y="2454275"/>
                </a:cxn>
                <a:cxn ang="0">
                  <a:pos x="0" y="0"/>
                </a:cxn>
              </a:cxnLst>
              <a:rect l="0" t="0" r="r" b="b"/>
              <a:pathLst>
                <a:path w="9144" h="2454275">
                  <a:moveTo>
                    <a:pt x="0" y="0"/>
                  </a:moveTo>
                  <a:lnTo>
                    <a:pt x="9144" y="0"/>
                  </a:lnTo>
                  <a:lnTo>
                    <a:pt x="9144" y="2454275"/>
                  </a:lnTo>
                  <a:lnTo>
                    <a:pt x="0" y="2454275"/>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37" name="Shape 30467"/>
            <p:cNvSpPr>
              <a:spLocks noChangeArrowheads="1"/>
            </p:cNvSpPr>
            <p:nvPr/>
          </p:nvSpPr>
          <p:spPr bwMode="auto">
            <a:xfrm>
              <a:off x="57423" y="24603"/>
              <a:ext cx="91" cy="91"/>
            </a:xfrm>
            <a:custGeom>
              <a:avLst/>
              <a:gdLst/>
              <a:ahLst/>
              <a:cxnLst>
                <a:cxn ang="0">
                  <a:pos x="0" y="0"/>
                </a:cxn>
                <a:cxn ang="0">
                  <a:pos x="9144" y="0"/>
                </a:cxn>
                <a:cxn ang="0">
                  <a:pos x="9144" y="9144"/>
                </a:cxn>
                <a:cxn ang="0">
                  <a:pos x="0" y="9144"/>
                </a:cxn>
                <a:cxn ang="0">
                  <a:pos x="0" y="0"/>
                </a:cxn>
              </a:cxnLst>
              <a:rect l="0" t="0" r="r" b="b"/>
              <a:pathLst>
                <a:path w="9144" h="9144">
                  <a:moveTo>
                    <a:pt x="0" y="0"/>
                  </a:moveTo>
                  <a:lnTo>
                    <a:pt x="9144" y="0"/>
                  </a:lnTo>
                  <a:lnTo>
                    <a:pt x="9144" y="9144"/>
                  </a:lnTo>
                  <a:lnTo>
                    <a:pt x="0" y="9144"/>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ru-RU"/>
            </a:p>
          </p:txBody>
        </p:sp>
        <p:sp>
          <p:nvSpPr>
            <p:cNvPr id="56336" name="Rectangle 3678"/>
            <p:cNvSpPr>
              <a:spLocks noChangeArrowheads="1"/>
            </p:cNvSpPr>
            <p:nvPr/>
          </p:nvSpPr>
          <p:spPr bwMode="auto">
            <a:xfrm rot="16200000" flipV="1">
              <a:off x="-8864" y="67875"/>
              <a:ext cx="8934" cy="115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5" name="Rectangle 3679"/>
            <p:cNvSpPr>
              <a:spLocks noChangeArrowheads="1"/>
            </p:cNvSpPr>
            <p:nvPr/>
          </p:nvSpPr>
          <p:spPr bwMode="auto">
            <a:xfrm rot="16200000">
              <a:off x="7810" y="62797"/>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4" name="Rectangle 3680"/>
            <p:cNvSpPr>
              <a:spLocks noChangeArrowheads="1"/>
            </p:cNvSpPr>
            <p:nvPr/>
          </p:nvSpPr>
          <p:spPr bwMode="auto">
            <a:xfrm rot="16200000">
              <a:off x="11444" y="58578"/>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3" name="Rectangle 3681"/>
            <p:cNvSpPr>
              <a:spLocks noChangeArrowheads="1"/>
            </p:cNvSpPr>
            <p:nvPr/>
          </p:nvSpPr>
          <p:spPr bwMode="auto">
            <a:xfrm rot="16200000">
              <a:off x="14916" y="54328"/>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2" name="Rectangle 3682"/>
            <p:cNvSpPr>
              <a:spLocks noChangeArrowheads="1"/>
            </p:cNvSpPr>
            <p:nvPr/>
          </p:nvSpPr>
          <p:spPr bwMode="auto">
            <a:xfrm rot="16200000">
              <a:off x="18751" y="50540"/>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1" name="Rectangle 3683"/>
            <p:cNvSpPr>
              <a:spLocks noChangeArrowheads="1"/>
            </p:cNvSpPr>
            <p:nvPr/>
          </p:nvSpPr>
          <p:spPr bwMode="auto">
            <a:xfrm rot="16200000">
              <a:off x="21478" y="4648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30" name="Rectangle 3684"/>
            <p:cNvSpPr>
              <a:spLocks noChangeArrowheads="1"/>
            </p:cNvSpPr>
            <p:nvPr/>
          </p:nvSpPr>
          <p:spPr bwMode="auto">
            <a:xfrm rot="16200000">
              <a:off x="25336" y="42693"/>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9" name="Rectangle 3685"/>
            <p:cNvSpPr>
              <a:spLocks noChangeArrowheads="1"/>
            </p:cNvSpPr>
            <p:nvPr/>
          </p:nvSpPr>
          <p:spPr bwMode="auto">
            <a:xfrm rot="16200000">
              <a:off x="28067" y="38656"/>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8" name="Rectangle 3686"/>
            <p:cNvSpPr>
              <a:spLocks noChangeArrowheads="1"/>
            </p:cNvSpPr>
            <p:nvPr/>
          </p:nvSpPr>
          <p:spPr bwMode="auto">
            <a:xfrm rot="16200000">
              <a:off x="31667" y="34365"/>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Rectangle 3689"/>
            <p:cNvSpPr>
              <a:spLocks noChangeArrowheads="1"/>
            </p:cNvSpPr>
            <p:nvPr/>
          </p:nvSpPr>
          <p:spPr bwMode="auto">
            <a:xfrm rot="16200000">
              <a:off x="43166" y="22881"/>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6323" name="Rectangle 3691"/>
            <p:cNvSpPr>
              <a:spLocks noChangeArrowheads="1"/>
            </p:cNvSpPr>
            <p:nvPr/>
          </p:nvSpPr>
          <p:spPr bwMode="auto">
            <a:xfrm rot="16200000">
              <a:off x="48651" y="14237"/>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6366" name="Rectangle 46"/>
          <p:cNvSpPr>
            <a:spLocks noChangeArrowheads="1"/>
          </p:cNvSpPr>
          <p:nvPr/>
        </p:nvSpPr>
        <p:spPr bwMode="auto">
          <a:xfrm>
            <a:off x="533400" y="1524000"/>
            <a:ext cx="8305801" cy="3477875"/>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Переутомление – возникает в случае если после перенесенных физических нагрузок, новые нагрузки исполняется до момента полного восстановления работоспособности. В этом случае признаки утомления накапливаются, суммируются, что в результате приводит к дальнейшему нарушению функций организма, резкому снижению работоспособности, ухудшению самочувствия. Для устранения переутомления достаточно на протяжении нескольких последующих занятий уменьшить объем, интенсивность или продолжительность занятий. Возможно, увеличить периоды отдыха между занятиями. Если переутомление своевременно не выявлено, дальнейшее продолжение занятий может привести к более серьезному нарушению функций организма.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к выбрать палки для скандинавской ходьбы — Блог «Спорт-Марафон»"/>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96101"/>
          </a:xfrm>
          <a:prstGeom prst="rect">
            <a:avLst/>
          </a:prstGeom>
          <a:noFill/>
        </p:spPr>
      </p:pic>
      <p:sp>
        <p:nvSpPr>
          <p:cNvPr id="55297" name="Rectangle 1"/>
          <p:cNvSpPr>
            <a:spLocks noChangeArrowheads="1"/>
          </p:cNvSpPr>
          <p:nvPr/>
        </p:nvSpPr>
        <p:spPr bwMode="auto">
          <a:xfrm>
            <a:off x="533400" y="1752600"/>
            <a:ext cx="8382000" cy="3477875"/>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Перенапряжение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развивается при однократной физической нагрузке, превышающей функциональные возможности индивида из-за недостаточной тренированности или наличия у него патологических состояний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кардиораспираторной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кислородотранспортной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систем организма. Это состояние развивается во время или после серьезной нагрузки. Характеризуется признаками острой сердечной или сосудистой недостаточностью. Резкая общая слабость, головокружение, потемнение в глазах, возможно обморочное состояние, тошнота, рвота, бледность кожных покровов, цианоз, нитевидный пульс. При появлении признаков перенапряжения больному создают полный покой  и оказывают первую врачебную помощь.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81000" y="762001"/>
          <a:ext cx="8382000" cy="5791201"/>
        </p:xfrm>
        <a:graphic>
          <a:graphicData uri="http://schemas.openxmlformats.org/drawingml/2006/table">
            <a:tbl>
              <a:tblPr/>
              <a:tblGrid>
                <a:gridCol w="2794000"/>
                <a:gridCol w="2794000"/>
                <a:gridCol w="2794000"/>
              </a:tblGrid>
              <a:tr h="581522">
                <a:tc>
                  <a:txBody>
                    <a:bodyPr/>
                    <a:lstStyle/>
                    <a:p>
                      <a:pPr indent="443230" algn="ctr">
                        <a:lnSpc>
                          <a:spcPct val="107000"/>
                        </a:lnSpc>
                        <a:spcAft>
                          <a:spcPts val="0"/>
                        </a:spcAft>
                      </a:pPr>
                      <a:r>
                        <a:rPr lang="en-US" sz="1800" dirty="0" err="1">
                          <a:solidFill>
                            <a:srgbClr val="000000"/>
                          </a:solidFill>
                          <a:latin typeface="Times New Roman" pitchFamily="18" charset="0"/>
                          <a:ea typeface="Times New Roman"/>
                          <a:cs typeface="Times New Roman" pitchFamily="18" charset="0"/>
                        </a:rPr>
                        <a:t>Период</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занятия</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443230" algn="l">
                        <a:lnSpc>
                          <a:spcPct val="107000"/>
                        </a:lnSpc>
                        <a:spcAft>
                          <a:spcPts val="0"/>
                        </a:spcAft>
                      </a:pPr>
                      <a:r>
                        <a:rPr lang="en-US" sz="1800" dirty="0" err="1">
                          <a:solidFill>
                            <a:srgbClr val="000000"/>
                          </a:solidFill>
                          <a:latin typeface="Times New Roman" pitchFamily="18" charset="0"/>
                          <a:ea typeface="Times New Roman"/>
                          <a:cs typeface="Times New Roman" pitchFamily="18" charset="0"/>
                        </a:rPr>
                        <a:t>Продолжительность</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indent="443230" algn="ctr">
                        <a:lnSpc>
                          <a:spcPct val="107000"/>
                        </a:lnSpc>
                        <a:spcAft>
                          <a:spcPts val="0"/>
                        </a:spcAft>
                      </a:pPr>
                      <a:r>
                        <a:rPr lang="en-US" sz="1800">
                          <a:solidFill>
                            <a:srgbClr val="000000"/>
                          </a:solidFill>
                          <a:latin typeface="Times New Roman" pitchFamily="18" charset="0"/>
                          <a:ea typeface="Times New Roman"/>
                          <a:cs typeface="Times New Roman" pitchFamily="18" charset="0"/>
                        </a:rPr>
                        <a:t>Темп ходьбы </a:t>
                      </a:r>
                      <a:endParaRPr lang="ru-RU" sz="180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477">
                <a:tc>
                  <a:txBody>
                    <a:bodyPr/>
                    <a:lstStyle/>
                    <a:p>
                      <a:pPr marL="68580" indent="443230" algn="l">
                        <a:lnSpc>
                          <a:spcPct val="107000"/>
                        </a:lnSpc>
                        <a:spcAft>
                          <a:spcPts val="0"/>
                        </a:spcAft>
                      </a:pPr>
                      <a:r>
                        <a:rPr lang="en-US" sz="1800" dirty="0" err="1">
                          <a:solidFill>
                            <a:srgbClr val="000000"/>
                          </a:solidFill>
                          <a:latin typeface="Times New Roman" pitchFamily="18" charset="0"/>
                          <a:ea typeface="Times New Roman"/>
                          <a:cs typeface="Times New Roman" pitchFamily="18" charset="0"/>
                        </a:rPr>
                        <a:t>Разминка</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marR="36830" indent="443230" algn="l">
                        <a:lnSpc>
                          <a:spcPct val="107000"/>
                        </a:lnSpc>
                        <a:spcAft>
                          <a:spcPts val="0"/>
                        </a:spcAft>
                      </a:pPr>
                      <a:r>
                        <a:rPr lang="ru-RU" sz="1800" dirty="0">
                          <a:solidFill>
                            <a:srgbClr val="000000"/>
                          </a:solidFill>
                          <a:latin typeface="Times New Roman" pitchFamily="18" charset="0"/>
                          <a:ea typeface="Times New Roman"/>
                          <a:cs typeface="Times New Roman" pitchFamily="18" charset="0"/>
                        </a:rPr>
                        <a:t>6-8 упражнений с использованием палок для ходьбы в качестве гимнастического снаряда по 5-6 повторений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39386">
                <a:tc>
                  <a:txBody>
                    <a:bodyPr/>
                    <a:lstStyle/>
                    <a:p>
                      <a:pPr marL="68580" indent="443230" algn="l">
                        <a:lnSpc>
                          <a:spcPct val="107000"/>
                        </a:lnSpc>
                        <a:spcAft>
                          <a:spcPts val="0"/>
                        </a:spcAft>
                      </a:pPr>
                      <a:r>
                        <a:rPr lang="ru-RU" sz="1800" dirty="0" smtClean="0">
                          <a:solidFill>
                            <a:srgbClr val="000000"/>
                          </a:solidFill>
                          <a:latin typeface="Times New Roman" pitchFamily="18" charset="0"/>
                          <a:ea typeface="Times New Roman"/>
                          <a:cs typeface="Times New Roman" pitchFamily="18" charset="0"/>
                        </a:rPr>
                        <a:t>Основной (в</a:t>
                      </a:r>
                      <a:r>
                        <a:rPr lang="en-US" sz="1800" dirty="0" err="1" smtClean="0">
                          <a:solidFill>
                            <a:srgbClr val="000000"/>
                          </a:solidFill>
                          <a:latin typeface="Times New Roman" pitchFamily="18" charset="0"/>
                          <a:ea typeface="Times New Roman"/>
                          <a:cs typeface="Times New Roman" pitchFamily="18" charset="0"/>
                        </a:rPr>
                        <a:t>водный</a:t>
                      </a:r>
                      <a:r>
                        <a:rPr lang="ru-RU" sz="1800" dirty="0" smtClean="0">
                          <a:solidFill>
                            <a:srgbClr val="000000"/>
                          </a:solidFill>
                          <a:latin typeface="Times New Roman" pitchFamily="18" charset="0"/>
                          <a:ea typeface="Times New Roman"/>
                          <a:cs typeface="Times New Roman" pitchFamily="18" charset="0"/>
                        </a:rPr>
                        <a:t>)</a:t>
                      </a:r>
                      <a:r>
                        <a:rPr lang="en-US" sz="1800" dirty="0" smtClean="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r>
                        <a:rPr lang="en-US" sz="1800" dirty="0">
                          <a:solidFill>
                            <a:srgbClr val="000000"/>
                          </a:solidFill>
                          <a:latin typeface="Times New Roman" pitchFamily="18" charset="0"/>
                          <a:ea typeface="Times New Roman"/>
                          <a:cs typeface="Times New Roman" pitchFamily="18" charset="0"/>
                        </a:rPr>
                        <a:t>10-15% </a:t>
                      </a:r>
                      <a:r>
                        <a:rPr lang="en-US" sz="1800" dirty="0" err="1">
                          <a:solidFill>
                            <a:srgbClr val="000000"/>
                          </a:solidFill>
                          <a:latin typeface="Times New Roman" pitchFamily="18" charset="0"/>
                          <a:ea typeface="Times New Roman"/>
                          <a:cs typeface="Times New Roman" pitchFamily="18" charset="0"/>
                        </a:rPr>
                        <a:t>времени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или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протяженности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маршрута</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800"/>
                        </a:spcAft>
                      </a:pPr>
                      <a:endParaRPr lang="en-US"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663">
                <a:tc>
                  <a:txBody>
                    <a:bodyPr/>
                    <a:lstStyle/>
                    <a:p>
                      <a:pPr marL="68580" indent="443230" algn="l">
                        <a:lnSpc>
                          <a:spcPct val="107000"/>
                        </a:lnSpc>
                        <a:spcAft>
                          <a:spcPts val="0"/>
                        </a:spcAft>
                      </a:pPr>
                      <a:r>
                        <a:rPr lang="en-US" sz="1800">
                          <a:solidFill>
                            <a:srgbClr val="000000"/>
                          </a:solidFill>
                          <a:latin typeface="Times New Roman" pitchFamily="18" charset="0"/>
                          <a:ea typeface="Times New Roman"/>
                          <a:cs typeface="Times New Roman" pitchFamily="18" charset="0"/>
                        </a:rPr>
                        <a:t>Основной  </a:t>
                      </a:r>
                      <a:endParaRPr lang="ru-RU" sz="180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r>
                        <a:rPr lang="en-US" sz="1800" dirty="0">
                          <a:solidFill>
                            <a:srgbClr val="000000"/>
                          </a:solidFill>
                          <a:latin typeface="Times New Roman" pitchFamily="18" charset="0"/>
                          <a:ea typeface="Times New Roman"/>
                          <a:cs typeface="Times New Roman" pitchFamily="18" charset="0"/>
                        </a:rPr>
                        <a:t>70-80% </a:t>
                      </a:r>
                      <a:r>
                        <a:rPr lang="en-US" sz="1800" dirty="0" err="1">
                          <a:solidFill>
                            <a:srgbClr val="000000"/>
                          </a:solidFill>
                          <a:latin typeface="Times New Roman" pitchFamily="18" charset="0"/>
                          <a:ea typeface="Times New Roman"/>
                          <a:cs typeface="Times New Roman" pitchFamily="18" charset="0"/>
                        </a:rPr>
                        <a:t>времени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или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протяженности</a:t>
                      </a:r>
                      <a:r>
                        <a:rPr lang="en-US" sz="1800" dirty="0">
                          <a:solidFill>
                            <a:srgbClr val="000000"/>
                          </a:solidFill>
                          <a:latin typeface="Times New Roman" pitchFamily="18" charset="0"/>
                          <a:ea typeface="Times New Roman"/>
                          <a:cs typeface="Times New Roman" pitchFamily="18" charset="0"/>
                        </a:rPr>
                        <a:t> </a:t>
                      </a:r>
                      <a:r>
                        <a:rPr lang="en-US" sz="1800" dirty="0" err="1">
                          <a:solidFill>
                            <a:srgbClr val="000000"/>
                          </a:solidFill>
                          <a:latin typeface="Times New Roman" pitchFamily="18" charset="0"/>
                          <a:ea typeface="Times New Roman"/>
                          <a:cs typeface="Times New Roman" pitchFamily="18" charset="0"/>
                        </a:rPr>
                        <a:t>маршрута</a:t>
                      </a:r>
                      <a:r>
                        <a:rPr lang="en-US" sz="1800" dirty="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indent="443230" algn="l">
                        <a:lnSpc>
                          <a:spcPct val="107000"/>
                        </a:lnSpc>
                        <a:spcAft>
                          <a:spcPts val="800"/>
                        </a:spcAft>
                      </a:pPr>
                      <a:endParaRPr lang="en-US"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676">
                <a:tc>
                  <a:txBody>
                    <a:bodyPr/>
                    <a:lstStyle/>
                    <a:p>
                      <a:pPr marL="68580" indent="443230" algn="l">
                        <a:lnSpc>
                          <a:spcPct val="107000"/>
                        </a:lnSpc>
                        <a:spcAft>
                          <a:spcPts val="0"/>
                        </a:spcAft>
                      </a:pPr>
                      <a:r>
                        <a:rPr lang="ru-RU" sz="1800" dirty="0" smtClean="0">
                          <a:solidFill>
                            <a:srgbClr val="000000"/>
                          </a:solidFill>
                          <a:latin typeface="Times New Roman" pitchFamily="18" charset="0"/>
                          <a:ea typeface="Times New Roman"/>
                          <a:cs typeface="Times New Roman" pitchFamily="18" charset="0"/>
                        </a:rPr>
                        <a:t>Основной (</a:t>
                      </a:r>
                      <a:r>
                        <a:rPr lang="ru-RU" sz="1800" dirty="0" err="1" smtClean="0">
                          <a:solidFill>
                            <a:srgbClr val="000000"/>
                          </a:solidFill>
                          <a:latin typeface="Times New Roman" pitchFamily="18" charset="0"/>
                          <a:ea typeface="Times New Roman"/>
                          <a:cs typeface="Times New Roman" pitchFamily="18" charset="0"/>
                        </a:rPr>
                        <a:t>з</a:t>
                      </a:r>
                      <a:r>
                        <a:rPr lang="en-US" sz="1800" dirty="0" err="1" smtClean="0">
                          <a:solidFill>
                            <a:srgbClr val="000000"/>
                          </a:solidFill>
                          <a:latin typeface="Times New Roman" pitchFamily="18" charset="0"/>
                          <a:ea typeface="Times New Roman"/>
                          <a:cs typeface="Times New Roman" pitchFamily="18" charset="0"/>
                        </a:rPr>
                        <a:t>аключительный</a:t>
                      </a:r>
                      <a:r>
                        <a:rPr lang="ru-RU" sz="1800" dirty="0" smtClean="0">
                          <a:solidFill>
                            <a:srgbClr val="000000"/>
                          </a:solidFill>
                          <a:latin typeface="Times New Roman" pitchFamily="18" charset="0"/>
                          <a:ea typeface="Times New Roman"/>
                          <a:cs typeface="Times New Roman" pitchFamily="18" charset="0"/>
                        </a:rPr>
                        <a:t>)</a:t>
                      </a:r>
                      <a:r>
                        <a:rPr lang="en-US" sz="1800" dirty="0" smtClean="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endParaRPr lang="ru-RU" sz="1800">
                        <a:solidFill>
                          <a:srgbClr val="000000"/>
                        </a:solidFill>
                        <a:latin typeface="Times New Roman" pitchFamily="18" charset="0"/>
                        <a:ea typeface="Times New Roman"/>
                        <a:cs typeface="Times New Roman" pitchFamily="18" charset="0"/>
                      </a:endParaRPr>
                    </a:p>
                    <a:p>
                      <a:r>
                        <a:rPr lang="en-US" sz="1800">
                          <a:latin typeface="Times New Roman" pitchFamily="18" charset="0"/>
                          <a:cs typeface="Times New Roman" pitchFamily="18" charset="0"/>
                        </a:rPr>
                        <a:t>10-15% времени или протяженности маршрута </a:t>
                      </a:r>
                      <a:endParaRPr lang="ru-RU" sz="1800">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indent="443230" algn="l">
                        <a:lnSpc>
                          <a:spcPct val="107000"/>
                        </a:lnSpc>
                        <a:spcAft>
                          <a:spcPts val="0"/>
                        </a:spcAft>
                      </a:pPr>
                      <a:endParaRPr lang="ru-RU" sz="1800" dirty="0">
                        <a:solidFill>
                          <a:srgbClr val="000000"/>
                        </a:solidFill>
                        <a:latin typeface="Times New Roman" pitchFamily="18" charset="0"/>
                        <a:ea typeface="Times New Roman"/>
                        <a:cs typeface="Times New Roman" pitchFamily="18" charset="0"/>
                      </a:endParaRPr>
                    </a:p>
                    <a:p>
                      <a:r>
                        <a:rPr lang="ru-RU" sz="1800" dirty="0">
                          <a:latin typeface="Times New Roman" pitchFamily="18" charset="0"/>
                          <a:cs typeface="Times New Roman" pitchFamily="18" charset="0"/>
                        </a:rPr>
                        <a:t>ходьба проводится в привычном или прогулочном темпе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0477">
                <a:tc>
                  <a:txBody>
                    <a:bodyPr/>
                    <a:lstStyle/>
                    <a:p>
                      <a:pPr marL="68580" indent="443230" algn="l">
                        <a:lnSpc>
                          <a:spcPct val="107000"/>
                        </a:lnSpc>
                        <a:spcAft>
                          <a:spcPts val="0"/>
                        </a:spcAft>
                      </a:pPr>
                      <a:r>
                        <a:rPr lang="ru-RU" sz="1800" dirty="0" smtClean="0">
                          <a:solidFill>
                            <a:srgbClr val="000000"/>
                          </a:solidFill>
                          <a:latin typeface="Times New Roman" pitchFamily="18" charset="0"/>
                          <a:ea typeface="Times New Roman"/>
                          <a:cs typeface="Times New Roman" pitchFamily="18" charset="0"/>
                        </a:rPr>
                        <a:t>З</a:t>
                      </a:r>
                      <a:r>
                        <a:rPr lang="en-US" sz="1800" dirty="0" err="1" smtClean="0">
                          <a:solidFill>
                            <a:srgbClr val="000000"/>
                          </a:solidFill>
                          <a:latin typeface="Times New Roman" pitchFamily="18" charset="0"/>
                          <a:ea typeface="Times New Roman"/>
                          <a:cs typeface="Times New Roman" pitchFamily="18" charset="0"/>
                        </a:rPr>
                        <a:t>аминка</a:t>
                      </a:r>
                      <a:r>
                        <a:rPr lang="en-US" sz="1800" dirty="0" smtClean="0">
                          <a:solidFill>
                            <a:srgbClr val="000000"/>
                          </a:solidFill>
                          <a:latin typeface="Times New Roman" pitchFamily="18" charset="0"/>
                          <a:ea typeface="Times New Roman"/>
                          <a:cs typeface="Times New Roman" pitchFamily="18" charset="0"/>
                        </a:rPr>
                        <a:t> </a:t>
                      </a:r>
                      <a:endParaRPr lang="ru-RU" sz="1800" dirty="0">
                        <a:solidFill>
                          <a:srgbClr val="000000"/>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8580" marR="36830" indent="443230" algn="l">
                        <a:lnSpc>
                          <a:spcPct val="107000"/>
                        </a:lnSpc>
                        <a:spcAft>
                          <a:spcPts val="0"/>
                        </a:spcAft>
                      </a:pPr>
                      <a:r>
                        <a:rPr lang="ru-RU" sz="1800" dirty="0">
                          <a:solidFill>
                            <a:srgbClr val="000000"/>
                          </a:solidFill>
                          <a:latin typeface="Times New Roman" pitchFamily="18" charset="0"/>
                          <a:ea typeface="Times New Roman"/>
                          <a:cs typeface="Times New Roman" pitchFamily="18" charset="0"/>
                        </a:rPr>
                        <a:t>6-8 упражнений с использованием палок для ходьбы в качестве гимнастического снаряда по 5-6 повторений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3" name="Прямоугольник 2"/>
          <p:cNvSpPr/>
          <p:nvPr/>
        </p:nvSpPr>
        <p:spPr>
          <a:xfrm>
            <a:off x="762000" y="304800"/>
            <a:ext cx="7924800" cy="461665"/>
          </a:xfrm>
          <a:prstGeom prst="rect">
            <a:avLst/>
          </a:prstGeom>
        </p:spPr>
        <p:txBody>
          <a:bodyPr wrap="square">
            <a:spAutoFit/>
          </a:bodyPr>
          <a:lstStyle/>
          <a:p>
            <a:pPr lvl="0" indent="442913" algn="ctr" eaLnBrk="0" fontAlgn="base" hangingPunct="0">
              <a:spcBef>
                <a:spcPct val="0"/>
              </a:spcBef>
              <a:spcAft>
                <a:spcPct val="0"/>
              </a:spcAft>
            </a:pPr>
            <a:r>
              <a:rPr lang="ru-RU" sz="2400" b="1" dirty="0" smtClean="0">
                <a:solidFill>
                  <a:srgbClr val="FF0000"/>
                </a:solidFill>
                <a:latin typeface="Times New Roman" pitchFamily="18" charset="0"/>
                <a:ea typeface="Times New Roman" pitchFamily="18" charset="0"/>
                <a:cs typeface="Times New Roman" pitchFamily="18" charset="0"/>
              </a:rPr>
              <a:t>Структура</a:t>
            </a:r>
            <a:r>
              <a:rPr lang="en-US" sz="2400" b="1" dirty="0" smtClean="0">
                <a:solidFill>
                  <a:srgbClr val="FF0000"/>
                </a:solidFill>
                <a:latin typeface="Times New Roman" pitchFamily="18" charset="0"/>
                <a:ea typeface="Times New Roman" pitchFamily="18" charset="0"/>
                <a:cs typeface="Times New Roman" pitchFamily="18" charset="0"/>
              </a:rPr>
              <a:t> </a:t>
            </a:r>
            <a:r>
              <a:rPr lang="en-US" sz="2400" b="1" dirty="0" err="1" smtClean="0">
                <a:solidFill>
                  <a:srgbClr val="FF0000"/>
                </a:solidFill>
                <a:latin typeface="Times New Roman" pitchFamily="18" charset="0"/>
                <a:ea typeface="Times New Roman" pitchFamily="18" charset="0"/>
                <a:cs typeface="Times New Roman" pitchFamily="18" charset="0"/>
              </a:rPr>
              <a:t>занятия</a:t>
            </a:r>
            <a:r>
              <a:rPr lang="en-US" sz="2400" b="1" dirty="0" smtClean="0">
                <a:solidFill>
                  <a:srgbClr val="FF0000"/>
                </a:solidFill>
                <a:latin typeface="Times New Roman" pitchFamily="18" charset="0"/>
                <a:ea typeface="Times New Roman" pitchFamily="18" charset="0"/>
                <a:cs typeface="Times New Roman" pitchFamily="18" charset="0"/>
              </a:rPr>
              <a:t> </a:t>
            </a:r>
            <a:r>
              <a:rPr lang="ru-RU" sz="2400" b="1" dirty="0" smtClean="0">
                <a:solidFill>
                  <a:srgbClr val="FF0000"/>
                </a:solidFill>
                <a:latin typeface="Times New Roman" pitchFamily="18" charset="0"/>
                <a:ea typeface="Times New Roman" pitchFamily="18" charset="0"/>
                <a:cs typeface="Times New Roman" pitchFamily="18" charset="0"/>
              </a:rPr>
              <a:t>северной ходьбой</a:t>
            </a:r>
            <a:endParaRPr lang="en-US" sz="2400" b="1" dirty="0" smtClean="0">
              <a:solidFill>
                <a:srgbClr val="FF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Новости. Скандинавская ходьба - для пользы тела и души!"/>
          <p:cNvPicPr>
            <a:picLocks noChangeAspect="1" noChangeArrowheads="1"/>
          </p:cNvPicPr>
          <p:nvPr/>
        </p:nvPicPr>
        <p:blipFill>
          <a:blip r:embed="rId2" cstate="print">
            <a:grayscl/>
            <a:lum bright="40000"/>
          </a:blip>
          <a:srcRect/>
          <a:stretch>
            <a:fillRect/>
          </a:stretch>
        </p:blipFill>
        <p:spPr bwMode="auto">
          <a:xfrm>
            <a:off x="0" y="228600"/>
            <a:ext cx="9144000" cy="6858000"/>
          </a:xfrm>
          <a:prstGeom prst="rect">
            <a:avLst/>
          </a:prstGeom>
          <a:noFill/>
        </p:spPr>
      </p:pic>
      <p:sp>
        <p:nvSpPr>
          <p:cNvPr id="58518" name="Rectangle 150"/>
          <p:cNvSpPr>
            <a:spLocks noChangeArrowheads="1"/>
          </p:cNvSpPr>
          <p:nvPr/>
        </p:nvSpPr>
        <p:spPr bwMode="auto">
          <a:xfrm>
            <a:off x="0" y="153888"/>
            <a:ext cx="8534400" cy="1323439"/>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Восстановление ЧСС после выполненной нагрузки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важный показатель, характеризующей адекватность выполненной нагрузки, посильность ее выполнения для занимающегося и степень его тренированности.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194" name="AutoShape 2" descr="Что такое крымская скандинавская ходьб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196" name="AutoShape 4" descr="Что такое крымская скандинавская ходьб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3962400" y="1295400"/>
            <a:ext cx="5181600" cy="1938992"/>
          </a:xfrm>
          <a:prstGeom prst="rect">
            <a:avLst/>
          </a:prstGeom>
          <a:solidFill>
            <a:schemeClr val="accent6">
              <a:lumMod val="20000"/>
              <a:lumOff val="80000"/>
            </a:schemeClr>
          </a:solidFill>
        </p:spPr>
        <p:txBody>
          <a:bodyPr wrap="square">
            <a:spAutoFit/>
          </a:bodyPr>
          <a:lstStyle/>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При нормальной реакции на физическую нагрузку наблюдается снижение частоты пульса через 1 мин на 20% (за 100% принимается ЧСС в первые 10 с после нагрузки ), через 3 мин – на 30%, через 5 мин- на 50% и через 10 мин – на 70-75%. </a:t>
            </a:r>
            <a:endParaRPr lang="ru-RU" sz="2000" dirty="0" smtClean="0">
              <a:latin typeface="Times New Roman" pitchFamily="18" charset="0"/>
              <a:cs typeface="Times New Roman" pitchFamily="18" charset="0"/>
            </a:endParaRPr>
          </a:p>
        </p:txBody>
      </p:sp>
      <p:sp>
        <p:nvSpPr>
          <p:cNvPr id="7" name="Прямоугольник 6"/>
          <p:cNvSpPr/>
          <p:nvPr/>
        </p:nvSpPr>
        <p:spPr>
          <a:xfrm>
            <a:off x="228600" y="3276600"/>
            <a:ext cx="4876800" cy="1015663"/>
          </a:xfrm>
          <a:prstGeom prst="rect">
            <a:avLst/>
          </a:prstGeom>
          <a:solidFill>
            <a:schemeClr val="accent6">
              <a:lumMod val="20000"/>
              <a:lumOff val="80000"/>
            </a:schemeClr>
          </a:solidFill>
        </p:spPr>
        <p:txBody>
          <a:bodyPr wrap="square">
            <a:spAutoFit/>
          </a:bodyPr>
          <a:lstStyle/>
          <a:p>
            <a:pPr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Если ЧСС превышает через 10 мин после нагрузки исходную на 20-25 ударов, то нагрузка была явно завышена. </a:t>
            </a:r>
          </a:p>
        </p:txBody>
      </p:sp>
      <p:sp>
        <p:nvSpPr>
          <p:cNvPr id="8" name="Прямоугольник 7"/>
          <p:cNvSpPr/>
          <p:nvPr/>
        </p:nvSpPr>
        <p:spPr>
          <a:xfrm>
            <a:off x="1447800" y="4611231"/>
            <a:ext cx="7696200" cy="2246769"/>
          </a:xfrm>
          <a:prstGeom prst="rect">
            <a:avLst/>
          </a:prstGeom>
          <a:solidFill>
            <a:schemeClr val="accent6">
              <a:lumMod val="20000"/>
              <a:lumOff val="80000"/>
            </a:schemeClr>
          </a:solidFill>
          <a:effectLst>
            <a:softEdge rad="127000"/>
          </a:effectLst>
        </p:spPr>
        <p:txBody>
          <a:bodyPr wrap="square">
            <a:spAutoFit/>
          </a:bodyPr>
          <a:lstStyle/>
          <a:p>
            <a:pPr indent="442913" algn="just" eaLnBrk="0" fontAlgn="base" hangingPunct="0">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Контроль ЧСС в покое. </a:t>
            </a:r>
            <a:r>
              <a:rPr lang="ru-RU" sz="2000" dirty="0" smtClean="0">
                <a:solidFill>
                  <a:srgbClr val="000000"/>
                </a:solidFill>
                <a:latin typeface="Times New Roman" pitchFamily="18" charset="0"/>
                <a:ea typeface="Times New Roman" pitchFamily="18" charset="0"/>
                <a:cs typeface="Times New Roman" pitchFamily="18" charset="0"/>
              </a:rPr>
              <a:t>Утром после пробуждения, не вставая с постели измерить ЧСС. Постепенное снижение ЧСС в покое по сравнению с исходными данными является верным признаком эффективности занятий и увеличение тренированности. О достаточной тренированности соответствует утренняя частота пульса 60 ударов в минуту при длительном сохранении этого показателя.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Новости. Скандинавская ходьба - для пользы тела и души!"/>
          <p:cNvPicPr>
            <a:picLocks noChangeAspect="1" noChangeArrowheads="1"/>
          </p:cNvPicPr>
          <p:nvPr/>
        </p:nvPicPr>
        <p:blipFill>
          <a:blip r:embed="rId2" cstate="print">
            <a:grayscl/>
            <a:lum bright="40000"/>
          </a:blip>
          <a:srcRect/>
          <a:stretch>
            <a:fillRect/>
          </a:stretch>
        </p:blipFill>
        <p:spPr bwMode="auto">
          <a:xfrm>
            <a:off x="0" y="0"/>
            <a:ext cx="9144000" cy="7086600"/>
          </a:xfrm>
          <a:prstGeom prst="rect">
            <a:avLst/>
          </a:prstGeom>
          <a:noFill/>
        </p:spPr>
      </p:pic>
      <p:sp>
        <p:nvSpPr>
          <p:cNvPr id="64529" name="Rectangle 17"/>
          <p:cNvSpPr>
            <a:spLocks noChangeArrowheads="1"/>
          </p:cNvSpPr>
          <p:nvPr/>
        </p:nvSpPr>
        <p:spPr bwMode="auto">
          <a:xfrm>
            <a:off x="6629400" y="0"/>
            <a:ext cx="2514600" cy="3477875"/>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Масса тела.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Легко контролируемый показатель как с целью долгосрочной оценки эффективности занятий, так и оценки эффективности конкретного занятия. </a:t>
            </a:r>
          </a:p>
        </p:txBody>
      </p:sp>
      <p:grpSp>
        <p:nvGrpSpPr>
          <p:cNvPr id="64513" name="Group 24577"/>
          <p:cNvGrpSpPr>
            <a:grpSpLocks/>
          </p:cNvGrpSpPr>
          <p:nvPr/>
        </p:nvGrpSpPr>
        <p:grpSpPr bwMode="auto">
          <a:xfrm flipH="1">
            <a:off x="-1981199" y="2971800"/>
            <a:ext cx="838199" cy="5050938"/>
            <a:chOff x="1397" y="7030"/>
            <a:chExt cx="61085" cy="66512"/>
          </a:xfrm>
        </p:grpSpPr>
        <p:sp>
          <p:nvSpPr>
            <p:cNvPr id="64528" name="Rectangle 3776"/>
            <p:cNvSpPr>
              <a:spLocks noChangeArrowheads="1"/>
            </p:cNvSpPr>
            <p:nvPr/>
          </p:nvSpPr>
          <p:spPr bwMode="auto">
            <a:xfrm rot="16200000">
              <a:off x="3226" y="62779"/>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7" name="Rectangle 3777"/>
            <p:cNvSpPr>
              <a:spLocks noChangeArrowheads="1"/>
            </p:cNvSpPr>
            <p:nvPr/>
          </p:nvSpPr>
          <p:spPr bwMode="auto">
            <a:xfrm rot="16200000">
              <a:off x="7810" y="58203"/>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6" name="Rectangle 3778"/>
            <p:cNvSpPr>
              <a:spLocks noChangeArrowheads="1"/>
            </p:cNvSpPr>
            <p:nvPr/>
          </p:nvSpPr>
          <p:spPr bwMode="auto">
            <a:xfrm rot="16200000">
              <a:off x="11444" y="5398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4" name="Rectangle 3780"/>
            <p:cNvSpPr>
              <a:spLocks noChangeArrowheads="1"/>
            </p:cNvSpPr>
            <p:nvPr/>
          </p:nvSpPr>
          <p:spPr bwMode="auto">
            <a:xfrm rot="16200000">
              <a:off x="18751" y="45946"/>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1" name="Rectangle 3783"/>
            <p:cNvSpPr>
              <a:spLocks noChangeArrowheads="1"/>
            </p:cNvSpPr>
            <p:nvPr/>
          </p:nvSpPr>
          <p:spPr bwMode="auto">
            <a:xfrm rot="16200000">
              <a:off x="28067" y="34062"/>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0" name="Rectangle 3784"/>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9" name="Rectangle 3785"/>
            <p:cNvSpPr>
              <a:spLocks noChangeArrowheads="1"/>
            </p:cNvSpPr>
            <p:nvPr/>
          </p:nvSpPr>
          <p:spPr bwMode="auto">
            <a:xfrm rot="16200000">
              <a:off x="35261" y="2546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8" name="Rectangle 3786"/>
            <p:cNvSpPr>
              <a:spLocks noChangeArrowheads="1"/>
            </p:cNvSpPr>
            <p:nvPr/>
          </p:nvSpPr>
          <p:spPr bwMode="auto">
            <a:xfrm rot="16200000">
              <a:off x="38877" y="21155"/>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7" name="Rectangle 3787"/>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16" name="Rectangle 3788"/>
            <p:cNvSpPr>
              <a:spLocks noChangeArrowheads="1"/>
            </p:cNvSpPr>
            <p:nvPr/>
          </p:nvSpPr>
          <p:spPr bwMode="auto">
            <a:xfrm rot="16200000">
              <a:off x="44034" y="14147"/>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5" name="Rectangle 3789"/>
            <p:cNvSpPr>
              <a:spLocks noChangeArrowheads="1"/>
            </p:cNvSpPr>
            <p:nvPr/>
          </p:nvSpPr>
          <p:spPr bwMode="auto">
            <a:xfrm rot="16200000">
              <a:off x="48651" y="9642"/>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3790"/>
            <p:cNvSpPr>
              <a:spLocks noChangeArrowheads="1"/>
            </p:cNvSpPr>
            <p:nvPr/>
          </p:nvSpPr>
          <p:spPr bwMode="auto">
            <a:xfrm rot="16200000">
              <a:off x="51934" y="4987"/>
              <a:ext cx="8506"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 name="Прямоугольник 16"/>
          <p:cNvSpPr/>
          <p:nvPr/>
        </p:nvSpPr>
        <p:spPr>
          <a:xfrm>
            <a:off x="0" y="4876800"/>
            <a:ext cx="9144000" cy="2246769"/>
          </a:xfrm>
          <a:prstGeom prst="rect">
            <a:avLst/>
          </a:prstGeom>
          <a:solidFill>
            <a:schemeClr val="accent6">
              <a:lumMod val="40000"/>
              <a:lumOff val="60000"/>
            </a:schemeClr>
          </a:solidFill>
          <a:effectLst>
            <a:softEdge rad="127000"/>
          </a:effectLst>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При правильно подобранной нагрузки (с учетом адекватного режима питания) масса тела впервые 2-3 недели занятий снижается за счет потери воды и части висцерального жира. Затем масса тела стабилизируется и даже может несколько увеличиваться за счет нарушения мышечного компонента. Масса тела при адекватной физической нагрузке не должна снижаться за одну тренировку у лиц, имеющих повышенную массу тела более 0,5 кг, а у лиц с нормальной массой тела более 0,25 кг. </a:t>
            </a:r>
            <a:endParaRPr lang="ru-RU" sz="2000" dirty="0"/>
          </a:p>
        </p:txBody>
      </p:sp>
      <p:sp>
        <p:nvSpPr>
          <p:cNvPr id="18" name="Прямоугольник 17"/>
          <p:cNvSpPr/>
          <p:nvPr/>
        </p:nvSpPr>
        <p:spPr>
          <a:xfrm>
            <a:off x="0" y="0"/>
            <a:ext cx="3276600" cy="4708981"/>
          </a:xfrm>
          <a:prstGeom prst="rect">
            <a:avLst/>
          </a:prstGeom>
          <a:solidFill>
            <a:schemeClr val="accent6">
              <a:lumMod val="20000"/>
              <a:lumOff val="80000"/>
            </a:schemeClr>
          </a:solidFill>
          <a:effectLst>
            <a:softEdge rad="127000"/>
          </a:effectLst>
        </p:spPr>
        <p:txBody>
          <a:bodyPr wrap="square">
            <a:spAutoFit/>
          </a:bodyPr>
          <a:lstStyle/>
          <a:p>
            <a:r>
              <a:rPr lang="ru-RU" sz="2000" b="1" dirty="0" smtClean="0">
                <a:solidFill>
                  <a:srgbClr val="000000"/>
                </a:solidFill>
                <a:latin typeface="Times New Roman" pitchFamily="18" charset="0"/>
                <a:ea typeface="Times New Roman" pitchFamily="18" charset="0"/>
                <a:cs typeface="Times New Roman" pitchFamily="18" charset="0"/>
              </a:rPr>
              <a:t>Частота дыхания. </a:t>
            </a:r>
            <a:r>
              <a:rPr lang="ru-RU" sz="2000" dirty="0" smtClean="0">
                <a:solidFill>
                  <a:srgbClr val="000000"/>
                </a:solidFill>
                <a:latin typeface="Times New Roman" pitchFamily="18" charset="0"/>
                <a:ea typeface="Times New Roman" pitchFamily="18" charset="0"/>
                <a:cs typeface="Times New Roman" pitchFamily="18" charset="0"/>
              </a:rPr>
              <a:t>Определяется количеством дыхательных движений в одну минуту. В покое у тренированных ЧД составляет 8–12 в одну минуту, у тренированных 14–18. При выполнении физической нагрузки учащение дыхания выше 30 в одну минуту с ощущением нехватки воздуха – это сигнал к снижению или полному прекращению нагрузки. </a:t>
            </a:r>
            <a:endParaRPr lang="ru-R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Новости. Скандинавская ходьба - для пользы тела и души!"/>
          <p:cNvPicPr>
            <a:picLocks noChangeAspect="1" noChangeArrowheads="1"/>
          </p:cNvPicPr>
          <p:nvPr/>
        </p:nvPicPr>
        <p:blipFill>
          <a:blip r:embed="rId2" cstate="print">
            <a:grayscl/>
            <a:lum bright="40000"/>
          </a:blip>
          <a:srcRect/>
          <a:stretch>
            <a:fillRect/>
          </a:stretch>
        </p:blipFill>
        <p:spPr bwMode="auto">
          <a:xfrm>
            <a:off x="0" y="0"/>
            <a:ext cx="9144000" cy="7086600"/>
          </a:xfrm>
          <a:prstGeom prst="rect">
            <a:avLst/>
          </a:prstGeom>
          <a:noFill/>
        </p:spPr>
      </p:pic>
      <p:grpSp>
        <p:nvGrpSpPr>
          <p:cNvPr id="69633" name="Group 27119"/>
          <p:cNvGrpSpPr>
            <a:grpSpLocks/>
          </p:cNvGrpSpPr>
          <p:nvPr/>
        </p:nvGrpSpPr>
        <p:grpSpPr bwMode="auto">
          <a:xfrm flipH="1">
            <a:off x="-1981200" y="2895599"/>
            <a:ext cx="838200" cy="4915731"/>
            <a:chOff x="1397" y="7030"/>
            <a:chExt cx="61085" cy="66512"/>
          </a:xfrm>
        </p:grpSpPr>
        <p:sp>
          <p:nvSpPr>
            <p:cNvPr id="69648" name="Rectangle 3889"/>
            <p:cNvSpPr>
              <a:spLocks noChangeArrowheads="1"/>
            </p:cNvSpPr>
            <p:nvPr/>
          </p:nvSpPr>
          <p:spPr bwMode="auto">
            <a:xfrm rot="16200000">
              <a:off x="3226" y="62779"/>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46" name="Rectangle 3891"/>
            <p:cNvSpPr>
              <a:spLocks noChangeArrowheads="1"/>
            </p:cNvSpPr>
            <p:nvPr/>
          </p:nvSpPr>
          <p:spPr bwMode="auto">
            <a:xfrm rot="16200000">
              <a:off x="11444" y="5398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45" name="Rectangle 3892"/>
            <p:cNvSpPr>
              <a:spLocks noChangeArrowheads="1"/>
            </p:cNvSpPr>
            <p:nvPr/>
          </p:nvSpPr>
          <p:spPr bwMode="auto">
            <a:xfrm rot="16200000">
              <a:off x="14916" y="49734"/>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44" name="Rectangle 3893"/>
            <p:cNvSpPr>
              <a:spLocks noChangeArrowheads="1"/>
            </p:cNvSpPr>
            <p:nvPr/>
          </p:nvSpPr>
          <p:spPr bwMode="auto">
            <a:xfrm rot="16200000">
              <a:off x="18751" y="45946"/>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43" name="Rectangle 3894"/>
            <p:cNvSpPr>
              <a:spLocks noChangeArrowheads="1"/>
            </p:cNvSpPr>
            <p:nvPr/>
          </p:nvSpPr>
          <p:spPr bwMode="auto">
            <a:xfrm rot="16200000">
              <a:off x="21316" y="43931"/>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642" name="Rectangle 3895"/>
            <p:cNvSpPr>
              <a:spLocks noChangeArrowheads="1"/>
            </p:cNvSpPr>
            <p:nvPr/>
          </p:nvSpPr>
          <p:spPr bwMode="auto">
            <a:xfrm rot="16200000">
              <a:off x="25336" y="38098"/>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41" name="Rectangle 3896"/>
            <p:cNvSpPr>
              <a:spLocks noChangeArrowheads="1"/>
            </p:cNvSpPr>
            <p:nvPr/>
          </p:nvSpPr>
          <p:spPr bwMode="auto">
            <a:xfrm rot="16200000">
              <a:off x="28067" y="34062"/>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40" name="Rectangle 3897"/>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9" name="Rectangle 3898"/>
            <p:cNvSpPr>
              <a:spLocks noChangeArrowheads="1"/>
            </p:cNvSpPr>
            <p:nvPr/>
          </p:nvSpPr>
          <p:spPr bwMode="auto">
            <a:xfrm rot="16200000">
              <a:off x="35261" y="2546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8" name="Rectangle 3899"/>
            <p:cNvSpPr>
              <a:spLocks noChangeArrowheads="1"/>
            </p:cNvSpPr>
            <p:nvPr/>
          </p:nvSpPr>
          <p:spPr bwMode="auto">
            <a:xfrm rot="16200000">
              <a:off x="38877" y="21155"/>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7" name="Rectangle 3900"/>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9636" name="Rectangle 3901"/>
            <p:cNvSpPr>
              <a:spLocks noChangeArrowheads="1"/>
            </p:cNvSpPr>
            <p:nvPr/>
          </p:nvSpPr>
          <p:spPr bwMode="auto">
            <a:xfrm rot="16200000">
              <a:off x="44034" y="14147"/>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5" name="Rectangle 3902"/>
            <p:cNvSpPr>
              <a:spLocks noChangeArrowheads="1"/>
            </p:cNvSpPr>
            <p:nvPr/>
          </p:nvSpPr>
          <p:spPr bwMode="auto">
            <a:xfrm rot="16200000">
              <a:off x="48651" y="9642"/>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4" name="Rectangle 3903"/>
            <p:cNvSpPr>
              <a:spLocks noChangeArrowheads="1"/>
            </p:cNvSpPr>
            <p:nvPr/>
          </p:nvSpPr>
          <p:spPr bwMode="auto">
            <a:xfrm rot="16200000">
              <a:off x="51934" y="4987"/>
              <a:ext cx="8506"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9665" name="Rectangle 33"/>
          <p:cNvSpPr>
            <a:spLocks noChangeArrowheads="1"/>
          </p:cNvSpPr>
          <p:nvPr/>
        </p:nvSpPr>
        <p:spPr bwMode="auto">
          <a:xfrm>
            <a:off x="0" y="0"/>
            <a:ext cx="8229601" cy="3170099"/>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Для анализа динамики показателей, характеризующих эффективность занятий, рекомендуется вести дневник самоконтроля, где осуществлять фиксацию наиболее значимых показателей. Наиболее значимо выполнение этого в начале тренировочного процесса до получения первого положительного результата. Так как позволяет грамотно оценивать изменение, происходящее в организме на фоне изменившегося режима общей физической активности. Своевременно предпринять грамотные обдуманные действия, позволяющие сохранить желание и возможность дальнейших занятий, а не предпринимать крайние меры по отказу от последних. </a:t>
            </a:r>
          </a:p>
        </p:txBody>
      </p:sp>
      <p:sp>
        <p:nvSpPr>
          <p:cNvPr id="19" name="Прямоугольник 18"/>
          <p:cNvSpPr/>
          <p:nvPr/>
        </p:nvSpPr>
        <p:spPr>
          <a:xfrm>
            <a:off x="4572000" y="3995678"/>
            <a:ext cx="4572000" cy="2862322"/>
          </a:xfrm>
          <a:prstGeom prst="rect">
            <a:avLst/>
          </a:prstGeom>
          <a:solidFill>
            <a:schemeClr val="accent6">
              <a:lumMod val="20000"/>
              <a:lumOff val="80000"/>
            </a:schemeClr>
          </a:solidFill>
          <a:effectLst>
            <a:softEdge rad="63500"/>
          </a:effectLst>
        </p:spPr>
        <p:txBody>
          <a:bodyPr>
            <a:spAutoFit/>
          </a:bodyPr>
          <a:lstStyle/>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Оценка эффективности дозированной ходьбы основывается на комплексном анализе субъективного состояния, показателей физической работоспособности (увеличение нагрузки за весь период применения дозированной ходьбы), положительной динамики функциональных показателей.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Новости. Скандинавская ходьба - для пользы тела и души!"/>
          <p:cNvPicPr>
            <a:picLocks noChangeAspect="1" noChangeArrowheads="1"/>
          </p:cNvPicPr>
          <p:nvPr/>
        </p:nvPicPr>
        <p:blipFill>
          <a:blip r:embed="rId2" cstate="print">
            <a:grayscl/>
            <a:lum bright="40000"/>
          </a:blip>
          <a:srcRect/>
          <a:stretch>
            <a:fillRect/>
          </a:stretch>
        </p:blipFill>
        <p:spPr bwMode="auto">
          <a:xfrm>
            <a:off x="0" y="0"/>
            <a:ext cx="9144000" cy="7086600"/>
          </a:xfrm>
          <a:prstGeom prst="rect">
            <a:avLst/>
          </a:prstGeom>
          <a:noFill/>
        </p:spPr>
      </p:pic>
      <p:sp>
        <p:nvSpPr>
          <p:cNvPr id="68609" name="Rectangle 1"/>
          <p:cNvSpPr>
            <a:spLocks noChangeArrowheads="1"/>
          </p:cNvSpPr>
          <p:nvPr/>
        </p:nvSpPr>
        <p:spPr bwMode="auto">
          <a:xfrm>
            <a:off x="0" y="1143000"/>
            <a:ext cx="8153400" cy="1323439"/>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«значительное улучшение»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(включается в общую оценку «улучшение») –хороший тренировочный эффект, адекватная реакция на нагрузку увеличения нагрузки, субъективное улучшение,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урежение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ЧСС в покое, прирост мощности работы на 50% и более;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0" y="0"/>
            <a:ext cx="9144000" cy="769441"/>
          </a:xfrm>
          <a:prstGeom prst="rect">
            <a:avLst/>
          </a:prstGeom>
          <a:solidFill>
            <a:schemeClr val="accent6">
              <a:lumMod val="20000"/>
              <a:lumOff val="80000"/>
            </a:schemeClr>
          </a:solidFill>
          <a:effectLst>
            <a:softEdge rad="127000"/>
          </a:effectLst>
        </p:spPr>
        <p:txBody>
          <a:bodyPr wrap="square">
            <a:spAutoFit/>
          </a:bodyPr>
          <a:lstStyle/>
          <a:p>
            <a:pPr lvl="0" indent="442913" algn="ctr" fontAlgn="base">
              <a:spcBef>
                <a:spcPct val="0"/>
              </a:spcBef>
              <a:spcAft>
                <a:spcPct val="0"/>
              </a:spcAft>
            </a:pPr>
            <a:r>
              <a:rPr lang="ru-RU" sz="2200" b="1" dirty="0" smtClean="0">
                <a:solidFill>
                  <a:srgbClr val="000000"/>
                </a:solidFill>
                <a:latin typeface="Times New Roman" pitchFamily="18" charset="0"/>
                <a:ea typeface="Times New Roman" pitchFamily="18" charset="0"/>
                <a:cs typeface="Times New Roman" pitchFamily="18" charset="0"/>
              </a:rPr>
              <a:t>Градации оценки результатов применением тренировочной ходьбы: </a:t>
            </a:r>
          </a:p>
        </p:txBody>
      </p:sp>
      <p:sp>
        <p:nvSpPr>
          <p:cNvPr id="6" name="Прямоугольник 5"/>
          <p:cNvSpPr/>
          <p:nvPr/>
        </p:nvSpPr>
        <p:spPr>
          <a:xfrm>
            <a:off x="0" y="2743200"/>
            <a:ext cx="8229600" cy="1631216"/>
          </a:xfrm>
          <a:prstGeom prst="rect">
            <a:avLst/>
          </a:prstGeom>
          <a:solidFill>
            <a:schemeClr val="accent6">
              <a:lumMod val="20000"/>
              <a:lumOff val="80000"/>
            </a:schemeClr>
          </a:solidFill>
          <a:effectLst>
            <a:softEdge rad="63500"/>
          </a:effectLst>
        </p:spPr>
        <p:txBody>
          <a:bodyPr wrap="square">
            <a:spAutoFit/>
          </a:bodyPr>
          <a:lstStyle/>
          <a:p>
            <a:pPr lvl="0" algn="just" eaLnBrk="0" fontAlgn="base" hangingPunct="0">
              <a:spcBef>
                <a:spcPct val="0"/>
              </a:spcBef>
              <a:spcAft>
                <a:spcPct val="0"/>
              </a:spcAft>
              <a:buFontTx/>
              <a:buChar char="•"/>
            </a:pPr>
            <a:r>
              <a:rPr lang="ru-RU" sz="2000" dirty="0" smtClean="0">
                <a:solidFill>
                  <a:srgbClr val="000000"/>
                </a:solidFill>
                <a:latin typeface="Times New Roman" pitchFamily="18" charset="0"/>
                <a:ea typeface="Times New Roman" pitchFamily="18" charset="0"/>
                <a:cs typeface="Times New Roman" pitchFamily="18" charset="0"/>
              </a:rPr>
              <a:t>«</a:t>
            </a:r>
            <a:r>
              <a:rPr lang="ru-RU" sz="2000" b="1" dirty="0" smtClean="0">
                <a:solidFill>
                  <a:srgbClr val="000000"/>
                </a:solidFill>
                <a:latin typeface="Times New Roman" pitchFamily="18" charset="0"/>
                <a:ea typeface="Times New Roman" pitchFamily="18" charset="0"/>
                <a:cs typeface="Times New Roman" pitchFamily="18" charset="0"/>
              </a:rPr>
              <a:t>улучшение»</a:t>
            </a:r>
            <a:r>
              <a:rPr lang="ru-RU" sz="2000" dirty="0" smtClean="0">
                <a:solidFill>
                  <a:srgbClr val="000000"/>
                </a:solidFill>
                <a:latin typeface="Times New Roman" pitchFamily="18" charset="0"/>
                <a:ea typeface="Times New Roman" pitchFamily="18" charset="0"/>
                <a:cs typeface="Times New Roman" pitchFamily="18" charset="0"/>
              </a:rPr>
              <a:t> - субъективное улучшение, адекватная реакция на большинство этапов увеличения нагрузок, увеличение мощности нагрузок при повторном тестировании в пределах 20-50%; </a:t>
            </a:r>
            <a:r>
              <a:rPr lang="en-US" sz="2000" dirty="0" smtClean="0">
                <a:solidFill>
                  <a:srgbClr val="000000"/>
                </a:solidFill>
                <a:latin typeface="Times New Roman" pitchFamily="18" charset="0"/>
                <a:ea typeface="Segoe UI Symbol" pitchFamily="34" charset="0"/>
                <a:cs typeface="Times New Roman" pitchFamily="18" charset="0"/>
              </a:rPr>
              <a:t></a:t>
            </a:r>
            <a:r>
              <a:rPr lang="ru-RU" sz="2000" dirty="0" smtClean="0">
                <a:solidFill>
                  <a:srgbClr val="000000"/>
                </a:solidFill>
                <a:latin typeface="Times New Roman" pitchFamily="18" charset="0"/>
                <a:ea typeface="Times New Roman" pitchFamily="18" charset="0"/>
                <a:cs typeface="Times New Roman" pitchFamily="18" charset="0"/>
              </a:rPr>
              <a:t>«без перемен» - отсутствие динамики субъективных и объективных показателей; </a:t>
            </a:r>
            <a:endParaRPr lang="ru-RU" sz="2000" dirty="0" smtClean="0">
              <a:latin typeface="Times New Roman" pitchFamily="18" charset="0"/>
              <a:cs typeface="Times New Roman" pitchFamily="18" charset="0"/>
            </a:endParaRPr>
          </a:p>
        </p:txBody>
      </p:sp>
      <p:sp>
        <p:nvSpPr>
          <p:cNvPr id="7" name="Прямоугольник 6"/>
          <p:cNvSpPr/>
          <p:nvPr/>
        </p:nvSpPr>
        <p:spPr>
          <a:xfrm>
            <a:off x="0" y="4572000"/>
            <a:ext cx="8153400" cy="1323439"/>
          </a:xfrm>
          <a:prstGeom prst="rect">
            <a:avLst/>
          </a:prstGeom>
          <a:solidFill>
            <a:schemeClr val="accent6">
              <a:lumMod val="20000"/>
              <a:lumOff val="80000"/>
            </a:schemeClr>
          </a:solidFill>
          <a:effectLst>
            <a:softEdge rad="63500"/>
          </a:effectLst>
        </p:spPr>
        <p:txBody>
          <a:bodyPr wrap="square">
            <a:spAutoFit/>
          </a:bodyPr>
          <a:lstStyle/>
          <a:p>
            <a:pPr lvl="0" algn="just" eaLnBrk="0" fontAlgn="base" hangingPunct="0">
              <a:spcBef>
                <a:spcPct val="0"/>
              </a:spcBef>
              <a:spcAft>
                <a:spcPct val="0"/>
              </a:spcAft>
              <a:buFontTx/>
              <a:buChar char="•"/>
            </a:pPr>
            <a:r>
              <a:rPr lang="ru-RU" sz="2000" b="1" dirty="0" smtClean="0">
                <a:solidFill>
                  <a:srgbClr val="000000"/>
                </a:solidFill>
                <a:latin typeface="Times New Roman" pitchFamily="18" charset="0"/>
                <a:ea typeface="Times New Roman" pitchFamily="18" charset="0"/>
                <a:cs typeface="Times New Roman" pitchFamily="18" charset="0"/>
              </a:rPr>
              <a:t>«ухудшение» </a:t>
            </a:r>
            <a:r>
              <a:rPr lang="ru-RU" sz="2000" dirty="0" smtClean="0">
                <a:solidFill>
                  <a:srgbClr val="000000"/>
                </a:solidFill>
                <a:latin typeface="Times New Roman" pitchFamily="18" charset="0"/>
                <a:ea typeface="Times New Roman" pitchFamily="18" charset="0"/>
                <a:cs typeface="Times New Roman" pitchFamily="18" charset="0"/>
              </a:rPr>
              <a:t>- обострение основного заболевания или возникновение </a:t>
            </a:r>
            <a:r>
              <a:rPr lang="ru-RU" sz="2000" dirty="0" err="1" smtClean="0">
                <a:solidFill>
                  <a:srgbClr val="000000"/>
                </a:solidFill>
                <a:latin typeface="Times New Roman" pitchFamily="18" charset="0"/>
                <a:ea typeface="Times New Roman" pitchFamily="18" charset="0"/>
                <a:cs typeface="Times New Roman" pitchFamily="18" charset="0"/>
              </a:rPr>
              <a:t>интеркуррентного</a:t>
            </a:r>
            <a:r>
              <a:rPr lang="ru-RU" sz="2000" dirty="0" smtClean="0">
                <a:solidFill>
                  <a:srgbClr val="000000"/>
                </a:solidFill>
                <a:latin typeface="Times New Roman" pitchFamily="18" charset="0"/>
                <a:ea typeface="Times New Roman" pitchFamily="18" charset="0"/>
                <a:cs typeface="Times New Roman" pitchFamily="18" charset="0"/>
              </a:rPr>
              <a:t> заболевания, неадекватные реакции больного на нагрузку, выраженная </a:t>
            </a:r>
            <a:r>
              <a:rPr lang="ru-RU" sz="2000" dirty="0" err="1" smtClean="0">
                <a:solidFill>
                  <a:srgbClr val="000000"/>
                </a:solidFill>
                <a:latin typeface="Times New Roman" pitchFamily="18" charset="0"/>
                <a:ea typeface="Times New Roman" pitchFamily="18" charset="0"/>
                <a:cs typeface="Times New Roman" pitchFamily="18" charset="0"/>
              </a:rPr>
              <a:t>метеолабильность</a:t>
            </a:r>
            <a:r>
              <a:rPr lang="ru-RU" sz="2000" dirty="0" smtClean="0">
                <a:solidFill>
                  <a:srgbClr val="000000"/>
                </a:solidFill>
                <a:latin typeface="Times New Roman" pitchFamily="18" charset="0"/>
                <a:ea typeface="Times New Roman" pitchFamily="18" charset="0"/>
                <a:cs typeface="Times New Roman" pitchFamily="18" charset="0"/>
              </a:rPr>
              <a:t> и отрицательная динамика других показателей.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к выбрать палки для скандинавской ходьбы — Блог «Спорт-Марафон»"/>
          <p:cNvPicPr>
            <a:picLocks noChangeAspect="1" noChangeArrowheads="1"/>
          </p:cNvPicPr>
          <p:nvPr/>
        </p:nvPicPr>
        <p:blipFill>
          <a:blip r:embed="rId2" cstate="print">
            <a:duotone>
              <a:prstClr val="black"/>
              <a:schemeClr val="tx2">
                <a:tint val="45000"/>
                <a:satMod val="400000"/>
              </a:schemeClr>
            </a:duotone>
            <a:lum bright="20000"/>
          </a:blip>
          <a:srcRect/>
          <a:stretch>
            <a:fillRect/>
          </a:stretch>
        </p:blipFill>
        <p:spPr bwMode="auto">
          <a:xfrm>
            <a:off x="0" y="0"/>
            <a:ext cx="9144000" cy="6896101"/>
          </a:xfrm>
          <a:prstGeom prst="rect">
            <a:avLst/>
          </a:prstGeom>
          <a:noFill/>
        </p:spPr>
      </p:pic>
      <p:sp>
        <p:nvSpPr>
          <p:cNvPr id="67585" name="Rectangle 1"/>
          <p:cNvSpPr>
            <a:spLocks noChangeArrowheads="1"/>
          </p:cNvSpPr>
          <p:nvPr/>
        </p:nvSpPr>
        <p:spPr bwMode="auto">
          <a:xfrm>
            <a:off x="685800" y="2209800"/>
            <a:ext cx="7924800" cy="2246769"/>
          </a:xfrm>
          <a:prstGeom prst="rect">
            <a:avLst/>
          </a:prstGeom>
          <a:solidFill>
            <a:schemeClr val="accent6">
              <a:lumMod val="20000"/>
              <a:lumOff val="80000"/>
            </a:schemeClr>
          </a:solidFill>
          <a:ln w="9525">
            <a:noFill/>
            <a:miter lim="800000"/>
            <a:headEnd/>
            <a:tailEnd/>
          </a:ln>
          <a:effectLst>
            <a:softEdge rad="127000"/>
          </a:effectLst>
        </p:spPr>
        <p:txBody>
          <a:bodyPr vert="horz" wrap="square" lIns="91440" tIns="45720" rIns="91440" bIns="45720" numCol="1" anchor="ctr" anchorCtr="0" compatLnSpc="1">
            <a:prstTxWarp prst="textNoShape">
              <a:avLst/>
            </a:prstTxWarp>
            <a:spAutoFit/>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2600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шагов</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равны</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приблизительно</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км</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10000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шагов</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составляют</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приблизительно</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7,6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км</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10000 шагов позволяют сжечь 400-450 калорий (в зависимости от телосложения ходока и скорости ходьбы)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1200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шагов</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это</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10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минут</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ходьбы</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30 минут ходьбы с палками равны приблизительно 3500-4000 шагам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0" y="0"/>
            <a:ext cx="3257943" cy="584775"/>
          </a:xfrm>
          <a:prstGeom prst="rect">
            <a:avLst/>
          </a:prstGeom>
          <a:solidFill>
            <a:schemeClr val="accent6">
              <a:lumMod val="20000"/>
              <a:lumOff val="80000"/>
            </a:schemeClr>
          </a:solidFill>
        </p:spPr>
        <p:txBody>
          <a:bodyPr wrap="none">
            <a:spAutoFit/>
          </a:bodyPr>
          <a:lstStyle/>
          <a:p>
            <a:pPr lvl="0" indent="442913" fontAlgn="base">
              <a:spcBef>
                <a:spcPct val="0"/>
              </a:spcBef>
              <a:spcAft>
                <a:spcPct val="0"/>
              </a:spcAft>
            </a:pPr>
            <a:r>
              <a:rPr lang="en-US" sz="3200" b="1" dirty="0" err="1" smtClean="0">
                <a:solidFill>
                  <a:srgbClr val="FF0000"/>
                </a:solidFill>
                <a:latin typeface="Times New Roman" pitchFamily="18" charset="0"/>
                <a:ea typeface="Times New Roman" pitchFamily="18" charset="0"/>
                <a:cs typeface="Times New Roman" pitchFamily="18" charset="0"/>
              </a:rPr>
              <a:t>Для</a:t>
            </a:r>
            <a:r>
              <a:rPr lang="en-US" sz="3200" b="1" dirty="0" smtClean="0">
                <a:solidFill>
                  <a:srgbClr val="FF0000"/>
                </a:solidFill>
                <a:latin typeface="Times New Roman" pitchFamily="18" charset="0"/>
                <a:ea typeface="Times New Roman" pitchFamily="18" charset="0"/>
                <a:cs typeface="Times New Roman" pitchFamily="18" charset="0"/>
              </a:rPr>
              <a:t> </a:t>
            </a:r>
            <a:r>
              <a:rPr lang="en-US" sz="3200" b="1" dirty="0" err="1" smtClean="0">
                <a:solidFill>
                  <a:srgbClr val="FF0000"/>
                </a:solidFill>
                <a:latin typeface="Times New Roman" pitchFamily="18" charset="0"/>
                <a:ea typeface="Times New Roman" pitchFamily="18" charset="0"/>
                <a:cs typeface="Times New Roman" pitchFamily="18" charset="0"/>
              </a:rPr>
              <a:t>справки</a:t>
            </a:r>
            <a:r>
              <a:rPr lang="en-US" sz="3200" b="1" dirty="0" smtClean="0">
                <a:solidFill>
                  <a:srgbClr val="FF0000"/>
                </a:solidFill>
                <a:latin typeface="Times New Roman" pitchFamily="18" charset="0"/>
                <a:ea typeface="Times New Roman" pitchFamily="18" charset="0"/>
                <a:cs typeface="Times New Roman" pitchFamily="18" charset="0"/>
              </a:rPr>
              <a:t>: </a:t>
            </a:r>
            <a:endParaRPr lang="ru-RU" sz="3200" b="1" dirty="0" smtClean="0">
              <a:solidFill>
                <a:srgbClr val="FF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idx="1"/>
          </p:nvPr>
        </p:nvSpPr>
        <p:spPr>
          <a:xfrm>
            <a:off x="502920" y="381000"/>
            <a:ext cx="8183880" cy="6894836"/>
          </a:xfrm>
          <a:prstGeom prst="rect">
            <a:avLst/>
          </a:prstGeom>
        </p:spPr>
        <p:txBody>
          <a:bodyPr vert="horz" wrap="square" lIns="0" tIns="53975" rIns="0" bIns="0" rtlCol="0">
            <a:spAutoFit/>
          </a:bodyPr>
          <a:lstStyle/>
          <a:p>
            <a:pPr marL="445134" indent="-228600" algn="ctr">
              <a:spcBef>
                <a:spcPts val="325"/>
              </a:spcBef>
              <a:buNone/>
              <a:tabLst>
                <a:tab pos="445770" algn="l"/>
              </a:tabLst>
            </a:pPr>
            <a:r>
              <a:rPr lang="ru-RU" b="1" dirty="0" smtClean="0"/>
              <a:t>Список рекомендуемой литературы и информационных ресурсов</a:t>
            </a:r>
          </a:p>
          <a:p>
            <a:pPr marL="445134" indent="-228600" algn="ctr">
              <a:spcBef>
                <a:spcPts val="325"/>
              </a:spcBef>
              <a:buFont typeface="Wingdings 2"/>
              <a:buAutoNum type="arabicPeriod"/>
              <a:tabLst>
                <a:tab pos="445770" algn="l"/>
              </a:tabLst>
            </a:pPr>
            <a:endParaRPr lang="ru-RU" b="1" dirty="0" smtClean="0"/>
          </a:p>
          <a:p>
            <a:pPr marL="445134" indent="-228600" algn="ctr">
              <a:spcBef>
                <a:spcPts val="325"/>
              </a:spcBef>
              <a:buNone/>
              <a:tabLst>
                <a:tab pos="445770" algn="l"/>
              </a:tabLst>
            </a:pPr>
            <a:r>
              <a:rPr lang="ru-RU" sz="2400" b="1" dirty="0" smtClean="0"/>
              <a:t>Основная литература:</a:t>
            </a:r>
            <a:endParaRPr lang="ru-RU" sz="2400" b="1" dirty="0" smtClean="0">
              <a:latin typeface="Times New Roman" pitchFamily="18" charset="0"/>
              <a:cs typeface="Times New Roman" pitchFamily="18" charset="0"/>
            </a:endParaRPr>
          </a:p>
          <a:p>
            <a:pPr marL="673734" indent="-457200">
              <a:spcBef>
                <a:spcPts val="0"/>
              </a:spcBef>
              <a:buClrTx/>
              <a:buFont typeface="+mj-lt"/>
              <a:buAutoNum type="arabicPeriod"/>
              <a:tabLst>
                <a:tab pos="445770" algn="l"/>
              </a:tabLst>
            </a:pPr>
            <a:r>
              <a:rPr lang="ru-RU" sz="2000" dirty="0" err="1" smtClean="0">
                <a:latin typeface="Times New Roman" pitchFamily="18" charset="0"/>
                <a:cs typeface="Times New Roman" pitchFamily="18" charset="0"/>
              </a:rPr>
              <a:t>Ачкасов</a:t>
            </a:r>
            <a:r>
              <a:rPr lang="ru-RU" sz="2000" dirty="0" smtClean="0">
                <a:latin typeface="Times New Roman" pitchFamily="18" charset="0"/>
                <a:cs typeface="Times New Roman" pitchFamily="18" charset="0"/>
              </a:rPr>
              <a:t> Е.Е. Основы скандинавской ходьбы / Е.Е. </a:t>
            </a:r>
            <a:r>
              <a:rPr lang="ru-RU" sz="2000" dirty="0" err="1" smtClean="0">
                <a:latin typeface="Times New Roman" pitchFamily="18" charset="0"/>
                <a:cs typeface="Times New Roman" pitchFamily="18" charset="0"/>
              </a:rPr>
              <a:t>Ачкасов</a:t>
            </a:r>
            <a:r>
              <a:rPr lang="ru-RU" sz="2000" dirty="0" smtClean="0">
                <a:latin typeface="Times New Roman" pitchFamily="18" charset="0"/>
                <a:cs typeface="Times New Roman" pitchFamily="18" charset="0"/>
              </a:rPr>
              <a:t>, К.А. Володина, С.Д. </a:t>
            </a:r>
            <a:r>
              <a:rPr lang="ru-RU" sz="2000" dirty="0" err="1" smtClean="0">
                <a:latin typeface="Times New Roman" pitchFamily="18" charset="0"/>
                <a:cs typeface="Times New Roman" pitchFamily="18" charset="0"/>
              </a:rPr>
              <a:t>Руненко</a:t>
            </a:r>
            <a:r>
              <a:rPr lang="ru-RU" sz="2000" dirty="0" smtClean="0">
                <a:latin typeface="Times New Roman" pitchFamily="18" charset="0"/>
                <a:cs typeface="Times New Roman" pitchFamily="18" charset="0"/>
              </a:rPr>
              <a:t>. - Москва, 2018. – 224 с. </a:t>
            </a:r>
          </a:p>
          <a:p>
            <a:pPr marL="673734" indent="-457200">
              <a:spcBef>
                <a:spcPts val="0"/>
              </a:spcBef>
              <a:buClrTx/>
              <a:buFont typeface="+mj-lt"/>
              <a:buAutoNum type="arabicPeriod"/>
              <a:tabLst>
                <a:tab pos="445770" algn="l"/>
              </a:tabLst>
            </a:pPr>
            <a:endParaRPr lang="ru-RU" sz="2000" spc="-30" dirty="0" smtClean="0">
              <a:latin typeface="Times New Roman" pitchFamily="18" charset="0"/>
              <a:cs typeface="Times New Roman" pitchFamily="18" charset="0"/>
            </a:endParaRPr>
          </a:p>
          <a:p>
            <a:pPr marL="673734" indent="-457200">
              <a:spcBef>
                <a:spcPts val="0"/>
              </a:spcBef>
              <a:buClrTx/>
              <a:buFont typeface="+mj-lt"/>
              <a:buAutoNum type="arabicPeriod"/>
              <a:tabLst>
                <a:tab pos="445770" algn="l"/>
              </a:tabLst>
            </a:pPr>
            <a:r>
              <a:rPr lang="ru-RU" sz="2000" spc="-30" dirty="0" err="1" smtClean="0">
                <a:latin typeface="Times New Roman" pitchFamily="18" charset="0"/>
                <a:cs typeface="Times New Roman" pitchFamily="18" charset="0"/>
              </a:rPr>
              <a:t>Линдберг</a:t>
            </a:r>
            <a:r>
              <a:rPr lang="ru-RU" sz="2000" spc="-30" dirty="0" smtClean="0">
                <a:latin typeface="Times New Roman" pitchFamily="18" charset="0"/>
                <a:cs typeface="Times New Roman" pitchFamily="18" charset="0"/>
              </a:rPr>
              <a:t> А. Скандинавская ходьба и </a:t>
            </a:r>
            <a:r>
              <a:rPr lang="ru-RU" sz="2000" spc="-30" dirty="0" err="1" smtClean="0">
                <a:latin typeface="Times New Roman" pitchFamily="18" charset="0"/>
                <a:cs typeface="Times New Roman" pitchFamily="18" charset="0"/>
              </a:rPr>
              <a:t>джоггинг</a:t>
            </a:r>
            <a:r>
              <a:rPr lang="ru-RU" sz="2000" spc="-30" dirty="0" smtClean="0">
                <a:latin typeface="Times New Roman" pitchFamily="18" charset="0"/>
                <a:cs typeface="Times New Roman" pitchFamily="18" charset="0"/>
              </a:rPr>
              <a:t> против болезней. – М.: Вектор, 2015. – 160с. </a:t>
            </a:r>
          </a:p>
          <a:p>
            <a:pPr marL="673734" indent="-457200">
              <a:spcBef>
                <a:spcPts val="0"/>
              </a:spcBef>
              <a:buClrTx/>
              <a:buFont typeface="+mj-lt"/>
              <a:buAutoNum type="arabicPeriod"/>
              <a:tabLst>
                <a:tab pos="445770" algn="l"/>
              </a:tabLst>
            </a:pPr>
            <a:endParaRPr lang="ru-RU" sz="2000" spc="-30" dirty="0" smtClean="0">
              <a:latin typeface="Times New Roman" pitchFamily="18" charset="0"/>
              <a:cs typeface="Times New Roman" pitchFamily="18" charset="0"/>
            </a:endParaRPr>
          </a:p>
          <a:p>
            <a:pPr marL="673734" indent="-457200">
              <a:spcBef>
                <a:spcPts val="0"/>
              </a:spcBef>
              <a:buClrTx/>
              <a:buFont typeface="+mj-lt"/>
              <a:buAutoNum type="arabicPeriod"/>
              <a:tabLst>
                <a:tab pos="445770" algn="l"/>
              </a:tabLst>
            </a:pPr>
            <a:r>
              <a:rPr lang="ru-RU" sz="2000" spc="-30" dirty="0" err="1" smtClean="0">
                <a:latin typeface="Times New Roman" pitchFamily="18" charset="0"/>
                <a:cs typeface="Times New Roman" pitchFamily="18" charset="0"/>
              </a:rPr>
              <a:t>Шемятихин</a:t>
            </a:r>
            <a:r>
              <a:rPr lang="ru-RU" sz="2000" spc="-30" dirty="0" smtClean="0">
                <a:latin typeface="Times New Roman" pitchFamily="18" charset="0"/>
                <a:cs typeface="Times New Roman" pitchFamily="18" charset="0"/>
              </a:rPr>
              <a:t> В.А. Скандинавская ходьба : учеб. Пособие / В.А. </a:t>
            </a:r>
            <a:r>
              <a:rPr lang="ru-RU" sz="2000" spc="-30" dirty="0" err="1" smtClean="0">
                <a:latin typeface="Times New Roman" pitchFamily="18" charset="0"/>
                <a:cs typeface="Times New Roman" pitchFamily="18" charset="0"/>
              </a:rPr>
              <a:t>Шемятихин</a:t>
            </a:r>
            <a:r>
              <a:rPr lang="ru-RU" sz="2000" spc="-30" dirty="0" smtClean="0">
                <a:latin typeface="Times New Roman" pitchFamily="18" charset="0"/>
                <a:cs typeface="Times New Roman" pitchFamily="18" charset="0"/>
              </a:rPr>
              <a:t>, И.М. Добрынин – Екатеринбург : Изд-во Урал. ун-та, 2018. – 204 с. </a:t>
            </a:r>
          </a:p>
          <a:p>
            <a:pPr marL="673734" indent="-457200">
              <a:spcBef>
                <a:spcPts val="0"/>
              </a:spcBef>
              <a:buClrTx/>
              <a:buFont typeface="+mj-lt"/>
              <a:buAutoNum type="arabicPeriod"/>
              <a:tabLst>
                <a:tab pos="445770" algn="l"/>
              </a:tabLst>
            </a:pPr>
            <a:endParaRPr lang="ru-RU" sz="2000" spc="-30" dirty="0" smtClean="0">
              <a:latin typeface="Times New Roman" pitchFamily="18" charset="0"/>
              <a:cs typeface="Times New Roman" pitchFamily="18" charset="0"/>
            </a:endParaRPr>
          </a:p>
          <a:p>
            <a:pPr marL="673734" indent="-457200">
              <a:spcBef>
                <a:spcPts val="0"/>
              </a:spcBef>
              <a:buClrTx/>
              <a:buFont typeface="+mj-lt"/>
              <a:buAutoNum type="arabicPeriod"/>
              <a:tabLst>
                <a:tab pos="445770" algn="l"/>
              </a:tabLst>
            </a:pPr>
            <a:r>
              <a:rPr sz="2000" spc="-5" dirty="0" err="1" smtClean="0">
                <a:latin typeface="Times New Roman" pitchFamily="18" charset="0"/>
                <a:cs typeface="Times New Roman" pitchFamily="18" charset="0"/>
              </a:rPr>
              <a:t>Полетаева</a:t>
            </a:r>
            <a:r>
              <a:rPr sz="2000" spc="-5" dirty="0">
                <a:latin typeface="Times New Roman" pitchFamily="18" charset="0"/>
                <a:cs typeface="Times New Roman" pitchFamily="18" charset="0"/>
              </a:rPr>
              <a:t>.</a:t>
            </a:r>
            <a:r>
              <a:rPr sz="2000" spc="430" dirty="0">
                <a:latin typeface="Times New Roman" pitchFamily="18" charset="0"/>
                <a:cs typeface="Times New Roman" pitchFamily="18" charset="0"/>
              </a:rPr>
              <a:t> </a:t>
            </a:r>
            <a:r>
              <a:rPr sz="2000" spc="-5" dirty="0">
                <a:latin typeface="Times New Roman" pitchFamily="18" charset="0"/>
                <a:cs typeface="Times New Roman" pitchFamily="18" charset="0"/>
              </a:rPr>
              <a:t>А.</a:t>
            </a:r>
            <a:r>
              <a:rPr sz="2000" spc="15" dirty="0">
                <a:latin typeface="Times New Roman" pitchFamily="18" charset="0"/>
                <a:cs typeface="Times New Roman" pitchFamily="18" charset="0"/>
              </a:rPr>
              <a:t> </a:t>
            </a:r>
            <a:r>
              <a:rPr sz="2000" spc="-10" dirty="0">
                <a:latin typeface="Times New Roman" pitchFamily="18" charset="0"/>
                <a:cs typeface="Times New Roman" pitchFamily="18" charset="0"/>
              </a:rPr>
              <a:t>Лечебная</a:t>
            </a:r>
            <a:r>
              <a:rPr sz="2000" spc="10" dirty="0">
                <a:latin typeface="Times New Roman" pitchFamily="18" charset="0"/>
                <a:cs typeface="Times New Roman" pitchFamily="18" charset="0"/>
              </a:rPr>
              <a:t> </a:t>
            </a:r>
            <a:r>
              <a:rPr sz="2000" spc="-20" dirty="0">
                <a:latin typeface="Times New Roman" pitchFamily="18" charset="0"/>
                <a:cs typeface="Times New Roman" pitchFamily="18" charset="0"/>
              </a:rPr>
              <a:t>физкультура.</a:t>
            </a:r>
            <a:r>
              <a:rPr sz="2000" spc="15" dirty="0">
                <a:latin typeface="Times New Roman" pitchFamily="18" charset="0"/>
                <a:cs typeface="Times New Roman" pitchFamily="18" charset="0"/>
              </a:rPr>
              <a:t> </a:t>
            </a:r>
            <a:r>
              <a:rPr sz="2000" spc="-10" dirty="0">
                <a:latin typeface="Times New Roman" pitchFamily="18" charset="0"/>
                <a:cs typeface="Times New Roman" pitchFamily="18" charset="0"/>
              </a:rPr>
              <a:t>Скандинавская</a:t>
            </a:r>
            <a:r>
              <a:rPr sz="2000" spc="5" dirty="0">
                <a:latin typeface="Times New Roman" pitchFamily="18" charset="0"/>
                <a:cs typeface="Times New Roman" pitchFamily="18" charset="0"/>
              </a:rPr>
              <a:t> </a:t>
            </a:r>
            <a:r>
              <a:rPr sz="2000" spc="-25" dirty="0">
                <a:latin typeface="Times New Roman" pitchFamily="18" charset="0"/>
                <a:cs typeface="Times New Roman" pitchFamily="18" charset="0"/>
              </a:rPr>
              <a:t>ходьба.</a:t>
            </a:r>
            <a:r>
              <a:rPr sz="2000" spc="35" dirty="0">
                <a:latin typeface="Times New Roman" pitchFamily="18" charset="0"/>
                <a:cs typeface="Times New Roman" pitchFamily="18" charset="0"/>
              </a:rPr>
              <a:t> </a:t>
            </a:r>
            <a:r>
              <a:rPr sz="2000" dirty="0">
                <a:latin typeface="Times New Roman" pitchFamily="18" charset="0"/>
                <a:cs typeface="Times New Roman" pitchFamily="18" charset="0"/>
              </a:rPr>
              <a:t>/</a:t>
            </a:r>
            <a:r>
              <a:rPr sz="2000" spc="445" dirty="0">
                <a:latin typeface="Times New Roman" pitchFamily="18" charset="0"/>
                <a:cs typeface="Times New Roman" pitchFamily="18" charset="0"/>
              </a:rPr>
              <a:t> </a:t>
            </a:r>
            <a:r>
              <a:rPr sz="2000" spc="-5" dirty="0">
                <a:latin typeface="Times New Roman" pitchFamily="18" charset="0"/>
                <a:cs typeface="Times New Roman" pitchFamily="18" charset="0"/>
              </a:rPr>
              <a:t>А.</a:t>
            </a:r>
            <a:r>
              <a:rPr sz="2000" dirty="0">
                <a:latin typeface="Times New Roman" pitchFamily="18" charset="0"/>
                <a:cs typeface="Times New Roman" pitchFamily="18" charset="0"/>
              </a:rPr>
              <a:t> </a:t>
            </a:r>
            <a:r>
              <a:rPr sz="2000" spc="-5" dirty="0">
                <a:latin typeface="Times New Roman" pitchFamily="18" charset="0"/>
                <a:cs typeface="Times New Roman" pitchFamily="18" charset="0"/>
              </a:rPr>
              <a:t>Полетаева,</a:t>
            </a:r>
            <a:r>
              <a:rPr sz="2000" spc="5" dirty="0">
                <a:latin typeface="Times New Roman" pitchFamily="18" charset="0"/>
                <a:cs typeface="Times New Roman" pitchFamily="18" charset="0"/>
              </a:rPr>
              <a:t> </a:t>
            </a:r>
            <a:r>
              <a:rPr sz="2000" spc="-5" dirty="0">
                <a:latin typeface="Times New Roman" pitchFamily="18" charset="0"/>
                <a:cs typeface="Times New Roman" pitchFamily="18" charset="0"/>
              </a:rPr>
              <a:t>Л. </a:t>
            </a:r>
            <a:r>
              <a:rPr sz="2000" spc="-434" dirty="0">
                <a:latin typeface="Times New Roman" pitchFamily="18" charset="0"/>
                <a:cs typeface="Times New Roman" pitchFamily="18" charset="0"/>
              </a:rPr>
              <a:t> </a:t>
            </a:r>
            <a:r>
              <a:rPr sz="2000" spc="-5" dirty="0">
                <a:latin typeface="Times New Roman" pitchFamily="18" charset="0"/>
                <a:cs typeface="Times New Roman" pitchFamily="18" charset="0"/>
              </a:rPr>
              <a:t>Шельмина, Н.</a:t>
            </a:r>
            <a:r>
              <a:rPr sz="2000" spc="10" dirty="0">
                <a:latin typeface="Times New Roman" pitchFamily="18" charset="0"/>
                <a:cs typeface="Times New Roman" pitchFamily="18" charset="0"/>
              </a:rPr>
              <a:t> </a:t>
            </a:r>
            <a:r>
              <a:rPr sz="2000" dirty="0">
                <a:latin typeface="Times New Roman" pitchFamily="18" charset="0"/>
                <a:cs typeface="Times New Roman" pitchFamily="18" charset="0"/>
              </a:rPr>
              <a:t>Балашов.</a:t>
            </a:r>
            <a:r>
              <a:rPr sz="2000" spc="-15" dirty="0">
                <a:latin typeface="Times New Roman" pitchFamily="18" charset="0"/>
                <a:cs typeface="Times New Roman" pitchFamily="18" charset="0"/>
              </a:rPr>
              <a:t> </a:t>
            </a:r>
            <a:r>
              <a:rPr sz="2000" dirty="0">
                <a:latin typeface="Times New Roman" pitchFamily="18" charset="0"/>
                <a:cs typeface="Times New Roman" pitchFamily="18" charset="0"/>
              </a:rPr>
              <a:t>-</a:t>
            </a:r>
            <a:r>
              <a:rPr sz="2000" spc="5" dirty="0">
                <a:latin typeface="Times New Roman" pitchFamily="18" charset="0"/>
                <a:cs typeface="Times New Roman" pitchFamily="18" charset="0"/>
              </a:rPr>
              <a:t> </a:t>
            </a:r>
            <a:r>
              <a:rPr sz="2000" dirty="0">
                <a:latin typeface="Times New Roman" pitchFamily="18" charset="0"/>
                <a:cs typeface="Times New Roman" pitchFamily="18" charset="0"/>
              </a:rPr>
              <a:t>М.:</a:t>
            </a:r>
            <a:r>
              <a:rPr sz="2000" spc="-5" dirty="0">
                <a:latin typeface="Times New Roman" pitchFamily="18" charset="0"/>
                <a:cs typeface="Times New Roman" pitchFamily="18" charset="0"/>
              </a:rPr>
              <a:t> Питер,</a:t>
            </a:r>
            <a:r>
              <a:rPr sz="2000" dirty="0">
                <a:latin typeface="Times New Roman" pitchFamily="18" charset="0"/>
                <a:cs typeface="Times New Roman" pitchFamily="18" charset="0"/>
              </a:rPr>
              <a:t> 2015. -</a:t>
            </a:r>
            <a:r>
              <a:rPr sz="2000" spc="-10" dirty="0">
                <a:latin typeface="Times New Roman" pitchFamily="18" charset="0"/>
                <a:cs typeface="Times New Roman" pitchFamily="18" charset="0"/>
              </a:rPr>
              <a:t> </a:t>
            </a:r>
            <a:r>
              <a:rPr sz="2000" dirty="0">
                <a:latin typeface="Times New Roman" pitchFamily="18" charset="0"/>
                <a:cs typeface="Times New Roman" pitchFamily="18" charset="0"/>
              </a:rPr>
              <a:t>304</a:t>
            </a:r>
            <a:r>
              <a:rPr sz="2000" spc="5" dirty="0">
                <a:latin typeface="Times New Roman" pitchFamily="18" charset="0"/>
                <a:cs typeface="Times New Roman" pitchFamily="18" charset="0"/>
              </a:rPr>
              <a:t> </a:t>
            </a:r>
            <a:r>
              <a:rPr sz="2000" dirty="0">
                <a:latin typeface="Times New Roman" pitchFamily="18" charset="0"/>
                <a:cs typeface="Times New Roman" pitchFamily="18" charset="0"/>
              </a:rPr>
              <a:t>c</a:t>
            </a:r>
            <a:r>
              <a:rPr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216535" marR="5080">
              <a:lnSpc>
                <a:spcPct val="114999"/>
              </a:lnSpc>
              <a:spcBef>
                <a:spcPts val="5"/>
              </a:spcBef>
              <a:buAutoNum type="arabicPeriod"/>
              <a:tabLst>
                <a:tab pos="504190" algn="l"/>
              </a:tabLst>
            </a:pPr>
            <a:endParaRPr lang="ru-RU" sz="2000" dirty="0" smtClean="0">
              <a:latin typeface="Times New Roman" pitchFamily="18" charset="0"/>
              <a:cs typeface="Times New Roman" pitchFamily="18" charset="0"/>
            </a:endParaRPr>
          </a:p>
          <a:p>
            <a:endParaRPr lang="ru-RU" sz="2000" dirty="0" smtClean="0"/>
          </a:p>
          <a:p>
            <a:pPr marL="216535" marR="5080">
              <a:lnSpc>
                <a:spcPct val="114999"/>
              </a:lnSpc>
              <a:spcBef>
                <a:spcPts val="5"/>
              </a:spcBef>
              <a:buAutoNum type="arabicPeriod"/>
              <a:tabLst>
                <a:tab pos="504190" algn="l"/>
              </a:tabLst>
            </a:pPr>
            <a:endParaRPr lang="ru-RU" sz="2000" dirty="0" smtClean="0">
              <a:latin typeface="Times New Roman" pitchFamily="18" charset="0"/>
              <a:cs typeface="Times New Roman" pitchFamily="18" charset="0"/>
            </a:endParaRPr>
          </a:p>
          <a:p>
            <a:pPr marL="216535" marR="5080">
              <a:lnSpc>
                <a:spcPct val="114999"/>
              </a:lnSpc>
              <a:spcBef>
                <a:spcPts val="5"/>
              </a:spcBef>
              <a:buAutoNum type="arabicPeriod"/>
              <a:tabLst>
                <a:tab pos="504190" algn="l"/>
              </a:tabLst>
            </a:pPr>
            <a:endParaRP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3400" y="457201"/>
            <a:ext cx="8077200" cy="3847207"/>
          </a:xfrm>
          <a:prstGeom prst="rect">
            <a:avLst/>
          </a:prstGeom>
        </p:spPr>
        <p:txBody>
          <a:bodyPr wrap="square">
            <a:spAutoFit/>
          </a:bodyPr>
          <a:lstStyle/>
          <a:p>
            <a:pPr algn="ctr"/>
            <a:r>
              <a:rPr lang="ru-RU" sz="2800" b="1" dirty="0" smtClean="0">
                <a:latin typeface="Times New Roman" pitchFamily="18" charset="0"/>
                <a:cs typeface="Times New Roman" pitchFamily="18" charset="0"/>
              </a:rPr>
              <a:t>Информационные ресурсы: </a:t>
            </a:r>
          </a:p>
          <a:p>
            <a:pPr algn="ctr"/>
            <a:endParaRPr lang="ru-RU" sz="2800" b="1" dirty="0" smtClean="0">
              <a:latin typeface="Times New Roman" pitchFamily="18" charset="0"/>
              <a:cs typeface="Times New Roman" pitchFamily="18" charset="0"/>
            </a:endParaRPr>
          </a:p>
          <a:p>
            <a:pPr algn="ctr"/>
            <a:endParaRPr lang="ru-RU" sz="2800" b="1"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https://dobrofiz.ru/trenirovki - официальный сайт Добровольного физкультурного союза граждан и организаций в сфере популяризации физической культуры и развития массового спорта. Содержит информационную, правовую, организационную информацию для инструкторов и любителей северной ходьбы. </a:t>
            </a:r>
          </a:p>
          <a:p>
            <a:pPr marL="457200" indent="-457200" algn="just">
              <a:buAutoNum type="arabicPeriod"/>
            </a:pPr>
            <a:endParaRPr lang="ru-RU" sz="2000" dirty="0" smtClean="0">
              <a:latin typeface="Times New Roman" pitchFamily="18" charset="0"/>
              <a:cs typeface="Times New Roman" pitchFamily="18" charset="0"/>
            </a:endParaRPr>
          </a:p>
          <a:p>
            <a:pPr marL="457200" indent="-457200" algn="just">
              <a:buAutoNum type="arabicPeriod"/>
            </a:pPr>
            <a:r>
              <a:rPr lang="ru-RU" sz="2000" dirty="0" smtClean="0">
                <a:latin typeface="Times New Roman" pitchFamily="18" charset="0"/>
                <a:cs typeface="Times New Roman" pitchFamily="18" charset="0"/>
              </a:rPr>
              <a:t>https://nordic-health.ru/ - образовательный проект для инструкторов и любителей северной ходьбы.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533400" y="685800"/>
            <a:ext cx="6324600" cy="1692771"/>
          </a:xfrm>
          <a:prstGeom prst="rect">
            <a:avLst/>
          </a:prstGeom>
        </p:spPr>
        <p:txBody>
          <a:bodyPr wrap="square">
            <a:spAutoFit/>
          </a:bodyPr>
          <a:lstStyle/>
          <a:p>
            <a:r>
              <a:rPr lang="ru-RU" sz="2800" b="1" dirty="0" smtClean="0">
                <a:latin typeface="Times New Roman" pitchFamily="18" charset="0"/>
                <a:cs typeface="Times New Roman" pitchFamily="18" charset="0"/>
              </a:rPr>
              <a:t>ЗАДАНИЕ ПО  ТЕМЕ 1.4:</a:t>
            </a:r>
          </a:p>
          <a:p>
            <a:endParaRPr lang="ru-RU" sz="28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1. </a:t>
            </a:r>
            <a:r>
              <a:rPr lang="ru-RU" sz="2400" smtClean="0">
                <a:latin typeface="Times New Roman" pitchFamily="18" charset="0"/>
                <a:cs typeface="Times New Roman" pitchFamily="18" charset="0"/>
              </a:rPr>
              <a:t>Подготовить  </a:t>
            </a:r>
            <a:r>
              <a:rPr lang="ru-RU" sz="2400" dirty="0" err="1" smtClean="0">
                <a:latin typeface="Times New Roman" pitchFamily="18" charset="0"/>
                <a:cs typeface="Times New Roman" pitchFamily="18" charset="0"/>
              </a:rPr>
              <a:t>фоотчет</a:t>
            </a:r>
            <a:r>
              <a:rPr lang="ru-RU" sz="2400" dirty="0" smtClean="0">
                <a:latin typeface="Times New Roman" pitchFamily="18" charset="0"/>
                <a:cs typeface="Times New Roman" pitchFamily="18" charset="0"/>
              </a:rPr>
              <a:t> открытого занятия по северной ходьбе и список  занимающихся. </a:t>
            </a:r>
            <a:endParaRPr lang="ru-RU" sz="24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3962400"/>
            <a:ext cx="8534400" cy="2450592"/>
          </a:xfrm>
          <a:prstGeom prst="rect">
            <a:avLst/>
          </a:prstGeom>
        </p:spPr>
      </p:pic>
      <p:sp>
        <p:nvSpPr>
          <p:cNvPr id="3" name="object 3"/>
          <p:cNvSpPr txBox="1">
            <a:spLocks noGrp="1"/>
          </p:cNvSpPr>
          <p:nvPr>
            <p:ph type="title"/>
          </p:nvPr>
        </p:nvSpPr>
        <p:spPr>
          <a:xfrm>
            <a:off x="1772792" y="2764663"/>
            <a:ext cx="5366385" cy="513715"/>
          </a:xfrm>
          <a:prstGeom prst="rect">
            <a:avLst/>
          </a:prstGeom>
        </p:spPr>
        <p:txBody>
          <a:bodyPr vert="horz" wrap="square" lIns="0" tIns="13335" rIns="0" bIns="0" rtlCol="0">
            <a:spAutoFit/>
          </a:bodyPr>
          <a:lstStyle/>
          <a:p>
            <a:pPr marL="12700">
              <a:lnSpc>
                <a:spcPct val="100000"/>
              </a:lnSpc>
              <a:spcBef>
                <a:spcPts val="105"/>
              </a:spcBef>
            </a:pPr>
            <a:r>
              <a:rPr sz="3200" spc="-15" dirty="0">
                <a:solidFill>
                  <a:srgbClr val="283CA1"/>
                </a:solidFill>
              </a:rPr>
              <a:t>СПАСИБО</a:t>
            </a:r>
            <a:r>
              <a:rPr sz="3200" spc="-45" dirty="0">
                <a:solidFill>
                  <a:srgbClr val="283CA1"/>
                </a:solidFill>
              </a:rPr>
              <a:t> </a:t>
            </a:r>
            <a:r>
              <a:rPr sz="3200" dirty="0">
                <a:solidFill>
                  <a:srgbClr val="283CA1"/>
                </a:solidFill>
              </a:rPr>
              <a:t>ЗА</a:t>
            </a:r>
            <a:r>
              <a:rPr sz="3200" spc="-40" dirty="0">
                <a:solidFill>
                  <a:srgbClr val="283CA1"/>
                </a:solidFill>
              </a:rPr>
              <a:t> </a:t>
            </a:r>
            <a:r>
              <a:rPr sz="3200" spc="-5" dirty="0">
                <a:solidFill>
                  <a:srgbClr val="283CA1"/>
                </a:solidFill>
              </a:rPr>
              <a:t>ВНИМАНИЕ!</a:t>
            </a:r>
            <a:endParaRPr sz="3200"/>
          </a:p>
        </p:txBody>
      </p:sp>
      <p:pic>
        <p:nvPicPr>
          <p:cNvPr id="4" name="object 4"/>
          <p:cNvPicPr/>
          <p:nvPr/>
        </p:nvPicPr>
        <p:blipFill>
          <a:blip r:embed="rId3" cstate="print"/>
          <a:stretch>
            <a:fillRect/>
          </a:stretch>
        </p:blipFill>
        <p:spPr>
          <a:xfrm>
            <a:off x="373379" y="213359"/>
            <a:ext cx="2451354" cy="2292858"/>
          </a:xfrm>
          <a:prstGeom prst="rect">
            <a:avLst/>
          </a:prstGeom>
        </p:spPr>
      </p:pic>
      <p:pic>
        <p:nvPicPr>
          <p:cNvPr id="5" name="object 5"/>
          <p:cNvPicPr/>
          <p:nvPr/>
        </p:nvPicPr>
        <p:blipFill>
          <a:blip r:embed="rId4" cstate="print"/>
          <a:stretch>
            <a:fillRect/>
          </a:stretch>
        </p:blipFill>
        <p:spPr>
          <a:xfrm>
            <a:off x="6449567" y="36576"/>
            <a:ext cx="2603754" cy="24345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Польза скандинавской ходьбы для сердца"/>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3999" cy="6858000"/>
          </a:xfrm>
          <a:prstGeom prst="rect">
            <a:avLst/>
          </a:prstGeom>
          <a:noFill/>
        </p:spPr>
      </p:pic>
      <p:sp>
        <p:nvSpPr>
          <p:cNvPr id="49153" name="Rectangle 1"/>
          <p:cNvSpPr>
            <a:spLocks noChangeArrowheads="1"/>
          </p:cNvSpPr>
          <p:nvPr/>
        </p:nvSpPr>
        <p:spPr bwMode="auto">
          <a:xfrm>
            <a:off x="381000" y="457200"/>
            <a:ext cx="8458200" cy="400110"/>
          </a:xfrm>
          <a:prstGeom prst="rect">
            <a:avLst/>
          </a:prstGeom>
          <a:noFill/>
          <a:ln w="9525">
            <a:noFill/>
            <a:miter lim="800000"/>
            <a:headEnd/>
            <a:tailEnd/>
          </a:ln>
          <a:effectLst/>
        </p:spPr>
        <p:txBody>
          <a:bodyPr anchor="ctr">
            <a:spAutoFit/>
          </a:bodyPr>
          <a:lstStyle/>
          <a:p>
            <a:pPr indent="142875" eaLnBrk="0" hangingPunct="0"/>
            <a:endParaRPr lang="ru-RU" sz="2000" dirty="0">
              <a:latin typeface="Times New Roman" pitchFamily="18" charset="0"/>
              <a:cs typeface="Times New Roman" pitchFamily="18" charset="0"/>
            </a:endParaRPr>
          </a:p>
        </p:txBody>
      </p:sp>
      <p:grpSp>
        <p:nvGrpSpPr>
          <p:cNvPr id="28673" name="Group 25990"/>
          <p:cNvGrpSpPr>
            <a:grpSpLocks/>
          </p:cNvGrpSpPr>
          <p:nvPr/>
        </p:nvGrpSpPr>
        <p:grpSpPr bwMode="auto">
          <a:xfrm flipH="1">
            <a:off x="-1524000" y="4800600"/>
            <a:ext cx="152400" cy="3023430"/>
            <a:chOff x="1397" y="7030"/>
            <a:chExt cx="61085" cy="66512"/>
          </a:xfrm>
        </p:grpSpPr>
        <p:sp>
          <p:nvSpPr>
            <p:cNvPr id="28688" name="Rectangle 2508"/>
            <p:cNvSpPr>
              <a:spLocks noChangeArrowheads="1"/>
            </p:cNvSpPr>
            <p:nvPr/>
          </p:nvSpPr>
          <p:spPr bwMode="auto">
            <a:xfrm rot="16200000">
              <a:off x="3226" y="62779"/>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6" name="Rectangle 2510"/>
            <p:cNvSpPr>
              <a:spLocks noChangeArrowheads="1"/>
            </p:cNvSpPr>
            <p:nvPr/>
          </p:nvSpPr>
          <p:spPr bwMode="auto">
            <a:xfrm rot="16200000">
              <a:off x="11444" y="5398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5" name="Rectangle 2511"/>
            <p:cNvSpPr>
              <a:spLocks noChangeArrowheads="1"/>
            </p:cNvSpPr>
            <p:nvPr/>
          </p:nvSpPr>
          <p:spPr bwMode="auto">
            <a:xfrm rot="16200000">
              <a:off x="14916" y="49734"/>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3" name="Rectangle 2513"/>
            <p:cNvSpPr>
              <a:spLocks noChangeArrowheads="1"/>
            </p:cNvSpPr>
            <p:nvPr/>
          </p:nvSpPr>
          <p:spPr bwMode="auto">
            <a:xfrm rot="16200000">
              <a:off x="21478" y="41890"/>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1" name="Rectangle 2515"/>
            <p:cNvSpPr>
              <a:spLocks noChangeArrowheads="1"/>
            </p:cNvSpPr>
            <p:nvPr/>
          </p:nvSpPr>
          <p:spPr bwMode="auto">
            <a:xfrm rot="16200000">
              <a:off x="28067" y="34062"/>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0" name="Rectangle 2516"/>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9" name="Rectangle 2517"/>
            <p:cNvSpPr>
              <a:spLocks noChangeArrowheads="1"/>
            </p:cNvSpPr>
            <p:nvPr/>
          </p:nvSpPr>
          <p:spPr bwMode="auto">
            <a:xfrm rot="16200000">
              <a:off x="35261" y="2546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Rectangle 2519"/>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8676" name="Rectangle 2520"/>
            <p:cNvSpPr>
              <a:spLocks noChangeArrowheads="1"/>
            </p:cNvSpPr>
            <p:nvPr/>
          </p:nvSpPr>
          <p:spPr bwMode="auto">
            <a:xfrm rot="16200000">
              <a:off x="44034" y="14147"/>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2522"/>
            <p:cNvSpPr>
              <a:spLocks noChangeArrowheads="1"/>
            </p:cNvSpPr>
            <p:nvPr/>
          </p:nvSpPr>
          <p:spPr bwMode="auto">
            <a:xfrm rot="16200000">
              <a:off x="51934" y="4987"/>
              <a:ext cx="8506"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8705" name="Rectangle 33"/>
          <p:cNvSpPr>
            <a:spLocks noChangeArrowheads="1"/>
          </p:cNvSpPr>
          <p:nvPr/>
        </p:nvSpPr>
        <p:spPr bwMode="auto">
          <a:xfrm>
            <a:off x="533400" y="0"/>
            <a:ext cx="8229600" cy="1261884"/>
          </a:xfrm>
          <a:prstGeom prst="rect">
            <a:avLst/>
          </a:prstGeom>
          <a:solidFill>
            <a:schemeClr val="accent6">
              <a:lumMod val="20000"/>
              <a:lumOff val="80000"/>
            </a:scheme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indent="442913" algn="ctr" eaLnBrk="0" fontAlgn="base" hangingPunct="0">
              <a:spcBef>
                <a:spcPct val="0"/>
              </a:spcBef>
              <a:spcAft>
                <a:spcPct val="0"/>
              </a:spcAft>
            </a:pPr>
            <a:r>
              <a:rPr lang="ru-RU" sz="2800" b="1" dirty="0" smtClean="0">
                <a:solidFill>
                  <a:srgbClr val="FF0000"/>
                </a:solidFill>
                <a:latin typeface="Times New Roman" pitchFamily="18" charset="0"/>
                <a:ea typeface="Times New Roman" pitchFamily="18" charset="0"/>
                <a:cs typeface="Times New Roman" pitchFamily="18" charset="0"/>
              </a:rPr>
              <a:t>МЕТОДИКА ЗАНЯТИЙ СЕВЕРНОЙ ХОДЬБОЙ</a:t>
            </a:r>
          </a:p>
        </p:txBody>
      </p:sp>
      <p:sp>
        <p:nvSpPr>
          <p:cNvPr id="35842" name="AutoShape 2" descr="Скандинавская ходьба: спорт высоких достижен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4" name="AutoShape 4" descr="Скандинавская ходьба: вопросы и ответы, ТОП-10 совет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6" name="AutoShape 6" descr="Скандинавская ходьба: вопросы и ответы, ТОП-10 совет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8" name="AutoShape 8" descr="Более 9 200 работ на тему «скандинавская ходьба»: стоковые фото, картинки и  изображения royalty-free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50" name="AutoShape 10" descr="Более 9 200 работ на тему «скандинавская ходьба»: стоковые фото, картинки и  изображения royalty-free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 name="Прямоугольник 21"/>
          <p:cNvSpPr/>
          <p:nvPr/>
        </p:nvSpPr>
        <p:spPr>
          <a:xfrm>
            <a:off x="1371600" y="2057400"/>
            <a:ext cx="6781800" cy="3170099"/>
          </a:xfrm>
          <a:prstGeom prst="rect">
            <a:avLst/>
          </a:prstGeom>
          <a:solidFill>
            <a:schemeClr val="accent6">
              <a:lumMod val="20000"/>
              <a:lumOff val="80000"/>
            </a:schemeClr>
          </a:solidFill>
          <a:effectLst>
            <a:softEdge rad="63500"/>
          </a:effectLst>
        </p:spPr>
        <p:txBody>
          <a:bodyPr wrap="square">
            <a:spAutoFit/>
          </a:bodyPr>
          <a:lstStyle/>
          <a:p>
            <a:pPr lvl="0" indent="442913" algn="just"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Перед началом систематических занятий скандинавской ходьбой желательно пройти врачебный осмотр или консультацию терапевта (кардиолога или педиатра) включающий общий осмотр, определение состояния </a:t>
            </a:r>
            <a:r>
              <a:rPr lang="ru-RU" sz="2000" dirty="0" err="1" smtClean="0">
                <a:latin typeface="Times New Roman" pitchFamily="18" charset="0"/>
                <a:ea typeface="Times New Roman" pitchFamily="18" charset="0"/>
                <a:cs typeface="Times New Roman" pitchFamily="18" charset="0"/>
              </a:rPr>
              <a:t>сердечно-сосудистой</a:t>
            </a:r>
            <a:r>
              <a:rPr lang="ru-RU" sz="2000" dirty="0" smtClean="0">
                <a:latin typeface="Times New Roman" pitchFamily="18" charset="0"/>
                <a:ea typeface="Times New Roman" pitchFamily="18" charset="0"/>
                <a:cs typeface="Times New Roman" pitchFamily="18" charset="0"/>
              </a:rPr>
              <a:t> (ЧСС, АД, ЭКГ) и дыхательной систем (жизненную емкость легких, </a:t>
            </a:r>
            <a:r>
              <a:rPr lang="ru-RU" sz="2000" dirty="0" err="1" smtClean="0">
                <a:latin typeface="Times New Roman" pitchFamily="18" charset="0"/>
                <a:ea typeface="Times New Roman" pitchFamily="18" charset="0"/>
                <a:cs typeface="Times New Roman" pitchFamily="18" charset="0"/>
              </a:rPr>
              <a:t>пневмотахометрию</a:t>
            </a:r>
            <a:r>
              <a:rPr lang="ru-RU" sz="2000" dirty="0" smtClean="0">
                <a:latin typeface="Times New Roman" pitchFamily="18" charset="0"/>
                <a:ea typeface="Times New Roman" pitchFamily="18" charset="0"/>
                <a:cs typeface="Times New Roman" pitchFamily="18" charset="0"/>
              </a:rPr>
              <a:t> вдоха и выдоха, частоту дыхательных движений), оценку связочно-суставного</a:t>
            </a:r>
            <a:r>
              <a:rPr lang="ru-RU" sz="2000" dirty="0" smtClean="0">
                <a:solidFill>
                  <a:srgbClr val="000000"/>
                </a:solidFill>
                <a:latin typeface="Times New Roman" pitchFamily="18" charset="0"/>
                <a:ea typeface="Times New Roman" pitchFamily="18" charset="0"/>
                <a:cs typeface="Times New Roman" pitchFamily="18" charset="0"/>
              </a:rPr>
              <a:t> аппарата, мышечной системы. Это важно для последующего контроля и оценки общего состояния и показателей реакции на нагрузки.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ольза скандинавской ходьбы для сердца"/>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3999" cy="6858000"/>
          </a:xfrm>
          <a:prstGeom prst="rect">
            <a:avLst/>
          </a:prstGeom>
          <a:noFill/>
        </p:spPr>
      </p:pic>
      <p:sp>
        <p:nvSpPr>
          <p:cNvPr id="9218" name="Rectangle 1"/>
          <p:cNvSpPr>
            <a:spLocks noChangeArrowheads="1"/>
          </p:cNvSpPr>
          <p:nvPr/>
        </p:nvSpPr>
        <p:spPr bwMode="auto">
          <a:xfrm>
            <a:off x="457200" y="609600"/>
            <a:ext cx="8001000" cy="400110"/>
          </a:xfrm>
          <a:prstGeom prst="rect">
            <a:avLst/>
          </a:prstGeom>
          <a:noFill/>
          <a:ln w="9525">
            <a:noFill/>
            <a:miter lim="800000"/>
            <a:headEnd/>
            <a:tailEnd/>
          </a:ln>
        </p:spPr>
        <p:txBody>
          <a:bodyPr anchor="ctr">
            <a:spAutoFit/>
          </a:bodyPr>
          <a:lstStyle/>
          <a:p>
            <a:pPr indent="142875" eaLnBrk="0" hangingPunct="0"/>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27649" name="Rectangle 1"/>
          <p:cNvSpPr>
            <a:spLocks noChangeArrowheads="1"/>
          </p:cNvSpPr>
          <p:nvPr/>
        </p:nvSpPr>
        <p:spPr bwMode="auto">
          <a:xfrm>
            <a:off x="533400" y="1371600"/>
            <a:ext cx="8001000" cy="4708981"/>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Частые приступы стенокардии при малых физических нагрузках и в покое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IV</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функциональный класс, нестабильная стенокардия)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Нарушения сердечного ритма (пароксизмальная форма мерцания и трепетаний предсердий,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парасстолия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миграция водителя ритма, частая политропная или групповая экстрасистолия, особенно желудочковая).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Аневризма левого желудочка и аорты (относительные противопоказания).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Нарушения атриовентрикулярной проводимости высоких степеней.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Недостаточность кровообращения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 и выше.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Артериальная гипертензия со стабильно повышенным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выше 110 мм/</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выше 180 мм/</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Легочно-сердечная недостаточность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 и выше.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Сопутствующие заболевания, мешающие ходьбе (полиартриты различной этиологии с нарушением функции суставов,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дискогенные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радикулиты, дефекты и ампутация конечностей и др.)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304800" y="228600"/>
            <a:ext cx="8610600" cy="1015663"/>
          </a:xfrm>
          <a:prstGeom prst="rect">
            <a:avLst/>
          </a:prstGeom>
          <a:solidFill>
            <a:schemeClr val="accent6">
              <a:lumMod val="20000"/>
              <a:lumOff val="80000"/>
            </a:schemeClr>
          </a:solidFill>
        </p:spPr>
        <p:txBody>
          <a:bodyPr wrap="square">
            <a:spAutoFit/>
          </a:bodyPr>
          <a:lstStyle/>
          <a:p>
            <a:pPr algn="ctr" fontAlgn="base">
              <a:spcBef>
                <a:spcPct val="0"/>
              </a:spcBef>
              <a:spcAft>
                <a:spcPct val="0"/>
              </a:spcAft>
            </a:pPr>
            <a:r>
              <a:rPr lang="ru-RU" sz="3000" b="1" dirty="0" smtClean="0">
                <a:solidFill>
                  <a:srgbClr val="FF0000"/>
                </a:solidFill>
                <a:latin typeface="Times New Roman" pitchFamily="18" charset="0"/>
                <a:ea typeface="Times New Roman" pitchFamily="18" charset="0"/>
                <a:cs typeface="Times New Roman" pitchFamily="18" charset="0"/>
              </a:rPr>
              <a:t>К медицинским противопоказаниям для занятий  северной ходьбой относятся: </a:t>
            </a:r>
            <a:endParaRPr lang="ru-RU" sz="3000" b="1" dirty="0" smtClean="0">
              <a:solidFill>
                <a:srgbClr val="000000"/>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Польза скандинавской ходьбы для сердца"/>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3999" cy="6858000"/>
          </a:xfrm>
          <a:prstGeom prst="rect">
            <a:avLst/>
          </a:prstGeom>
          <a:noFill/>
        </p:spPr>
      </p:pic>
      <p:sp>
        <p:nvSpPr>
          <p:cNvPr id="26641" name="Rectangle 17"/>
          <p:cNvSpPr>
            <a:spLocks noChangeArrowheads="1"/>
          </p:cNvSpPr>
          <p:nvPr/>
        </p:nvSpPr>
        <p:spPr bwMode="auto">
          <a:xfrm>
            <a:off x="0" y="0"/>
            <a:ext cx="8153400" cy="1323439"/>
          </a:xfrm>
          <a:prstGeom prst="rect">
            <a:avLst/>
          </a:prstGeom>
          <a:solidFill>
            <a:schemeClr val="accent6">
              <a:lumMod val="40000"/>
              <a:lumOff val="6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Достичь необходимого оздоровительного эффекта при занятиях северной ходьбой возможно лишь при соблюдении основополагающих организационных принципов: систематичности, постепенности и адекватности нагрузки.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6625" name="Group 28437"/>
          <p:cNvGrpSpPr>
            <a:grpSpLocks/>
          </p:cNvGrpSpPr>
          <p:nvPr/>
        </p:nvGrpSpPr>
        <p:grpSpPr bwMode="auto">
          <a:xfrm>
            <a:off x="-1295400" y="4800601"/>
            <a:ext cx="152401" cy="4290074"/>
            <a:chOff x="5238" y="12308"/>
            <a:chExt cx="53338" cy="55914"/>
          </a:xfrm>
        </p:grpSpPr>
        <p:sp>
          <p:nvSpPr>
            <p:cNvPr id="26639" name="Rectangle 2704"/>
            <p:cNvSpPr>
              <a:spLocks noChangeArrowheads="1"/>
            </p:cNvSpPr>
            <p:nvPr/>
          </p:nvSpPr>
          <p:spPr bwMode="auto">
            <a:xfrm rot="16200000">
              <a:off x="7810" y="58203"/>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8" name="Rectangle 2705"/>
            <p:cNvSpPr>
              <a:spLocks noChangeArrowheads="1"/>
            </p:cNvSpPr>
            <p:nvPr/>
          </p:nvSpPr>
          <p:spPr bwMode="auto">
            <a:xfrm rot="16200000">
              <a:off x="11444" y="53984"/>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7" name="Rectangle 2706"/>
            <p:cNvSpPr>
              <a:spLocks noChangeArrowheads="1"/>
            </p:cNvSpPr>
            <p:nvPr/>
          </p:nvSpPr>
          <p:spPr bwMode="auto">
            <a:xfrm rot="16200000">
              <a:off x="14916" y="49734"/>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5" name="Rectangle 2708"/>
            <p:cNvSpPr>
              <a:spLocks noChangeArrowheads="1"/>
            </p:cNvSpPr>
            <p:nvPr/>
          </p:nvSpPr>
          <p:spPr bwMode="auto">
            <a:xfrm rot="16200000">
              <a:off x="21478" y="41890"/>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4" name="Rectangle 2709"/>
            <p:cNvSpPr>
              <a:spLocks noChangeArrowheads="1"/>
            </p:cNvSpPr>
            <p:nvPr/>
          </p:nvSpPr>
          <p:spPr bwMode="auto">
            <a:xfrm rot="16200000">
              <a:off x="25336" y="38098"/>
              <a:ext cx="6135"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2" name="Rectangle 2711"/>
            <p:cNvSpPr>
              <a:spLocks noChangeArrowheads="1"/>
            </p:cNvSpPr>
            <p:nvPr/>
          </p:nvSpPr>
          <p:spPr bwMode="auto">
            <a:xfrm rot="16200000">
              <a:off x="31667" y="29771"/>
              <a:ext cx="7447"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1" name="Rectangle 2712"/>
            <p:cNvSpPr>
              <a:spLocks noChangeArrowheads="1"/>
            </p:cNvSpPr>
            <p:nvPr/>
          </p:nvSpPr>
          <p:spPr bwMode="auto">
            <a:xfrm rot="16200000">
              <a:off x="35261" y="25464"/>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0" name="Rectangle 2713"/>
            <p:cNvSpPr>
              <a:spLocks noChangeArrowheads="1"/>
            </p:cNvSpPr>
            <p:nvPr/>
          </p:nvSpPr>
          <p:spPr bwMode="auto">
            <a:xfrm rot="16200000">
              <a:off x="38877" y="21155"/>
              <a:ext cx="7488"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2714"/>
            <p:cNvSpPr>
              <a:spLocks noChangeArrowheads="1"/>
            </p:cNvSpPr>
            <p:nvPr/>
          </p:nvSpPr>
          <p:spPr bwMode="auto">
            <a:xfrm rot="16200000">
              <a:off x="43166" y="18287"/>
              <a:ext cx="3723" cy="12591"/>
            </a:xfrm>
            <a:prstGeom prst="rect">
              <a:avLst/>
            </a:prstGeom>
            <a:noFill/>
            <a:ln w="9525">
              <a:noFill/>
              <a:miter lim="800000"/>
              <a:headEnd/>
              <a:tailEnd/>
            </a:ln>
          </p:spPr>
          <p:txBody>
            <a:bodyPr vert="eaVert"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6628" name="Rectangle 2715"/>
            <p:cNvSpPr>
              <a:spLocks noChangeArrowheads="1"/>
            </p:cNvSpPr>
            <p:nvPr/>
          </p:nvSpPr>
          <p:spPr bwMode="auto">
            <a:xfrm rot="16200000">
              <a:off x="44034" y="14147"/>
              <a:ext cx="8934"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7" name="Rectangle 2716"/>
            <p:cNvSpPr>
              <a:spLocks noChangeArrowheads="1"/>
            </p:cNvSpPr>
            <p:nvPr/>
          </p:nvSpPr>
          <p:spPr bwMode="auto">
            <a:xfrm rot="16200000">
              <a:off x="48651" y="9642"/>
              <a:ext cx="7260" cy="125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442913"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657" name="Rectangle 33"/>
          <p:cNvSpPr>
            <a:spLocks noChangeArrowheads="1"/>
          </p:cNvSpPr>
          <p:nvPr/>
        </p:nvSpPr>
        <p:spPr bwMode="auto">
          <a:xfrm>
            <a:off x="685800" y="1524000"/>
            <a:ext cx="8153400" cy="707886"/>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lvl="0" indent="442913" algn="just" eaLnBrk="0" fontAlgn="base" hangingPunct="0">
              <a:spcBef>
                <a:spcPct val="0"/>
              </a:spcBef>
              <a:spcAft>
                <a:spcPct val="0"/>
              </a:spcAft>
            </a:pPr>
            <a:r>
              <a:rPr lang="ru-RU" sz="2000" b="1" i="1" dirty="0" smtClean="0">
                <a:solidFill>
                  <a:srgbClr val="000000"/>
                </a:solidFill>
                <a:latin typeface="Times New Roman" pitchFamily="18" charset="0"/>
                <a:ea typeface="Times New Roman" pitchFamily="18" charset="0"/>
                <a:cs typeface="Times New Roman" pitchFamily="18" charset="0"/>
              </a:rPr>
              <a:t>1. Принцип систематичности предусматривает последовательность и регулярность оздоровительных тренировок.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Прямоугольник 16"/>
          <p:cNvSpPr/>
          <p:nvPr/>
        </p:nvSpPr>
        <p:spPr>
          <a:xfrm>
            <a:off x="1371600" y="2590800"/>
            <a:ext cx="7391400" cy="3785652"/>
          </a:xfrm>
          <a:prstGeom prst="rect">
            <a:avLst/>
          </a:prstGeom>
          <a:solidFill>
            <a:schemeClr val="accent6">
              <a:lumMod val="20000"/>
              <a:lumOff val="80000"/>
            </a:schemeClr>
          </a:solidFill>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Это напрямую связано с развитием механизмов долговременной адаптации. В основе ее лежит усиленный адаптивный синтез белка, ведущий к увеличению мощности функционирующих клеточных структур. Эти функциональные изменения происходят в период восстановления после физических нагрузок. Именно в этот период возрастает энергетический потенциал организма, за счет </a:t>
            </a:r>
            <a:r>
              <a:rPr lang="ru-RU" sz="2000" dirty="0" err="1" smtClean="0">
                <a:solidFill>
                  <a:srgbClr val="000000"/>
                </a:solidFill>
                <a:latin typeface="Times New Roman" pitchFamily="18" charset="0"/>
                <a:ea typeface="Times New Roman" pitchFamily="18" charset="0"/>
                <a:cs typeface="Times New Roman" pitchFamily="18" charset="0"/>
              </a:rPr>
              <a:t>суперкомпенсации</a:t>
            </a:r>
            <a:r>
              <a:rPr lang="ru-RU" sz="2000" dirty="0" smtClean="0">
                <a:solidFill>
                  <a:srgbClr val="000000"/>
                </a:solidFill>
                <a:latin typeface="Times New Roman" pitchFamily="18" charset="0"/>
                <a:ea typeface="Times New Roman" pitchFamily="18" charset="0"/>
                <a:cs typeface="Times New Roman" pitchFamily="18" charset="0"/>
              </a:rPr>
              <a:t> энергетических затрат. В случае, если физическая нагрузка не повторится, усиленный синтез белка прекращается, более того происходит активное расщепление белков, которые интенсивно синтезировались в результате реакций на нагрузку, т.е. организм возвращается в исходное состояние.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ольза скандинавской ходьбы для сердца"/>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3999" cy="6858000"/>
          </a:xfrm>
          <a:prstGeom prst="rect">
            <a:avLst/>
          </a:prstGeom>
          <a:noFill/>
        </p:spPr>
      </p:pic>
      <p:sp>
        <p:nvSpPr>
          <p:cNvPr id="3" name="Прямоугольник 2"/>
          <p:cNvSpPr/>
          <p:nvPr/>
        </p:nvSpPr>
        <p:spPr>
          <a:xfrm>
            <a:off x="0" y="3380125"/>
            <a:ext cx="9144000" cy="3477875"/>
          </a:xfrm>
          <a:prstGeom prst="rect">
            <a:avLst/>
          </a:prstGeom>
          <a:solidFill>
            <a:schemeClr val="accent6">
              <a:lumMod val="20000"/>
              <a:lumOff val="80000"/>
            </a:schemeClr>
          </a:solidFill>
          <a:effectLst>
            <a:softEdge rad="63500"/>
          </a:effectLst>
        </p:spPr>
        <p:txBody>
          <a:bodyPr wrap="square">
            <a:spAutoFit/>
          </a:bodyPr>
          <a:lstStyle/>
          <a:p>
            <a:pPr lvl="0" indent="442913" algn="just" eaLnBrk="0" fontAlgn="base" hangingPunct="0">
              <a:spcBef>
                <a:spcPct val="0"/>
              </a:spcBef>
              <a:spcAft>
                <a:spcPct val="0"/>
              </a:spcAft>
            </a:pPr>
            <a:r>
              <a:rPr lang="ru-RU" sz="2000" dirty="0" smtClean="0">
                <a:solidFill>
                  <a:srgbClr val="000000"/>
                </a:solidFill>
                <a:latin typeface="Times New Roman" pitchFamily="18" charset="0"/>
                <a:ea typeface="Times New Roman" pitchFamily="18" charset="0"/>
                <a:cs typeface="Times New Roman" pitchFamily="18" charset="0"/>
              </a:rPr>
              <a:t>Устраняются как не реализованные </a:t>
            </a:r>
            <a:r>
              <a:rPr lang="ru-RU" sz="2000" dirty="0" err="1" smtClean="0">
                <a:solidFill>
                  <a:srgbClr val="000000"/>
                </a:solidFill>
                <a:latin typeface="Times New Roman" pitchFamily="18" charset="0"/>
                <a:ea typeface="Times New Roman" pitchFamily="18" charset="0"/>
                <a:cs typeface="Times New Roman" pitchFamily="18" charset="0"/>
              </a:rPr>
              <a:t>сверхвосстановленные</a:t>
            </a:r>
            <a:r>
              <a:rPr lang="ru-RU" sz="2000" dirty="0" smtClean="0">
                <a:solidFill>
                  <a:srgbClr val="000000"/>
                </a:solidFill>
                <a:latin typeface="Times New Roman" pitchFamily="18" charset="0"/>
                <a:ea typeface="Times New Roman" pitchFamily="18" charset="0"/>
                <a:cs typeface="Times New Roman" pitchFamily="18" charset="0"/>
              </a:rPr>
              <a:t> запасы источников энергии. Таким образом, одно занятие в недельный тренировочный цикл к каким-то существенным изменениям в организме не приводит. Организм человека – мощнейшая саморегулирующаяся система, поэтому положительные сдвиги (тренированность) отмечаются только тогда, когда эффект воздействия на организм последующего занятия накладывается на эффект, сохранившийся после предыдущего занятия. Последующее занятие должно начинаться на фоне, который характеризуется повышенным объемом клеточных структур и </a:t>
            </a:r>
            <a:r>
              <a:rPr lang="ru-RU" sz="2000" dirty="0" err="1" smtClean="0">
                <a:solidFill>
                  <a:srgbClr val="000000"/>
                </a:solidFill>
                <a:latin typeface="Times New Roman" pitchFamily="18" charset="0"/>
                <a:ea typeface="Times New Roman" pitchFamily="18" charset="0"/>
                <a:cs typeface="Times New Roman" pitchFamily="18" charset="0"/>
              </a:rPr>
              <a:t>суперкомпенсацией</a:t>
            </a:r>
            <a:r>
              <a:rPr lang="ru-RU" sz="2000" dirty="0" smtClean="0">
                <a:solidFill>
                  <a:srgbClr val="000000"/>
                </a:solidFill>
                <a:latin typeface="Times New Roman" pitchFamily="18" charset="0"/>
                <a:ea typeface="Times New Roman" pitchFamily="18" charset="0"/>
                <a:cs typeface="Times New Roman" pitchFamily="18" charset="0"/>
              </a:rPr>
              <a:t> энергетических ресурсов. Поэтому основной развития тренированности служит систематичность воздействия нагрузки и регулярное повторение занятий.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Польза скандинавской ходьбы для сердца"/>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3999" cy="6858000"/>
          </a:xfrm>
          <a:prstGeom prst="rect">
            <a:avLst/>
          </a:prstGeom>
          <a:noFill/>
        </p:spPr>
      </p:pic>
      <p:sp>
        <p:nvSpPr>
          <p:cNvPr id="23553" name="Rectangle 1"/>
          <p:cNvSpPr>
            <a:spLocks noChangeArrowheads="1"/>
          </p:cNvSpPr>
          <p:nvPr/>
        </p:nvSpPr>
        <p:spPr bwMode="auto">
          <a:xfrm>
            <a:off x="0" y="228600"/>
            <a:ext cx="8458200" cy="1015663"/>
          </a:xfrm>
          <a:prstGeom prst="rect">
            <a:avLst/>
          </a:prstGeom>
          <a:solidFill>
            <a:schemeClr val="accent6">
              <a:lumMod val="20000"/>
              <a:lumOff val="80000"/>
            </a:schemeClr>
          </a:solidFill>
          <a:ln w="9525">
            <a:noFill/>
            <a:miter lim="800000"/>
            <a:headEnd/>
            <a:tailEnd/>
          </a:ln>
          <a:effectLst>
            <a:softEdge rad="63500"/>
          </a:effectLst>
        </p:spPr>
        <p:txBody>
          <a:bodyPr vert="horz" wrap="square" lIns="91440" tIns="45720" rIns="91440" bIns="45720" numCol="1" anchor="ctr" anchorCtr="0" compatLnSpc="1">
            <a:prstTxWarp prst="textNoShape">
              <a:avLst/>
            </a:prstTxWarp>
            <a:spAutoFit/>
          </a:bodyPr>
          <a:lstStyle/>
          <a:p>
            <a:pPr marL="457200" marR="0" lvl="1" indent="-14288" algn="just" defTabSz="914400" rtl="0" eaLnBrk="1" fontAlgn="base" latinLnBrk="0" hangingPunct="1">
              <a:lnSpc>
                <a:spcPct val="100000"/>
              </a:lnSpc>
              <a:spcBef>
                <a:spcPct val="0"/>
              </a:spcBef>
              <a:spcAft>
                <a:spcPct val="0"/>
              </a:spcAft>
              <a:buClr>
                <a:srgbClr val="000000"/>
              </a:buClr>
              <a:buSzPct val="100000"/>
              <a:tabLst/>
            </a:pPr>
            <a:r>
              <a:rPr kumimoji="0" lang="ru-RU" sz="2000" b="1" i="1" u="none" strike="noStrike" cap="none" normalizeH="0" baseline="0" dirty="0" smtClean="0">
                <a:ln>
                  <a:noFill/>
                </a:ln>
                <a:effectLst/>
                <a:latin typeface="Times New Roman" pitchFamily="18" charset="0"/>
                <a:ea typeface="Times New Roman" pitchFamily="18" charset="0"/>
                <a:cs typeface="Times New Roman" pitchFamily="18" charset="0"/>
              </a:rPr>
              <a:t>2.</a:t>
            </a: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Принцип постепенности – развитие клеточных структур и их поддержание на должном уровне при долговременной адаптации возможно лишь при постоянном увеличении нагрузки.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2286000" y="1859340"/>
            <a:ext cx="6019800" cy="3170099"/>
          </a:xfrm>
          <a:prstGeom prst="rect">
            <a:avLst/>
          </a:prstGeom>
          <a:solidFill>
            <a:schemeClr val="accent6">
              <a:lumMod val="20000"/>
              <a:lumOff val="80000"/>
            </a:schemeClr>
          </a:solidFill>
        </p:spPr>
        <p:txBody>
          <a:bodyPr wrap="square">
            <a:spAutoFit/>
          </a:bodyPr>
          <a:lstStyle/>
          <a:p>
            <a:r>
              <a:rPr lang="ru-RU" sz="2000" dirty="0" smtClean="0">
                <a:solidFill>
                  <a:srgbClr val="000000"/>
                </a:solidFill>
                <a:latin typeface="Times New Roman" pitchFamily="18" charset="0"/>
                <a:ea typeface="Times New Roman" pitchFamily="18" charset="0"/>
                <a:cs typeface="Times New Roman" pitchFamily="18" charset="0"/>
              </a:rPr>
              <a:t>Если объем и интенсивность нагрузки остается неизменной, то ее воздействие на организм становится малоэффективным. С развитием тренированности двигательная активность неизменной интенсивности требует использование лишь части повышенных резервов клеточных структур и поэтому перестает быть развивающим стимулом. Необходимость в постепенном увеличении нагрузки – еще одно важное требование в организации занятий. </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Зачем нужны специальные палки для скандинавской ходьбы | АЛЬПИНДУСТРИЯ"/>
          <p:cNvPicPr>
            <a:picLocks noChangeAspect="1" noChangeArrowheads="1"/>
          </p:cNvPicPr>
          <p:nvPr/>
        </p:nvPicPr>
        <p:blipFill>
          <a:blip r:embed="rId2" cstate="print">
            <a:duotone>
              <a:prstClr val="black"/>
              <a:schemeClr val="tx2">
                <a:tint val="45000"/>
                <a:satMod val="400000"/>
              </a:schemeClr>
            </a:duotone>
            <a:lum bright="40000"/>
          </a:blip>
          <a:srcRect/>
          <a:stretch>
            <a:fillRect/>
          </a:stretch>
        </p:blipFill>
        <p:spPr bwMode="auto">
          <a:xfrm>
            <a:off x="0" y="0"/>
            <a:ext cx="9144000" cy="6858000"/>
          </a:xfrm>
          <a:prstGeom prst="rect">
            <a:avLst/>
          </a:prstGeom>
          <a:noFill/>
        </p:spPr>
      </p:pic>
      <p:sp>
        <p:nvSpPr>
          <p:cNvPr id="13313" name="Rectangle 1"/>
          <p:cNvSpPr>
            <a:spLocks noChangeArrowheads="1"/>
          </p:cNvSpPr>
          <p:nvPr/>
        </p:nvSpPr>
        <p:spPr bwMode="auto">
          <a:xfrm>
            <a:off x="457200" y="381000"/>
            <a:ext cx="8229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l" defTabSz="914400" rtl="0" eaLnBrk="1" fontAlgn="base" latinLnBrk="0" hangingPunct="1">
              <a:lnSpc>
                <a:spcPct val="100000"/>
              </a:lnSpc>
              <a:spcBef>
                <a:spcPct val="0"/>
              </a:spcBef>
              <a:spcAft>
                <a:spcPct val="0"/>
              </a:spcAft>
              <a:buClrTx/>
              <a:buSzTx/>
              <a:buFontTx/>
              <a:buNone/>
              <a:tabLst/>
            </a:pPr>
            <a:r>
              <a:rPr lang="ru-RU" sz="2000" dirty="0" smtClean="0">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effectLst/>
              <a:latin typeface="Times New Roman" pitchFamily="18" charset="0"/>
              <a:cs typeface="Times New Roman" pitchFamily="18" charset="0"/>
            </a:endParaRPr>
          </a:p>
        </p:txBody>
      </p:sp>
      <p:sp>
        <p:nvSpPr>
          <p:cNvPr id="22529" name="Rectangle 1"/>
          <p:cNvSpPr>
            <a:spLocks noChangeArrowheads="1"/>
          </p:cNvSpPr>
          <p:nvPr/>
        </p:nvSpPr>
        <p:spPr bwMode="auto">
          <a:xfrm>
            <a:off x="381000" y="685800"/>
            <a:ext cx="8382000" cy="4093428"/>
          </a:xfrm>
          <a:prstGeom prst="rect">
            <a:avLst/>
          </a:prstGeom>
          <a:solidFill>
            <a:schemeClr val="accent6">
              <a:lumMod val="20000"/>
              <a:lumOff val="80000"/>
            </a:scheme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spAutoFit/>
          </a:bodyPr>
          <a:lstStyle/>
          <a:p>
            <a:pPr marL="0" marR="0" lvl="0" indent="44291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начальном этапе постепенное увеличение нагрузок идет за счет увеличения их по времени. Даже самому нетренированному занимающемуся на начальном этапе занятий финской ходьбой можно назначить ходьбу в медленном темпе, продолжительностью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10–15 </a:t>
            </a:r>
            <a:r>
              <a:rPr kumimoji="0" lang="en-US"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минут</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зависимости от исходного общего состояния пациента и динамики его изменений увеличение нагрузки по времени можно, продолжать вплоть до достижения общей длительности тренировки 60–90 минут. Это оптимальное для проведения тренировки время, которое при определенном уровне самоорганизации, на оздоровительный спорт может потратить любой человек без особого ущерба для работы или быта. Дальнейшее увеличение нагрузки по времени затруднительного из соображений т.к. требует изыскания дополнительных резервов времени для занятий.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367</TotalTime>
  <Words>3329</Words>
  <Application>Microsoft Office PowerPoint</Application>
  <PresentationFormat>Экран (4:3)</PresentationFormat>
  <Paragraphs>177</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Аспект</vt:lpstr>
      <vt:lpstr>Слайд 1</vt:lpstr>
      <vt:lpstr>СТРУКТУРА ЗАНЯТИЙ СЕВЕРНОЙ ХОДЬБОЙ</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vt:lpstr>
      <vt:lpstr>Слайд 17</vt:lpstr>
      <vt:lpstr>Слайд 18</vt:lpstr>
      <vt:lpstr>Слайд 19</vt:lpstr>
      <vt:lpstr>Слайд 20</vt:lpstr>
      <vt:lpstr>Слайд 21</vt:lpstr>
      <vt:lpstr>Слайд 22</vt:lpstr>
      <vt:lpstr>Слайд 23</vt:lpstr>
      <vt:lpstr>Гимнастические упражнения с палками</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Иванов</cp:lastModifiedBy>
  <cp:revision>55</cp:revision>
  <dcterms:created xsi:type="dcterms:W3CDTF">2023-08-25T18:10:57Z</dcterms:created>
  <dcterms:modified xsi:type="dcterms:W3CDTF">2023-09-15T14:46:25Z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2019-09-12T00:00:00Z</vt:filetime>
  </property>
  <property fmtid="{D5CDD505-2E9C-101B-9397-08002B2CF9AE}" pid="3" name="Creator">
    <vt:lpwstr>Microsoft® PowerPoint® 2019</vt:lpwstr>
  </property>
  <property fmtid="{D5CDD505-2E9C-101B-9397-08002B2CF9AE}" pid="4" name="LastSaved">
    <vt:filetime>2023-08-25T00:00:00Z</vt:filetime>
  </property>
</Properties>
</file>