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310" autoAdjust="0"/>
  </p:normalViewPr>
  <p:slideViewPr>
    <p:cSldViewPr>
      <p:cViewPr varScale="1">
        <p:scale>
          <a:sx n="74" d="100"/>
          <a:sy n="74" d="100"/>
        </p:scale>
        <p:origin x="9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719DF-AC72-4EF1-8884-A91A7460B5C3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DD457-A338-4ADC-B7D5-D04357C77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0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DD457-A338-4ADC-B7D5-D04357C774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68559" y="2006101"/>
            <a:ext cx="8044604" cy="80446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2962" y="8719220"/>
            <a:ext cx="7278339" cy="72783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715680">
            <a:off x="686461" y="2357658"/>
            <a:ext cx="1795519" cy="17955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57175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9295" y="971260"/>
            <a:ext cx="17566450" cy="391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355" b="1" dirty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«ПРОФИЛАКТИЧЕСКИЕ ОСМОТРЫ </a:t>
            </a:r>
            <a:endParaRPr lang="ru-RU" sz="4355" b="1" dirty="0" smtClean="0">
              <a:solidFill>
                <a:srgbClr val="FFFFFF"/>
              </a:solidFill>
              <a:latin typeface="Evolventa" panose="020B0604020202020204" charset="0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355" b="1" dirty="0" smtClean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НЕСОВЕРШЕННОЛЕТНИХ </a:t>
            </a:r>
            <a:endParaRPr lang="en-US" sz="4355" b="1" dirty="0">
              <a:solidFill>
                <a:srgbClr val="FFFFFF"/>
              </a:solidFill>
              <a:latin typeface="Evolventa" panose="020B0604020202020204" charset="0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355" b="1" dirty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КАК ИНСТРУМЕНТ </a:t>
            </a:r>
            <a:endParaRPr lang="ru-RU" sz="4355" b="1" dirty="0" smtClean="0">
              <a:solidFill>
                <a:srgbClr val="FFFFFF"/>
              </a:solidFill>
              <a:latin typeface="Evolventa" panose="020B0604020202020204" charset="0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355" b="1" dirty="0" smtClean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РАННЕГО </a:t>
            </a:r>
            <a:r>
              <a:rPr lang="en-US" sz="4355" b="1" dirty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ВЫЯВЛЕНИЯ РИСКОВ</a:t>
            </a:r>
            <a:r>
              <a:rPr lang="en-US" sz="4355" b="1" dirty="0" smtClean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, </a:t>
            </a:r>
            <a:r>
              <a:rPr lang="en-US" sz="4355" b="1" dirty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СПОСОБСТВУЮЩИХ </a:t>
            </a:r>
            <a:endParaRPr lang="ru-RU" sz="4355" b="1" dirty="0" smtClean="0">
              <a:solidFill>
                <a:srgbClr val="FFFFFF"/>
              </a:solidFill>
              <a:latin typeface="Evolventa" panose="020B0604020202020204" charset="0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355" b="1" dirty="0" smtClean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СОХРАНЕНИЮ </a:t>
            </a:r>
            <a:r>
              <a:rPr lang="en-US" sz="4355" b="1" dirty="0">
                <a:solidFill>
                  <a:srgbClr val="FFFFFF"/>
                </a:solidFill>
                <a:latin typeface="Evolventa" panose="020B0604020202020204" charset="0"/>
                <a:ea typeface="Evolventa"/>
                <a:cs typeface="Evolventa"/>
                <a:sym typeface="Evolventa"/>
              </a:rPr>
              <a:t>ДЕТСКОГО ЗДОРОВЬЯ»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04" y="5163247"/>
            <a:ext cx="6781800" cy="4133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13163" y="1168117"/>
            <a:ext cx="446137" cy="128021"/>
            <a:chOff x="0" y="0"/>
            <a:chExt cx="117501" cy="33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solidFill>
              <a:srgbClr val="C5C5C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98478" y="1168117"/>
            <a:ext cx="446137" cy="128021"/>
            <a:chOff x="0" y="0"/>
            <a:chExt cx="117501" cy="33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3141239">
            <a:off x="-1804145" y="8216156"/>
            <a:ext cx="5422296" cy="54222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078161" y="2038707"/>
            <a:ext cx="6209839" cy="620983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  <a:ln w="3048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2574133" y="8991115"/>
            <a:ext cx="1755130" cy="534369"/>
            <a:chOff x="0" y="0"/>
            <a:chExt cx="442980" cy="1348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2980" cy="134870"/>
            </a:xfrm>
            <a:custGeom>
              <a:avLst/>
              <a:gdLst/>
              <a:ahLst/>
              <a:cxnLst/>
              <a:rect l="l" t="t" r="r" b="b"/>
              <a:pathLst>
                <a:path w="442980" h="134870">
                  <a:moveTo>
                    <a:pt x="67435" y="0"/>
                  </a:moveTo>
                  <a:lnTo>
                    <a:pt x="375544" y="0"/>
                  </a:lnTo>
                  <a:cubicBezTo>
                    <a:pt x="393429" y="0"/>
                    <a:pt x="410582" y="7105"/>
                    <a:pt x="423228" y="19751"/>
                  </a:cubicBezTo>
                  <a:cubicBezTo>
                    <a:pt x="435875" y="32398"/>
                    <a:pt x="442980" y="49550"/>
                    <a:pt x="442980" y="67435"/>
                  </a:cubicBezTo>
                  <a:lnTo>
                    <a:pt x="442980" y="67435"/>
                  </a:lnTo>
                  <a:cubicBezTo>
                    <a:pt x="442980" y="104678"/>
                    <a:pt x="412788" y="134870"/>
                    <a:pt x="375544" y="134870"/>
                  </a:cubicBezTo>
                  <a:lnTo>
                    <a:pt x="67435" y="134870"/>
                  </a:lnTo>
                  <a:cubicBezTo>
                    <a:pt x="30192" y="134870"/>
                    <a:pt x="0" y="104678"/>
                    <a:pt x="0" y="67435"/>
                  </a:cubicBezTo>
                  <a:lnTo>
                    <a:pt x="0" y="67435"/>
                  </a:lnTo>
                  <a:cubicBezTo>
                    <a:pt x="0" y="30192"/>
                    <a:pt x="30192" y="0"/>
                    <a:pt x="674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2980" cy="172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419600" y="-2711148"/>
            <a:ext cx="5422296" cy="542229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A505761-D71B-4016-A30C-82E114B893CC}"/>
              </a:ext>
            </a:extLst>
          </p:cNvPr>
          <p:cNvSpPr/>
          <p:nvPr/>
        </p:nvSpPr>
        <p:spPr>
          <a:xfrm>
            <a:off x="907003" y="3162300"/>
            <a:ext cx="10141997" cy="486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3445" dirty="0">
                <a:solidFill>
                  <a:srgbClr val="FEFEFE"/>
                </a:solidFill>
                <a:latin typeface="Evolventa"/>
              </a:rPr>
              <a:t>Ожидаемые результаты включают повышение уровня осознанности родителей и детей относительно важности профилактических осмотров, уменьшения частоты пропусков рекомендованных визитов к врачу, сокращение распространенности хронических заболеваний и улучшения общих показателей здоровья несовершеннолетних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2000" y="1562100"/>
            <a:ext cx="1124761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FEFEFE"/>
                </a:solidFill>
                <a:latin typeface="Evolventa"/>
              </a:rPr>
              <a:t>Оценка ожидаемых </a:t>
            </a:r>
            <a:r>
              <a:rPr lang="ru-RU" sz="4000" b="1" i="1" dirty="0" smtClean="0">
                <a:solidFill>
                  <a:srgbClr val="FEFEFE"/>
                </a:solidFill>
                <a:latin typeface="Evolventa"/>
              </a:rPr>
              <a:t>результатов:</a:t>
            </a: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12920" y="1011465"/>
            <a:ext cx="9693244" cy="96932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372600" y="771145"/>
            <a:ext cx="10173884" cy="1017388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353800" y="2095500"/>
            <a:ext cx="4940229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02"/>
              </a:lnSpc>
              <a:spcBef>
                <a:spcPct val="0"/>
              </a:spcBef>
            </a:pPr>
            <a:r>
              <a:rPr lang="en-US" sz="5287" dirty="0" err="1">
                <a:solidFill>
                  <a:srgbClr val="FFFFFF"/>
                </a:solidFill>
                <a:ea typeface="Lemon Tuesday"/>
                <a:cs typeface="Lemon Tuesday"/>
                <a:sym typeface="Lemon Tuesday"/>
              </a:rPr>
              <a:t>Здоровье</a:t>
            </a:r>
            <a:r>
              <a:rPr lang="en-US" sz="5287" dirty="0">
                <a:solidFill>
                  <a:srgbClr val="FFFFFF"/>
                </a:solidFill>
                <a:ea typeface="Lemon Tuesday"/>
                <a:cs typeface="Lemon Tuesday"/>
                <a:sym typeface="Lemon Tuesday"/>
              </a:rPr>
              <a:t> - </a:t>
            </a:r>
            <a:r>
              <a:rPr lang="en-US" sz="5287" dirty="0" err="1">
                <a:solidFill>
                  <a:srgbClr val="FFFFFF"/>
                </a:solidFill>
                <a:ea typeface="Lemon Tuesday"/>
                <a:cs typeface="Lemon Tuesday"/>
                <a:sym typeface="Lemon Tuesday"/>
              </a:rPr>
              <a:t>стиль</a:t>
            </a:r>
            <a:r>
              <a:rPr lang="en-US" sz="5287" dirty="0">
                <a:solidFill>
                  <a:srgbClr val="FFFFFF"/>
                </a:solidFill>
                <a:ea typeface="Lemon Tuesday"/>
                <a:cs typeface="Lemon Tuesday"/>
                <a:sym typeface="Lemon Tuesday"/>
              </a:rPr>
              <a:t> </a:t>
            </a:r>
            <a:r>
              <a:rPr lang="en-US" sz="5287" dirty="0" err="1">
                <a:solidFill>
                  <a:srgbClr val="FFFFFF"/>
                </a:solidFill>
                <a:ea typeface="Lemon Tuesday"/>
                <a:cs typeface="Lemon Tuesday"/>
                <a:sym typeface="Lemon Tuesday"/>
              </a:rPr>
              <a:t>жизни</a:t>
            </a:r>
            <a:endParaRPr lang="en-US" sz="5287" dirty="0">
              <a:solidFill>
                <a:srgbClr val="FFFFFF"/>
              </a:solidFill>
              <a:ea typeface="Lemon Tuesday"/>
              <a:cs typeface="Lemon Tuesday"/>
              <a:sym typeface="Lemon Tuesday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763159" y="-3452000"/>
            <a:ext cx="5422296" cy="54222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57200" y="771146"/>
            <a:ext cx="8915400" cy="8271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5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4335"/>
              </a:lnSpc>
              <a:spcBef>
                <a:spcPct val="0"/>
              </a:spcBef>
            </a:pP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Таким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образом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,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профилактические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осмотры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являются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ключевым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инструментом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укрепления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здоровья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наших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детей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молодежи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  <a:p>
            <a:pPr>
              <a:lnSpc>
                <a:spcPts val="4335"/>
              </a:lnSpc>
              <a:spcBef>
                <a:spcPct val="0"/>
              </a:spcBef>
            </a:pP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Их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регулярное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проведение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позволяет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своевременно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диагностировать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возможности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отклонения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,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предотвращать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развитие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тяжелых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заболеваний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улучшать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качество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жизни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молодого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поколения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  <a:p>
            <a:pPr>
              <a:lnSpc>
                <a:spcPts val="4335"/>
              </a:lnSpc>
              <a:spcBef>
                <a:spcPct val="0"/>
              </a:spcBef>
            </a:pP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Проект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призван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привлекать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внимание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к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данной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проблематике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активизировать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усилия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заинтересованности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сторон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в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направлении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формирования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здоровой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нации</a:t>
            </a:r>
            <a:r>
              <a:rPr lang="en-US" sz="3096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495300"/>
            <a:ext cx="9809349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35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4400" b="1" i="1" dirty="0">
                <a:solidFill>
                  <a:srgbClr val="FFFFFF"/>
                </a:solidFill>
                <a:latin typeface="Evolventa"/>
                <a:ea typeface="Evolventa"/>
                <a:cs typeface="Evolventa"/>
              </a:rPr>
              <a:t>Заключение: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13163" y="1168117"/>
            <a:ext cx="446137" cy="128021"/>
            <a:chOff x="0" y="0"/>
            <a:chExt cx="117501" cy="33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solidFill>
              <a:srgbClr val="C5C5C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98478" y="1168117"/>
            <a:ext cx="446137" cy="128021"/>
            <a:chOff x="0" y="0"/>
            <a:chExt cx="117501" cy="33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264420">
            <a:off x="-1691973" y="8368599"/>
            <a:ext cx="5422296" cy="54222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9600" y="1928377"/>
            <a:ext cx="17221200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40"/>
              </a:lnSpc>
              <a:spcBef>
                <a:spcPct val="0"/>
              </a:spcBef>
            </a:pP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Регулярное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проведение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профилактических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осмотров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помогает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существенно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снизить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риск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развития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хронических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заболеваний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у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детей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подростков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,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обеспечивая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основу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для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полноценной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взрослой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жизни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долгосрочного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здоровья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будущих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поколений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  <a:p>
            <a:pPr algn="just">
              <a:lnSpc>
                <a:spcPts val="4540"/>
              </a:lnSpc>
              <a:spcBef>
                <a:spcPct val="0"/>
              </a:spcBef>
            </a:pPr>
            <a:endParaRPr lang="en-US" sz="3243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just">
              <a:lnSpc>
                <a:spcPts val="4540"/>
              </a:lnSpc>
              <a:spcBef>
                <a:spcPct val="0"/>
              </a:spcBef>
            </a:pPr>
            <a:endParaRPr lang="en-US" sz="3243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just">
              <a:lnSpc>
                <a:spcPts val="4540"/>
              </a:lnSpc>
              <a:spcBef>
                <a:spcPct val="0"/>
              </a:spcBef>
            </a:pP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Эффективная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система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профилактики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становится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залогом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снижения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затрат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на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лечение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тяжелых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недугов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способствует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улучшению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демографической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ситуации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в </a:t>
            </a:r>
            <a:r>
              <a:rPr lang="en-US" sz="3243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стране</a:t>
            </a:r>
            <a:r>
              <a:rPr lang="en-US" sz="3243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  <a:p>
            <a:pPr algn="l">
              <a:lnSpc>
                <a:spcPts val="4540"/>
              </a:lnSpc>
              <a:spcBef>
                <a:spcPct val="0"/>
              </a:spcBef>
            </a:pPr>
            <a:endParaRPr lang="en-US" sz="3243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34200" y="190501"/>
            <a:ext cx="4190999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10"/>
              </a:lnSpc>
              <a:spcBef>
                <a:spcPct val="0"/>
              </a:spcBef>
            </a:pPr>
            <a:r>
              <a:rPr lang="en-US" sz="4800" b="1" i="1" dirty="0" err="1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Вывод</a:t>
            </a:r>
            <a:r>
              <a:rPr lang="ru-RU" sz="4800" b="1" i="1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:</a:t>
            </a:r>
            <a:endParaRPr lang="en-US" sz="4800" b="1" i="1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578827"/>
            <a:ext cx="5867400" cy="3505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578827"/>
            <a:ext cx="5562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68559" y="2006101"/>
            <a:ext cx="8044604" cy="80446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2962" y="8719220"/>
            <a:ext cx="7278339" cy="72783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715680">
            <a:off x="686461" y="2357658"/>
            <a:ext cx="1795519" cy="17955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57175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41952" y="127254"/>
            <a:ext cx="17033051" cy="703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36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bg1"/>
                </a:solidFill>
                <a:latin typeface="Evolventa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Аннотация: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latin typeface="Evolventa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</a:t>
            </a:r>
            <a:r>
              <a:rPr lang="ru-RU" sz="3600" dirty="0">
                <a:solidFill>
                  <a:schemeClr val="bg1"/>
                </a:solidFill>
                <a:latin typeface="Evolventa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посвящен значимости профилактических осмотров несовершеннолетних как механизм ранней диагностики возможных рисков для здоровья детей и подростков.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Evolventa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уделяется важности систематического мониторинга состояния здоровья молодых россиян, начиная с младенчества и заканчивая достижением совершеннолетия.</a:t>
            </a:r>
          </a:p>
          <a:p>
            <a:r>
              <a:rPr lang="ru-RU" sz="3600" dirty="0">
                <a:solidFill>
                  <a:schemeClr val="bg1"/>
                </a:solidFill>
                <a:latin typeface="Evolventa" panose="020B0604020202020204" charset="0"/>
                <a:ea typeface="Calibri" panose="020F0502020204030204" pitchFamily="34" charset="0"/>
              </a:rPr>
              <a:t>Регулярные обследования помогают выявить факторы риска развития хронических заболеваний и определить оптимальные стратегии профилактики</a:t>
            </a:r>
            <a:endParaRPr lang="ru-RU" sz="3600" dirty="0">
              <a:solidFill>
                <a:schemeClr val="bg1"/>
              </a:solidFill>
              <a:latin typeface="Evolventa" panose="020B060402020202020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84" y="7131131"/>
            <a:ext cx="4836119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13163" y="1168117"/>
            <a:ext cx="446137" cy="128021"/>
            <a:chOff x="0" y="0"/>
            <a:chExt cx="117501" cy="33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solidFill>
              <a:srgbClr val="C5C5C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98478" y="1168117"/>
            <a:ext cx="446137" cy="128021"/>
            <a:chOff x="0" y="0"/>
            <a:chExt cx="117501" cy="33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360473" y="800100"/>
            <a:ext cx="12709877" cy="9074054"/>
          </a:xfrm>
          <a:custGeom>
            <a:avLst/>
            <a:gdLst/>
            <a:ahLst/>
            <a:cxnLst/>
            <a:rect l="l" t="t" r="r" b="b"/>
            <a:pathLst>
              <a:path w="12709877" h="8850696">
                <a:moveTo>
                  <a:pt x="0" y="0"/>
                </a:moveTo>
                <a:lnTo>
                  <a:pt x="12709877" y="0"/>
                </a:lnTo>
                <a:lnTo>
                  <a:pt x="12709877" y="8850697"/>
                </a:lnTo>
                <a:lnTo>
                  <a:pt x="0" y="8850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1000" y="2857500"/>
            <a:ext cx="7809855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600" b="1" i="1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Актуальные проблемы:</a:t>
            </a:r>
          </a:p>
          <a:p>
            <a:pPr algn="just">
              <a:spcBef>
                <a:spcPct val="0"/>
              </a:spcBef>
            </a:pPr>
            <a:r>
              <a:rPr lang="ru-RU" sz="2800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Что такое ответственное отношение к своему здоровью? </a:t>
            </a:r>
          </a:p>
          <a:p>
            <a:pPr algn="just">
              <a:spcBef>
                <a:spcPct val="0"/>
              </a:spcBef>
            </a:pPr>
            <a:r>
              <a:rPr lang="ru-RU" sz="2800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Конечно же это соблюдение принципов здорового образа жизни, отказ от вредных привычек, мониторинг своего здоровья. </a:t>
            </a:r>
            <a:r>
              <a:rPr lang="en-US" sz="2800" dirty="0" err="1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Проблема</a:t>
            </a:r>
            <a:r>
              <a:rPr lang="en-US" sz="2800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сохранения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здоровья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подрастающего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поколения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приобретает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особую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значимость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в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виду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неблагоприятных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тенденций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последних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десятилетий</a:t>
            </a:r>
            <a:r>
              <a:rPr lang="en-US" sz="28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65513" y="800101"/>
            <a:ext cx="461372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21"/>
              </a:lnSpc>
            </a:pPr>
            <a:r>
              <a:rPr lang="en-US" sz="3015" dirty="0" err="1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увеличение</a:t>
            </a:r>
            <a:r>
              <a:rPr lang="en-US" sz="3015" dirty="0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</a:p>
          <a:p>
            <a:pPr algn="ctr">
              <a:lnSpc>
                <a:spcPts val="4221"/>
              </a:lnSpc>
            </a:pPr>
            <a:r>
              <a:rPr lang="en-US" sz="3015" dirty="0" err="1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распространенности</a:t>
            </a:r>
            <a:endParaRPr lang="en-US" sz="3015" dirty="0">
              <a:solidFill>
                <a:schemeClr val="bg1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4221"/>
              </a:lnSpc>
              <a:spcBef>
                <a:spcPct val="0"/>
              </a:spcBef>
            </a:pPr>
            <a:r>
              <a:rPr lang="en-US" sz="3015" dirty="0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15" dirty="0" err="1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ожирения</a:t>
            </a:r>
            <a:r>
              <a:rPr lang="en-US" sz="3015" dirty="0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15" dirty="0" err="1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среди</a:t>
            </a:r>
            <a:r>
              <a:rPr lang="en-US" sz="3015" dirty="0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015" dirty="0" err="1">
                <a:solidFill>
                  <a:schemeClr val="bg1"/>
                </a:solidFill>
                <a:latin typeface="Evolventa"/>
                <a:ea typeface="Evolventa"/>
                <a:cs typeface="Evolventa"/>
                <a:sym typeface="Evolventa"/>
              </a:rPr>
              <a:t>детей</a:t>
            </a:r>
            <a:endParaRPr lang="en-US" sz="3015" dirty="0">
              <a:solidFill>
                <a:schemeClr val="bg1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62600" y="8316498"/>
            <a:ext cx="399249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 err="1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ухудшение</a:t>
            </a:r>
            <a:r>
              <a:rPr lang="en-US" sz="2599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показателей</a:t>
            </a:r>
            <a:endParaRPr lang="en-US" sz="25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физического</a:t>
            </a:r>
            <a:r>
              <a:rPr lang="en-US" sz="25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развития</a:t>
            </a:r>
            <a:endParaRPr lang="en-US" sz="25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25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качества</a:t>
            </a:r>
            <a:r>
              <a:rPr lang="en-US" sz="25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жизни</a:t>
            </a:r>
            <a:endParaRPr lang="en-US" sz="25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92200" y="800100"/>
            <a:ext cx="3852122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учащение</a:t>
            </a:r>
            <a:r>
              <a:rPr lang="en-US" sz="28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случаев</a:t>
            </a:r>
            <a:endParaRPr lang="en-US" sz="28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хронических</a:t>
            </a:r>
            <a:r>
              <a:rPr lang="en-US" sz="28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заболеваний</a:t>
            </a:r>
            <a:endParaRPr lang="en-US" sz="28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487400" y="8191500"/>
            <a:ext cx="4677910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патологии</a:t>
            </a:r>
            <a:endParaRPr lang="en-US" sz="27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опорно-двигательного</a:t>
            </a:r>
            <a:endParaRPr lang="en-US" sz="27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аппарата</a:t>
            </a:r>
            <a:endParaRPr lang="en-US" sz="27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13163" y="1168117"/>
            <a:ext cx="446137" cy="128021"/>
            <a:chOff x="0" y="0"/>
            <a:chExt cx="117501" cy="33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solidFill>
              <a:srgbClr val="C5C5C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98478" y="1168117"/>
            <a:ext cx="446137" cy="128021"/>
            <a:chOff x="0" y="0"/>
            <a:chExt cx="117501" cy="33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83535" y="5063434"/>
            <a:ext cx="7278339" cy="727833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42000"/>
                    </a:srgbClr>
                  </a:gs>
                  <a:gs pos="100000">
                    <a:srgbClr val="6ACBC6">
                      <a:alpha val="42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09601" y="1440797"/>
            <a:ext cx="169164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78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Повышение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осведомленности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общественности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, а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именно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: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родителей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профессиональной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среды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относительно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роли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профилактических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осмотров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в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обеспечении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благополучия</a:t>
            </a:r>
            <a:r>
              <a:rPr lang="en-US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ребенка</a:t>
            </a:r>
            <a:r>
              <a:rPr lang="en-US" sz="4000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  <a:r>
              <a:rPr lang="ru-RU" sz="4000" dirty="0"/>
              <a:t> </a:t>
            </a:r>
            <a:endParaRPr lang="ru-RU" sz="4000" dirty="0" smtClean="0"/>
          </a:p>
          <a:p>
            <a:pPr algn="just">
              <a:lnSpc>
                <a:spcPts val="5578"/>
              </a:lnSpc>
              <a:spcBef>
                <a:spcPct val="0"/>
              </a:spcBef>
            </a:pPr>
            <a:r>
              <a:rPr lang="ru-RU" sz="4000" u="sng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</a:rPr>
              <a:t>Важно </a:t>
            </a:r>
            <a:r>
              <a:rPr lang="ru-RU" sz="4000" u="sng" dirty="0">
                <a:solidFill>
                  <a:srgbClr val="FFFFFF"/>
                </a:solidFill>
                <a:latin typeface="Evolventa"/>
                <a:ea typeface="Evolventa"/>
                <a:cs typeface="Evolventa"/>
              </a:rPr>
              <a:t>подчеркнуть </a:t>
            </a:r>
            <a:r>
              <a:rPr lang="ru-RU" sz="4000" dirty="0">
                <a:solidFill>
                  <a:srgbClr val="FFFFFF"/>
                </a:solidFill>
                <a:latin typeface="Evolventa"/>
                <a:ea typeface="Evolventa"/>
                <a:cs typeface="Evolventa"/>
              </a:rPr>
              <a:t>регулярность контроля здоровья несовершеннолетних для предотвращения серьезных последствий и улучшения прогноза заболеваний, выявляемых на ранних стадиях.</a:t>
            </a:r>
          </a:p>
          <a:p>
            <a:pPr algn="just">
              <a:lnSpc>
                <a:spcPts val="5578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62600" y="419100"/>
            <a:ext cx="679307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Цель</a:t>
            </a:r>
            <a:r>
              <a:rPr lang="en-US" sz="49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9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проекта</a:t>
            </a:r>
            <a:r>
              <a:rPr lang="en-US" sz="49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: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084499" y="-3639170"/>
            <a:ext cx="7278339" cy="727833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42000"/>
                    </a:srgbClr>
                  </a:gs>
                  <a:gs pos="100000">
                    <a:srgbClr val="6ACBC6">
                      <a:alpha val="42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99" y="6591300"/>
            <a:ext cx="487680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4499" y="-3639170"/>
            <a:ext cx="7278339" cy="727833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42000"/>
                    </a:srgbClr>
                  </a:gs>
                  <a:gs pos="100000">
                    <a:srgbClr val="6ACBC6">
                      <a:alpha val="42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483535" y="5063434"/>
            <a:ext cx="7278339" cy="72783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gradFill>
                <a:gsLst>
                  <a:gs pos="0">
                    <a:srgbClr val="1F64B7">
                      <a:alpha val="42000"/>
                    </a:srgbClr>
                  </a:gs>
                  <a:gs pos="100000">
                    <a:srgbClr val="6ACBC6">
                      <a:alpha val="42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09797" y="1246188"/>
            <a:ext cx="17599363" cy="907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endParaRPr dirty="0"/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1.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Информирование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родителей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педагогов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о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существующих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методиках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профилактического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осмотра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преимуществах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endParaRPr lang="en-US" sz="31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2.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Разработка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внедрение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инструментов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мотивации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семей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к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регулярному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прохождению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профилактических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осмотров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endParaRPr lang="en-US" sz="31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3.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Обучение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медицинских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работников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современным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стандартам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проведения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обследований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алгоритмов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взаимодействия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с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пациентом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endParaRPr lang="en-US" sz="31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4.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Повышение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доступности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удобства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процедур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профилактического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осмотра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путем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оптимизации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процессов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внутри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медицинских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учреждений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endParaRPr lang="en-US" sz="31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5.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Создание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инфраструктуры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поддержки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молодежи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их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семей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в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принятии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решений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о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здоровье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образе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1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жизни</a:t>
            </a:r>
            <a:r>
              <a:rPr lang="en-US" sz="31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endParaRPr lang="en-US" sz="31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11495" y="401637"/>
            <a:ext cx="1027130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ru-RU" sz="4999" i="1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Основные за</a:t>
            </a:r>
            <a:r>
              <a:rPr lang="en-US" sz="4999" i="1" dirty="0" err="1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дачи</a:t>
            </a:r>
            <a:r>
              <a:rPr lang="en-US" sz="4999" i="1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4999" i="1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проекта</a:t>
            </a:r>
            <a:r>
              <a:rPr lang="en-US" sz="49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13163" y="1168117"/>
            <a:ext cx="446137" cy="128021"/>
            <a:chOff x="0" y="0"/>
            <a:chExt cx="117501" cy="33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solidFill>
              <a:srgbClr val="C5C5C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98478" y="1168117"/>
            <a:ext cx="446137" cy="128021"/>
            <a:chOff x="0" y="0"/>
            <a:chExt cx="117501" cy="33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19883" y="2138367"/>
            <a:ext cx="9366669" cy="93666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6568" r="-1656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651371" y="2826655"/>
            <a:ext cx="377329" cy="37732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1371" y="5962829"/>
            <a:ext cx="377329" cy="37732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259382" y="8344343"/>
            <a:ext cx="5422296" cy="542229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62071" y="589460"/>
            <a:ext cx="9645908" cy="86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Методы</a:t>
            </a:r>
            <a:r>
              <a:rPr lang="en-US" sz="54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решения</a:t>
            </a:r>
            <a:r>
              <a:rPr lang="en-US" sz="54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задач</a:t>
            </a:r>
            <a:endParaRPr lang="en-US" sz="54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21211" y="2645680"/>
            <a:ext cx="8923471" cy="1872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0"/>
              </a:lnSpc>
              <a:spcBef>
                <a:spcPct val="0"/>
              </a:spcBef>
            </a:pP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Проведение</a:t>
            </a: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просветительной</a:t>
            </a: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кампании</a:t>
            </a:r>
            <a:endParaRPr lang="en-US" sz="3357" dirty="0">
              <a:solidFill>
                <a:srgbClr val="FEFEFE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700"/>
              </a:lnSpc>
              <a:spcBef>
                <a:spcPct val="0"/>
              </a:spcBef>
            </a:pP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лекций</a:t>
            </a: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для</a:t>
            </a: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родительского</a:t>
            </a: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сообщества</a:t>
            </a:r>
            <a:endParaRPr lang="en-US" sz="3357" dirty="0">
              <a:solidFill>
                <a:srgbClr val="FEFEFE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4700"/>
              </a:lnSpc>
              <a:spcBef>
                <a:spcPct val="0"/>
              </a:spcBef>
            </a:pP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педагогического</a:t>
            </a: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357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коллектива</a:t>
            </a:r>
            <a:r>
              <a:rPr lang="en-US" sz="3357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6890" y="5781854"/>
            <a:ext cx="8322993" cy="189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24"/>
              </a:lnSpc>
              <a:spcBef>
                <a:spcPct val="0"/>
              </a:spcBef>
            </a:pPr>
            <a:r>
              <a:rPr lang="en-US" sz="3445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Организация тренингов и семинаров</a:t>
            </a:r>
          </a:p>
          <a:p>
            <a:pPr algn="just">
              <a:lnSpc>
                <a:spcPts val="4824"/>
              </a:lnSpc>
              <a:spcBef>
                <a:spcPct val="0"/>
              </a:spcBef>
            </a:pPr>
            <a:r>
              <a:rPr lang="en-US" sz="3445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для сотрудников детских поликлиник,</a:t>
            </a:r>
          </a:p>
          <a:p>
            <a:pPr algn="just">
              <a:lnSpc>
                <a:spcPts val="4824"/>
              </a:lnSpc>
              <a:spcBef>
                <a:spcPct val="0"/>
              </a:spcBef>
            </a:pPr>
            <a:r>
              <a:rPr lang="en-US" sz="3445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школьных фельдшеров и медсестер;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13163" y="1168117"/>
            <a:ext cx="446137" cy="128021"/>
            <a:chOff x="0" y="0"/>
            <a:chExt cx="117501" cy="33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solidFill>
              <a:srgbClr val="C5C5C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98478" y="1168117"/>
            <a:ext cx="446137" cy="128021"/>
            <a:chOff x="0" y="0"/>
            <a:chExt cx="117501" cy="33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65475" y="3241635"/>
            <a:ext cx="7045365" cy="70453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934" r="-9706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-3061154" y="7254863"/>
            <a:ext cx="5422296" cy="542229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0481" y="5962829"/>
            <a:ext cx="377329" cy="37732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0481" y="2588565"/>
            <a:ext cx="377329" cy="37732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87746" y="589460"/>
            <a:ext cx="9112508" cy="86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Методы</a:t>
            </a:r>
            <a:r>
              <a:rPr lang="en-US" sz="54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решения</a:t>
            </a:r>
            <a:r>
              <a:rPr lang="en-US" sz="5499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5499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задач</a:t>
            </a:r>
            <a:endParaRPr lang="en-US" sz="5499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13721" y="2407590"/>
            <a:ext cx="11293078" cy="1772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Развитие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информационно-коммуникационной</a:t>
            </a:r>
            <a:endParaRPr lang="en-US" sz="3445" u="none" strike="noStrike" dirty="0">
              <a:solidFill>
                <a:srgbClr val="FEFEFE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инфраструктуры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для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облегчения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записи</a:t>
            </a:r>
            <a:endParaRPr lang="en-US" sz="3445" u="none" strike="noStrike" dirty="0">
              <a:solidFill>
                <a:srgbClr val="FEFEFE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и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навигации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пациентов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в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процессе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обследования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5846" y="5593652"/>
            <a:ext cx="9544884" cy="300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Поддержка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онлайн-ресурсов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мобильных</a:t>
            </a:r>
            <a:endParaRPr lang="en-US" sz="3445" u="none" strike="noStrike" dirty="0">
              <a:solidFill>
                <a:srgbClr val="FEFEFE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приложений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,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позволяющих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отслеживать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</a:p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график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профилактических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осмотров</a:t>
            </a:r>
            <a:endParaRPr lang="en-US" sz="3445" u="none" strike="noStrike" dirty="0">
              <a:solidFill>
                <a:srgbClr val="FEFEFE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и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получать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обратную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связь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от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медицинских</a:t>
            </a:r>
            <a:endParaRPr lang="en-US" sz="3445" u="none" strike="noStrike" dirty="0">
              <a:solidFill>
                <a:srgbClr val="FEFEFE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0" lvl="0" indent="0" algn="just">
              <a:lnSpc>
                <a:spcPts val="4824"/>
              </a:lnSpc>
              <a:spcBef>
                <a:spcPct val="0"/>
              </a:spcBef>
            </a:pPr>
            <a:r>
              <a:rPr lang="en-US" sz="3445" u="none" strike="noStrike" dirty="0" err="1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работников</a:t>
            </a:r>
            <a:r>
              <a:rPr lang="en-US" sz="3445" u="none" strike="noStrike" dirty="0">
                <a:solidFill>
                  <a:srgbClr val="FEFEFE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799093">
            <a:off x="-2711148" y="7341079"/>
            <a:ext cx="5422296" cy="542229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61767" y="2324099"/>
            <a:ext cx="3923965" cy="4800601"/>
          </a:xfrm>
          <a:custGeom>
            <a:avLst/>
            <a:gdLst/>
            <a:ahLst/>
            <a:cxnLst/>
            <a:rect l="l" t="t" r="r" b="b"/>
            <a:pathLst>
              <a:path w="3973099" h="6356958">
                <a:moveTo>
                  <a:pt x="0" y="0"/>
                </a:moveTo>
                <a:lnTo>
                  <a:pt x="3973099" y="0"/>
                </a:lnTo>
                <a:lnTo>
                  <a:pt x="397309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7463" y="5600699"/>
            <a:ext cx="3703604" cy="4657299"/>
          </a:xfrm>
          <a:custGeom>
            <a:avLst/>
            <a:gdLst/>
            <a:ahLst/>
            <a:cxnLst/>
            <a:rect l="l" t="t" r="r" b="b"/>
            <a:pathLst>
              <a:path w="4594072" h="6493388">
                <a:moveTo>
                  <a:pt x="0" y="0"/>
                </a:moveTo>
                <a:lnTo>
                  <a:pt x="4594072" y="0"/>
                </a:lnTo>
                <a:lnTo>
                  <a:pt x="4594072" y="6493388"/>
                </a:lnTo>
                <a:lnTo>
                  <a:pt x="0" y="649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5800" y="2857500"/>
            <a:ext cx="1264920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2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Федеральный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закон</a:t>
            </a:r>
            <a:r>
              <a:rPr lang="ru-RU" sz="2400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№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323-ФЗ «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Об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основах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охраны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здоровья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граждан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Российской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Федерации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подчеркивает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необходимость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ежегодных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профилактических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осмотров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детей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разных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возрастных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категорий</a:t>
            </a:r>
            <a:r>
              <a:rPr lang="en-US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 </a:t>
            </a:r>
            <a:r>
              <a:rPr lang="ru-RU" sz="2400" dirty="0" smtClean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Эти процедуры позволяют контролировать показатели здоровья и формировать стратегию, направленную на снижение заболеваемости и улучшению общего самочувствия молодого поколения.</a:t>
            </a:r>
            <a:endParaRPr lang="en-US" sz="2400" dirty="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05400" y="7277100"/>
            <a:ext cx="1294805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  <a:spcBef>
                <a:spcPct val="0"/>
              </a:spcBef>
            </a:pP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Важную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роль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играет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приказ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Министерства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здравоохранения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Российской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Федерации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от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14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апреля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2025г. №211н,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регулирующий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правила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проведения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профилактических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осмотров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несовершеннолетних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Этот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документ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подробно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описывает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процедуру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проведения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осмотров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,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критерии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отнесения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детей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к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различным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группам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здоровья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и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алгоритм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взаимодействия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всех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участников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 </a:t>
            </a:r>
            <a:r>
              <a:rPr lang="en-US" sz="2538" dirty="0" err="1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процесса</a:t>
            </a:r>
            <a:r>
              <a:rPr lang="en-US" sz="2538" dirty="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 rot="-3799093">
            <a:off x="16200201" y="-1682448"/>
            <a:ext cx="5422296" cy="542229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6200" y="647700"/>
            <a:ext cx="17526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FFFF"/>
                </a:solidFill>
                <a:latin typeface="Evolventa"/>
                <a:ea typeface="Evolventa"/>
                <a:cs typeface="Evolventa"/>
              </a:rPr>
              <a:t>Анализ нормативных актов и законодательной базы:</a:t>
            </a:r>
          </a:p>
          <a:p>
            <a:pPr marL="457200"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FFFF"/>
                </a:solidFill>
                <a:latin typeface="Evolventa"/>
                <a:ea typeface="Evolventa"/>
                <a:cs typeface="Evolventa"/>
              </a:rPr>
              <a:t>Согласно действующему законодательству Российской Федерации, профилактика заболеваний и мониторинг здоровья несовершеннолетних закреплены как приоритетные меры социальной политики нашего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64B7">
                <a:alpha val="100000"/>
              </a:srgbClr>
            </a:gs>
            <a:gs pos="100000">
              <a:srgbClr val="6ACBC6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13163" y="1168117"/>
            <a:ext cx="446137" cy="128021"/>
            <a:chOff x="0" y="0"/>
            <a:chExt cx="117501" cy="33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solidFill>
              <a:srgbClr val="C5C5C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98478" y="1168117"/>
            <a:ext cx="446137" cy="128021"/>
            <a:chOff x="0" y="0"/>
            <a:chExt cx="117501" cy="337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501" cy="33718"/>
            </a:xfrm>
            <a:custGeom>
              <a:avLst/>
              <a:gdLst/>
              <a:ahLst/>
              <a:cxnLst/>
              <a:rect l="l" t="t" r="r" b="b"/>
              <a:pathLst>
                <a:path w="117501" h="33718">
                  <a:moveTo>
                    <a:pt x="16859" y="0"/>
                  </a:moveTo>
                  <a:lnTo>
                    <a:pt x="100642" y="0"/>
                  </a:lnTo>
                  <a:cubicBezTo>
                    <a:pt x="105114" y="0"/>
                    <a:pt x="109402" y="1776"/>
                    <a:pt x="112563" y="4938"/>
                  </a:cubicBezTo>
                  <a:cubicBezTo>
                    <a:pt x="115725" y="8099"/>
                    <a:pt x="117501" y="12388"/>
                    <a:pt x="117501" y="16859"/>
                  </a:cubicBezTo>
                  <a:lnTo>
                    <a:pt x="117501" y="16859"/>
                  </a:lnTo>
                  <a:cubicBezTo>
                    <a:pt x="117501" y="26170"/>
                    <a:pt x="109953" y="33718"/>
                    <a:pt x="100642" y="33718"/>
                  </a:cubicBezTo>
                  <a:lnTo>
                    <a:pt x="16859" y="33718"/>
                  </a:lnTo>
                  <a:cubicBezTo>
                    <a:pt x="12388" y="33718"/>
                    <a:pt x="8099" y="31941"/>
                    <a:pt x="4938" y="28780"/>
                  </a:cubicBezTo>
                  <a:cubicBezTo>
                    <a:pt x="1776" y="25618"/>
                    <a:pt x="0" y="21330"/>
                    <a:pt x="0" y="16859"/>
                  </a:cubicBezTo>
                  <a:lnTo>
                    <a:pt x="0" y="16859"/>
                  </a:lnTo>
                  <a:cubicBezTo>
                    <a:pt x="0" y="12388"/>
                    <a:pt x="1776" y="8099"/>
                    <a:pt x="4938" y="4938"/>
                  </a:cubicBezTo>
                  <a:cubicBezTo>
                    <a:pt x="8099" y="1776"/>
                    <a:pt x="12388" y="0"/>
                    <a:pt x="168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501" cy="71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3141239">
            <a:off x="-2810735" y="8546910"/>
            <a:ext cx="5422296" cy="54222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357922" y="9575460"/>
            <a:ext cx="1755130" cy="534369"/>
            <a:chOff x="0" y="0"/>
            <a:chExt cx="442980" cy="1348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2980" cy="134870"/>
            </a:xfrm>
            <a:custGeom>
              <a:avLst/>
              <a:gdLst/>
              <a:ahLst/>
              <a:cxnLst/>
              <a:rect l="l" t="t" r="r" b="b"/>
              <a:pathLst>
                <a:path w="442980" h="134870">
                  <a:moveTo>
                    <a:pt x="67435" y="0"/>
                  </a:moveTo>
                  <a:lnTo>
                    <a:pt x="375544" y="0"/>
                  </a:lnTo>
                  <a:cubicBezTo>
                    <a:pt x="393429" y="0"/>
                    <a:pt x="410582" y="7105"/>
                    <a:pt x="423228" y="19751"/>
                  </a:cubicBezTo>
                  <a:cubicBezTo>
                    <a:pt x="435875" y="32398"/>
                    <a:pt x="442980" y="49550"/>
                    <a:pt x="442980" y="67435"/>
                  </a:cubicBezTo>
                  <a:lnTo>
                    <a:pt x="442980" y="67435"/>
                  </a:lnTo>
                  <a:cubicBezTo>
                    <a:pt x="442980" y="104678"/>
                    <a:pt x="412788" y="134870"/>
                    <a:pt x="375544" y="134870"/>
                  </a:cubicBezTo>
                  <a:lnTo>
                    <a:pt x="67435" y="134870"/>
                  </a:lnTo>
                  <a:cubicBezTo>
                    <a:pt x="30192" y="134870"/>
                    <a:pt x="0" y="104678"/>
                    <a:pt x="0" y="67435"/>
                  </a:cubicBezTo>
                  <a:lnTo>
                    <a:pt x="0" y="67435"/>
                  </a:lnTo>
                  <a:cubicBezTo>
                    <a:pt x="0" y="30192"/>
                    <a:pt x="30192" y="0"/>
                    <a:pt x="674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F64B7">
                    <a:alpha val="100000"/>
                  </a:srgbClr>
                </a:gs>
                <a:gs pos="100000">
                  <a:srgbClr val="6ACBC6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2980" cy="172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60852" y="-4398838"/>
            <a:ext cx="5422296" cy="542229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647700" cap="sq">
              <a:gradFill>
                <a:gsLst>
                  <a:gs pos="0">
                    <a:srgbClr val="1F64B7">
                      <a:alpha val="100000"/>
                    </a:srgbClr>
                  </a:gs>
                  <a:gs pos="100000">
                    <a:srgbClr val="6ACBC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61687110-1C9C-43BD-8898-844707995439}"/>
              </a:ext>
            </a:extLst>
          </p:cNvPr>
          <p:cNvSpPr/>
          <p:nvPr/>
        </p:nvSpPr>
        <p:spPr>
          <a:xfrm>
            <a:off x="9525000" y="3336963"/>
            <a:ext cx="7511231" cy="209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spcBef>
                <a:spcPts val="0"/>
              </a:spcBef>
              <a:spcAft>
                <a:spcPts val="800"/>
              </a:spcAft>
            </a:pPr>
            <a:r>
              <a:rPr lang="ru-RU" sz="2800" b="1" dirty="0" smtClean="0">
                <a:solidFill>
                  <a:srgbClr val="FFFFFF"/>
                </a:solidFill>
                <a:latin typeface="Evolventa"/>
              </a:rPr>
              <a:t>Образовательный этап:</a:t>
            </a:r>
          </a:p>
          <a:p>
            <a:pPr marL="457200" algn="just">
              <a:spcBef>
                <a:spcPts val="0"/>
              </a:spcBef>
              <a:spcAft>
                <a:spcPts val="800"/>
              </a:spcAft>
            </a:pPr>
            <a:r>
              <a:rPr lang="ru-RU" sz="2657" dirty="0" smtClean="0">
                <a:solidFill>
                  <a:srgbClr val="FFFFFF"/>
                </a:solidFill>
                <a:latin typeface="Evolventa"/>
              </a:rPr>
              <a:t>Проведение </a:t>
            </a:r>
            <a:r>
              <a:rPr lang="ru-RU" sz="2657" dirty="0">
                <a:solidFill>
                  <a:srgbClr val="FFFFFF"/>
                </a:solidFill>
                <a:latin typeface="Evolventa"/>
              </a:rPr>
              <a:t>семинаров и тренингов для специалистов и педагогической среды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BCA97C81-ECE1-4C05-9FAA-426CFD1582C8}"/>
              </a:ext>
            </a:extLst>
          </p:cNvPr>
          <p:cNvSpPr/>
          <p:nvPr/>
        </p:nvSpPr>
        <p:spPr>
          <a:xfrm>
            <a:off x="1204944" y="3336963"/>
            <a:ext cx="7465408" cy="209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Evolventa"/>
              </a:rPr>
              <a:t>Подготовительный этап:</a:t>
            </a:r>
          </a:p>
          <a:p>
            <a:pPr algn="ctr"/>
            <a:r>
              <a:rPr lang="ru-RU" sz="2657" dirty="0" smtClean="0">
                <a:solidFill>
                  <a:srgbClr val="FFFFFF"/>
                </a:solidFill>
                <a:latin typeface="Evolventa"/>
              </a:rPr>
              <a:t>Разработка </a:t>
            </a:r>
            <a:r>
              <a:rPr lang="ru-RU" sz="2657" dirty="0">
                <a:solidFill>
                  <a:srgbClr val="FFFFFF"/>
                </a:solidFill>
                <a:latin typeface="Evolventa"/>
              </a:rPr>
              <a:t>методических материалов, согласования плана действий с Министерством здравоохранения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A235820F-325D-4D9C-9811-69EDEC002617}"/>
              </a:ext>
            </a:extLst>
          </p:cNvPr>
          <p:cNvSpPr/>
          <p:nvPr/>
        </p:nvSpPr>
        <p:spPr>
          <a:xfrm>
            <a:off x="1098600" y="6333394"/>
            <a:ext cx="7465408" cy="209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Evolventa"/>
              </a:rPr>
              <a:t>Информационная компания: </a:t>
            </a:r>
            <a:r>
              <a:rPr lang="ru-RU" sz="2600" dirty="0">
                <a:solidFill>
                  <a:srgbClr val="FFFFFF"/>
                </a:solidFill>
                <a:latin typeface="Evolventa"/>
              </a:rPr>
              <a:t>распространенность информации среди целевой аудитории через социальные сети, телевидение, радио и прессу.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C79ADFAA-7335-445C-A270-7182D22E3044}"/>
              </a:ext>
            </a:extLst>
          </p:cNvPr>
          <p:cNvSpPr/>
          <p:nvPr/>
        </p:nvSpPr>
        <p:spPr>
          <a:xfrm>
            <a:off x="9525000" y="6333395"/>
            <a:ext cx="7511231" cy="2099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spcAft>
                <a:spcPts val="800"/>
              </a:spcAft>
            </a:pPr>
            <a:r>
              <a:rPr lang="ru-RU" sz="2800" dirty="0" smtClean="0">
                <a:solidFill>
                  <a:srgbClr val="FFFFFF"/>
                </a:solidFill>
                <a:latin typeface="Evolventa"/>
              </a:rPr>
              <a:t>Мониторинг эффективности</a:t>
            </a:r>
            <a:r>
              <a:rPr lang="ru-RU" sz="2657" dirty="0" smtClean="0">
                <a:solidFill>
                  <a:srgbClr val="FFFFFF"/>
                </a:solidFill>
                <a:latin typeface="Evolventa"/>
              </a:rPr>
              <a:t>:</a:t>
            </a:r>
          </a:p>
          <a:p>
            <a:pPr marL="457200" algn="just">
              <a:spcAft>
                <a:spcPts val="800"/>
              </a:spcAft>
            </a:pPr>
            <a:r>
              <a:rPr lang="ru-RU" sz="2657" dirty="0" smtClean="0">
                <a:solidFill>
                  <a:srgbClr val="FFFFFF"/>
                </a:solidFill>
                <a:latin typeface="Evolventa"/>
              </a:rPr>
              <a:t>Сбор </a:t>
            </a:r>
            <a:r>
              <a:rPr lang="ru-RU" sz="2657" dirty="0">
                <a:solidFill>
                  <a:srgbClr val="FFFFFF"/>
                </a:solidFill>
                <a:latin typeface="Evolventa"/>
              </a:rPr>
              <a:t>обратной связи от семей и образовательных учреждений, внесение необходимых корректив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72863"/>
            <a:ext cx="17083087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FFFFFF"/>
                </a:solidFill>
                <a:latin typeface="Evolventa"/>
              </a:rPr>
              <a:t>Практическая реализация </a:t>
            </a:r>
            <a:r>
              <a:rPr lang="ru-RU" sz="4000" b="1" i="1" dirty="0" smtClean="0">
                <a:solidFill>
                  <a:srgbClr val="FFFFFF"/>
                </a:solidFill>
                <a:latin typeface="Evolventa"/>
              </a:rPr>
              <a:t>проекта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ru-RU" sz="4000" b="1" i="1" dirty="0">
                <a:solidFill>
                  <a:srgbClr val="FFFFFF"/>
                </a:solidFill>
                <a:latin typeface="Evolventa"/>
              </a:rPr>
              <a:t>предполагает несколько этапов: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662</Words>
  <Application>Microsoft Office PowerPoint</Application>
  <PresentationFormat>Произвольный</PresentationFormat>
  <Paragraphs>81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Times New Roman</vt:lpstr>
      <vt:lpstr>Cooper Black</vt:lpstr>
      <vt:lpstr>Arial</vt:lpstr>
      <vt:lpstr>Evolventa</vt:lpstr>
      <vt:lpstr>Lemon Tuesday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«ПРОФИЛАКТИЧЕСКИЕ ОСМОТРЫ НЕСОВЕРШЕННОЛЕТНИХ КАК ИНСТРУМЕНТ РАННЕГО ВЫЯВЛЕНИЯ РИСКОВ, СПОСОБСТВУЮЩИХ СОХРАНЕНИЮ ДЕТСКОГО ЗДОРОВЬЯ»</dc:title>
  <dc:creator>Юлия</dc:creator>
  <cp:lastModifiedBy>Юлия</cp:lastModifiedBy>
  <cp:revision>18</cp:revision>
  <dcterms:created xsi:type="dcterms:W3CDTF">2006-08-16T00:00:00Z</dcterms:created>
  <dcterms:modified xsi:type="dcterms:W3CDTF">2026-03-03T06:48:11Z</dcterms:modified>
  <dc:identifier>DAHCz6dzW9Q</dc:identifier>
</cp:coreProperties>
</file>