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4B993A2-B374-4D5F-BF71-D077714DEA32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7DCE-96CA-4D92-9797-4567F7D68835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D2F-E944-4ACB-8719-F42AE32CD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37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7DCE-96CA-4D92-9797-4567F7D68835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D2F-E944-4ACB-8719-F42AE32CD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56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7DCE-96CA-4D92-9797-4567F7D68835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D2F-E944-4ACB-8719-F42AE32CD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61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7DCE-96CA-4D92-9797-4567F7D68835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D2F-E944-4ACB-8719-F42AE32CD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85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7DCE-96CA-4D92-9797-4567F7D68835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D2F-E944-4ACB-8719-F42AE32CD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16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7DCE-96CA-4D92-9797-4567F7D68835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D2F-E944-4ACB-8719-F42AE32CD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16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7DCE-96CA-4D92-9797-4567F7D68835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D2F-E944-4ACB-8719-F42AE32CD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49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7DCE-96CA-4D92-9797-4567F7D68835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D2F-E944-4ACB-8719-F42AE32CD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7DCE-96CA-4D92-9797-4567F7D68835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D2F-E944-4ACB-8719-F42AE32CD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01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7DCE-96CA-4D92-9797-4567F7D68835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D2F-E944-4ACB-8719-F42AE32CD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40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7DCE-96CA-4D92-9797-4567F7D68835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D2F-E944-4ACB-8719-F42AE32CD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55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17DCE-96CA-4D92-9797-4567F7D68835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51D2F-E944-4ACB-8719-F42AE32CD74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279661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E2BB13-3163-F628-2A9F-4295D11E7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9" y="137319"/>
            <a:ext cx="11499322" cy="6583362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9CCD976-D90F-5D04-D84C-4D592705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120" y="3254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ru-RU" sz="6000" dirty="0" err="1">
                <a:latin typeface="Arial Black" panose="020B0A040201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НейроРеСтарт</a:t>
            </a:r>
            <a:endParaRPr lang="en-US" sz="6000" dirty="0">
              <a:latin typeface="Arial Black" panose="020B0A040201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65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306D841-1F73-3867-2C86-CC1F179A4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731837"/>
            <a:ext cx="5386916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Ожидаемые результаты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15FF816-D231-A953-0BF2-2910FC35A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641986"/>
            <a:ext cx="5386917" cy="455300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/>
              <a:t>Количественные:</a:t>
            </a:r>
          </a:p>
          <a:p>
            <a:pPr marL="0" indent="0">
              <a:buNone/>
            </a:pPr>
            <a:r>
              <a:rPr lang="ru-RU" dirty="0"/>
              <a:t>  · 40 человек пройдут полный курс дистанционной реабилитации.</a:t>
            </a:r>
          </a:p>
          <a:p>
            <a:pPr marL="0" indent="0">
              <a:buNone/>
            </a:pPr>
            <a:r>
              <a:rPr lang="ru-RU" dirty="0"/>
              <a:t> · У 70% участников улучшатся показатели памяти, внимания и регуляторных функций (по данным нейропсихологического тестирования).</a:t>
            </a:r>
          </a:p>
          <a:p>
            <a:pPr marL="0" indent="0">
              <a:buNone/>
            </a:pPr>
            <a:r>
              <a:rPr lang="ru-RU" dirty="0"/>
              <a:t>  · У 60% участников снизится уровень тревоги и депрессии (по шкалам HADS/BDI).</a:t>
            </a:r>
          </a:p>
          <a:p>
            <a:pPr marL="0" indent="0">
              <a:buNone/>
            </a:pPr>
            <a:r>
              <a:rPr lang="ru-RU" dirty="0"/>
              <a:t>  · Не менее 30% участников вернутся к трудовой или учебной деятельности (полностью или частично).</a:t>
            </a:r>
          </a:p>
          <a:p>
            <a:pPr marL="0" indent="0">
              <a:buNone/>
            </a:pPr>
            <a:r>
              <a:rPr lang="ru-RU" b="1" dirty="0"/>
              <a:t>Качественные:</a:t>
            </a:r>
          </a:p>
          <a:p>
            <a:pPr marL="0" indent="0">
              <a:buNone/>
            </a:pPr>
            <a:r>
              <a:rPr lang="ru-RU" dirty="0"/>
              <a:t>  · Повышение субъективной удовлетворённости качеством жизни.</a:t>
            </a:r>
          </a:p>
          <a:p>
            <a:pPr marL="0" indent="0">
              <a:buNone/>
            </a:pPr>
            <a:r>
              <a:rPr lang="ru-RU" dirty="0"/>
              <a:t>  · Снижение чувства социальной изоляции благодаря групповой работе.</a:t>
            </a:r>
          </a:p>
          <a:p>
            <a:pPr marL="0" indent="0">
              <a:buNone/>
            </a:pPr>
            <a:r>
              <a:rPr lang="ru-RU" dirty="0"/>
              <a:t> · Освоение родственниками эффективных стратегий поддержки.</a:t>
            </a:r>
          </a:p>
          <a:p>
            <a:pPr marL="0" indent="0">
              <a:buNone/>
            </a:pPr>
            <a:r>
              <a:rPr lang="ru-RU" dirty="0"/>
              <a:t>  · Создание сообщества выпускников для дальнейшей взаимопомощи.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0741D8F-3786-ACB1-395B-38D1C57A7B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731837"/>
            <a:ext cx="5389033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Методические материалы и банк техник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D03AEEE2-58D5-031B-CC15-1DA50F26E6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1641986"/>
            <a:ext cx="5389033" cy="394273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600" dirty="0"/>
              <a:t>В рамках проекта будет создан открытый банк материалов, включающий:</a:t>
            </a:r>
          </a:p>
          <a:p>
            <a:pPr marL="0" indent="0">
              <a:buNone/>
            </a:pPr>
            <a:r>
              <a:rPr lang="ru-RU" sz="2600" dirty="0"/>
              <a:t> </a:t>
            </a:r>
          </a:p>
          <a:p>
            <a:pPr marL="0" indent="0">
              <a:buNone/>
            </a:pPr>
            <a:r>
              <a:rPr lang="ru-RU" sz="2600" dirty="0"/>
              <a:t>1. Протокол дистанционной нейропсихологической диагностики.</a:t>
            </a:r>
          </a:p>
          <a:p>
            <a:pPr marL="457200" indent="-457200">
              <a:buAutoNum type="arabicPeriod"/>
            </a:pPr>
            <a:endParaRPr lang="ru-RU" sz="2600" dirty="0"/>
          </a:p>
          <a:p>
            <a:pPr marL="0" indent="0">
              <a:buNone/>
            </a:pPr>
            <a:r>
              <a:rPr lang="ru-RU" sz="2600" dirty="0"/>
              <a:t>2. Каталог упражнений для когнитивного тренинга (с видео-примерами).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r>
              <a:rPr lang="ru-RU" sz="2600" dirty="0"/>
              <a:t>3. Методические рекомендации для специалистов по организации онлайн-реабилитации.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r>
              <a:rPr lang="ru-RU" sz="2600" dirty="0"/>
              <a:t>4. Памятки для пациентов и их семей по самостоятельным занятиям.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493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75FAC82F-2A2F-F901-4888-367EF2F73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7440" y="711200"/>
            <a:ext cx="9977120" cy="54356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2"/>
                </a:solidFill>
              </a:rPr>
              <a:t> </a:t>
            </a:r>
          </a:p>
          <a:p>
            <a:r>
              <a:rPr lang="ru-RU" dirty="0">
                <a:solidFill>
                  <a:schemeClr val="tx2"/>
                </a:solidFill>
              </a:rPr>
              <a:t>Проект «</a:t>
            </a:r>
            <a:r>
              <a:rPr lang="ru-RU" dirty="0" err="1">
                <a:solidFill>
                  <a:schemeClr val="tx2"/>
                </a:solidFill>
              </a:rPr>
              <a:t>НейроРеСтарт</a:t>
            </a:r>
            <a:r>
              <a:rPr lang="ru-RU" dirty="0">
                <a:solidFill>
                  <a:schemeClr val="tx2"/>
                </a:solidFill>
              </a:rPr>
              <a:t>» предлагает современное, доступное и научно обоснованное решение проблемы когнитивной и эмоциональной реабилитации после повреждений мозга. Отказ от привязки к материально-технической базе и переход в онлайн-формат делает помощь реально доступной для всех нуждающихся, независимо от места их проживания. Сочетание точной диагностики, индивидуализированных когнитивных техник и глубокой психологической поддержки обеспечивает системное восстановление личности, а не просто тренировку отдельных функций.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17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6C099E-3C75-EF26-85A1-3BC080B5C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и описание проекта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7D4E49-AADA-949E-C117-AB435E3B746A}"/>
              </a:ext>
            </a:extLst>
          </p:cNvPr>
          <p:cNvSpPr txBox="1"/>
          <p:nvPr/>
        </p:nvSpPr>
        <p:spPr>
          <a:xfrm>
            <a:off x="4638040" y="1069078"/>
            <a:ext cx="515112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>
                <a:latin typeface="Arial Black" panose="020B0A04020102020204" pitchFamily="34" charset="0"/>
              </a:rPr>
              <a:t>Лоренц Любовь Николаевна</a:t>
            </a:r>
          </a:p>
          <a:p>
            <a:r>
              <a:rPr lang="ru-RU" dirty="0"/>
              <a:t>Высшее психолого-педагогические образование,</a:t>
            </a:r>
          </a:p>
          <a:p>
            <a:r>
              <a:rPr lang="ru-RU" dirty="0"/>
              <a:t>Дипломированный Клинический нейропсихолог, член Международной Ассоциации Психологов, семейный консультант.</a:t>
            </a:r>
          </a:p>
          <a:p>
            <a:endParaRPr lang="ru-RU" dirty="0"/>
          </a:p>
          <a:p>
            <a:r>
              <a:rPr lang="ru-RU" dirty="0"/>
              <a:t>сайт: </a:t>
            </a:r>
            <a:r>
              <a:rPr lang="en-US" dirty="0"/>
              <a:t>lyubovbazhan.ru</a:t>
            </a:r>
          </a:p>
          <a:p>
            <a:r>
              <a:rPr lang="en-US" dirty="0" err="1"/>
              <a:t>tg</a:t>
            </a:r>
            <a:r>
              <a:rPr lang="en-US" dirty="0"/>
              <a:t>: @psy_lyubovlorents</a:t>
            </a:r>
          </a:p>
          <a:p>
            <a:r>
              <a:rPr lang="en-US" dirty="0"/>
              <a:t>max: +79284077456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51878C-3727-D432-6192-1C38572FB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760" y="4646717"/>
            <a:ext cx="2346960" cy="23469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9A6CF4-7691-487C-958A-3BAE0D84C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840" y="1305878"/>
            <a:ext cx="2457440" cy="25539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FD5E57-7107-4213-1F27-DC7D1E6FE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40" y="4009082"/>
            <a:ext cx="2457440" cy="24323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B6A97B-BD18-33C2-0B16-0ED6EC1E336F}"/>
              </a:ext>
            </a:extLst>
          </p:cNvPr>
          <p:cNvSpPr txBox="1"/>
          <p:nvPr/>
        </p:nvSpPr>
        <p:spPr>
          <a:xfrm>
            <a:off x="4582160" y="4118728"/>
            <a:ext cx="51511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>
                <a:latin typeface="Arial Black" panose="020B0A04020102020204" pitchFamily="34" charset="0"/>
              </a:rPr>
              <a:t>Лоренц Арсений Константинович</a:t>
            </a:r>
          </a:p>
          <a:p>
            <a:r>
              <a:rPr lang="ru-RU" dirty="0"/>
              <a:t>Продуктовый инженер. Инженер полного цикла: разработка программной части и архитектуры проекта. Сертифицированный специалист по нейросетям.</a:t>
            </a:r>
          </a:p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0BA5A6-64D4-B74D-86E0-F4DCC6211A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5" t="42370" r="20553" b="30964"/>
          <a:stretch>
            <a:fillRect/>
          </a:stretch>
        </p:blipFill>
        <p:spPr>
          <a:xfrm>
            <a:off x="8199119" y="2542114"/>
            <a:ext cx="1434369" cy="146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03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540C790-EF5C-0EC3-358F-4E119101C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65735"/>
            <a:ext cx="10363200" cy="1470025"/>
          </a:xfrm>
        </p:spPr>
        <p:txBody>
          <a:bodyPr/>
          <a:lstStyle/>
          <a:p>
            <a:r>
              <a:rPr lang="ru-RU" dirty="0"/>
              <a:t>Аннотация проекта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9058345-4E64-487C-2C47-D3F284D5D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4640" y="1635760"/>
            <a:ext cx="9062720" cy="4246880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Проект «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НейроРеСтарт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» представляет собой комплексную программу дистанционной нейропсихологической реабилитации для взрослых, перенесших черепно-мозговые травмы, инсульты и другие приобретённые повреждения головного мозга. В отличие от традиционных стационарных подходов, проект реализуется полностью в онлайн-формате, что делает его доступным для жителей любых регионов, включая отдалённые и маломобильные группы. Основу проекта составляет доказательный подход, базирующийся на теории системной динамической локализации высших психических функций А.Р. Лурии и современных представлениях о нейропластичности.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1751138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FAED8603-661F-B663-2AE2-1D46F184D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dirty="0"/>
              <a:t>Актуальность и проблема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251EFC-6BA1-FD51-B963-AA4C42481CD8}"/>
              </a:ext>
            </a:extLst>
          </p:cNvPr>
          <p:cNvSpPr txBox="1"/>
          <p:nvPr/>
        </p:nvSpPr>
        <p:spPr>
          <a:xfrm>
            <a:off x="883920" y="1411278"/>
            <a:ext cx="6471920" cy="3887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None/>
            </a:pPr>
            <a:r>
              <a:rPr lang="ru-RU" dirty="0">
                <a:effectLst/>
                <a:ea typeface="Arial" panose="020B0604020202020204" pitchFamily="34" charset="0"/>
              </a:rPr>
              <a:t>	Ежегодно тысячи людей сталкиваются с последствиями черепно-мозговых травм, инсультов и нейроинфекций. После выписки из стационара пациенты остаются один на один с когнитивными и эмоциональными нарушениями: снижением памяти, внимания, трудностями планирования, апатией, тревогой и депрессией.</a:t>
            </a:r>
          </a:p>
          <a:p>
            <a:pPr>
              <a:lnSpc>
                <a:spcPct val="115000"/>
              </a:lnSpc>
              <a:buNone/>
            </a:pPr>
            <a:r>
              <a:rPr lang="ru-RU" dirty="0">
                <a:ea typeface="Arial" panose="020B0604020202020204" pitchFamily="34" charset="0"/>
              </a:rPr>
              <a:t>	</a:t>
            </a:r>
            <a:r>
              <a:rPr lang="ru-RU" dirty="0">
                <a:effectLst/>
                <a:ea typeface="Arial" panose="020B0604020202020204" pitchFamily="34" charset="0"/>
              </a:rPr>
              <a:t>Существующая система реабилитации часто ограничена стационарами или крупными реабилитационными центрами, которые недоступны жителям малых городов и сельской местности. Пациенты теряют драгоценное время — период максимальной нейропластичности мозга, длящийся первые 6–12 месяцев после травмы.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6FCC9D-CD82-0F2B-5A8A-ED459DCCA771}"/>
              </a:ext>
            </a:extLst>
          </p:cNvPr>
          <p:cNvSpPr txBox="1"/>
          <p:nvPr/>
        </p:nvSpPr>
        <p:spPr>
          <a:xfrm>
            <a:off x="7355840" y="1650227"/>
            <a:ext cx="4226560" cy="3416320"/>
          </a:xfrm>
          <a:prstGeom prst="rect">
            <a:avLst/>
          </a:prstGeom>
          <a:solidFill>
            <a:schemeClr val="bg2">
              <a:alpha val="38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Ключевые проблемы целевой группы: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· Низкая доступность квалифицированной нейропсихологической помощи в регионах.</a:t>
            </a:r>
          </a:p>
          <a:p>
            <a:r>
              <a:rPr lang="ru-RU" dirty="0"/>
              <a:t>· Отсутствие комплексного подхода, объединяющего когнитивный тренинг и психоэмоциональную поддержку.</a:t>
            </a:r>
          </a:p>
          <a:p>
            <a:r>
              <a:rPr lang="ru-RU" dirty="0"/>
              <a:t>· Социальная изоляция и утрата профессиональных навыков после травмы.</a:t>
            </a:r>
          </a:p>
        </p:txBody>
      </p:sp>
    </p:spTree>
    <p:extLst>
      <p:ext uri="{BB962C8B-B14F-4D97-AF65-F5344CB8AC3E}">
        <p14:creationId xmlns:p14="http://schemas.microsoft.com/office/powerpoint/2010/main" val="4170149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7CA6729-A434-A1E7-D905-F2F00B882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58115"/>
            <a:ext cx="10363200" cy="1470025"/>
          </a:xfrm>
        </p:spPr>
        <p:txBody>
          <a:bodyPr/>
          <a:lstStyle/>
          <a:p>
            <a:r>
              <a:rPr lang="ru-RU" dirty="0"/>
              <a:t>Цель и задачи проекта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921E8B3-EED4-1AC1-9387-4DAAF3BB2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1428164"/>
            <a:ext cx="8534400" cy="168402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4200" dirty="0">
                <a:solidFill>
                  <a:schemeClr val="tx2">
                    <a:lumMod val="50000"/>
                  </a:schemeClr>
                </a:solidFill>
              </a:rPr>
              <a:t>Создание и апробация доступной, научно обоснованной системы дистанционной </a:t>
            </a:r>
            <a:r>
              <a:rPr lang="ru-RU" sz="4200" dirty="0">
                <a:solidFill>
                  <a:schemeClr val="tx2"/>
                </a:solidFill>
              </a:rPr>
              <a:t>нейропсихологической</a:t>
            </a:r>
            <a:r>
              <a:rPr lang="ru-RU" sz="4200" dirty="0">
                <a:solidFill>
                  <a:schemeClr val="tx2">
                    <a:lumMod val="50000"/>
                  </a:schemeClr>
                </a:solidFill>
              </a:rPr>
              <a:t> реабилитации, направленной на восстановление когнитивных функций и эмоционального благополучия взрослых после приобретённых повреждений головного мозга.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1D72D2-1E76-2C3F-C023-ABDF29045BD4}"/>
              </a:ext>
            </a:extLst>
          </p:cNvPr>
          <p:cNvSpPr txBox="1"/>
          <p:nvPr/>
        </p:nvSpPr>
        <p:spPr>
          <a:xfrm>
            <a:off x="543560" y="3112184"/>
            <a:ext cx="11104880" cy="2616101"/>
          </a:xfrm>
          <a:prstGeom prst="rect">
            <a:avLst/>
          </a:prstGeom>
          <a:solidFill>
            <a:schemeClr val="accent1">
              <a:lumMod val="40000"/>
              <a:lumOff val="60000"/>
              <a:alpha val="32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1. Разработать протокол дистанционной нейропсихологической диагностики, адаптированный для онлайн-формата.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	2. Сформировать банк реабилитационных техник и упражнений, направленных на восстановление различных когнитивных функций (память, внимание, мышление, регуляторные функции).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	3. Создать программу психологической онлайн-поддержки, включающую индивидуальное консультирование и групповые встречи.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	4. Апробировать модель дистанционной реабилитации на пилотной группе участников.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	5. Разработать методические рекомендации для специалистов по дистанционной нейропсихологической работе.</a:t>
            </a:r>
          </a:p>
        </p:txBody>
      </p:sp>
    </p:spTree>
    <p:extLst>
      <p:ext uri="{BB962C8B-B14F-4D97-AF65-F5344CB8AC3E}">
        <p14:creationId xmlns:p14="http://schemas.microsoft.com/office/powerpoint/2010/main" val="2644983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078DF79-BEB7-0938-1038-7FD8290FD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8" y="250171"/>
            <a:ext cx="10363200" cy="1470025"/>
          </a:xfrm>
        </p:spPr>
        <p:txBody>
          <a:bodyPr/>
          <a:lstStyle/>
          <a:p>
            <a:r>
              <a:rPr lang="ru-RU" dirty="0"/>
              <a:t>Целевая аудитория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D78720-5700-9AA8-9376-862B98C6F0C0}"/>
              </a:ext>
            </a:extLst>
          </p:cNvPr>
          <p:cNvSpPr txBox="1"/>
          <p:nvPr/>
        </p:nvSpPr>
        <p:spPr>
          <a:xfrm>
            <a:off x="1743994" y="1982097"/>
            <a:ext cx="8704007" cy="2893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None/>
            </a:pPr>
            <a:r>
              <a:rPr lang="ru-RU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· Взрослые (18–60+ лет) с последствиями черепно-мозговых травм средней и тяжёлой степени (контузии, ДАП, посттравматическая энцефалопатия).</a:t>
            </a:r>
          </a:p>
          <a:p>
            <a:pPr>
              <a:lnSpc>
                <a:spcPct val="115000"/>
              </a:lnSpc>
              <a:buNone/>
            </a:pPr>
            <a:r>
              <a:rPr lang="ru-RU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· Пациенты в позднем восстановительном и резидуальном периодах после инсультов (ишемических и геморрагических).</a:t>
            </a:r>
          </a:p>
          <a:p>
            <a:pPr>
              <a:lnSpc>
                <a:spcPct val="115000"/>
              </a:lnSpc>
              <a:buNone/>
            </a:pPr>
            <a:r>
              <a:rPr lang="ru-RU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· Лица, перенесшие нейроинфекции (менингиты, энцефалиты) с сохраняющимся когнитивным дефицитом.</a:t>
            </a:r>
          </a:p>
          <a:p>
            <a:pPr>
              <a:lnSpc>
                <a:spcPct val="115000"/>
              </a:lnSpc>
              <a:buNone/>
            </a:pPr>
            <a:r>
              <a:rPr lang="ru-RU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· Родственники пациентов (в рамках </a:t>
            </a:r>
            <a:r>
              <a:rPr lang="ru-RU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психообразовательных</a:t>
            </a:r>
            <a:r>
              <a:rPr lang="ru-RU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программ).</a:t>
            </a:r>
          </a:p>
        </p:txBody>
      </p:sp>
    </p:spTree>
    <p:extLst>
      <p:ext uri="{BB962C8B-B14F-4D97-AF65-F5344CB8AC3E}">
        <p14:creationId xmlns:p14="http://schemas.microsoft.com/office/powerpoint/2010/main" val="918101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5931495-2F61-2494-3C0E-20354DC7C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2113"/>
            <a:ext cx="10972800" cy="1143000"/>
          </a:xfrm>
        </p:spPr>
        <p:txBody>
          <a:bodyPr>
            <a:noAutofit/>
          </a:bodyPr>
          <a:lstStyle/>
          <a:p>
            <a:r>
              <a:rPr lang="ru-RU" sz="2000" dirty="0"/>
              <a:t>Диагностика является фундаментом индивидуального маршрута реабилитации.</a:t>
            </a:r>
            <a:br>
              <a:rPr lang="ru-RU" sz="2000" dirty="0"/>
            </a:br>
            <a:r>
              <a:rPr lang="ru-RU" sz="2000" dirty="0"/>
              <a:t>Она проводится дистанционно (индивидуальные онлайн-сессии) и включает</a:t>
            </a:r>
            <a:br>
              <a:rPr lang="ru-RU" sz="2000" dirty="0"/>
            </a:br>
            <a:r>
              <a:rPr lang="ru-RU" sz="2000" dirty="0"/>
              <a:t>как стандартизированные, так и клинические методы, адаптированные для видео-формата.</a:t>
            </a:r>
            <a:endParaRPr lang="en-US" sz="200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456A5AC-15BC-1EC6-1D63-4CDD2BA4B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38" y="1535113"/>
            <a:ext cx="5386917" cy="639762"/>
          </a:xfrm>
        </p:spPr>
        <p:txBody>
          <a:bodyPr>
            <a:normAutofit fontScale="92500"/>
          </a:bodyPr>
          <a:lstStyle/>
          <a:p>
            <a:r>
              <a:rPr lang="ru-RU" dirty="0"/>
              <a:t>Сбор анамнеза и клиническая беседа: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F7BD6AD-AF5E-2401-7C45-B07005FD00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>
            <a:normAutofit fontScale="92500"/>
          </a:bodyPr>
          <a:lstStyle/>
          <a:p>
            <a:r>
              <a:rPr lang="ru-RU" dirty="0"/>
              <a:t>Оценка состояния когнитивных функций:</a:t>
            </a:r>
            <a:endParaRPr lang="en-US" dirty="0"/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D31E010C-EC0D-A0C6-6F1C-2E433DC83B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Скрининг-оценка:</a:t>
            </a:r>
          </a:p>
          <a:p>
            <a:r>
              <a:rPr lang="ru-RU" dirty="0" err="1"/>
              <a:t>Montreal</a:t>
            </a:r>
            <a:r>
              <a:rPr lang="ru-RU" dirty="0"/>
              <a:t> Cognitive Assessment (</a:t>
            </a:r>
            <a:r>
              <a:rPr lang="ru-RU" dirty="0" err="1"/>
              <a:t>MoCA</a:t>
            </a:r>
            <a:r>
              <a:rPr lang="ru-RU" dirty="0"/>
              <a:t>): для быстрой оценки общего когнитивного статуса (онлайн-версия с демонстрацией стимулов через экран).</a:t>
            </a:r>
          </a:p>
          <a:p>
            <a:r>
              <a:rPr lang="ru-RU" dirty="0"/>
              <a:t>Речевая проба (фонематическая и семантическая беглость): оценка подвижности мышления и речевой активности.</a:t>
            </a:r>
          </a:p>
          <a:p>
            <a:r>
              <a:rPr lang="ru-RU" dirty="0"/>
              <a:t>Углублённая нейропсихологическая диагностика (по А.Р. Лурии в адаптации Е.Ю. Балашовой и М.С. Ковязиной)</a:t>
            </a:r>
            <a:endParaRPr lang="en-US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1C59C107-020B-0670-5AC1-4AFBC3826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0677" y="2286635"/>
            <a:ext cx="4815840" cy="3951288"/>
          </a:xfrm>
        </p:spPr>
        <p:txBody>
          <a:bodyPr/>
          <a:lstStyle/>
          <a:p>
            <a:pPr>
              <a:lnSpc>
                <a:spcPct val="115000"/>
              </a:lnSpc>
              <a:buNone/>
            </a:pPr>
            <a:r>
              <a:rPr lang="ru-RU" sz="2000" b="1" dirty="0">
                <a:latin typeface="Arial" panose="020B0604020202020204" pitchFamily="34" charset="0"/>
                <a:ea typeface="Arial" panose="020B0604020202020204" pitchFamily="34" charset="0"/>
              </a:rPr>
              <a:t>Цель: </a:t>
            </a:r>
            <a:r>
              <a:rPr lang="ru-RU" sz="2000" dirty="0">
                <a:latin typeface="Arial" panose="020B0604020202020204" pitchFamily="34" charset="0"/>
                <a:ea typeface="Arial" panose="020B0604020202020204" pitchFamily="34" charset="0"/>
              </a:rPr>
              <a:t>установление контакта, выяснение жалоб, истории заболевания, </a:t>
            </a:r>
            <a:r>
              <a:rPr lang="ru-RU" sz="2000" dirty="0" err="1">
                <a:latin typeface="Arial" panose="020B0604020202020204" pitchFamily="34" charset="0"/>
                <a:ea typeface="Arial" panose="020B0604020202020204" pitchFamily="34" charset="0"/>
              </a:rPr>
              <a:t>преморбидных</a:t>
            </a:r>
            <a:r>
              <a:rPr lang="ru-RU" sz="2000" dirty="0">
                <a:latin typeface="Arial" panose="020B0604020202020204" pitchFamily="34" charset="0"/>
                <a:ea typeface="Arial" panose="020B0604020202020204" pitchFamily="34" charset="0"/>
              </a:rPr>
              <a:t> особенностей личности, образовательного и профессионального уровня.</a:t>
            </a:r>
          </a:p>
          <a:p>
            <a:pPr>
              <a:lnSpc>
                <a:spcPct val="115000"/>
              </a:lnSpc>
              <a:buNone/>
            </a:pPr>
            <a:r>
              <a:rPr lang="ru-RU" sz="2000" b="1" dirty="0">
                <a:latin typeface="Arial" panose="020B0604020202020204" pitchFamily="34" charset="0"/>
                <a:ea typeface="Arial" panose="020B0604020202020204" pitchFamily="34" charset="0"/>
              </a:rPr>
              <a:t>Формат: </a:t>
            </a:r>
            <a:r>
              <a:rPr lang="ru-RU" sz="2000" dirty="0">
                <a:latin typeface="Arial" panose="020B0604020202020204" pitchFamily="34" charset="0"/>
                <a:ea typeface="Arial" panose="020B0604020202020204" pitchFamily="34" charset="0"/>
              </a:rPr>
              <a:t>структурированное интервью (45–60 минут).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44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244FD7E-BA80-B539-C087-36C13D32E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138122"/>
            <a:ext cx="10363200" cy="1470025"/>
          </a:xfrm>
        </p:spPr>
        <p:txBody>
          <a:bodyPr>
            <a:normAutofit/>
          </a:bodyPr>
          <a:lstStyle/>
          <a:p>
            <a:r>
              <a:rPr lang="ru-RU" sz="3200" dirty="0"/>
              <a:t>Реабилитационный блок: описание техник и методов</a:t>
            </a:r>
            <a:endParaRPr lang="en-US" sz="32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DB8559-F4EA-457D-943B-3226F0834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1657" y="1431125"/>
            <a:ext cx="10068681" cy="1724987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Программа строится на принципе «от сохранного звена — к нарушенному» с использованием механизмов нейропластичности. Занятия проводятся 2–3 раза в неделю (индивидуально и в малых группах). Длительность курса — 3–6 месяцев с возможностью пролонгации.</a:t>
            </a:r>
          </a:p>
          <a:p>
            <a:endParaRPr lang="ru-RU" sz="2400" dirty="0">
              <a:solidFill>
                <a:schemeClr val="tx2"/>
              </a:solidFill>
            </a:endParaRPr>
          </a:p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B807A9-B890-6062-1E07-B597AC1A3B45}"/>
              </a:ext>
            </a:extLst>
          </p:cNvPr>
          <p:cNvSpPr txBox="1"/>
          <p:nvPr/>
        </p:nvSpPr>
        <p:spPr>
          <a:xfrm>
            <a:off x="1715727" y="4326523"/>
            <a:ext cx="87605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· Цель: целенаправленное восстановление или компенсация конкретных нарушенных функций (память, внимание, мышление, праксис).</a:t>
            </a:r>
          </a:p>
          <a:p>
            <a:r>
              <a:rPr lang="ru-RU" dirty="0">
                <a:solidFill>
                  <a:schemeClr val="tx2"/>
                </a:solidFill>
              </a:rPr>
              <a:t>· Формат: индивидуальные сессии с нейропсихологом (45–60 минут).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FF8F70-1B53-F5A1-0962-3BF8AA730A73}"/>
              </a:ext>
            </a:extLst>
          </p:cNvPr>
          <p:cNvSpPr txBox="1">
            <a:spLocks/>
          </p:cNvSpPr>
          <p:nvPr/>
        </p:nvSpPr>
        <p:spPr>
          <a:xfrm>
            <a:off x="914399" y="2979090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Реабилитационный блок: описание техник и методов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6720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882008E-1D45-4E43-FA57-7E89AF449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8" y="502726"/>
            <a:ext cx="5386917" cy="639762"/>
          </a:xfrm>
        </p:spPr>
        <p:txBody>
          <a:bodyPr/>
          <a:lstStyle/>
          <a:p>
            <a:r>
              <a:rPr lang="ru-RU" dirty="0"/>
              <a:t>Групповые занятия (онлайн):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846E04C-C7C6-C3B5-84B7-C60846346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8" y="1280159"/>
            <a:ext cx="5386917" cy="48460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/>
              <a:t>· Цель: </a:t>
            </a:r>
            <a:r>
              <a:rPr lang="ru-RU" sz="1400" dirty="0"/>
              <a:t>развитие коммуникативных навыков, снижение социальной изоляции, отработка когнитивных навыков в интерактивной среде.</a:t>
            </a:r>
          </a:p>
          <a:p>
            <a:pPr marL="0" indent="0">
              <a:buNone/>
            </a:pPr>
            <a:r>
              <a:rPr lang="ru-RU" sz="1400" b="1" dirty="0"/>
              <a:t>· Формат: </a:t>
            </a:r>
            <a:r>
              <a:rPr lang="ru-RU" sz="1400" dirty="0"/>
              <a:t>мини-группы 4–6 человек, 1 раз в неделю (60–90 минут). </a:t>
            </a:r>
          </a:p>
          <a:p>
            <a:pPr marL="0" indent="0">
              <a:buNone/>
            </a:pPr>
            <a:r>
              <a:rPr lang="ru-RU" sz="1400" b="1" dirty="0"/>
              <a:t>Виды групповых занятий:</a:t>
            </a:r>
          </a:p>
          <a:p>
            <a:pPr marL="0" indent="0">
              <a:buNone/>
            </a:pPr>
            <a:r>
              <a:rPr lang="ru-RU" sz="1400" dirty="0"/>
              <a:t> 1. «Когнитивный тренинг в группе»:</a:t>
            </a:r>
          </a:p>
          <a:p>
            <a:pPr marL="0" indent="0">
              <a:buNone/>
            </a:pPr>
            <a:r>
              <a:rPr lang="ru-RU" sz="1400" dirty="0"/>
              <a:t>   · Игры на внимание («Снежный ком», «Крокодил» с усложнёнными правилами).</a:t>
            </a:r>
          </a:p>
          <a:p>
            <a:pPr marL="0" indent="0">
              <a:buNone/>
            </a:pPr>
            <a:r>
              <a:rPr lang="ru-RU" sz="1400" dirty="0"/>
              <a:t>   · Групповое решение головоломок и логических задач.</a:t>
            </a:r>
          </a:p>
          <a:p>
            <a:pPr marL="0" indent="0">
              <a:buNone/>
            </a:pPr>
            <a:r>
              <a:rPr lang="ru-RU" sz="1400" dirty="0"/>
              <a:t>   · Совместное обсуждение фильмов/коротких видео с последующим пересказом и анализом.</a:t>
            </a:r>
          </a:p>
          <a:p>
            <a:pPr marL="0" indent="0">
              <a:buNone/>
            </a:pPr>
            <a:r>
              <a:rPr lang="ru-RU" sz="1400" dirty="0"/>
              <a:t>2. «Школа памяти»:</a:t>
            </a:r>
          </a:p>
          <a:p>
            <a:pPr marL="0" indent="0">
              <a:buNone/>
            </a:pPr>
            <a:r>
              <a:rPr lang="ru-RU" sz="1400" dirty="0"/>
              <a:t>   · Обсуждение эффективных мнемотехник, обмен опытом их применения в быту.</a:t>
            </a:r>
          </a:p>
          <a:p>
            <a:pPr marL="0" indent="0">
              <a:buNone/>
            </a:pPr>
            <a:r>
              <a:rPr lang="ru-RU" sz="1400" dirty="0"/>
              <a:t>   · Тренировка запоминания имён, лиц, списков покупок.</a:t>
            </a:r>
          </a:p>
          <a:p>
            <a:pPr marL="0" indent="0">
              <a:buNone/>
            </a:pPr>
            <a:r>
              <a:rPr lang="ru-RU" sz="1400" dirty="0"/>
              <a:t>3. Группа психологической поддержки «Мост»:</a:t>
            </a:r>
          </a:p>
          <a:p>
            <a:pPr marL="0" indent="0">
              <a:buNone/>
            </a:pPr>
            <a:r>
              <a:rPr lang="ru-RU" sz="1400" dirty="0"/>
              <a:t>   · Тематические встречи, посвящённые принятию новой жизненной ситуации, работе с чувством вины и утраты.</a:t>
            </a:r>
          </a:p>
          <a:p>
            <a:pPr marL="0" indent="0">
              <a:buNone/>
            </a:pPr>
            <a:r>
              <a:rPr lang="ru-RU" sz="1400" dirty="0"/>
              <a:t>   · Обсуждение стратегий совладания со стрессом и тревогой.</a:t>
            </a:r>
          </a:p>
          <a:p>
            <a:pPr marL="0" indent="0">
              <a:buNone/>
            </a:pPr>
            <a:r>
              <a:rPr lang="ru-RU" sz="1400" dirty="0"/>
              <a:t>   · Поддержка и обмен опытом между участниками.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291A5A4-14A9-9689-9927-9CE4422BC5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315913"/>
            <a:ext cx="5389033" cy="639762"/>
          </a:xfrm>
        </p:spPr>
        <p:txBody>
          <a:bodyPr/>
          <a:lstStyle/>
          <a:p>
            <a:r>
              <a:rPr lang="ru-RU" dirty="0"/>
              <a:t>Индивидуальная психотерапия:</a:t>
            </a:r>
            <a:endParaRPr lang="en-US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F086AF6-83B3-A587-F4A5-53AC63AA0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1050418"/>
            <a:ext cx="5389033" cy="2652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/>
              <a:t>· Цель: </a:t>
            </a:r>
            <a:r>
              <a:rPr lang="ru-RU" sz="1400" dirty="0"/>
              <a:t>коррекция эмоциональных нарушений (депрессия, тревога, ПТСР), работа с самооценкой, мотивацией к восстановлению.</a:t>
            </a:r>
          </a:p>
          <a:p>
            <a:pPr marL="0" indent="0">
              <a:buNone/>
            </a:pPr>
            <a:r>
              <a:rPr lang="ru-RU" sz="1400" b="1" dirty="0"/>
              <a:t>· Формат: </a:t>
            </a:r>
            <a:r>
              <a:rPr lang="ru-RU" sz="1400" dirty="0"/>
              <a:t>индивидуальные онлайн-сессии с клиническим психологом/психотерапевтом (1–2 раза в неделю).</a:t>
            </a:r>
          </a:p>
          <a:p>
            <a:pPr marL="0" indent="0">
              <a:buNone/>
            </a:pPr>
            <a:r>
              <a:rPr lang="ru-RU" sz="1400" b="1" dirty="0"/>
              <a:t>· Используемые подходы:</a:t>
            </a:r>
          </a:p>
          <a:p>
            <a:pPr marL="0" indent="0">
              <a:buNone/>
            </a:pPr>
            <a:r>
              <a:rPr lang="ru-RU" sz="1400" dirty="0"/>
              <a:t>  · Когнитивно-поведенческая терапия (КПТ): работа с негативными автоматическими мыслями о своей несостоятельности.</a:t>
            </a:r>
          </a:p>
          <a:p>
            <a:pPr marL="0" indent="0">
              <a:buNone/>
            </a:pPr>
            <a:r>
              <a:rPr lang="ru-RU" sz="1400" dirty="0"/>
              <a:t>  · Терапия принятия и ответственности (ACT): помощь в принятии ограничений и поиске новых жизненных ценностей.</a:t>
            </a:r>
          </a:p>
          <a:p>
            <a:pPr marL="0" indent="0">
              <a:buNone/>
            </a:pPr>
            <a:r>
              <a:rPr lang="ru-RU" sz="1400" dirty="0"/>
              <a:t>  · Элементы телесно-ориентированной терапии: работа с ощущениями, дыхательные техники для снижения тревоги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7F9081-D56F-B898-3D9C-AE064E572D65}"/>
              </a:ext>
            </a:extLst>
          </p:cNvPr>
          <p:cNvSpPr txBox="1"/>
          <p:nvPr/>
        </p:nvSpPr>
        <p:spPr>
          <a:xfrm>
            <a:off x="6193368" y="3797904"/>
            <a:ext cx="570366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Психообразование и работа с семьёй</a:t>
            </a:r>
          </a:p>
          <a:p>
            <a:endParaRPr lang="ru-RU" sz="1400" dirty="0"/>
          </a:p>
          <a:p>
            <a:r>
              <a:rPr lang="ru-RU" sz="1400" b="1" dirty="0"/>
              <a:t>· Цель: </a:t>
            </a:r>
            <a:r>
              <a:rPr lang="ru-RU" sz="1400" dirty="0"/>
              <a:t>обучение родственников правильному взаимодействию с пациентом, создание поддерживающей среды дома.</a:t>
            </a:r>
          </a:p>
          <a:p>
            <a:r>
              <a:rPr lang="ru-RU" sz="1400" dirty="0"/>
              <a:t>· Формат: онлайн-лекции и консультации для членов семей (1 раз в 2 недели).</a:t>
            </a:r>
          </a:p>
          <a:p>
            <a:r>
              <a:rPr lang="ru-RU" sz="1400" b="1" dirty="0"/>
              <a:t>· Темы:</a:t>
            </a:r>
          </a:p>
          <a:p>
            <a:r>
              <a:rPr lang="ru-RU" sz="1400" dirty="0"/>
              <a:t>  · «Что такое когнитивные нарушения и как с ними жить».</a:t>
            </a:r>
          </a:p>
          <a:p>
            <a:r>
              <a:rPr lang="ru-RU" sz="1400" dirty="0"/>
              <a:t>  · «Как помочь близкому восстановить память и внимание дома».</a:t>
            </a:r>
          </a:p>
          <a:p>
            <a:r>
              <a:rPr lang="ru-RU" sz="1400" dirty="0"/>
              <a:t>  · «Эмоциональное выгорание ухаживающих: как помочь себе».</a:t>
            </a:r>
          </a:p>
        </p:txBody>
      </p:sp>
    </p:spTree>
    <p:extLst>
      <p:ext uri="{BB962C8B-B14F-4D97-AF65-F5344CB8AC3E}">
        <p14:creationId xmlns:p14="http://schemas.microsoft.com/office/powerpoint/2010/main" val="445258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EF5A733-22E9-F36B-993F-4631A9DF1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ru-RU" dirty="0"/>
              <a:t>Реализация проекта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3CCFF4A-068F-B744-E91F-2D7703258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4710" y="1313792"/>
            <a:ext cx="5502035" cy="499911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1400" b="1" dirty="0"/>
              <a:t>1. Набор и диагностика (1-2 месяц)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dirty="0"/>
              <a:t>Информационная кампания в соцсетях и мед. учреждениях.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dirty="0"/>
              <a:t>Запись на диагностику.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dirty="0"/>
              <a:t>Проведение первичного онлайн-тестирования (60 человек).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dirty="0"/>
              <a:t>Формирование пилотной группы (30–40 человек).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dirty="0"/>
              <a:t>Индивидуальные нейропсихологические заключения.</a:t>
            </a:r>
          </a:p>
          <a:p>
            <a:pPr marL="0" indent="0">
              <a:lnSpc>
                <a:spcPct val="90000"/>
              </a:lnSpc>
              <a:buNone/>
            </a:pPr>
            <a:endParaRPr lang="ru-RU" sz="1400" dirty="0"/>
          </a:p>
          <a:p>
            <a:pPr marL="0" indent="0">
              <a:lnSpc>
                <a:spcPct val="90000"/>
              </a:lnSpc>
              <a:buNone/>
            </a:pPr>
            <a:r>
              <a:rPr lang="ru-RU" sz="1400" b="1" dirty="0"/>
              <a:t>2. Основной этап (3-8 месяц)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dirty="0"/>
              <a:t>Формирование индивидуальных маршрутов.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dirty="0"/>
              <a:t>Проведение индивидуальных и групповых занятий (2 раза в неделю).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dirty="0"/>
              <a:t>Промежуточный мониторинг (опросники, беседы).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dirty="0"/>
              <a:t>Динамическое наблюдение, коррекция программ.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dirty="0"/>
              <a:t>Улучшение когнитивных показателей и эмоционального состояния у 70% участников.</a:t>
            </a:r>
          </a:p>
          <a:p>
            <a:pPr marL="0" indent="0">
              <a:lnSpc>
                <a:spcPct val="90000"/>
              </a:lnSpc>
              <a:buNone/>
            </a:pPr>
            <a:endParaRPr lang="ru-RU" sz="1400" dirty="0"/>
          </a:p>
          <a:p>
            <a:pPr marL="0" indent="0">
              <a:lnSpc>
                <a:spcPct val="90000"/>
              </a:lnSpc>
              <a:buNone/>
            </a:pPr>
            <a:r>
              <a:rPr lang="ru-RU" sz="1400" b="1" dirty="0"/>
              <a:t>3. Завершающий этап (9 месяц)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dirty="0"/>
              <a:t>Итоговая диагностика. Сбор обратной связи. Анализ эффективности.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dirty="0"/>
              <a:t>Подготовка методических рекомендаций.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dirty="0"/>
              <a:t>Итоговый отчёт. Банк методических материалов для специалистов.</a:t>
            </a:r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01053D-BF12-5D15-EC0F-6FD2FE055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7" r="14959"/>
          <a:stretch>
            <a:fillRect/>
          </a:stretch>
        </p:blipFill>
        <p:spPr>
          <a:xfrm>
            <a:off x="6817971" y="1329558"/>
            <a:ext cx="4995655" cy="4198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5924570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213</TotalTime>
  <Words>1339</Words>
  <Application>Microsoft Office PowerPoint</Application>
  <PresentationFormat>Широкоэкранный</PresentationFormat>
  <Paragraphs>121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La mente</vt:lpstr>
      <vt:lpstr>НейроРеСтарт</vt:lpstr>
      <vt:lpstr>Аннотация проекта</vt:lpstr>
      <vt:lpstr>Актуальность и проблема</vt:lpstr>
      <vt:lpstr>Цель и задачи проекта</vt:lpstr>
      <vt:lpstr>Целевая аудитория</vt:lpstr>
      <vt:lpstr>Диагностика является фундаментом индивидуального маршрута реабилитации. Она проводится дистанционно (индивидуальные онлайн-сессии) и включает как стандартизированные, так и клинические методы, адаптированные для видео-формата.</vt:lpstr>
      <vt:lpstr>Реабилитационный блок: описание техник и методов</vt:lpstr>
      <vt:lpstr>Презентация PowerPoint</vt:lpstr>
      <vt:lpstr>Реализация проекта</vt:lpstr>
      <vt:lpstr>Презентация PowerPoint</vt:lpstr>
      <vt:lpstr>Презентация PowerPoint</vt:lpstr>
      <vt:lpstr>Подготовка и описание проекта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Любовь Лоренц</dc:creator>
  <cp:lastModifiedBy>Любовь Лоренц</cp:lastModifiedBy>
  <cp:revision>1</cp:revision>
  <dcterms:created xsi:type="dcterms:W3CDTF">2026-03-08T07:50:38Z</dcterms:created>
  <dcterms:modified xsi:type="dcterms:W3CDTF">2026-03-08T11:24:31Z</dcterms:modified>
</cp:coreProperties>
</file>