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04A"/>
    <a:srgbClr val="A72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83155-0043-4171-BC3C-93776324765B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66AD4-464A-4189-B29C-5DA567B1F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0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66AD4-464A-4189-B29C-5DA567B1F7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6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66AD4-464A-4189-B29C-5DA567B1F7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3C2ACB-31D9-4990-8514-85B0BC769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D4BC270-0F78-46DC-8A80-83BECA23A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BFC6FC-6B00-4D1C-A427-4024CA0A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D8E8FC-61BC-4EEB-B6B3-4AA7EDBB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FAF7DF-9F26-4D43-8A8E-8D06DC6F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8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53ABF1-7BD1-41CC-AA73-81DA8D78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B9A1F4D-436C-45FD-8162-3CF1A8F6A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D70256-DB02-4326-B64A-5373EDE9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7ADC0D-0F71-46CD-AA0D-F398944F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D75266-2278-4690-966E-BA09AF7B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3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409E214-0AC0-4F29-9542-6835EC73B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A46FEF-6C72-4822-BFCE-4F656927D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24AFC3-8CF4-4FED-88EB-00FD7DD1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13698F-F80C-46F6-859A-7152D6B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4B602C-A6EF-4D0E-8C76-FD3B6172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4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2C2181-188B-48BA-A92A-7306DD89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F6629C-9D3D-4CF6-B1A2-E01B9C412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055147-DA10-4785-B57B-0CCFD104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DC5D71-676F-45B5-B09B-F5F88176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F08DF-9787-4B08-9500-8128E253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6845D3-9825-437A-ACC5-5D0F2F1E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50DDD6-23E0-458C-A055-9A2BCDBBC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6643D7-40BE-44C2-811D-7D5021B7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7C18EB-46FE-4703-8152-94A0BA7D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3CE0A5-9615-4587-A0AE-9F4CDF64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2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70929A-B823-459D-AAE8-0486E4CE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7E71ED-59D4-4756-99E2-F1384C096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DD4DDD-7676-40BE-AA21-5194731D4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976E13-1355-4119-8112-A82692A6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0FBDBC-34FE-44E1-8550-8214749C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75F4132-A99B-4DB7-9CF3-A4D4C6C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3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CA60DA-3B7D-42BA-B077-60271C9F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A60BB6-6540-472B-AD05-B5F523BA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452283-D1E5-4E58-825F-1E1CDAAC6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1E0D65-01ED-41EF-AB99-90A77E741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DA0D9-9A2B-4B1D-B9DE-B72E4EB7F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FA32052-D205-4B40-BF10-1F080B4A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F620943-4451-4EF7-9F7D-BF5C9C04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053E1EB-DE56-4B5A-AB74-44BCE337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1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928765-07AA-45C8-8387-D0E9B52D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FBAC2C4-06DD-4228-9B1F-2FBC5947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055825-543D-4252-B5B4-54194206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62ECFE-195D-4FC8-B1FD-010A7441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0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37E0AA8-6AF3-4B98-A0F3-908AFA70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36B21D3-FD2F-4A4B-A91D-C8B4FB95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297FC89-EB93-4848-AC3E-C13BD9B9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6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3933BE-F89F-4C4E-B400-53E32A50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AE9E4A-FC03-4693-B836-B0A78E3B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A1C771-DD6D-45DA-97E2-D9101B7C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7E2446-00EA-49ED-90F4-9DC4A9A5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594B89-9184-4F69-BFD4-AAE928A6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5DD3400-4645-433A-8FD5-9318B389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3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02C99D-9120-4B5D-A159-13F48472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20CAC41-1098-4D01-876E-B2483D634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D1941C-823A-4197-A5DF-A7F327DA5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DD05DD-9840-4916-9B52-B1921429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F39D6E-B756-4F5F-A9BD-CD1E1501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008486-E329-4C18-8B38-604DFA00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7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B14771-9503-4D43-A683-DA65D0C3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A173BB0-724B-4BC4-B48A-59DD12DF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C6572C-11CE-4532-BA3A-36FCA1636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C9BA-C2EC-43A0-A4A8-69C148A65558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D186D5-CB17-41FC-8199-3C378512B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BC8A56-D685-4744-B8BD-E97E4221F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8DF2-144B-4E82-AADA-B5BA97D3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8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A144E0-D774-48AC-8440-B155828236D6}"/>
              </a:ext>
            </a:extLst>
          </p:cNvPr>
          <p:cNvSpPr txBox="1"/>
          <p:nvPr/>
        </p:nvSpPr>
        <p:spPr>
          <a:xfrm>
            <a:off x="767255" y="158697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152826-C0B4-41F2-9A4B-91473F2E0B72}"/>
              </a:ext>
            </a:extLst>
          </p:cNvPr>
          <p:cNvSpPr txBox="1"/>
          <p:nvPr/>
        </p:nvSpPr>
        <p:spPr>
          <a:xfrm>
            <a:off x="335597" y="2871566"/>
            <a:ext cx="669697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Прогулка с врачом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301E36-CCD3-4306-A139-7711F946DCEC}"/>
              </a:ext>
            </a:extLst>
          </p:cNvPr>
          <p:cNvSpPr txBox="1"/>
          <p:nvPr/>
        </p:nvSpPr>
        <p:spPr>
          <a:xfrm>
            <a:off x="624750" y="5044963"/>
            <a:ext cx="956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err="1" smtClean="0">
                <a:solidFill>
                  <a:schemeClr val="bg1"/>
                </a:solidFill>
              </a:rPr>
              <a:t>Кабиева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Анжелла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Асылбековна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Главный внештатный специалист  по медицинской профилактике Министерства здравоохранения в Приморском крае,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главный врач КГБУЗ «Владивостокская поликлиника №3», Россия</a:t>
            </a:r>
            <a:r>
              <a:rPr lang="ru-RU" sz="2000" dirty="0">
                <a:solidFill>
                  <a:schemeClr val="bg1"/>
                </a:solidFill>
              </a:rPr>
              <a:t>, Приморский край, г. Владивосток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BB8A03-B53D-4B0C-AC38-48B19B20630C}"/>
              </a:ext>
            </a:extLst>
          </p:cNvPr>
          <p:cNvSpPr txBox="1"/>
          <p:nvPr/>
        </p:nvSpPr>
        <p:spPr>
          <a:xfrm>
            <a:off x="767254" y="4297540"/>
            <a:ext cx="7248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Здоровый образ жизни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1264C4-C9D7-4A75-A4AD-AFB0DAD5E002}"/>
              </a:ext>
            </a:extLst>
          </p:cNvPr>
          <p:cNvSpPr txBox="1"/>
          <p:nvPr/>
        </p:nvSpPr>
        <p:spPr>
          <a:xfrm>
            <a:off x="10571931" y="5854891"/>
            <a:ext cx="884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2024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г.</a:t>
            </a: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5602310" y="3477296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3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1E0FEB07-C895-4285-8BDE-4AC5F4F003BE}"/>
              </a:ext>
            </a:extLst>
          </p:cNvPr>
          <p:cNvSpPr/>
          <p:nvPr/>
        </p:nvSpPr>
        <p:spPr>
          <a:xfrm>
            <a:off x="599090" y="1370441"/>
            <a:ext cx="2538746" cy="75969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«Русское Радио» Владивосток</a:t>
            </a:r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347A9DCE-20AA-48DF-8533-054D8496527C}"/>
              </a:ext>
            </a:extLst>
          </p:cNvPr>
          <p:cNvSpPr/>
          <p:nvPr/>
        </p:nvSpPr>
        <p:spPr>
          <a:xfrm>
            <a:off x="3265289" y="1370441"/>
            <a:ext cx="8327620" cy="75969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Участие в прямых эфирах, интервью</a:t>
            </a:r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DBD1FB05-6D60-4B56-B426-2E819E3E003A}"/>
              </a:ext>
            </a:extLst>
          </p:cNvPr>
          <p:cNvSpPr/>
          <p:nvPr/>
        </p:nvSpPr>
        <p:spPr>
          <a:xfrm>
            <a:off x="599090" y="3218874"/>
            <a:ext cx="2538746" cy="74283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</a:t>
            </a:r>
            <a:r>
              <a:rPr lang="en-US" dirty="0" smtClean="0"/>
              <a:t>t.me/progulka_s_vrachom</a:t>
            </a:r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C53D638F-8E2F-4D92-9F7E-8117EB9C0E87}"/>
              </a:ext>
            </a:extLst>
          </p:cNvPr>
          <p:cNvSpPr/>
          <p:nvPr/>
        </p:nvSpPr>
        <p:spPr>
          <a:xfrm>
            <a:off x="3265289" y="3218874"/>
            <a:ext cx="8327620" cy="74283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Публикация постов, фото, видео материалов</a:t>
            </a:r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1C65F85C-C963-44CA-B7BA-19D2DC714F3C}"/>
              </a:ext>
            </a:extLst>
          </p:cNvPr>
          <p:cNvSpPr/>
          <p:nvPr/>
        </p:nvSpPr>
        <p:spPr>
          <a:xfrm>
            <a:off x="599091" y="4188923"/>
            <a:ext cx="2538746" cy="7675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</a:t>
            </a:r>
            <a:r>
              <a:rPr lang="en-US" dirty="0" smtClean="0"/>
              <a:t>t.me/zdorovyeiblagopoluchyeDV</a:t>
            </a:r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F43A861D-34F7-48E5-B592-D7810D1F09B3}"/>
              </a:ext>
            </a:extLst>
          </p:cNvPr>
          <p:cNvSpPr/>
          <p:nvPr/>
        </p:nvSpPr>
        <p:spPr>
          <a:xfrm>
            <a:off x="3265289" y="4188923"/>
            <a:ext cx="8327620" cy="76615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Публикация постов, фото, видео </a:t>
            </a:r>
            <a:r>
              <a:rPr lang="ru-RU" dirty="0" smtClean="0"/>
              <a:t>материалов</a:t>
            </a:r>
            <a:endParaRPr lang="ru-RU" dirty="0"/>
          </a:p>
        </p:txBody>
      </p:sp>
      <p:sp>
        <p:nvSpPr>
          <p:cNvPr id="10" name="Прямоугольник: скругленные углы 25">
            <a:extLst>
              <a:ext uri="{FF2B5EF4-FFF2-40B4-BE49-F238E27FC236}">
                <a16:creationId xmlns="" xmlns:a16="http://schemas.microsoft.com/office/drawing/2014/main" id="{1C65F85C-C963-44CA-B7BA-19D2DC714F3C}"/>
              </a:ext>
            </a:extLst>
          </p:cNvPr>
          <p:cNvSpPr/>
          <p:nvPr/>
        </p:nvSpPr>
        <p:spPr>
          <a:xfrm>
            <a:off x="599090" y="5324376"/>
            <a:ext cx="2538746" cy="7985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/>
              <a:t>https://vk.com/id711647041</a:t>
            </a:r>
            <a:endParaRPr lang="ru-RU" dirty="0"/>
          </a:p>
        </p:txBody>
      </p:sp>
      <p:sp>
        <p:nvSpPr>
          <p:cNvPr id="11" name="Прямоугольник: скругленные углы 26">
            <a:extLst>
              <a:ext uri="{FF2B5EF4-FFF2-40B4-BE49-F238E27FC236}">
                <a16:creationId xmlns="" xmlns:a16="http://schemas.microsoft.com/office/drawing/2014/main" id="{F43A861D-34F7-48E5-B592-D7810D1F09B3}"/>
              </a:ext>
            </a:extLst>
          </p:cNvPr>
          <p:cNvSpPr/>
          <p:nvPr/>
        </p:nvSpPr>
        <p:spPr>
          <a:xfrm>
            <a:off x="3375651" y="5324376"/>
            <a:ext cx="8327620" cy="7985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Публикация </a:t>
            </a:r>
            <a:r>
              <a:rPr lang="ru-RU" dirty="0"/>
              <a:t>постов, фото, видео </a:t>
            </a:r>
            <a:r>
              <a:rPr lang="ru-RU" dirty="0" smtClean="0"/>
              <a:t>материалов,</a:t>
            </a:r>
            <a:endParaRPr lang="ru-RU" dirty="0"/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DBD1FB05-6D60-4B56-B426-2E819E3E003A}"/>
              </a:ext>
            </a:extLst>
          </p:cNvPr>
          <p:cNvSpPr/>
          <p:nvPr/>
        </p:nvSpPr>
        <p:spPr>
          <a:xfrm>
            <a:off x="599091" y="2262450"/>
            <a:ext cx="2538746" cy="74283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Сайт «Приморье за </a:t>
            </a:r>
            <a:r>
              <a:rPr lang="ru-RU" dirty="0" err="1" smtClean="0"/>
              <a:t>здоровье.ру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3" name="Прямоугольник: скругленные углы 22">
            <a:extLst>
              <a:ext uri="{FF2B5EF4-FFF2-40B4-BE49-F238E27FC236}">
                <a16:creationId xmlns="" xmlns:a16="http://schemas.microsoft.com/office/drawing/2014/main" id="{C53D638F-8E2F-4D92-9F7E-8117EB9C0E87}"/>
              </a:ext>
            </a:extLst>
          </p:cNvPr>
          <p:cNvSpPr/>
          <p:nvPr/>
        </p:nvSpPr>
        <p:spPr>
          <a:xfrm>
            <a:off x="3265289" y="2262450"/>
            <a:ext cx="8327620" cy="74283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Публикация новостей, фото, видео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70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F1877DC-2044-48E5-851E-DC651AEE4C0C}"/>
              </a:ext>
            </a:extLst>
          </p:cNvPr>
          <p:cNvSpPr txBox="1"/>
          <p:nvPr/>
        </p:nvSpPr>
        <p:spPr>
          <a:xfrm>
            <a:off x="622273" y="1349658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03D95F7-A567-4D9E-8925-8A00EE060E83}"/>
              </a:ext>
            </a:extLst>
          </p:cNvPr>
          <p:cNvSpPr txBox="1"/>
          <p:nvPr/>
        </p:nvSpPr>
        <p:spPr>
          <a:xfrm>
            <a:off x="621999" y="263192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7A2586B-C585-4AF8-B60D-433EC24DDBF7}"/>
              </a:ext>
            </a:extLst>
          </p:cNvPr>
          <p:cNvSpPr txBox="1"/>
          <p:nvPr/>
        </p:nvSpPr>
        <p:spPr>
          <a:xfrm>
            <a:off x="599090" y="384351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6A1BF71-2F2C-49AC-9CC6-B883880F13E7}"/>
              </a:ext>
            </a:extLst>
          </p:cNvPr>
          <p:cNvSpPr txBox="1"/>
          <p:nvPr/>
        </p:nvSpPr>
        <p:spPr>
          <a:xfrm>
            <a:off x="1169217" y="1453762"/>
            <a:ext cx="899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Организационная  поддержка от Министерства здравоохранения, физической культуры и спорта, труда и социальной политики Приморского края, Администрации Владивостока и муниципалитетов Приморского края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85A4352-2F6E-43E3-A38A-AE264D7625C7}"/>
              </a:ext>
            </a:extLst>
          </p:cNvPr>
          <p:cNvSpPr txBox="1"/>
          <p:nvPr/>
        </p:nvSpPr>
        <p:spPr>
          <a:xfrm>
            <a:off x="1169217" y="2792265"/>
            <a:ext cx="753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Методическая поддержка от КГБУЗ «ВП № 3», Регионального центра общественного здоровья и медицинской профилактики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EA9116D-D981-4504-A83B-3530FE967092}"/>
              </a:ext>
            </a:extLst>
          </p:cNvPr>
          <p:cNvSpPr txBox="1"/>
          <p:nvPr/>
        </p:nvSpPr>
        <p:spPr>
          <a:xfrm>
            <a:off x="1169218" y="3937036"/>
            <a:ext cx="705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Информационная поддержка от СМИ, партнеров, сообщества в социальных сетях</a:t>
            </a:r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ADA6B7B-73ED-420A-A4F8-FDF5F775C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6657" y="2552323"/>
            <a:ext cx="3973716" cy="53042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3D95F7-A567-4D9E-8925-8A00EE060E83}"/>
              </a:ext>
            </a:extLst>
          </p:cNvPr>
          <p:cNvSpPr txBox="1"/>
          <p:nvPr/>
        </p:nvSpPr>
        <p:spPr>
          <a:xfrm>
            <a:off x="605119" y="4952424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</a:t>
            </a:r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A9116D-D981-4504-A83B-3530FE967092}"/>
              </a:ext>
            </a:extLst>
          </p:cNvPr>
          <p:cNvSpPr txBox="1"/>
          <p:nvPr/>
        </p:nvSpPr>
        <p:spPr>
          <a:xfrm>
            <a:off x="1169218" y="5109173"/>
            <a:ext cx="7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тиражирования проекта требуется финансовая поддержка посредством грантов и субсидий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9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FFC9DACD-FDEF-42AE-969A-53CA1477B479}"/>
              </a:ext>
            </a:extLst>
          </p:cNvPr>
          <p:cNvSpPr/>
          <p:nvPr/>
        </p:nvSpPr>
        <p:spPr>
          <a:xfrm>
            <a:off x="606338" y="1780352"/>
            <a:ext cx="1384995" cy="1384995"/>
          </a:xfrm>
          <a:prstGeom prst="ellipse">
            <a:avLst/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9D04A"/>
                </a:solidFill>
              </a:rPr>
              <a:t>=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35363B95-4045-4919-94FB-9039BCA88490}"/>
              </a:ext>
            </a:extLst>
          </p:cNvPr>
          <p:cNvSpPr/>
          <p:nvPr/>
        </p:nvSpPr>
        <p:spPr>
          <a:xfrm>
            <a:off x="498928" y="1780351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77A1440E-0089-4A52-B10E-88FD39915CB6}"/>
              </a:ext>
            </a:extLst>
          </p:cNvPr>
          <p:cNvSpPr/>
          <p:nvPr/>
        </p:nvSpPr>
        <p:spPr>
          <a:xfrm>
            <a:off x="584548" y="3794049"/>
            <a:ext cx="1384995" cy="1384995"/>
          </a:xfrm>
          <a:prstGeom prst="ellipse">
            <a:avLst/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9D04A"/>
                </a:solidFill>
              </a:rPr>
              <a:t>=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B5430321-DAE9-4981-9A33-8CAAE3FE94FB}"/>
              </a:ext>
            </a:extLst>
          </p:cNvPr>
          <p:cNvSpPr/>
          <p:nvPr/>
        </p:nvSpPr>
        <p:spPr>
          <a:xfrm>
            <a:off x="443227" y="3780842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8FBB1EA5-BC80-4537-85D9-DAA010B20883}"/>
              </a:ext>
            </a:extLst>
          </p:cNvPr>
          <p:cNvSpPr/>
          <p:nvPr/>
        </p:nvSpPr>
        <p:spPr>
          <a:xfrm>
            <a:off x="6335807" y="1780352"/>
            <a:ext cx="1384995" cy="1384995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9D04A"/>
                </a:solidFill>
              </a:rPr>
              <a:t>=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5C3AAEBF-7BF9-4669-95B2-8907B9CF7DE9}"/>
              </a:ext>
            </a:extLst>
          </p:cNvPr>
          <p:cNvSpPr/>
          <p:nvPr/>
        </p:nvSpPr>
        <p:spPr>
          <a:xfrm>
            <a:off x="6240353" y="1780352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3A7E01A8-D988-49EA-AE16-F79E46F6328F}"/>
              </a:ext>
            </a:extLst>
          </p:cNvPr>
          <p:cNvSpPr/>
          <p:nvPr/>
        </p:nvSpPr>
        <p:spPr>
          <a:xfrm>
            <a:off x="6348057" y="3726265"/>
            <a:ext cx="1384995" cy="1384995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9D04A"/>
                </a:solidFill>
              </a:rPr>
              <a:t>=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3441CFB0-1565-4089-8867-7EDB014EBDB8}"/>
              </a:ext>
            </a:extLst>
          </p:cNvPr>
          <p:cNvSpPr/>
          <p:nvPr/>
        </p:nvSpPr>
        <p:spPr>
          <a:xfrm>
            <a:off x="6240354" y="372626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22ED2B6-114B-4FE4-AC10-F7281CE43403}"/>
              </a:ext>
            </a:extLst>
          </p:cNvPr>
          <p:cNvSpPr txBox="1"/>
          <p:nvPr/>
        </p:nvSpPr>
        <p:spPr>
          <a:xfrm>
            <a:off x="2053140" y="1457186"/>
            <a:ext cx="4080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prstClr val="black"/>
                </a:solidFill>
              </a:rPr>
              <a:t>Власова Оксана Владимировна</a:t>
            </a:r>
            <a:r>
              <a:rPr lang="ru-RU" sz="1400" dirty="0" smtClean="0">
                <a:solidFill>
                  <a:prstClr val="black"/>
                </a:solidFill>
              </a:rPr>
              <a:t>, администратор КГБУЗ «Владивостокская поликлиника №2», </a:t>
            </a:r>
            <a:r>
              <a:rPr lang="ru-RU" sz="1400" dirty="0">
                <a:solidFill>
                  <a:prstClr val="black"/>
                </a:solidFill>
              </a:rPr>
              <a:t>Россия, Приморский край, г. Владивосток, 25.10.1960 г.р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lvl="0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Проекты и практики:</a:t>
            </a:r>
            <a:endParaRPr lang="ru-RU" sz="1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Школа </a:t>
            </a:r>
            <a:r>
              <a:rPr lang="ru-RU" sz="1400" dirty="0">
                <a:solidFill>
                  <a:prstClr val="black"/>
                </a:solidFill>
              </a:rPr>
              <a:t>Оптимиста - </a:t>
            </a:r>
            <a:r>
              <a:rPr lang="ru-RU" sz="1400" dirty="0" smtClean="0">
                <a:solidFill>
                  <a:prstClr val="black"/>
                </a:solidFill>
              </a:rPr>
              <a:t>2019-2020</a:t>
            </a:r>
            <a:endParaRPr lang="ru-RU" sz="1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Прогулка </a:t>
            </a:r>
            <a:r>
              <a:rPr lang="ru-RU" sz="1400" dirty="0">
                <a:solidFill>
                  <a:prstClr val="black"/>
                </a:solidFill>
              </a:rPr>
              <a:t>с врачом - Доктор Смех - </a:t>
            </a:r>
            <a:r>
              <a:rPr lang="ru-RU" sz="1400" dirty="0" smtClean="0">
                <a:solidFill>
                  <a:prstClr val="black"/>
                </a:solidFill>
              </a:rPr>
              <a:t>2020-2021</a:t>
            </a:r>
            <a:endParaRPr lang="ru-RU" sz="1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Женский </a:t>
            </a:r>
            <a:r>
              <a:rPr lang="ru-RU" sz="1400" dirty="0">
                <a:solidFill>
                  <a:prstClr val="black"/>
                </a:solidFill>
              </a:rPr>
              <a:t>клуб «Лада» - 2022 2023, </a:t>
            </a:r>
            <a:r>
              <a:rPr lang="ru-RU" sz="1400" dirty="0" smtClean="0">
                <a:solidFill>
                  <a:prstClr val="black"/>
                </a:solidFill>
              </a:rPr>
              <a:t>2024</a:t>
            </a:r>
          </a:p>
          <a:p>
            <a:pPr lvl="0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Эмоциональный интеллект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E4DB417-442E-464F-8C85-C49E30B33B08}"/>
              </a:ext>
            </a:extLst>
          </p:cNvPr>
          <p:cNvSpPr txBox="1"/>
          <p:nvPr/>
        </p:nvSpPr>
        <p:spPr>
          <a:xfrm>
            <a:off x="2091203" y="3643219"/>
            <a:ext cx="4004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Кабиева</a:t>
            </a:r>
            <a:r>
              <a:rPr lang="ru-RU" sz="1400" dirty="0"/>
              <a:t> </a:t>
            </a:r>
            <a:r>
              <a:rPr lang="ru-RU" sz="1400" dirty="0" err="1"/>
              <a:t>Анжелла</a:t>
            </a:r>
            <a:r>
              <a:rPr lang="ru-RU" sz="1400" dirty="0"/>
              <a:t> </a:t>
            </a:r>
            <a:r>
              <a:rPr lang="ru-RU" sz="1400" dirty="0" err="1"/>
              <a:t>Асылбековна</a:t>
            </a:r>
            <a:r>
              <a:rPr lang="ru-RU" sz="1400" dirty="0"/>
              <a:t>, главный врач </a:t>
            </a:r>
            <a:r>
              <a:rPr lang="ru-RU" sz="1400" dirty="0" smtClean="0"/>
              <a:t>КГБУЗ «Владивостокская поликлиника </a:t>
            </a:r>
            <a:r>
              <a:rPr lang="ru-RU" sz="1400" dirty="0"/>
              <a:t>№</a:t>
            </a:r>
            <a:r>
              <a:rPr lang="ru-RU" sz="1400" dirty="0" smtClean="0"/>
              <a:t>3», </a:t>
            </a:r>
            <a:r>
              <a:rPr lang="ru-RU" sz="1400" dirty="0"/>
              <a:t>главный внештатный специалист по медицинской профилактике при Министерстве здравоохранения Приморского края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РФ, Приморский край, г. Владивосток, год рождения  31.12.1963</a:t>
            </a:r>
          </a:p>
          <a:p>
            <a:r>
              <a:rPr lang="ru-RU" sz="1400" dirty="0" smtClean="0"/>
              <a:t>Проекты:</a:t>
            </a:r>
          </a:p>
          <a:p>
            <a:r>
              <a:rPr lang="ru-RU" sz="1400" dirty="0" smtClean="0"/>
              <a:t>Прогулка с врачом</a:t>
            </a:r>
          </a:p>
          <a:p>
            <a:r>
              <a:rPr lang="ru-RU" sz="1400" dirty="0" smtClean="0"/>
              <a:t>Школа оптимиста</a:t>
            </a:r>
          </a:p>
          <a:p>
            <a:r>
              <a:rPr lang="ru-RU" sz="1400" dirty="0" smtClean="0"/>
              <a:t>Академия здоровья</a:t>
            </a:r>
          </a:p>
          <a:p>
            <a:r>
              <a:rPr lang="ru-RU" sz="1400" dirty="0" smtClean="0"/>
              <a:t>Конкурс «Медработник года»</a:t>
            </a:r>
            <a:endParaRPr lang="ru-RU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474D012-6048-45D9-8660-5B6475E8FAA8}"/>
              </a:ext>
            </a:extLst>
          </p:cNvPr>
          <p:cNvSpPr txBox="1"/>
          <p:nvPr/>
        </p:nvSpPr>
        <p:spPr>
          <a:xfrm>
            <a:off x="8114727" y="1780352"/>
            <a:ext cx="342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Ветцель</a:t>
            </a:r>
            <a:r>
              <a:rPr lang="ru-RU" sz="1400" dirty="0" smtClean="0"/>
              <a:t> Константин Викторович, медицинский психолог отделения медико-</a:t>
            </a:r>
            <a:r>
              <a:rPr lang="ru-RU" sz="1400" dirty="0" err="1" smtClean="0"/>
              <a:t>социальноной</a:t>
            </a:r>
            <a:r>
              <a:rPr lang="ru-RU" sz="1400" dirty="0" smtClean="0"/>
              <a:t> помощи КГБУЗ «Владивостокская поликлиника №3», Россия, </a:t>
            </a:r>
            <a:r>
              <a:rPr lang="ru-RU" sz="1400" dirty="0" err="1" smtClean="0"/>
              <a:t>Примрский</a:t>
            </a:r>
            <a:r>
              <a:rPr lang="ru-RU" sz="1400" dirty="0" smtClean="0"/>
              <a:t> край, г. Владивосток, 16.11.1982 года рождения.</a:t>
            </a:r>
            <a:endParaRPr lang="ru-RU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0F24FAC-83FA-4678-B336-6A6D60F4783F}"/>
              </a:ext>
            </a:extLst>
          </p:cNvPr>
          <p:cNvSpPr txBox="1"/>
          <p:nvPr/>
        </p:nvSpPr>
        <p:spPr>
          <a:xfrm>
            <a:off x="8114727" y="3726265"/>
            <a:ext cx="3426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Савельева Людмила Васильевна, заведующая отделом разработки  мониторинга и реализации муниципальных программ общественного здоровья Регионального центра общественного здоровья и медицинской профилактики  в Приморском крае, Россия, Приморский край, г. Владивосток, 03.06.1957 года рождения.</a:t>
            </a:r>
            <a:endParaRPr lang="ru-RU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ED38F7B-CDCA-4EE4-947A-E3D43D665E67}"/>
              </a:ext>
            </a:extLst>
          </p:cNvPr>
          <p:cNvSpPr txBox="1"/>
          <p:nvPr/>
        </p:nvSpPr>
        <p:spPr>
          <a:xfrm>
            <a:off x="599090" y="1111797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71E3FDD-CD6D-4F1E-9AED-EAB26DB3244A}"/>
              </a:ext>
            </a:extLst>
          </p:cNvPr>
          <p:cNvSpPr txBox="1"/>
          <p:nvPr/>
        </p:nvSpPr>
        <p:spPr>
          <a:xfrm>
            <a:off x="6348057" y="1111797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0CF596A-399A-7B0E-8F52-9B8CEC25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82" y="1780351"/>
            <a:ext cx="1432684" cy="13534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9F74425-3663-5948-8E64-11881366E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27" y="3726265"/>
            <a:ext cx="1390844" cy="1457528"/>
          </a:xfrm>
          <a:prstGeom prst="ellipse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6209412" y="1764567"/>
            <a:ext cx="1364573" cy="1384995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32651" y="3741171"/>
            <a:ext cx="1461540" cy="135770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335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Карточка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576A8E-1018-42B5-8B42-CBF421151ACD}"/>
              </a:ext>
            </a:extLst>
          </p:cNvPr>
          <p:cNvSpPr txBox="1"/>
          <p:nvPr/>
        </p:nvSpPr>
        <p:spPr>
          <a:xfrm>
            <a:off x="350197" y="3235397"/>
            <a:ext cx="57458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ФИО руководителя проекта: </a:t>
            </a:r>
            <a:r>
              <a:rPr lang="ru-RU" sz="2000" dirty="0" err="1" smtClean="0"/>
              <a:t>Кабиева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Анжелла</a:t>
            </a:r>
            <a:r>
              <a:rPr lang="ru-RU" sz="2000" dirty="0" smtClean="0"/>
              <a:t> </a:t>
            </a:r>
            <a:r>
              <a:rPr lang="ru-RU" sz="2000" dirty="0" err="1" smtClean="0"/>
              <a:t>Асылбековна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Страна: </a:t>
            </a:r>
            <a:r>
              <a:rPr lang="ru-RU" sz="2000" dirty="0" smtClean="0"/>
              <a:t>Россия</a:t>
            </a:r>
            <a:endParaRPr lang="ru-RU" sz="2000" dirty="0"/>
          </a:p>
          <a:p>
            <a:r>
              <a:rPr lang="ru-RU" sz="2000" dirty="0"/>
              <a:t>Регион</a:t>
            </a:r>
            <a:r>
              <a:rPr lang="ru-RU" sz="2000" dirty="0" smtClean="0"/>
              <a:t>: Приморский край</a:t>
            </a:r>
            <a:endParaRPr lang="ru-RU" sz="2000" dirty="0"/>
          </a:p>
          <a:p>
            <a:r>
              <a:rPr lang="ru-RU" sz="2000" dirty="0"/>
              <a:t>Населенный пункт: </a:t>
            </a:r>
            <a:r>
              <a:rPr lang="ru-RU" sz="2000" dirty="0" smtClean="0"/>
              <a:t>г. Владивосток</a:t>
            </a:r>
            <a:endParaRPr lang="ru-RU" sz="2000" dirty="0"/>
          </a:p>
          <a:p>
            <a:r>
              <a:rPr lang="ru-RU" sz="2000" dirty="0"/>
              <a:t>Контактная информация: </a:t>
            </a:r>
            <a:r>
              <a:rPr lang="ru-RU" sz="2000" dirty="0" smtClean="0"/>
              <a:t>8(902) 483-20-20, </a:t>
            </a:r>
            <a:r>
              <a:rPr lang="en-US" sz="2000" dirty="0" smtClean="0"/>
              <a:t>glvrach@pol3.ru</a:t>
            </a:r>
            <a:endParaRPr lang="ru-RU" sz="2000" dirty="0"/>
          </a:p>
          <a:p>
            <a:r>
              <a:rPr lang="ru-RU" sz="2000" dirty="0"/>
              <a:t>Соцсети: ссылки на </a:t>
            </a:r>
            <a:r>
              <a:rPr lang="ru-RU" sz="2000" dirty="0" err="1"/>
              <a:t>соцсети</a:t>
            </a:r>
            <a:r>
              <a:rPr lang="ru-RU" sz="2000" dirty="0"/>
              <a:t> </a:t>
            </a:r>
            <a:r>
              <a:rPr lang="ru-RU" sz="2000" dirty="0" err="1" smtClean="0"/>
              <a:t>руко</a:t>
            </a:r>
            <a:r>
              <a:rPr lang="en-US" sz="2000" dirty="0" err="1" smtClean="0"/>
              <a:t>dj</a:t>
            </a:r>
            <a:r>
              <a:rPr lang="ru-RU" sz="2000" dirty="0" err="1" smtClean="0"/>
              <a:t>дителя</a:t>
            </a:r>
            <a:r>
              <a:rPr lang="ru-RU" sz="2000" dirty="0" smtClean="0"/>
              <a:t> </a:t>
            </a:r>
            <a:r>
              <a:rPr lang="ru-RU" sz="2000" dirty="0"/>
              <a:t>проекта</a:t>
            </a:r>
          </a:p>
          <a:p>
            <a:r>
              <a:rPr lang="ru-RU" sz="2000" dirty="0"/>
              <a:t>Сфера интересов руководителя проекта: </a:t>
            </a:r>
            <a:r>
              <a:rPr lang="ru-RU" sz="2000" dirty="0" smtClean="0"/>
              <a:t>Здоровый образ жизни</a:t>
            </a:r>
            <a:endParaRPr lang="ru-RU" sz="200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DA25B5DA-D0B3-48EF-A0E7-B335556221F0}"/>
              </a:ext>
            </a:extLst>
          </p:cNvPr>
          <p:cNvSpPr/>
          <p:nvPr/>
        </p:nvSpPr>
        <p:spPr>
          <a:xfrm>
            <a:off x="834063" y="1498765"/>
            <a:ext cx="1707006" cy="1707006"/>
          </a:xfrm>
          <a:prstGeom prst="ellipse">
            <a:avLst/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B9D04A"/>
                </a:solidFill>
              </a:rPr>
              <a:t>=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85206064-3306-4B18-A8EC-3AAB5F23D76C}"/>
              </a:ext>
            </a:extLst>
          </p:cNvPr>
          <p:cNvSpPr/>
          <p:nvPr/>
        </p:nvSpPr>
        <p:spPr>
          <a:xfrm>
            <a:off x="714593" y="1481068"/>
            <a:ext cx="1707006" cy="17070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8CF6B91-FD52-4B51-BDA4-92D22C2841A3}"/>
              </a:ext>
            </a:extLst>
          </p:cNvPr>
          <p:cNvSpPr txBox="1"/>
          <p:nvPr/>
        </p:nvSpPr>
        <p:spPr>
          <a:xfrm>
            <a:off x="6096000" y="3543174"/>
            <a:ext cx="5818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Наименование </a:t>
            </a:r>
            <a:r>
              <a:rPr lang="ru-RU" sz="2000" dirty="0" smtClean="0"/>
              <a:t>: «Прогулка с врачом»</a:t>
            </a:r>
          </a:p>
          <a:p>
            <a:r>
              <a:rPr lang="ru-RU" sz="2000" dirty="0" smtClean="0"/>
              <a:t>Целевая аудитория: жители г. Владивосток и Приморского края</a:t>
            </a:r>
            <a:endParaRPr lang="ru-RU" sz="2000" dirty="0"/>
          </a:p>
          <a:p>
            <a:r>
              <a:rPr lang="ru-RU" sz="2000" dirty="0"/>
              <a:t>Суть проекта: </a:t>
            </a:r>
            <a:r>
              <a:rPr lang="ru-RU" sz="2000" dirty="0" smtClean="0"/>
              <a:t>повышение качества жизни</a:t>
            </a:r>
            <a:endParaRPr lang="ru-RU" sz="2000" dirty="0"/>
          </a:p>
          <a:p>
            <a:r>
              <a:rPr lang="ru-RU" sz="2000" dirty="0"/>
              <a:t>Зрелость проекта: </a:t>
            </a:r>
            <a:r>
              <a:rPr lang="ru-RU" sz="2000" dirty="0" smtClean="0"/>
              <a:t>успешная практика</a:t>
            </a:r>
            <a:endParaRPr lang="ru-RU" sz="2000" dirty="0"/>
          </a:p>
          <a:p>
            <a:r>
              <a:rPr lang="ru-RU" sz="2000" dirty="0" smtClean="0"/>
              <a:t>Результаты проекта: повысился уровень информированности, улучшилось самочувствие, возросла двигательная и социальная активность </a:t>
            </a:r>
          </a:p>
          <a:p>
            <a:r>
              <a:rPr lang="ru-RU" sz="2000" dirty="0" smtClean="0"/>
              <a:t>Текущий </a:t>
            </a:r>
            <a:r>
              <a:rPr lang="ru-RU" sz="2000" dirty="0"/>
              <a:t>статус проекта</a:t>
            </a:r>
            <a:r>
              <a:rPr lang="ru-RU" sz="2000" dirty="0" smtClean="0"/>
              <a:t>: тиражирование</a:t>
            </a:r>
            <a:endParaRPr lang="ru-RU" sz="2000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60DA869E-E705-4996-81A5-E20FC43FEEC8}"/>
              </a:ext>
            </a:extLst>
          </p:cNvPr>
          <p:cNvSpPr/>
          <p:nvPr/>
        </p:nvSpPr>
        <p:spPr>
          <a:xfrm>
            <a:off x="6584624" y="1037189"/>
            <a:ext cx="3664351" cy="2391811"/>
          </a:xfrm>
          <a:prstGeom prst="roundRect">
            <a:avLst>
              <a:gd name="adj" fmla="val 15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70664" y="1936477"/>
            <a:ext cx="914400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4" y="1501203"/>
            <a:ext cx="1637495" cy="171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23" y="1037189"/>
            <a:ext cx="4017687" cy="24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CA38F001-BFFB-4F93-B149-DBF28A1EA268}"/>
              </a:ext>
            </a:extLst>
          </p:cNvPr>
          <p:cNvSpPr/>
          <p:nvPr/>
        </p:nvSpPr>
        <p:spPr>
          <a:xfrm>
            <a:off x="730469" y="1327889"/>
            <a:ext cx="10731062" cy="5096662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A2BCC17-13AE-41FD-86C9-45CB63ADF957}"/>
              </a:ext>
            </a:extLst>
          </p:cNvPr>
          <p:cNvSpPr txBox="1"/>
          <p:nvPr/>
        </p:nvSpPr>
        <p:spPr>
          <a:xfrm>
            <a:off x="1705728" y="1497686"/>
            <a:ext cx="929565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Проект способствует достижению показателя Национального проекта «Демография» увеличения доли граждан, ведущих здоровый образ жизни, занимающихся физической культурой от общей численности до 40% и направлен на увеличение продолжительности активной жизни.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87C60A-AD35-4F0F-9D0E-19DBA62063DA}"/>
              </a:ext>
            </a:extLst>
          </p:cNvPr>
          <p:cNvSpPr txBox="1"/>
          <p:nvPr/>
        </p:nvSpPr>
        <p:spPr>
          <a:xfrm>
            <a:off x="1705728" y="3144811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kern="1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течение работы проекта число участников на мероприятии увеличилось с 12 до 350 человек</a:t>
            </a:r>
            <a:r>
              <a:rPr lang="ru-RU" kern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За 12 лет получили навыки здорового образа жизни в ходе мероприятий, приобщились к регулярной физической активности более 15000 </a:t>
            </a:r>
            <a:r>
              <a:rPr lang="ru-RU" kern="100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приморцев</a:t>
            </a:r>
            <a:r>
              <a:rPr lang="ru-RU" kern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C6BE77-5393-401C-BA4A-961AA4744D03}"/>
              </a:ext>
            </a:extLst>
          </p:cNvPr>
          <p:cNvSpPr txBox="1"/>
          <p:nvPr/>
        </p:nvSpPr>
        <p:spPr>
          <a:xfrm>
            <a:off x="1705728" y="4279134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</a:rPr>
              <a:t>Начало проекту было положено во Владивостоке в 2012 году</a:t>
            </a:r>
            <a:r>
              <a:rPr lang="ru-RU" sz="1800" kern="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В дальнейшем он охватил 20 территорий Приморского края и в 2024 году продолжает увеличиваться число приверженцев к участию в «Прогулке с врачом».</a:t>
            </a:r>
            <a:endParaRPr lang="ru-RU" sz="18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784882-561E-489A-977F-82F3FEADFD2A}"/>
              </a:ext>
            </a:extLst>
          </p:cNvPr>
          <p:cNvSpPr txBox="1"/>
          <p:nvPr/>
        </p:nvSpPr>
        <p:spPr>
          <a:xfrm>
            <a:off x="977137" y="136925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3A2D71-D693-4DA5-B93F-C6A7012A4220}"/>
              </a:ext>
            </a:extLst>
          </p:cNvPr>
          <p:cNvSpPr txBox="1"/>
          <p:nvPr/>
        </p:nvSpPr>
        <p:spPr>
          <a:xfrm>
            <a:off x="1033627" y="299180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0B92A2-2B2D-4061-81A7-F02781D4B060}"/>
              </a:ext>
            </a:extLst>
          </p:cNvPr>
          <p:cNvSpPr txBox="1"/>
          <p:nvPr/>
        </p:nvSpPr>
        <p:spPr>
          <a:xfrm>
            <a:off x="1033627" y="413122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2324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9C8DD8-94DD-4E0B-B641-0A78BA07FD91}"/>
              </a:ext>
            </a:extLst>
          </p:cNvPr>
          <p:cNvSpPr txBox="1"/>
          <p:nvPr/>
        </p:nvSpPr>
        <p:spPr>
          <a:xfrm>
            <a:off x="599090" y="3075057"/>
            <a:ext cx="6644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Лица пожилого и зрелого возраста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Лица молодого возраста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Медицинские работники и их родственники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Жители г. Владивосток и Приморского края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01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9C8DD8-94DD-4E0B-B641-0A78BA07FD91}"/>
              </a:ext>
            </a:extLst>
          </p:cNvPr>
          <p:cNvSpPr txBox="1"/>
          <p:nvPr/>
        </p:nvSpPr>
        <p:spPr>
          <a:xfrm>
            <a:off x="1039528" y="1918069"/>
            <a:ext cx="10290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Завершённый 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</a:t>
            </a:r>
            <a:r>
              <a:rPr lang="ru-RU" sz="2000" dirty="0" smtClean="0"/>
              <a:t>)</a:t>
            </a: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8CAFE69-53FA-4A52-BDF5-35EF97A3ADDB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9C8DD8-94DD-4E0B-B641-0A78BA07FD91}"/>
              </a:ext>
            </a:extLst>
          </p:cNvPr>
          <p:cNvSpPr txBox="1"/>
          <p:nvPr/>
        </p:nvSpPr>
        <p:spPr>
          <a:xfrm>
            <a:off x="556604" y="1180080"/>
            <a:ext cx="1053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направлен на содействие в снижении показателей заболеваемости и смертности от сердечно-сосудистых заболеваний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7AAF88-4159-414C-BE29-4DFE3EAF1B61}"/>
              </a:ext>
            </a:extLst>
          </p:cNvPr>
          <p:cNvSpPr txBox="1"/>
          <p:nvPr/>
        </p:nvSpPr>
        <p:spPr>
          <a:xfrm>
            <a:off x="2807594" y="2180187"/>
            <a:ext cx="78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D45887D-3517-4CF4-9C85-E5FD493454F1}"/>
              </a:ext>
            </a:extLst>
          </p:cNvPr>
          <p:cNvSpPr txBox="1"/>
          <p:nvPr/>
        </p:nvSpPr>
        <p:spPr>
          <a:xfrm>
            <a:off x="6890198" y="2180187"/>
            <a:ext cx="90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B65456-D321-43B9-AEB7-26E8D560C083}"/>
              </a:ext>
            </a:extLst>
          </p:cNvPr>
          <p:cNvSpPr txBox="1"/>
          <p:nvPr/>
        </p:nvSpPr>
        <p:spPr>
          <a:xfrm>
            <a:off x="6890200" y="3429000"/>
            <a:ext cx="772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80C2CB4-28BC-4563-B0B0-F7137E27948E}"/>
              </a:ext>
            </a:extLst>
          </p:cNvPr>
          <p:cNvSpPr txBox="1"/>
          <p:nvPr/>
        </p:nvSpPr>
        <p:spPr>
          <a:xfrm>
            <a:off x="6890199" y="4698766"/>
            <a:ext cx="772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CD7F36D-8334-45AD-9F42-1CEAACE91A97}"/>
              </a:ext>
            </a:extLst>
          </p:cNvPr>
          <p:cNvSpPr txBox="1"/>
          <p:nvPr/>
        </p:nvSpPr>
        <p:spPr>
          <a:xfrm>
            <a:off x="5678282" y="1661285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1373F87-6C71-49C3-8670-DFD81EE05653}"/>
              </a:ext>
            </a:extLst>
          </p:cNvPr>
          <p:cNvSpPr txBox="1"/>
          <p:nvPr/>
        </p:nvSpPr>
        <p:spPr>
          <a:xfrm>
            <a:off x="3382965" y="2233795"/>
            <a:ext cx="3210782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Улучшение </a:t>
            </a:r>
            <a: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качества жизни и оздоровление населения Приморского края путем мотивации к ведению здорового образа жизни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E1A4C18-23E5-48FE-B454-BA8295B3DD8F}"/>
              </a:ext>
            </a:extLst>
          </p:cNvPr>
          <p:cNvSpPr txBox="1"/>
          <p:nvPr/>
        </p:nvSpPr>
        <p:spPr>
          <a:xfrm>
            <a:off x="7559451" y="2233795"/>
            <a:ext cx="4183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Пропаганда идей ЗОЖ, компетентное информирование о мерах укрепления и сохранения здоровья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D91AD42-C1A5-4A47-B798-5503DDCD0F5A}"/>
              </a:ext>
            </a:extLst>
          </p:cNvPr>
          <p:cNvSpPr txBox="1"/>
          <p:nvPr/>
        </p:nvSpPr>
        <p:spPr>
          <a:xfrm>
            <a:off x="7662930" y="3486634"/>
            <a:ext cx="4028661" cy="15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ходьбы, как наиболее доступной профилактической меры в снижении риска ХНИЗ, приобщение </a:t>
            </a:r>
            <a:r>
              <a:rPr lang="ru-RU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приморцев</a:t>
            </a:r>
            <a: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аэробным физическим нагрузкам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683B003-66A5-45B6-9C50-5B4703CA5B5C}"/>
              </a:ext>
            </a:extLst>
          </p:cNvPr>
          <p:cNvSpPr txBox="1"/>
          <p:nvPr/>
        </p:nvSpPr>
        <p:spPr>
          <a:xfrm>
            <a:off x="7739071" y="4847964"/>
            <a:ext cx="395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новых интерактивных форм для большего привлечения населения края к участию в проекте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8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92F13A8C-F5D4-4186-9931-614D1CBC245A}"/>
              </a:ext>
            </a:extLst>
          </p:cNvPr>
          <p:cNvSpPr/>
          <p:nvPr/>
        </p:nvSpPr>
        <p:spPr>
          <a:xfrm>
            <a:off x="1266718" y="1417427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 </a:t>
            </a:r>
            <a: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«Прогулка с врачом» способствует рациональной организации жизнедеятельности человека на базе поведенческих навыков, которые вырабатывают навыки здорового образа жизни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BAA1F6C2-03ED-4AA7-A5A1-18131DB8F8B6}"/>
              </a:ext>
            </a:extLst>
          </p:cNvPr>
          <p:cNvSpPr/>
          <p:nvPr/>
        </p:nvSpPr>
        <p:spPr>
          <a:xfrm>
            <a:off x="1266718" y="2737263"/>
            <a:ext cx="9658564" cy="182137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Реализация проекта направлена на содействие в решении проблем: - увеличение показателей смертности от сердечно-сосудистых заболеваний с 641,0 до 754,3; - высокие показатели заболеваемости артериальной гипертонией (9689,2) и ишемической болезни сердца (3369,2), - наличие гиподинамии (по данным соцопроса) у респондентов (женщин 18-49 лет 59,2%, старше 50 лет-37,1%, мужчин 18-49 лет – 51,7%, старше 50 лет – 48,8%. 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8705ABDA-1421-410F-A4E5-F52610347B80}"/>
              </a:ext>
            </a:extLst>
          </p:cNvPr>
          <p:cNvSpPr/>
          <p:nvPr/>
        </p:nvSpPr>
        <p:spPr>
          <a:xfrm>
            <a:off x="1266718" y="4747298"/>
            <a:ext cx="9658564" cy="142947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рамках проекта предлагаются следующие направления:</a:t>
            </a:r>
          </a:p>
          <a:p>
            <a:pPr marL="342900" indent="-342900" algn="ctr">
              <a:buAutoNum type="arabicPeriod"/>
            </a:pPr>
            <a:r>
              <a:rPr lang="ru-RU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Мастер-классы по рациональной двигательной активности, йоге смеха</a:t>
            </a:r>
          </a:p>
          <a:p>
            <a:pPr marL="342900" indent="-342900" algn="ctr">
              <a:buAutoNum type="arabicPeriod"/>
            </a:pPr>
            <a:r>
              <a:rPr lang="ru-RU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Привлечение волонтеров с интерактивными формами приобщения к участию в «Прогулке с врачом»</a:t>
            </a:r>
          </a:p>
          <a:p>
            <a:pPr marL="342900" indent="-342900" algn="ctr">
              <a:buAutoNum type="arabicPeriod"/>
            </a:pPr>
            <a:r>
              <a:rPr lang="ru-RU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Викторины по ЗОЖ, консультирование по ЗОЖ.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2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720BAD9A-D934-44DF-810B-EAAC542CC55E}"/>
              </a:ext>
            </a:extLst>
          </p:cNvPr>
          <p:cNvSpPr/>
          <p:nvPr/>
        </p:nvSpPr>
        <p:spPr>
          <a:xfrm>
            <a:off x="599090" y="1436460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 </a:t>
            </a:r>
            <a:r>
              <a:rPr lang="ru-RU" dirty="0" smtClean="0"/>
              <a:t>запуска проекта</a:t>
            </a:r>
          </a:p>
          <a:p>
            <a:r>
              <a:rPr lang="ru-RU" dirty="0" smtClean="0"/>
              <a:t>1. Создание рабочей группы</a:t>
            </a:r>
          </a:p>
          <a:p>
            <a:r>
              <a:rPr lang="ru-RU" dirty="0" smtClean="0"/>
              <a:t>2. Подготовка регламентирующих документов (договоры с партнерами, планы, графики)</a:t>
            </a:r>
          </a:p>
          <a:p>
            <a:r>
              <a:rPr lang="ru-RU" dirty="0" smtClean="0"/>
              <a:t>3. Информационное сопровождение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0B3CA3B7-20E8-42FE-B320-0D4EA3913B69}"/>
              </a:ext>
            </a:extLst>
          </p:cNvPr>
          <p:cNvSpPr/>
          <p:nvPr/>
        </p:nvSpPr>
        <p:spPr>
          <a:xfrm>
            <a:off x="5626259" y="1436460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 smtClean="0"/>
              <a:t>1.Соглашения о сотрудничестве с ПЦСОН, ПРОО «Твой ЗОЖ»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Программа занятий, календарный план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Кейс «О ЗОЖ и пользе смеха»</a:t>
            </a:r>
          </a:p>
          <a:p>
            <a:r>
              <a:rPr lang="ru-RU" dirty="0" smtClean="0"/>
              <a:t>4. Периодические совещания рабочей группы</a:t>
            </a: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7F6FD49B-EDD7-4238-99C4-81D402536C32}"/>
              </a:ext>
            </a:extLst>
          </p:cNvPr>
          <p:cNvSpPr/>
          <p:nvPr/>
        </p:nvSpPr>
        <p:spPr>
          <a:xfrm>
            <a:off x="599089" y="3584864"/>
            <a:ext cx="10993820" cy="260811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 smtClean="0"/>
              <a:t>1. Установочное совещание рабочей группы (подготовка документов, определение тренеров)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Разработка кейса (методические материалы о здоровом образе жизни и пользе смеха для каждого занятия)</a:t>
            </a:r>
          </a:p>
          <a:p>
            <a:r>
              <a:rPr lang="ru-RU" dirty="0" smtClean="0"/>
              <a:t>3. Размещение публикаций в СМИ и </a:t>
            </a:r>
            <a:r>
              <a:rPr lang="ru-RU" dirty="0"/>
              <a:t>с</a:t>
            </a:r>
            <a:r>
              <a:rPr lang="ru-RU" dirty="0" smtClean="0"/>
              <a:t>оциальных сетях о начале проекта</a:t>
            </a:r>
          </a:p>
          <a:p>
            <a:r>
              <a:rPr lang="ru-RU" dirty="0" smtClean="0"/>
              <a:t>4. Формирование группы участников (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. Внедрение графиков проведения занятий</a:t>
            </a:r>
          </a:p>
          <a:p>
            <a:r>
              <a:rPr lang="ru-RU" dirty="0" smtClean="0"/>
              <a:t>6. Информационное сопровождение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62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576A8E-1018-42B5-8B42-CBF421151ACD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2024 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E43DA19-0C36-44CC-8986-6D143CE548FC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DB2DFD9-E91E-45AD-BB83-8B149F75FDA7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5A31EBD1-B7DF-45ED-A92F-36E464026524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BF43C82E-1979-404E-8C59-7937B4DF6F3D}"/>
              </a:ext>
            </a:extLst>
          </p:cNvPr>
          <p:cNvSpPr/>
          <p:nvPr/>
        </p:nvSpPr>
        <p:spPr>
          <a:xfrm>
            <a:off x="707844" y="444785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745B81C-3474-4D01-93F8-0C39A879C81C}"/>
              </a:ext>
            </a:extLst>
          </p:cNvPr>
          <p:cNvSpPr/>
          <p:nvPr/>
        </p:nvSpPr>
        <p:spPr>
          <a:xfrm>
            <a:off x="707844" y="511873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8D4A89A-D366-45A2-B3EE-A126C242C6F0}"/>
              </a:ext>
            </a:extLst>
          </p:cNvPr>
          <p:cNvSpPr txBox="1"/>
          <p:nvPr/>
        </p:nvSpPr>
        <p:spPr>
          <a:xfrm>
            <a:off x="1038402" y="223206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Повысился уровень информированности участников о здоровом образе жизни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117C812-5CC6-4300-995E-E991E400BE23}"/>
              </a:ext>
            </a:extLst>
          </p:cNvPr>
          <p:cNvSpPr txBox="1"/>
          <p:nvPr/>
        </p:nvSpPr>
        <p:spPr>
          <a:xfrm>
            <a:off x="1096871" y="284450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Повысилась физическая активность у участников проекта, улучшились показатели здоровья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ACCD29-0C95-403F-85E9-51464B0CC6B0}"/>
              </a:ext>
            </a:extLst>
          </p:cNvPr>
          <p:cNvSpPr txBox="1"/>
          <p:nvPr/>
        </p:nvSpPr>
        <p:spPr>
          <a:xfrm>
            <a:off x="1096871" y="3469207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Возросла психологическая удовлетворенность </a:t>
            </a:r>
            <a:r>
              <a:rPr lang="ru-RU" sz="2000" dirty="0" smtClean="0"/>
              <a:t>своей жизнью,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счезло чувство одиночества, ненужности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2039711-140E-46ED-9B61-31178A3576BE}"/>
              </a:ext>
            </a:extLst>
          </p:cNvPr>
          <p:cNvSpPr txBox="1"/>
          <p:nvPr/>
        </p:nvSpPr>
        <p:spPr>
          <a:xfrm>
            <a:off x="1173046" y="4487085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Снизился уровень стресса и </a:t>
            </a:r>
            <a:r>
              <a:rPr lang="ru-RU" sz="2000" dirty="0" smtClean="0"/>
              <a:t>тревожности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7F2B690-EC74-40C8-8C1E-69FDFF7928BE}"/>
              </a:ext>
            </a:extLst>
          </p:cNvPr>
          <p:cNvSpPr txBox="1"/>
          <p:nvPr/>
        </p:nvSpPr>
        <p:spPr>
          <a:xfrm>
            <a:off x="1038402" y="5038317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Социальная интеграция, появились новые знакомства и</a:t>
            </a:r>
          </a:p>
          <a:p>
            <a:r>
              <a:rPr lang="ru-RU" sz="2000" dirty="0" smtClean="0"/>
              <a:t>отношения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E48B80-6692-4881-ADA7-64E5D51CF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8968" y="2416241"/>
            <a:ext cx="5000709" cy="48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6ED6C6-595D-451D-B9A8-75D3C308E2D4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4D68CF89-2513-4C37-BF41-BF7ECCD1537D}"/>
              </a:ext>
            </a:extLst>
          </p:cNvPr>
          <p:cNvSpPr/>
          <p:nvPr/>
        </p:nvSpPr>
        <p:spPr>
          <a:xfrm>
            <a:off x="599090" y="1696125"/>
            <a:ext cx="4845269" cy="283431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Шаги по </a:t>
            </a:r>
            <a:r>
              <a:rPr lang="ru-RU" dirty="0" smtClean="0"/>
              <a:t>реализации</a:t>
            </a:r>
          </a:p>
          <a:p>
            <a:r>
              <a:rPr lang="ru-RU" dirty="0" smtClean="0"/>
              <a:t>Еженедельно, каждую субботу, проводятся занятия на Набережной Цесаревича . Площадка проекта размещалась на мероприятиях при проведении ежегодной Всероссийской акции «10 000 шагов к жизни» с проведением зарядки и мастер-класса по скандинавской ходьбе, пешеходного марша г. Владивостока</a:t>
            </a:r>
            <a:r>
              <a:rPr lang="ru-RU" dirty="0"/>
              <a:t>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56135763-11F7-4818-9093-73371759471B}"/>
              </a:ext>
            </a:extLst>
          </p:cNvPr>
          <p:cNvSpPr/>
          <p:nvPr/>
        </p:nvSpPr>
        <p:spPr>
          <a:xfrm>
            <a:off x="5559972" y="1094705"/>
            <a:ext cx="6032938" cy="21785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https://</a:t>
            </a:r>
            <a:r>
              <a:rPr lang="ru-RU" sz="1600" dirty="0"/>
              <a:t>vk.com/id711647041?w=wall711647041_1448%2Fall</a:t>
            </a:r>
          </a:p>
          <a:p>
            <a:r>
              <a:rPr lang="ru-RU" sz="1600" dirty="0"/>
              <a:t>https://vk.com/id711647041?w=wall711647041_1425%2Fall</a:t>
            </a:r>
          </a:p>
          <a:p>
            <a:r>
              <a:rPr lang="ru-RU" sz="1600" dirty="0"/>
              <a:t>https://vk.com/id557220217?w=wall557220217_830%2Fall</a:t>
            </a:r>
          </a:p>
          <a:p>
            <a:r>
              <a:rPr lang="ru-RU" sz="1600" dirty="0"/>
              <a:t>https://vk.com/id557220217?w=wall557220217_829%2Fall</a:t>
            </a:r>
          </a:p>
          <a:p>
            <a:r>
              <a:rPr lang="ru-RU" sz="1600" dirty="0"/>
              <a:t>https://vk.com/id557220217?w=wall557220217_826%2Fa</a:t>
            </a:r>
            <a:r>
              <a:rPr lang="ru-RU" dirty="0"/>
              <a:t>ll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54A2F5CD-BD94-448D-AC3B-F6A316A06926}"/>
              </a:ext>
            </a:extLst>
          </p:cNvPr>
          <p:cNvSpPr/>
          <p:nvPr/>
        </p:nvSpPr>
        <p:spPr>
          <a:xfrm>
            <a:off x="599090" y="4675909"/>
            <a:ext cx="10993820" cy="161933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 данным соцопроса, который проводился во время мероприятий приверженность к ведению здорового образа жизни и регулярным занятиям двигательной активностью увеличивался с 54% до 98% после мероприятия</a:t>
            </a:r>
          </a:p>
          <a:p>
            <a:r>
              <a:rPr lang="ru-RU" dirty="0"/>
              <a:t>За последние три года по данным ГАУЗ «Приморского краевого медицинского информационно-аналитического центра» такой фактор риска развития хронических неинфекционных заболеваний, как «Низкая физическая активность» снизился с 24,7% до 17% </a:t>
            </a:r>
            <a:endParaRPr lang="ru-RU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D17AE875-13EC-4B80-836E-00883BC2E0EA}"/>
              </a:ext>
            </a:extLst>
          </p:cNvPr>
          <p:cNvSpPr/>
          <p:nvPr/>
        </p:nvSpPr>
        <p:spPr>
          <a:xfrm>
            <a:off x="5559972" y="3429000"/>
            <a:ext cx="6032938" cy="110143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/>
              <a:t>https://otvprim.tv/primortsev-priglashayut-proverit-zdorove-v-ramkakh-aktsii-bud-zdorov</a:t>
            </a:r>
          </a:p>
          <a:p>
            <a:r>
              <a:rPr lang="ru-RU"/>
              <a:t>https://www.youtube.com/watch?v=9LUstOvaonc</a:t>
            </a:r>
          </a:p>
        </p:txBody>
      </p:sp>
    </p:spTree>
    <p:extLst>
      <p:ext uri="{BB962C8B-B14F-4D97-AF65-F5344CB8AC3E}">
        <p14:creationId xmlns:p14="http://schemas.microsoft.com/office/powerpoint/2010/main" val="156640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1191</Words>
  <Application>Microsoft Office PowerPoint</Application>
  <PresentationFormat>Широкоэкранный</PresentationFormat>
  <Paragraphs>141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Кленова</dc:creator>
  <cp:lastModifiedBy>Минеева Т Н</cp:lastModifiedBy>
  <cp:revision>87</cp:revision>
  <dcterms:created xsi:type="dcterms:W3CDTF">2024-04-23T06:14:21Z</dcterms:created>
  <dcterms:modified xsi:type="dcterms:W3CDTF">2024-07-08T02:32:34Z</dcterms:modified>
</cp:coreProperties>
</file>