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82C"/>
    <a:srgbClr val="55071A"/>
    <a:srgbClr val="600620"/>
    <a:srgbClr val="990033"/>
    <a:srgbClr val="FEF9F8"/>
    <a:srgbClr val="F8D3CC"/>
    <a:srgbClr val="D06F80"/>
    <a:srgbClr val="4B0012"/>
    <a:srgbClr val="F7CBC5"/>
    <a:srgbClr val="F6C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9" autoAdjust="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2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3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9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0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8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3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3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4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8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879C-7AA5-4D21-B13D-AABD54225846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6CC3-155A-4CEC-AAB4-9B6B81E5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1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4561" y="537883"/>
            <a:ext cx="6085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Женский взгляд</a:t>
            </a:r>
          </a:p>
          <a:p>
            <a:r>
              <a:rPr lang="ru-RU" sz="4000" b="1" smtClean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мир </a:t>
            </a:r>
            <a:r>
              <a:rPr lang="ru-RU" sz="4000" b="1" dirty="0" smtClean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40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еаби</a:t>
            </a:r>
            <a:r>
              <a:rPr lang="ru-RU" sz="4000" b="1" dirty="0" smtClean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литации</a:t>
            </a:r>
            <a:endParaRPr lang="ru-RU" sz="4000" b="1" dirty="0">
              <a:solidFill>
                <a:srgbClr val="4B001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7024" y="2491847"/>
            <a:ext cx="8089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990033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Значимость роли женщин в процессах комплексной реабилитации и помощи в восстановлении здоровья граждан пожилого возраста и инвалидов</a:t>
            </a:r>
            <a:r>
              <a:rPr lang="ru-RU" sz="2800" b="1" i="0" dirty="0" smtClean="0">
                <a:solidFill>
                  <a:srgbClr val="990033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endParaRPr lang="ru-RU" sz="2800" b="1" dirty="0" smtClean="0">
              <a:solidFill>
                <a:srgbClr val="990033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ru-RU" sz="2800" b="1" dirty="0">
              <a:solidFill>
                <a:srgbClr val="990033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ru-RU" sz="2800" b="1" dirty="0" smtClean="0">
              <a:solidFill>
                <a:srgbClr val="990033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Комитет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социальной защиты администрации города Новокузнецка</a:t>
            </a:r>
            <a:endParaRPr lang="ru-RU" sz="2800" b="1" dirty="0">
              <a:solidFill>
                <a:srgbClr val="7030A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27341" y="6150114"/>
            <a:ext cx="154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52107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904" y="2011680"/>
            <a:ext cx="6778752" cy="4635298"/>
          </a:xfrm>
          <a:prstGeom prst="roundRect">
            <a:avLst/>
          </a:prstGeom>
          <a:solidFill>
            <a:srgbClr val="B75667"/>
          </a:solidFill>
          <a:ln>
            <a:solidFill>
              <a:srgbClr val="4B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2416" y="2208708"/>
            <a:ext cx="6205728" cy="3785652"/>
          </a:xfrm>
          <a:prstGeom prst="rect">
            <a:avLst/>
          </a:prstGeom>
          <a:effectLst>
            <a:outerShdw blurRad="50800" dist="38100" dir="2700000" algn="tl" rotWithShape="0">
              <a:srgbClr val="55071A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chemeClr val="lt1"/>
                </a:solidFill>
                <a:latin typeface="SB Sans Text"/>
              </a:rPr>
              <a:t>Мероприятие</a:t>
            </a:r>
            <a:r>
              <a:rPr lang="ru-RU" sz="2400" dirty="0">
                <a:solidFill>
                  <a:schemeClr val="lt1"/>
                </a:solidFill>
                <a:latin typeface="SB Sans Text"/>
              </a:rPr>
              <a:t>, нацеленное на сохранение и развитие когнитивных способностей пожилых людей.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Проведение тренингов и игровых сессий, создающих комфортные условия для социальной активности.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Результат: усиление активности мозга и профилактика болезни Альцгеймера.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02119" y="416896"/>
            <a:ext cx="4032537" cy="53553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Альцгеймер-кафе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168" y="1308529"/>
            <a:ext cx="4010639" cy="5070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5182C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5845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16056" y="1863305"/>
            <a:ext cx="6778752" cy="4585267"/>
          </a:xfrm>
          <a:prstGeom prst="roundRect">
            <a:avLst/>
          </a:prstGeom>
          <a:solidFill>
            <a:srgbClr val="75182C"/>
          </a:solidFill>
          <a:ln>
            <a:solidFill>
              <a:srgbClr val="550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0835" y="2078446"/>
            <a:ext cx="6205728" cy="415498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Инновационные методы театрализации для восстановления и социализации пожилых людей.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Использует актерское мастерство и творческие сценарии для терапевтических целей.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Результат: активация когнитивных и коммуникативных способностей участников</a:t>
            </a:r>
            <a:r>
              <a:rPr lang="ru-RU" sz="2400" dirty="0" smtClean="0">
                <a:solidFill>
                  <a:schemeClr val="lt1"/>
                </a:solidFill>
                <a:latin typeface="SB Sans Text"/>
              </a:rPr>
              <a:t>.</a:t>
            </a:r>
            <a:endParaRPr lang="ru-RU" sz="2400" dirty="0">
              <a:solidFill>
                <a:schemeClr val="lt1"/>
              </a:solidFill>
              <a:latin typeface="SB Sans Tex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2039" y="516242"/>
            <a:ext cx="6657592" cy="53553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dirty="0" err="1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Театротерапия</a:t>
            </a: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«Театр теней»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41" y="4277951"/>
            <a:ext cx="2894162" cy="217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70925"/>
            </a:solidFill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5" y="1543528"/>
            <a:ext cx="4035246" cy="2269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70925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4916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3726" y="1209225"/>
            <a:ext cx="73230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F0318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B Sans Text"/>
              </a:rPr>
              <a:t>Подводя итоги представленных практик, мы видим убедительные доказательства важности комплексной реабилитации и специфической роли женщин в данном процессе. </a:t>
            </a:r>
            <a:endParaRPr lang="ru-RU" sz="2400" b="1" dirty="0" smtClean="0">
              <a:solidFill>
                <a:srgbClr val="4F0318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SB Sans Tex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9871" y="3651688"/>
            <a:ext cx="7131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4F0318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B Sans Text"/>
              </a:rPr>
              <a:t>Каждая из рассмотренных инициатив подтверждает, что индивидуальный подход, сочетание традиционных и инновационных методов, а также активная позиция женщин специалистов способны значительно повысить качество жизни пожилых людей и инвалидов.</a:t>
            </a:r>
            <a:endParaRPr lang="ru-RU" sz="2400" b="1" dirty="0">
              <a:solidFill>
                <a:srgbClr val="4F0318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SB Sans Text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10551458" y="6124929"/>
            <a:ext cx="1640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1873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92352" y="619615"/>
            <a:ext cx="8967216" cy="2720783"/>
          </a:xfrm>
          <a:prstGeom prst="roundRect">
            <a:avLst/>
          </a:prstGeom>
          <a:solidFill>
            <a:srgbClr val="B75667"/>
          </a:solidFill>
          <a:ln>
            <a:solidFill>
              <a:srgbClr val="600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4960" y="662742"/>
            <a:ext cx="8089392" cy="2677656"/>
          </a:xfrm>
          <a:prstGeom prst="rect">
            <a:avLst/>
          </a:prstGeom>
          <a:effectLst>
            <a:outerShdw blurRad="50800" dist="38100" dir="2700000" algn="tl" rotWithShape="0">
              <a:srgbClr val="55071A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lt1"/>
                </a:solidFill>
                <a:latin typeface="SB Sans Text"/>
              </a:rPr>
              <a:t>Современная система реабилитации сталкивается с необходимостью индивидуального подхода и особой чувствительности к нуждам каждого пациента. Основная часть специалистов, работающих в этой сфере, составляют именно женщины, обладающие уникальной способностью к </a:t>
            </a:r>
            <a:r>
              <a:rPr lang="ru-RU" sz="2400" dirty="0" err="1">
                <a:solidFill>
                  <a:schemeClr val="lt1"/>
                </a:solidFill>
                <a:latin typeface="SB Sans Text"/>
              </a:rPr>
              <a:t>эмпатии</a:t>
            </a:r>
            <a:r>
              <a:rPr lang="ru-RU" sz="2400" dirty="0">
                <a:solidFill>
                  <a:schemeClr val="lt1"/>
                </a:solidFill>
                <a:latin typeface="SB Sans Text"/>
              </a:rPr>
              <a:t>, гибкости и пониманию потребностей человека.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98192" y="3698305"/>
            <a:ext cx="8967216" cy="2720783"/>
          </a:xfrm>
          <a:prstGeom prst="roundRect">
            <a:avLst/>
          </a:prstGeom>
          <a:solidFill>
            <a:srgbClr val="F8D3CC"/>
          </a:solidFill>
          <a:ln>
            <a:solidFill>
              <a:srgbClr val="4B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650236" y="3719868"/>
            <a:ext cx="82631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SB Sans Text"/>
              </a:rPr>
              <a:t>Процесс реабилитации предполагает не только медицинское вмешательство, но и психологическую поддержку, эмоциональную близость и готовность к длительному взаимодействию с пациентом. Эти качества наиболее ярко проявляются у женщин, что делает их незаменимыми в работе с людьми, нуждающимися в особом внимании и уходе.</a:t>
            </a:r>
          </a:p>
        </p:txBody>
      </p:sp>
    </p:spTree>
    <p:extLst>
      <p:ext uri="{BB962C8B-B14F-4D97-AF65-F5344CB8AC3E}">
        <p14:creationId xmlns:p14="http://schemas.microsoft.com/office/powerpoint/2010/main" val="295252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47216" y="1003663"/>
            <a:ext cx="8967216" cy="5122817"/>
          </a:xfrm>
          <a:prstGeom prst="roundRect">
            <a:avLst/>
          </a:prstGeom>
          <a:solidFill>
            <a:srgbClr val="600620"/>
          </a:solidFill>
          <a:ln>
            <a:solidFill>
              <a:srgbClr val="550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6128" y="1339398"/>
            <a:ext cx="8089392" cy="4524315"/>
          </a:xfrm>
          <a:prstGeom prst="rect">
            <a:avLst/>
          </a:prstGeom>
          <a:effectLst>
            <a:outerShdw blurRad="50800" dist="38100" dir="2700000" algn="tl" rotWithShape="0">
              <a:srgbClr val="55071A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lt1"/>
                </a:solidFill>
                <a:latin typeface="SB Sans Text"/>
              </a:rPr>
              <a:t>Наша </a:t>
            </a:r>
            <a:r>
              <a:rPr lang="ru-RU" sz="3600" dirty="0">
                <a:solidFill>
                  <a:schemeClr val="lt1"/>
                </a:solidFill>
                <a:latin typeface="SB Sans Text"/>
              </a:rPr>
              <a:t>инициатива направлена на выявление лучших практик и технологий, применяемых женщинами специалистами в области социальной реабилитации, способствующих улучшению качества жизни пожилых людей и инвалидов.</a:t>
            </a:r>
          </a:p>
        </p:txBody>
      </p:sp>
    </p:spTree>
    <p:extLst>
      <p:ext uri="{BB962C8B-B14F-4D97-AF65-F5344CB8AC3E}">
        <p14:creationId xmlns:p14="http://schemas.microsoft.com/office/powerpoint/2010/main" val="237891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904" y="2011680"/>
            <a:ext cx="6778752" cy="4635298"/>
          </a:xfrm>
          <a:prstGeom prst="roundRect">
            <a:avLst/>
          </a:prstGeom>
          <a:solidFill>
            <a:srgbClr val="B75667"/>
          </a:solidFill>
          <a:ln>
            <a:solidFill>
              <a:srgbClr val="4B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2416" y="2208708"/>
            <a:ext cx="6205728" cy="4154984"/>
          </a:xfrm>
          <a:prstGeom prst="rect">
            <a:avLst/>
          </a:prstGeom>
          <a:effectLst>
            <a:outerShdw blurRad="50800" dist="38100" dir="2700000" algn="tl" rotWithShape="0">
              <a:srgbClr val="55071A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Уникальный формат работы, сочетающий музыкальную терапию и двигательную активность.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Направлена на физическую и эмоциональную реабилитацию пожилых людей и инвалидов.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Результат: повышение активности, улучшение координации и самочувствия участников</a:t>
            </a:r>
            <a:r>
              <a:rPr lang="ru-RU" sz="2400" dirty="0" smtClean="0">
                <a:solidFill>
                  <a:schemeClr val="lt1"/>
                </a:solidFill>
                <a:latin typeface="SB Sans Text"/>
              </a:rPr>
              <a:t>. </a:t>
            </a:r>
            <a:endParaRPr lang="ru-RU" sz="2400" dirty="0">
              <a:solidFill>
                <a:schemeClr val="lt1"/>
              </a:solidFill>
              <a:latin typeface="SB Sans Tex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88" y="1083021"/>
            <a:ext cx="3493081" cy="245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4F0318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24" y="4051811"/>
            <a:ext cx="4110011" cy="2311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70925"/>
            </a:solidFill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964088" y="475901"/>
            <a:ext cx="6110968" cy="97872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Танцевально-двигательная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терапия «В ритме танца»</a:t>
            </a:r>
          </a:p>
        </p:txBody>
      </p:sp>
    </p:spTree>
    <p:extLst>
      <p:ext uri="{BB962C8B-B14F-4D97-AF65-F5344CB8AC3E}">
        <p14:creationId xmlns:p14="http://schemas.microsoft.com/office/powerpoint/2010/main" val="249250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4286" y="2449901"/>
            <a:ext cx="6778752" cy="4119441"/>
          </a:xfrm>
          <a:prstGeom prst="roundRect">
            <a:avLst/>
          </a:prstGeom>
          <a:solidFill>
            <a:srgbClr val="75182C"/>
          </a:solidFill>
          <a:ln>
            <a:solidFill>
              <a:srgbClr val="550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2568" y="2812557"/>
            <a:ext cx="6205728" cy="341632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Применение техник снятия мышечных зажимов и коррекции негативных эмоций.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Улучшает самочувствие, снимает тревожность и повышает концентрацию.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Результат: позитивные изменения в эмоциональном и физическом состоянии участников.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31051" y="176331"/>
            <a:ext cx="6385081" cy="142192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Психологический практикум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телесно-ориентированной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терапии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7" y="1584565"/>
            <a:ext cx="2126159" cy="2126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55071A"/>
            </a:solidFill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1" y="3839482"/>
            <a:ext cx="3412325" cy="272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5182C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9593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904" y="2011680"/>
            <a:ext cx="6778752" cy="4635298"/>
          </a:xfrm>
          <a:prstGeom prst="roundRect">
            <a:avLst/>
          </a:prstGeom>
          <a:solidFill>
            <a:srgbClr val="B75667"/>
          </a:solidFill>
          <a:ln>
            <a:solidFill>
              <a:srgbClr val="4B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2416" y="2208708"/>
            <a:ext cx="6205728" cy="3785652"/>
          </a:xfrm>
          <a:prstGeom prst="rect">
            <a:avLst/>
          </a:prstGeom>
          <a:effectLst>
            <a:outerShdw blurRad="50800" dist="38100" dir="2700000" algn="tl" rotWithShape="0">
              <a:srgbClr val="55071A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chemeClr val="lt1"/>
                </a:solidFill>
                <a:latin typeface="SB Sans Text"/>
              </a:rPr>
              <a:t>Система </a:t>
            </a:r>
            <a:r>
              <a:rPr lang="ru-RU" sz="2400" dirty="0">
                <a:solidFill>
                  <a:schemeClr val="lt1"/>
                </a:solidFill>
                <a:latin typeface="SB Sans Text"/>
              </a:rPr>
              <a:t>упражнений для активации мозгового кровообращения и когнитивного развития.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Позитивно воздействует на память, внимание и общую активность мозга.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Результат: общее улучшение когнитивных функций и профилактика возрастных изменений.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1448" y="382390"/>
            <a:ext cx="6516944" cy="97872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dirty="0" err="1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Нейробика</a:t>
            </a: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фитнес для мозга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230478"/>
            <a:ext cx="1931569" cy="2576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5182C"/>
            </a:solidFill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13" y="4063882"/>
            <a:ext cx="3444128" cy="258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5182C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8595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0" y="3791004"/>
            <a:ext cx="2606141" cy="1795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70925"/>
            </a:solidFill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5019573" y="1725282"/>
            <a:ext cx="6778752" cy="4761782"/>
          </a:xfrm>
          <a:prstGeom prst="roundRect">
            <a:avLst/>
          </a:prstGeom>
          <a:solidFill>
            <a:srgbClr val="75182C"/>
          </a:solidFill>
          <a:ln>
            <a:solidFill>
              <a:srgbClr val="550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26855" y="2076842"/>
            <a:ext cx="6132541" cy="41549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chemeClr val="lt1"/>
                </a:solidFill>
                <a:effectLst>
                  <a:outerShdw blurRad="50800" dist="50800" dir="5400000" algn="ctr" rotWithShape="0">
                    <a:srgbClr val="75182C"/>
                  </a:outerShdw>
                </a:effectLst>
                <a:latin typeface="SB Sans Text"/>
              </a:rPr>
              <a:t>Применение техник снятия мышечных зажимов и коррекции негативных эмоций.</a:t>
            </a:r>
          </a:p>
          <a:p>
            <a:pPr fontAlgn="base"/>
            <a:endParaRPr lang="ru-RU" sz="2400" b="1" dirty="0">
              <a:solidFill>
                <a:schemeClr val="lt1"/>
              </a:solidFill>
              <a:effectLst>
                <a:outerShdw blurRad="50800" dist="50800" dir="5400000" algn="ctr" rotWithShape="0">
                  <a:srgbClr val="75182C"/>
                </a:outerShdw>
              </a:effectLst>
              <a:latin typeface="SB Sans Text"/>
            </a:endParaRPr>
          </a:p>
          <a:p>
            <a:pPr fontAlgn="base"/>
            <a:r>
              <a:rPr lang="ru-RU" sz="2400" b="1" dirty="0">
                <a:solidFill>
                  <a:schemeClr val="lt1"/>
                </a:solidFill>
                <a:effectLst>
                  <a:outerShdw blurRad="50800" dist="50800" dir="5400000" algn="ctr" rotWithShape="0">
                    <a:srgbClr val="75182C"/>
                  </a:outerShdw>
                </a:effectLst>
                <a:latin typeface="SB Sans Text"/>
              </a:rPr>
              <a:t>Улучшает самочувствие, снимает тревожность и повышает концентрацию.</a:t>
            </a:r>
          </a:p>
          <a:p>
            <a:pPr fontAlgn="base"/>
            <a:endParaRPr lang="ru-RU" sz="2400" b="1" dirty="0">
              <a:solidFill>
                <a:schemeClr val="lt1"/>
              </a:solidFill>
              <a:effectLst>
                <a:outerShdw blurRad="50800" dist="50800" dir="5400000" algn="ctr" rotWithShape="0">
                  <a:srgbClr val="75182C"/>
                </a:outerShdw>
              </a:effectLst>
              <a:latin typeface="SB Sans Text"/>
            </a:endParaRPr>
          </a:p>
          <a:p>
            <a:pPr fontAlgn="base"/>
            <a:r>
              <a:rPr lang="ru-RU" sz="2400" b="1" dirty="0">
                <a:solidFill>
                  <a:schemeClr val="lt1"/>
                </a:solidFill>
                <a:effectLst>
                  <a:outerShdw blurRad="50800" dist="50800" dir="5400000" algn="ctr" rotWithShape="0">
                    <a:srgbClr val="75182C"/>
                  </a:outerShdw>
                </a:effectLst>
                <a:latin typeface="SB Sans Text"/>
              </a:rPr>
              <a:t>Результат: позитивные изменения в эмоциональном и физическом состоянии участников.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16110" y="448644"/>
            <a:ext cx="4413389" cy="53553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«Здоровья»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1" y="1345614"/>
            <a:ext cx="3803291" cy="2139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90C24"/>
            </a:solidFill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52" y="4284704"/>
            <a:ext cx="1762280" cy="2416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90C24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512201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904" y="2011680"/>
            <a:ext cx="6778752" cy="4635298"/>
          </a:xfrm>
          <a:prstGeom prst="roundRect">
            <a:avLst/>
          </a:prstGeom>
          <a:solidFill>
            <a:srgbClr val="B75667"/>
          </a:solidFill>
          <a:ln>
            <a:solidFill>
              <a:srgbClr val="4B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2416" y="2208708"/>
            <a:ext cx="6205728" cy="4154984"/>
          </a:xfrm>
          <a:prstGeom prst="rect">
            <a:avLst/>
          </a:prstGeom>
          <a:effectLst>
            <a:outerShdw blurRad="50800" dist="38100" dir="2700000" algn="tl" rotWithShape="0">
              <a:srgbClr val="55071A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chemeClr val="lt1"/>
                </a:solidFill>
                <a:latin typeface="SB Sans Text"/>
              </a:rPr>
              <a:t>Использование </a:t>
            </a:r>
            <a:r>
              <a:rPr lang="ru-RU" sz="2400" dirty="0">
                <a:solidFill>
                  <a:schemeClr val="lt1"/>
                </a:solidFill>
                <a:latin typeface="SB Sans Text"/>
              </a:rPr>
              <a:t>онлайн-сервисов для тренировки памяти, внимания и логического мышления.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Эффективно поддерживает интеллектуальную деятельность и предотвращает когнитивную деградацию.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Результат: значительный прогресс в развитии познавательных функций у пожилых людей.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1448" y="382390"/>
            <a:ext cx="6516944" cy="97872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Когнитивная тренировка «</a:t>
            </a:r>
            <a:r>
              <a:rPr lang="ru-RU" sz="3200" b="1" dirty="0" err="1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Викиум</a:t>
            </a: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169" y="1150886"/>
            <a:ext cx="2814748" cy="2111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5182C"/>
            </a:solidFill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3623041"/>
            <a:ext cx="4031916" cy="3023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0062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5218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4286" y="2156604"/>
            <a:ext cx="6778752" cy="4313208"/>
          </a:xfrm>
          <a:prstGeom prst="roundRect">
            <a:avLst/>
          </a:prstGeom>
          <a:solidFill>
            <a:srgbClr val="75182C"/>
          </a:solidFill>
          <a:ln>
            <a:solidFill>
              <a:srgbClr val="550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5314" y="2578779"/>
            <a:ext cx="6205728" cy="341632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Использование Программу занятий, основанную на искусстве и арт-терапии.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Служит средством выражения эмоций и стабилизации психоэмоционального фона.</a:t>
            </a:r>
          </a:p>
          <a:p>
            <a:pPr fontAlgn="base"/>
            <a:endParaRPr lang="ru-RU" sz="2400" dirty="0">
              <a:solidFill>
                <a:schemeClr val="lt1"/>
              </a:solidFill>
              <a:latin typeface="SB Sans Text"/>
            </a:endParaRPr>
          </a:p>
          <a:p>
            <a:pPr fontAlgn="base"/>
            <a:r>
              <a:rPr lang="ru-RU" sz="2400" dirty="0">
                <a:solidFill>
                  <a:schemeClr val="lt1"/>
                </a:solidFill>
                <a:latin typeface="SB Sans Text"/>
              </a:rPr>
              <a:t>Результат: улучшенное настроение, снятие стресса и повышение самооценки</a:t>
            </a:r>
            <a:r>
              <a:rPr lang="ru-RU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21256" y="337878"/>
            <a:ext cx="4259105" cy="53553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4B001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Арт-академия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5" y="1186132"/>
            <a:ext cx="2286051" cy="171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70925"/>
            </a:solidFill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46" y="2718551"/>
            <a:ext cx="3017344" cy="226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90C24"/>
            </a:solidFill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5" y="4872275"/>
            <a:ext cx="2400023" cy="1800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70925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77407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482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Century Gothic</vt:lpstr>
      <vt:lpstr>SB Sans Text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Метелева Татьяна Афанасьевна</dc:creator>
  <cp:lastModifiedBy>Татьяна Анатольевна Воротникова</cp:lastModifiedBy>
  <cp:revision>16</cp:revision>
  <dcterms:created xsi:type="dcterms:W3CDTF">2026-02-27T07:21:19Z</dcterms:created>
  <dcterms:modified xsi:type="dcterms:W3CDTF">2026-03-03T05:12:22Z</dcterms:modified>
</cp:coreProperties>
</file>