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7F52B-437A-4148-A34C-6B099F2BB98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5F40C-D4B0-49A9-B0BB-A0A0E0284E77}">
      <dgm:prSet phldrT="[Текст]" custT="1"/>
      <dgm:spPr/>
      <dgm:t>
        <a:bodyPr/>
        <a:lstStyle/>
        <a:p>
          <a:r>
            <a:rPr lang="ru-RU" sz="2400" b="1" dirty="0">
              <a:latin typeface="Bahnschrift Condensed" panose="020B0502040204020203" pitchFamily="34" charset="0"/>
            </a:rPr>
            <a:t>Мероприятия</a:t>
          </a:r>
        </a:p>
      </dgm:t>
    </dgm:pt>
    <dgm:pt modelId="{3B7AEC94-2D6D-4EB6-9C68-C43062E9AC2E}" type="parTrans" cxnId="{6A863246-9A49-488A-8D3D-9AA23AFEFE40}">
      <dgm:prSet/>
      <dgm:spPr/>
      <dgm:t>
        <a:bodyPr/>
        <a:lstStyle/>
        <a:p>
          <a:endParaRPr lang="ru-RU"/>
        </a:p>
      </dgm:t>
    </dgm:pt>
    <dgm:pt modelId="{13790D19-FD52-4B83-B679-4F211BA2A316}" type="sibTrans" cxnId="{6A863246-9A49-488A-8D3D-9AA23AFEFE40}">
      <dgm:prSet/>
      <dgm:spPr/>
      <dgm:t>
        <a:bodyPr/>
        <a:lstStyle/>
        <a:p>
          <a:endParaRPr lang="ru-RU"/>
        </a:p>
      </dgm:t>
    </dgm:pt>
    <dgm:pt modelId="{4447DD1E-19F2-41CA-8359-792B9277B6E5}">
      <dgm:prSet phldrT="[Текст]"/>
      <dgm:spPr/>
      <dgm:t>
        <a:bodyPr/>
        <a:lstStyle/>
        <a:p>
          <a:r>
            <a:rPr lang="ru-RU" b="1" dirty="0">
              <a:latin typeface="Bahnschrift Condensed" panose="020B0502040204020203" pitchFamily="34" charset="0"/>
            </a:rPr>
            <a:t>1.</a:t>
          </a:r>
          <a:r>
            <a:rPr lang="ru-RU" dirty="0"/>
            <a:t> </a:t>
          </a:r>
          <a:r>
            <a:rPr lang="ru-RU" b="1" dirty="0">
              <a:latin typeface="Bahnschrift Condensed" panose="020B0502040204020203" pitchFamily="34" charset="0"/>
            </a:rPr>
            <a:t>Аптека – центр здоровья</a:t>
          </a:r>
        </a:p>
      </dgm:t>
    </dgm:pt>
    <dgm:pt modelId="{CC67B73F-EF20-466A-8A88-57FC8D34D50C}" type="parTrans" cxnId="{CFBBC30D-A025-431E-86F7-1FD37B325011}">
      <dgm:prSet/>
      <dgm:spPr/>
      <dgm:t>
        <a:bodyPr/>
        <a:lstStyle/>
        <a:p>
          <a:endParaRPr lang="ru-RU"/>
        </a:p>
      </dgm:t>
    </dgm:pt>
    <dgm:pt modelId="{30E31B14-7A21-4D1F-9D81-5349C5979D36}" type="sibTrans" cxnId="{CFBBC30D-A025-431E-86F7-1FD37B325011}">
      <dgm:prSet/>
      <dgm:spPr/>
      <dgm:t>
        <a:bodyPr/>
        <a:lstStyle/>
        <a:p>
          <a:endParaRPr lang="ru-RU"/>
        </a:p>
      </dgm:t>
    </dgm:pt>
    <dgm:pt modelId="{436138A7-3B08-4933-BBDE-7521EBDD1925}">
      <dgm:prSet phldrT="[Текст]"/>
      <dgm:spPr/>
      <dgm:t>
        <a:bodyPr/>
        <a:lstStyle/>
        <a:p>
          <a:r>
            <a:rPr lang="ru-RU" b="1" dirty="0">
              <a:latin typeface="Bahnschrift Condensed" panose="020B0502040204020203" pitchFamily="34" charset="0"/>
            </a:rPr>
            <a:t>3.Создание сообщества</a:t>
          </a:r>
        </a:p>
      </dgm:t>
    </dgm:pt>
    <dgm:pt modelId="{D6E066CB-3137-4400-8AD7-BAED7E12134C}" type="parTrans" cxnId="{96F68AF8-F4B6-4BF8-B437-23D43DEB5AC4}">
      <dgm:prSet/>
      <dgm:spPr/>
      <dgm:t>
        <a:bodyPr/>
        <a:lstStyle/>
        <a:p>
          <a:endParaRPr lang="ru-RU"/>
        </a:p>
      </dgm:t>
    </dgm:pt>
    <dgm:pt modelId="{FBBDD9C4-2B06-4066-BF21-E689552266CB}" type="sibTrans" cxnId="{96F68AF8-F4B6-4BF8-B437-23D43DEB5AC4}">
      <dgm:prSet/>
      <dgm:spPr/>
      <dgm:t>
        <a:bodyPr/>
        <a:lstStyle/>
        <a:p>
          <a:endParaRPr lang="ru-RU"/>
        </a:p>
      </dgm:t>
    </dgm:pt>
    <dgm:pt modelId="{5171B43C-8617-4303-92B3-723000FD984A}">
      <dgm:prSet phldrT="[Текст]" custT="1"/>
      <dgm:spPr/>
      <dgm:t>
        <a:bodyPr/>
        <a:lstStyle/>
        <a:p>
          <a:r>
            <a:rPr lang="ru-RU" sz="3200" b="1" dirty="0">
              <a:latin typeface="Bahnschrift Condensed" panose="020B0502040204020203" pitchFamily="34" charset="0"/>
            </a:rPr>
            <a:t>4.Выездная работа (сёла района).</a:t>
          </a:r>
        </a:p>
      </dgm:t>
    </dgm:pt>
    <dgm:pt modelId="{A3032373-888A-4CE8-AFE6-F119D5A84BAB}" type="parTrans" cxnId="{200E47B0-C595-4ABA-8542-FB0BAF34C03E}">
      <dgm:prSet/>
      <dgm:spPr/>
      <dgm:t>
        <a:bodyPr/>
        <a:lstStyle/>
        <a:p>
          <a:endParaRPr lang="ru-RU"/>
        </a:p>
      </dgm:t>
    </dgm:pt>
    <dgm:pt modelId="{FDEA68BF-6658-49A4-88A3-825F4FE84BAB}" type="sibTrans" cxnId="{200E47B0-C595-4ABA-8542-FB0BAF34C03E}">
      <dgm:prSet/>
      <dgm:spPr/>
      <dgm:t>
        <a:bodyPr/>
        <a:lstStyle/>
        <a:p>
          <a:endParaRPr lang="ru-RU"/>
        </a:p>
      </dgm:t>
    </dgm:pt>
    <dgm:pt modelId="{3BEAED3B-CB21-4302-8107-53A9DC9B2BC2}">
      <dgm:prSet phldrT="[Текст]" custT="1"/>
      <dgm:spPr/>
      <dgm:t>
        <a:bodyPr/>
        <a:lstStyle/>
        <a:p>
          <a:r>
            <a:rPr lang="ru-RU" sz="2400" dirty="0">
              <a:latin typeface="Bahnschrift Condensed" panose="020B0502040204020203" pitchFamily="34" charset="0"/>
            </a:rPr>
            <a:t>2. Образовательная программа « Школа диабета в аптеке»</a:t>
          </a:r>
        </a:p>
      </dgm:t>
    </dgm:pt>
    <dgm:pt modelId="{0B4925D4-A784-40A4-96AD-8822CB3F163D}" type="parTrans" cxnId="{4902C072-EA72-46EF-BD48-24E9DB721A10}">
      <dgm:prSet/>
      <dgm:spPr/>
      <dgm:t>
        <a:bodyPr/>
        <a:lstStyle/>
        <a:p>
          <a:endParaRPr lang="ru-RU"/>
        </a:p>
      </dgm:t>
    </dgm:pt>
    <dgm:pt modelId="{0A9A661F-88D7-4C6E-BCFF-B697EA9570B1}" type="sibTrans" cxnId="{4902C072-EA72-46EF-BD48-24E9DB721A10}">
      <dgm:prSet/>
      <dgm:spPr/>
      <dgm:t>
        <a:bodyPr/>
        <a:lstStyle/>
        <a:p>
          <a:endParaRPr lang="ru-RU"/>
        </a:p>
      </dgm:t>
    </dgm:pt>
    <dgm:pt modelId="{750B5B76-6D50-466C-9848-967337D3E6AB}">
      <dgm:prSet/>
      <dgm:spPr/>
    </dgm:pt>
    <dgm:pt modelId="{A09330AE-CA0A-4DDC-A502-47E0A08CCF0F}" type="parTrans" cxnId="{6A278B99-2E45-4C48-B247-719057C5B202}">
      <dgm:prSet/>
      <dgm:spPr/>
      <dgm:t>
        <a:bodyPr/>
        <a:lstStyle/>
        <a:p>
          <a:endParaRPr lang="ru-RU"/>
        </a:p>
      </dgm:t>
    </dgm:pt>
    <dgm:pt modelId="{CB32F410-7883-4E04-9021-633B9AE25FFC}" type="sibTrans" cxnId="{6A278B99-2E45-4C48-B247-719057C5B202}">
      <dgm:prSet/>
      <dgm:spPr/>
      <dgm:t>
        <a:bodyPr/>
        <a:lstStyle/>
        <a:p>
          <a:endParaRPr lang="ru-RU"/>
        </a:p>
      </dgm:t>
    </dgm:pt>
    <dgm:pt modelId="{538CA100-70DB-4405-8EEB-46C5B9872688}">
      <dgm:prSet/>
      <dgm:spPr/>
      <dgm:t>
        <a:bodyPr/>
        <a:lstStyle/>
        <a:p>
          <a:endParaRPr lang="ru-RU"/>
        </a:p>
      </dgm:t>
    </dgm:pt>
    <dgm:pt modelId="{05C1317E-7777-46EA-B585-47E9A971A17E}" type="parTrans" cxnId="{3F4AA22B-E4AF-4690-BD6F-E960DB3D284E}">
      <dgm:prSet/>
      <dgm:spPr/>
      <dgm:t>
        <a:bodyPr/>
        <a:lstStyle/>
        <a:p>
          <a:endParaRPr lang="ru-RU"/>
        </a:p>
      </dgm:t>
    </dgm:pt>
    <dgm:pt modelId="{48F2F2E3-8E7E-42FD-9BCC-E17DA5CA42A8}" type="sibTrans" cxnId="{3F4AA22B-E4AF-4690-BD6F-E960DB3D284E}">
      <dgm:prSet/>
      <dgm:spPr/>
      <dgm:t>
        <a:bodyPr/>
        <a:lstStyle/>
        <a:p>
          <a:endParaRPr lang="ru-RU"/>
        </a:p>
      </dgm:t>
    </dgm:pt>
    <dgm:pt modelId="{C885A245-DC7D-4B24-97BF-443E1C3BF286}">
      <dgm:prSet/>
      <dgm:spPr/>
      <dgm:t>
        <a:bodyPr/>
        <a:lstStyle/>
        <a:p>
          <a:endParaRPr lang="ru-RU"/>
        </a:p>
      </dgm:t>
    </dgm:pt>
    <dgm:pt modelId="{9ACA5E6A-763A-4851-98CE-7891490C0CE4}" type="parTrans" cxnId="{28826690-6C26-45AA-BD78-79B7717A1BBE}">
      <dgm:prSet/>
      <dgm:spPr/>
      <dgm:t>
        <a:bodyPr/>
        <a:lstStyle/>
        <a:p>
          <a:endParaRPr lang="ru-RU"/>
        </a:p>
      </dgm:t>
    </dgm:pt>
    <dgm:pt modelId="{CF65FBAB-CC1D-496A-9439-9D4D13C125A3}" type="sibTrans" cxnId="{28826690-6C26-45AA-BD78-79B7717A1BBE}">
      <dgm:prSet/>
      <dgm:spPr/>
      <dgm:t>
        <a:bodyPr/>
        <a:lstStyle/>
        <a:p>
          <a:endParaRPr lang="ru-RU"/>
        </a:p>
      </dgm:t>
    </dgm:pt>
    <dgm:pt modelId="{A8A4E83F-0E37-4EC8-9631-3E32B0EFEBFD}" type="pres">
      <dgm:prSet presAssocID="{28E7F52B-437A-4148-A34C-6B099F2BB9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4B6D52-F5ED-4347-9FA0-9C3DBEE0A895}" type="pres">
      <dgm:prSet presAssocID="{8735F40C-D4B0-49A9-B0BB-A0A0E0284E77}" presName="centerShape" presStyleLbl="node0" presStyleIdx="0" presStyleCnt="1" custScaleX="166042" custLinFactNeighborX="0" custLinFactNeighborY="1015"/>
      <dgm:spPr/>
    </dgm:pt>
    <dgm:pt modelId="{E2D4C8EA-04B7-4652-8011-166D4E97F6E6}" type="pres">
      <dgm:prSet presAssocID="{CC67B73F-EF20-466A-8A88-57FC8D34D50C}" presName="parTrans" presStyleLbl="sibTrans2D1" presStyleIdx="0" presStyleCnt="4"/>
      <dgm:spPr/>
    </dgm:pt>
    <dgm:pt modelId="{4DEDB5C2-527D-4F52-9231-50B56D04F543}" type="pres">
      <dgm:prSet presAssocID="{CC67B73F-EF20-466A-8A88-57FC8D34D50C}" presName="connectorText" presStyleLbl="sibTrans2D1" presStyleIdx="0" presStyleCnt="4"/>
      <dgm:spPr/>
    </dgm:pt>
    <dgm:pt modelId="{B2672AEB-0028-41A4-9A77-5E61F37706A4}" type="pres">
      <dgm:prSet presAssocID="{4447DD1E-19F2-41CA-8359-792B9277B6E5}" presName="node" presStyleLbl="node1" presStyleIdx="0" presStyleCnt="4" custScaleX="227240">
        <dgm:presLayoutVars>
          <dgm:bulletEnabled val="1"/>
        </dgm:presLayoutVars>
      </dgm:prSet>
      <dgm:spPr/>
    </dgm:pt>
    <dgm:pt modelId="{5B34614F-82C1-4CED-8FC9-177640061635}" type="pres">
      <dgm:prSet presAssocID="{D6E066CB-3137-4400-8AD7-BAED7E12134C}" presName="parTrans" presStyleLbl="sibTrans2D1" presStyleIdx="1" presStyleCnt="4" custLinFactNeighborX="-20521" custLinFactNeighborY="17449"/>
      <dgm:spPr/>
    </dgm:pt>
    <dgm:pt modelId="{9BF7A919-B14E-4A29-9961-C41100F8F5C7}" type="pres">
      <dgm:prSet presAssocID="{D6E066CB-3137-4400-8AD7-BAED7E12134C}" presName="connectorText" presStyleLbl="sibTrans2D1" presStyleIdx="1" presStyleCnt="4"/>
      <dgm:spPr/>
    </dgm:pt>
    <dgm:pt modelId="{51430B85-E580-4850-8120-9A027623C2E8}" type="pres">
      <dgm:prSet presAssocID="{436138A7-3B08-4933-BBDE-7521EBDD1925}" presName="node" presStyleLbl="node1" presStyleIdx="1" presStyleCnt="4" custScaleX="219310" custRadScaleRad="203192" custRadScaleInc="-1590">
        <dgm:presLayoutVars>
          <dgm:bulletEnabled val="1"/>
        </dgm:presLayoutVars>
      </dgm:prSet>
      <dgm:spPr/>
    </dgm:pt>
    <dgm:pt modelId="{D5F03CE6-4BB3-4DB9-9F01-2B2CC6D683B1}" type="pres">
      <dgm:prSet presAssocID="{A3032373-888A-4CE8-AFE6-F119D5A84BAB}" presName="parTrans" presStyleLbl="sibTrans2D1" presStyleIdx="2" presStyleCnt="4"/>
      <dgm:spPr/>
    </dgm:pt>
    <dgm:pt modelId="{F17EBBE3-9C32-483F-953C-210F4C139752}" type="pres">
      <dgm:prSet presAssocID="{A3032373-888A-4CE8-AFE6-F119D5A84BAB}" presName="connectorText" presStyleLbl="sibTrans2D1" presStyleIdx="2" presStyleCnt="4"/>
      <dgm:spPr/>
    </dgm:pt>
    <dgm:pt modelId="{78C2E2E8-DC9F-40EE-8FD8-3DB86C71BCE5}" type="pres">
      <dgm:prSet presAssocID="{5171B43C-8617-4303-92B3-723000FD984A}" presName="node" presStyleLbl="node1" presStyleIdx="2" presStyleCnt="4" custScaleX="223564" custScaleY="109885">
        <dgm:presLayoutVars>
          <dgm:bulletEnabled val="1"/>
        </dgm:presLayoutVars>
      </dgm:prSet>
      <dgm:spPr/>
    </dgm:pt>
    <dgm:pt modelId="{5D35C032-BC8C-4F16-A9DF-F01977831921}" type="pres">
      <dgm:prSet presAssocID="{0B4925D4-A784-40A4-96AD-8822CB3F163D}" presName="parTrans" presStyleLbl="sibTrans2D1" presStyleIdx="3" presStyleCnt="4"/>
      <dgm:spPr/>
    </dgm:pt>
    <dgm:pt modelId="{166A5ED9-D2A5-440E-AC2D-A3911103B357}" type="pres">
      <dgm:prSet presAssocID="{0B4925D4-A784-40A4-96AD-8822CB3F163D}" presName="connectorText" presStyleLbl="sibTrans2D1" presStyleIdx="3" presStyleCnt="4"/>
      <dgm:spPr/>
    </dgm:pt>
    <dgm:pt modelId="{6A9D7C6E-DCAE-4491-BF6E-F82DAFB0877E}" type="pres">
      <dgm:prSet presAssocID="{3BEAED3B-CB21-4302-8107-53A9DC9B2BC2}" presName="node" presStyleLbl="node1" presStyleIdx="3" presStyleCnt="4" custScaleX="228560" custRadScaleRad="207082" custRadScaleInc="1560">
        <dgm:presLayoutVars>
          <dgm:bulletEnabled val="1"/>
        </dgm:presLayoutVars>
      </dgm:prSet>
      <dgm:spPr/>
    </dgm:pt>
  </dgm:ptLst>
  <dgm:cxnLst>
    <dgm:cxn modelId="{92982005-953F-46EF-9616-DB11AF22E42D}" type="presOf" srcId="{A3032373-888A-4CE8-AFE6-F119D5A84BAB}" destId="{D5F03CE6-4BB3-4DB9-9F01-2B2CC6D683B1}" srcOrd="0" destOrd="0" presId="urn:microsoft.com/office/officeart/2005/8/layout/radial5"/>
    <dgm:cxn modelId="{0E406A0B-162A-482C-9557-AE79991CE6B8}" type="presOf" srcId="{5171B43C-8617-4303-92B3-723000FD984A}" destId="{78C2E2E8-DC9F-40EE-8FD8-3DB86C71BCE5}" srcOrd="0" destOrd="0" presId="urn:microsoft.com/office/officeart/2005/8/layout/radial5"/>
    <dgm:cxn modelId="{CFBBC30D-A025-431E-86F7-1FD37B325011}" srcId="{8735F40C-D4B0-49A9-B0BB-A0A0E0284E77}" destId="{4447DD1E-19F2-41CA-8359-792B9277B6E5}" srcOrd="0" destOrd="0" parTransId="{CC67B73F-EF20-466A-8A88-57FC8D34D50C}" sibTransId="{30E31B14-7A21-4D1F-9D81-5349C5979D36}"/>
    <dgm:cxn modelId="{4F533E1D-0968-47FB-8DC2-C4441BB636FC}" type="presOf" srcId="{28E7F52B-437A-4148-A34C-6B099F2BB988}" destId="{A8A4E83F-0E37-4EC8-9631-3E32B0EFEBFD}" srcOrd="0" destOrd="0" presId="urn:microsoft.com/office/officeart/2005/8/layout/radial5"/>
    <dgm:cxn modelId="{3F4AA22B-E4AF-4690-BD6F-E960DB3D284E}" srcId="{28E7F52B-437A-4148-A34C-6B099F2BB988}" destId="{538CA100-70DB-4405-8EEB-46C5B9872688}" srcOrd="2" destOrd="0" parTransId="{05C1317E-7777-46EA-B585-47E9A971A17E}" sibTransId="{48F2F2E3-8E7E-42FD-9BCC-E17DA5CA42A8}"/>
    <dgm:cxn modelId="{6A863246-9A49-488A-8D3D-9AA23AFEFE40}" srcId="{28E7F52B-437A-4148-A34C-6B099F2BB988}" destId="{8735F40C-D4B0-49A9-B0BB-A0A0E0284E77}" srcOrd="0" destOrd="0" parTransId="{3B7AEC94-2D6D-4EB6-9C68-C43062E9AC2E}" sibTransId="{13790D19-FD52-4B83-B679-4F211BA2A316}"/>
    <dgm:cxn modelId="{1C3E3D6A-4251-4937-B364-6801F64A912B}" type="presOf" srcId="{0B4925D4-A784-40A4-96AD-8822CB3F163D}" destId="{5D35C032-BC8C-4F16-A9DF-F01977831921}" srcOrd="0" destOrd="0" presId="urn:microsoft.com/office/officeart/2005/8/layout/radial5"/>
    <dgm:cxn modelId="{A1AC6D51-4CCA-43BA-B3EB-80E55FAFF481}" type="presOf" srcId="{D6E066CB-3137-4400-8AD7-BAED7E12134C}" destId="{5B34614F-82C1-4CED-8FC9-177640061635}" srcOrd="0" destOrd="0" presId="urn:microsoft.com/office/officeart/2005/8/layout/radial5"/>
    <dgm:cxn modelId="{4902C072-EA72-46EF-BD48-24E9DB721A10}" srcId="{8735F40C-D4B0-49A9-B0BB-A0A0E0284E77}" destId="{3BEAED3B-CB21-4302-8107-53A9DC9B2BC2}" srcOrd="3" destOrd="0" parTransId="{0B4925D4-A784-40A4-96AD-8822CB3F163D}" sibTransId="{0A9A661F-88D7-4C6E-BCFF-B697EA9570B1}"/>
    <dgm:cxn modelId="{97DCD055-3410-4676-A8A4-B48404B5511B}" type="presOf" srcId="{436138A7-3B08-4933-BBDE-7521EBDD1925}" destId="{51430B85-E580-4850-8120-9A027623C2E8}" srcOrd="0" destOrd="0" presId="urn:microsoft.com/office/officeart/2005/8/layout/radial5"/>
    <dgm:cxn modelId="{CA5BC158-869F-41BD-8BE3-A75BE19068C6}" type="presOf" srcId="{3BEAED3B-CB21-4302-8107-53A9DC9B2BC2}" destId="{6A9D7C6E-DCAE-4491-BF6E-F82DAFB0877E}" srcOrd="0" destOrd="0" presId="urn:microsoft.com/office/officeart/2005/8/layout/radial5"/>
    <dgm:cxn modelId="{75D16987-D22B-4A0A-B47E-4C1543FF16C3}" type="presOf" srcId="{CC67B73F-EF20-466A-8A88-57FC8D34D50C}" destId="{E2D4C8EA-04B7-4652-8011-166D4E97F6E6}" srcOrd="0" destOrd="0" presId="urn:microsoft.com/office/officeart/2005/8/layout/radial5"/>
    <dgm:cxn modelId="{28826690-6C26-45AA-BD78-79B7717A1BBE}" srcId="{28E7F52B-437A-4148-A34C-6B099F2BB988}" destId="{C885A245-DC7D-4B24-97BF-443E1C3BF286}" srcOrd="3" destOrd="0" parTransId="{9ACA5E6A-763A-4851-98CE-7891490C0CE4}" sibTransId="{CF65FBAB-CC1D-496A-9439-9D4D13C125A3}"/>
    <dgm:cxn modelId="{6A278B99-2E45-4C48-B247-719057C5B202}" srcId="{28E7F52B-437A-4148-A34C-6B099F2BB988}" destId="{750B5B76-6D50-466C-9848-967337D3E6AB}" srcOrd="1" destOrd="0" parTransId="{A09330AE-CA0A-4DDC-A502-47E0A08CCF0F}" sibTransId="{CB32F410-7883-4E04-9021-633B9AE25FFC}"/>
    <dgm:cxn modelId="{AD0C269F-DC5D-45ED-9259-BD2AF4EDC47B}" type="presOf" srcId="{0B4925D4-A784-40A4-96AD-8822CB3F163D}" destId="{166A5ED9-D2A5-440E-AC2D-A3911103B357}" srcOrd="1" destOrd="0" presId="urn:microsoft.com/office/officeart/2005/8/layout/radial5"/>
    <dgm:cxn modelId="{F85CF7AE-24EA-4561-B9A0-B5E64CD779A8}" type="presOf" srcId="{CC67B73F-EF20-466A-8A88-57FC8D34D50C}" destId="{4DEDB5C2-527D-4F52-9231-50B56D04F543}" srcOrd="1" destOrd="0" presId="urn:microsoft.com/office/officeart/2005/8/layout/radial5"/>
    <dgm:cxn modelId="{200E47B0-C595-4ABA-8542-FB0BAF34C03E}" srcId="{8735F40C-D4B0-49A9-B0BB-A0A0E0284E77}" destId="{5171B43C-8617-4303-92B3-723000FD984A}" srcOrd="2" destOrd="0" parTransId="{A3032373-888A-4CE8-AFE6-F119D5A84BAB}" sibTransId="{FDEA68BF-6658-49A4-88A3-825F4FE84BAB}"/>
    <dgm:cxn modelId="{5F6F8DC2-2D7A-4393-BB4C-088044DAFC4C}" type="presOf" srcId="{8735F40C-D4B0-49A9-B0BB-A0A0E0284E77}" destId="{AA4B6D52-F5ED-4347-9FA0-9C3DBEE0A895}" srcOrd="0" destOrd="0" presId="urn:microsoft.com/office/officeart/2005/8/layout/radial5"/>
    <dgm:cxn modelId="{A37E9ECF-6934-40CD-8615-ED2360A8BB38}" type="presOf" srcId="{D6E066CB-3137-4400-8AD7-BAED7E12134C}" destId="{9BF7A919-B14E-4A29-9961-C41100F8F5C7}" srcOrd="1" destOrd="0" presId="urn:microsoft.com/office/officeart/2005/8/layout/radial5"/>
    <dgm:cxn modelId="{A748ADEE-40A4-4EE1-8132-A92A04864726}" type="presOf" srcId="{A3032373-888A-4CE8-AFE6-F119D5A84BAB}" destId="{F17EBBE3-9C32-483F-953C-210F4C139752}" srcOrd="1" destOrd="0" presId="urn:microsoft.com/office/officeart/2005/8/layout/radial5"/>
    <dgm:cxn modelId="{57BECBF2-33E0-4BF5-8DD1-2CF658A33A20}" type="presOf" srcId="{4447DD1E-19F2-41CA-8359-792B9277B6E5}" destId="{B2672AEB-0028-41A4-9A77-5E61F37706A4}" srcOrd="0" destOrd="0" presId="urn:microsoft.com/office/officeart/2005/8/layout/radial5"/>
    <dgm:cxn modelId="{96F68AF8-F4B6-4BF8-B437-23D43DEB5AC4}" srcId="{8735F40C-D4B0-49A9-B0BB-A0A0E0284E77}" destId="{436138A7-3B08-4933-BBDE-7521EBDD1925}" srcOrd="1" destOrd="0" parTransId="{D6E066CB-3137-4400-8AD7-BAED7E12134C}" sibTransId="{FBBDD9C4-2B06-4066-BF21-E689552266CB}"/>
    <dgm:cxn modelId="{0AB984FC-0EE7-451D-83D9-96C06AE3683E}" type="presParOf" srcId="{A8A4E83F-0E37-4EC8-9631-3E32B0EFEBFD}" destId="{AA4B6D52-F5ED-4347-9FA0-9C3DBEE0A895}" srcOrd="0" destOrd="0" presId="urn:microsoft.com/office/officeart/2005/8/layout/radial5"/>
    <dgm:cxn modelId="{168DFD8F-9EE6-4184-867D-72B8059844F6}" type="presParOf" srcId="{A8A4E83F-0E37-4EC8-9631-3E32B0EFEBFD}" destId="{E2D4C8EA-04B7-4652-8011-166D4E97F6E6}" srcOrd="1" destOrd="0" presId="urn:microsoft.com/office/officeart/2005/8/layout/radial5"/>
    <dgm:cxn modelId="{65E54864-85FA-4EC9-96C6-9D0E96E8B2DD}" type="presParOf" srcId="{E2D4C8EA-04B7-4652-8011-166D4E97F6E6}" destId="{4DEDB5C2-527D-4F52-9231-50B56D04F543}" srcOrd="0" destOrd="0" presId="urn:microsoft.com/office/officeart/2005/8/layout/radial5"/>
    <dgm:cxn modelId="{78DE4EAC-6772-4F5B-B156-5B0B32055291}" type="presParOf" srcId="{A8A4E83F-0E37-4EC8-9631-3E32B0EFEBFD}" destId="{B2672AEB-0028-41A4-9A77-5E61F37706A4}" srcOrd="2" destOrd="0" presId="urn:microsoft.com/office/officeart/2005/8/layout/radial5"/>
    <dgm:cxn modelId="{BE2A1151-2557-4B13-A04A-E862C8E43D60}" type="presParOf" srcId="{A8A4E83F-0E37-4EC8-9631-3E32B0EFEBFD}" destId="{5B34614F-82C1-4CED-8FC9-177640061635}" srcOrd="3" destOrd="0" presId="urn:microsoft.com/office/officeart/2005/8/layout/radial5"/>
    <dgm:cxn modelId="{E53F774A-CF5D-4F42-A9CA-D54E6387DDBD}" type="presParOf" srcId="{5B34614F-82C1-4CED-8FC9-177640061635}" destId="{9BF7A919-B14E-4A29-9961-C41100F8F5C7}" srcOrd="0" destOrd="0" presId="urn:microsoft.com/office/officeart/2005/8/layout/radial5"/>
    <dgm:cxn modelId="{06853E3A-8B31-40A7-BE6A-0A0781F453C4}" type="presParOf" srcId="{A8A4E83F-0E37-4EC8-9631-3E32B0EFEBFD}" destId="{51430B85-E580-4850-8120-9A027623C2E8}" srcOrd="4" destOrd="0" presId="urn:microsoft.com/office/officeart/2005/8/layout/radial5"/>
    <dgm:cxn modelId="{1907AA79-2A64-46AB-B65E-32B426A690D7}" type="presParOf" srcId="{A8A4E83F-0E37-4EC8-9631-3E32B0EFEBFD}" destId="{D5F03CE6-4BB3-4DB9-9F01-2B2CC6D683B1}" srcOrd="5" destOrd="0" presId="urn:microsoft.com/office/officeart/2005/8/layout/radial5"/>
    <dgm:cxn modelId="{D9AAFF3E-3190-4ED9-8852-35075A06D0DA}" type="presParOf" srcId="{D5F03CE6-4BB3-4DB9-9F01-2B2CC6D683B1}" destId="{F17EBBE3-9C32-483F-953C-210F4C139752}" srcOrd="0" destOrd="0" presId="urn:microsoft.com/office/officeart/2005/8/layout/radial5"/>
    <dgm:cxn modelId="{60EE0BFA-9423-476C-A545-89EEA27FC591}" type="presParOf" srcId="{A8A4E83F-0E37-4EC8-9631-3E32B0EFEBFD}" destId="{78C2E2E8-DC9F-40EE-8FD8-3DB86C71BCE5}" srcOrd="6" destOrd="0" presId="urn:microsoft.com/office/officeart/2005/8/layout/radial5"/>
    <dgm:cxn modelId="{1996D5A9-7112-45C6-A909-0E7282827B0D}" type="presParOf" srcId="{A8A4E83F-0E37-4EC8-9631-3E32B0EFEBFD}" destId="{5D35C032-BC8C-4F16-A9DF-F01977831921}" srcOrd="7" destOrd="0" presId="urn:microsoft.com/office/officeart/2005/8/layout/radial5"/>
    <dgm:cxn modelId="{CDC02DC8-7BCC-4DE6-B3AC-1BFD4B24FC72}" type="presParOf" srcId="{5D35C032-BC8C-4F16-A9DF-F01977831921}" destId="{166A5ED9-D2A5-440E-AC2D-A3911103B357}" srcOrd="0" destOrd="0" presId="urn:microsoft.com/office/officeart/2005/8/layout/radial5"/>
    <dgm:cxn modelId="{5D96721B-3624-4619-A221-1C1FF51AD5A0}" type="presParOf" srcId="{A8A4E83F-0E37-4EC8-9631-3E32B0EFEBFD}" destId="{6A9D7C6E-DCAE-4491-BF6E-F82DAFB0877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6D52-F5ED-4347-9FA0-9C3DBEE0A895}">
      <dsp:nvSpPr>
        <dsp:cNvPr id="0" name=""/>
        <dsp:cNvSpPr/>
      </dsp:nvSpPr>
      <dsp:spPr>
        <a:xfrm>
          <a:off x="3899527" y="2236346"/>
          <a:ext cx="2638423" cy="1589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Bahnschrift Condensed" panose="020B0502040204020203" pitchFamily="34" charset="0"/>
            </a:rPr>
            <a:t>Мероприятия</a:t>
          </a:r>
        </a:p>
      </dsp:txBody>
      <dsp:txXfrm>
        <a:off x="4285915" y="2469051"/>
        <a:ext cx="1865647" cy="1123599"/>
      </dsp:txXfrm>
    </dsp:sp>
    <dsp:sp modelId="{E2D4C8EA-04B7-4652-8011-166D4E97F6E6}">
      <dsp:nvSpPr>
        <dsp:cNvPr id="0" name=""/>
        <dsp:cNvSpPr/>
      </dsp:nvSpPr>
      <dsp:spPr>
        <a:xfrm rot="16200000">
          <a:off x="5037632" y="1634757"/>
          <a:ext cx="362211" cy="540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091964" y="1797142"/>
        <a:ext cx="253548" cy="324157"/>
      </dsp:txXfrm>
    </dsp:sp>
    <dsp:sp modelId="{B2672AEB-0028-41A4-9A77-5E61F37706A4}">
      <dsp:nvSpPr>
        <dsp:cNvPr id="0" name=""/>
        <dsp:cNvSpPr/>
      </dsp:nvSpPr>
      <dsp:spPr>
        <a:xfrm>
          <a:off x="3413306" y="-36081"/>
          <a:ext cx="3610865" cy="1589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Bahnschrift Condensed" panose="020B0502040204020203" pitchFamily="34" charset="0"/>
            </a:rPr>
            <a:t>1.</a:t>
          </a:r>
          <a:r>
            <a:rPr lang="ru-RU" sz="3600" kern="1200" dirty="0"/>
            <a:t> </a:t>
          </a:r>
          <a:r>
            <a:rPr lang="ru-RU" sz="3600" b="1" kern="1200" dirty="0">
              <a:latin typeface="Bahnschrift Condensed" panose="020B0502040204020203" pitchFamily="34" charset="0"/>
            </a:rPr>
            <a:t>Аптека – центр здоровья</a:t>
          </a:r>
        </a:p>
      </dsp:txBody>
      <dsp:txXfrm>
        <a:off x="3942105" y="196624"/>
        <a:ext cx="2553267" cy="1123599"/>
      </dsp:txXfrm>
    </dsp:sp>
    <dsp:sp modelId="{5B34614F-82C1-4CED-8FC9-177640061635}">
      <dsp:nvSpPr>
        <dsp:cNvPr id="0" name=""/>
        <dsp:cNvSpPr/>
      </dsp:nvSpPr>
      <dsp:spPr>
        <a:xfrm rot="21497261">
          <a:off x="6574818" y="2810577"/>
          <a:ext cx="183744" cy="540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574830" y="2919454"/>
        <a:ext cx="128621" cy="324157"/>
      </dsp:txXfrm>
    </dsp:sp>
    <dsp:sp modelId="{51430B85-E580-4850-8120-9A027623C2E8}">
      <dsp:nvSpPr>
        <dsp:cNvPr id="0" name=""/>
        <dsp:cNvSpPr/>
      </dsp:nvSpPr>
      <dsp:spPr>
        <a:xfrm>
          <a:off x="6879129" y="2134621"/>
          <a:ext cx="3484856" cy="1589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Bahnschrift Condensed" panose="020B0502040204020203" pitchFamily="34" charset="0"/>
            </a:rPr>
            <a:t>3.Создание сообщества</a:t>
          </a:r>
        </a:p>
      </dsp:txBody>
      <dsp:txXfrm>
        <a:off x="7389474" y="2367326"/>
        <a:ext cx="2464166" cy="1123599"/>
      </dsp:txXfrm>
    </dsp:sp>
    <dsp:sp modelId="{D5F03CE6-4BB3-4DB9-9F01-2B2CC6D683B1}">
      <dsp:nvSpPr>
        <dsp:cNvPr id="0" name=""/>
        <dsp:cNvSpPr/>
      </dsp:nvSpPr>
      <dsp:spPr>
        <a:xfrm rot="5400000">
          <a:off x="5082407" y="3804736"/>
          <a:ext cx="272662" cy="540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123307" y="3871890"/>
        <a:ext cx="190863" cy="324157"/>
      </dsp:txXfrm>
    </dsp:sp>
    <dsp:sp modelId="{78C2E2E8-DC9F-40EE-8FD8-3DB86C71BCE5}">
      <dsp:nvSpPr>
        <dsp:cNvPr id="0" name=""/>
        <dsp:cNvSpPr/>
      </dsp:nvSpPr>
      <dsp:spPr>
        <a:xfrm>
          <a:off x="3442512" y="4339812"/>
          <a:ext cx="3552453" cy="1746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Bahnschrift Condensed" panose="020B0502040204020203" pitchFamily="34" charset="0"/>
            </a:rPr>
            <a:t>4.Выездная работа (сёла района).</a:t>
          </a:r>
        </a:p>
      </dsp:txBody>
      <dsp:txXfrm>
        <a:off x="3962757" y="4595520"/>
        <a:ext cx="2511963" cy="1234667"/>
      </dsp:txXfrm>
    </dsp:sp>
    <dsp:sp modelId="{5D35C032-BC8C-4F16-A9DF-F01977831921}">
      <dsp:nvSpPr>
        <dsp:cNvPr id="0" name=""/>
        <dsp:cNvSpPr/>
      </dsp:nvSpPr>
      <dsp:spPr>
        <a:xfrm rot="10902734">
          <a:off x="3695967" y="2717367"/>
          <a:ext cx="145037" cy="540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3739468" y="2826070"/>
        <a:ext cx="101526" cy="324157"/>
      </dsp:txXfrm>
    </dsp:sp>
    <dsp:sp modelId="{6A9D7C6E-DCAE-4491-BF6E-F82DAFB0877E}">
      <dsp:nvSpPr>
        <dsp:cNvPr id="0" name=""/>
        <dsp:cNvSpPr/>
      </dsp:nvSpPr>
      <dsp:spPr>
        <a:xfrm>
          <a:off x="0" y="2134626"/>
          <a:ext cx="3631840" cy="1589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Condensed" panose="020B0502040204020203" pitchFamily="34" charset="0"/>
            </a:rPr>
            <a:t>2. Образовательная программа « Школа диабета в аптеке»</a:t>
          </a:r>
        </a:p>
      </dsp:txBody>
      <dsp:txXfrm>
        <a:off x="531871" y="2367331"/>
        <a:ext cx="2568098" cy="1123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64729-BCC9-8E00-420A-B7BE0EFC6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2C32C-FA7C-15AA-0C7D-3319996C3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93756-0455-D66D-1780-79540E37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0254A7-A04C-AE78-B4F2-FA0BAE58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DA9909-B629-057C-1441-27D6B0C8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6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C766C-8040-AF07-AD38-B8FC89D0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7AB112-D7CE-C96A-599F-1CF26032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0DD10-C78C-586A-F3C1-13EF04F8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E4AF5-6EFD-1217-E28A-47D6AC71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AAEDE5-B4E3-CEE9-AFFA-B8950864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A3FEDC-0085-32A9-A56A-6557DFC46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E7A3A8-E9D6-10DA-4039-827C373C4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A14F8-5EB7-CE2B-077C-34256868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028E9-B4D9-2A53-430F-9AA47CA9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018B7-8CDF-3C30-36A1-46A7F230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183D5-4C8F-763E-9536-F1058DD5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D274E-3D99-A638-65AD-73A5851A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63CCD-8B8D-82BE-AE10-6EFF580D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D039E-908A-266B-A237-60AA90E9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6B203-D2B8-64DF-2F8F-842836A2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7FF43-8532-4AF3-EDBD-C43CA681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E37863-C65E-6121-5630-179AF5FA7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137BB-4DDB-C447-FCCF-46216E88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CE4A-0C3A-44B6-3B2A-30DDB1E0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ACBEA-8228-800B-B91D-E2B3EF11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8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648A7-2C85-7795-9CB5-181B680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ABC0B-4FC0-9269-B7B7-03B4C0F3F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9CDBAA-4597-A94E-0C6D-89E980A0C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BD00B7-9BDD-2A81-1187-73B35DB9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20B4F0-A56A-0EC8-CDE2-106E371B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42455-074F-AD8B-CAE6-8BEDC43C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9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D307F-6E1D-CDA6-A02F-63964611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9FEB15-D181-18B9-DF0A-85E0B150C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017318-224F-B934-39EC-D7A725200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624EAB-3A3C-5972-EB53-7546643BD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E2BE8A-2FD9-3FB9-9ABC-8ED5135CD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7271A6-61F1-F251-4B8D-B76A83F2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1C072-2A55-0EA4-1A12-FF9607D4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D78B6B-A960-87EC-F9E7-E68BF972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1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46CC8-D807-4ABC-F491-FF240935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899859-E683-2104-15D6-90CDB1E9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F1434C-9EBE-0E4A-7820-6D109424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9DC378-0906-6153-B6F4-73A89B29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AFC360-8E5D-02D9-A156-003A4FBB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BCE0BD-EB53-2628-48FC-A3A6C983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1A2A2-A935-4A9A-9CF2-D4FCB2AE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8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F99D3-9DB7-5813-DAE1-5683F2E3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2CEEF-1FFA-7991-FB58-A038E74C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2342B-8E5F-3AB3-B570-6CD531EC4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5327C7-03A2-64FC-8CE4-64C709E2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059186-79C5-7A51-7DC5-5CE3F3B6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92A4DC-3335-5427-4896-B6A3BD6C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3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7CE13-81BF-C802-45A8-6087B0B5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BA43E0-230D-2714-06D1-4F9BC0228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316556-1ADE-BB2F-0752-21DCB797B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AC1047-28FD-4787-F320-9D5DD260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0F9E87-26EB-C59F-33E8-38A053B2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65E310-3C4D-BFC5-5F9F-E2CB7671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5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E5A91-CC4F-3D04-1474-975612FE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C8B10-A3C0-AFC4-B0B3-6015AEBCF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D3E47-57AA-E0A8-7932-63017CD13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B3CAE-ED32-4F34-BFEC-D6DFDBE67D2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2C4EC-6074-14A4-5AFE-AA0ADCBCE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67C58-734E-37A2-9138-20998BCD6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FE7228-A3FF-4FB8-A24B-19498CDC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2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D6B46-B70C-67B5-07B2-47F06E71C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ahnschrift Condensed" panose="020B0502040204020203" pitchFamily="34" charset="0"/>
              </a:rPr>
              <a:t>«Здоровый выбор: от лекарств – к здоровью»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D2C5D5-44E2-229F-070A-37BDF1F87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7810" y="4496585"/>
            <a:ext cx="3560190" cy="1894787"/>
          </a:xfrm>
        </p:spPr>
        <p:txBody>
          <a:bodyPr/>
          <a:lstStyle/>
          <a:p>
            <a:r>
              <a:rPr lang="ru-RU" dirty="0"/>
              <a:t>Автор: Маркелова Екатерина Владимировна, провизор.</a:t>
            </a:r>
          </a:p>
        </p:txBody>
      </p:sp>
      <p:pic>
        <p:nvPicPr>
          <p:cNvPr id="12" name="Рисунок 11" descr="Изображение выглядит как еда, Продовольственная группа, фрукт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C20E7DB4-B546-917D-F12B-41B77B1AB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1" y="3733014"/>
            <a:ext cx="4776246" cy="28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20"/>
    </mc:Choice>
    <mc:Fallback>
      <p:transition spd="slow" advTm="153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CAEB3-9A9B-262E-19C0-AA04A492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196548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41A80-7825-5AC5-7BAF-6B065285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487"/>
            <a:ext cx="10515600" cy="57244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300" b="1" u="sng" dirty="0">
                <a:latin typeface="Bahnschrift Condensed" panose="020B0502040204020203" pitchFamily="34" charset="0"/>
              </a:rPr>
              <a:t>     Бюджет.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Bahnschrift Condensed" panose="020B0502040204020203" pitchFamily="34" charset="0"/>
              </a:rPr>
              <a:t>Оформление уголка здоровья 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(стенд, информационные материалы) - 15 000 рублей;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2. Печать памяток, дневников диабетиков – 20 000 рублей;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3. Глюкометры и тест полоски для обучения – 15 000 рублей;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4. Инвентарь для скандинавской ходьбы – 15 000 рублей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5. Продукты для кулинарных мастер-классов – 15 000 рублей;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6. Транспортные расходы ( выезды в села) – 20 000 рублей;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7. Оплата привлечённых специалистов ( инструктор, диетолог) – 20 000 рублей.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8. Непредвиденные расходы – 15 000 рублей.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ИТОГО:   125 000 рублей</a:t>
            </a:r>
          </a:p>
          <a:p>
            <a:pPr marL="514350" indent="-514350">
              <a:buAutoNum type="arabicPeriod"/>
            </a:pPr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1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BE383-3A70-AAA5-F264-D15FC68D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584462"/>
            <a:ext cx="10515600" cy="4713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B8DC9-E3EC-31E5-085B-0C8C437FF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047"/>
            <a:ext cx="10515600" cy="5667916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0203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C16CC-9620-4328-D4C7-6C3206C9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28" y="457200"/>
            <a:ext cx="7531783" cy="16002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Bahnschrift Condensed" panose="020B0502040204020203" pitchFamily="34" charset="0"/>
              </a:rPr>
            </a:br>
            <a:br>
              <a:rPr lang="ru-RU" dirty="0">
                <a:latin typeface="Bahnschrift Condensed" panose="020B0502040204020203" pitchFamily="34" charset="0"/>
              </a:rPr>
            </a:br>
            <a:br>
              <a:rPr lang="ru-RU" dirty="0">
                <a:latin typeface="Bahnschrift Condensed" panose="020B0502040204020203" pitchFamily="34" charset="0"/>
              </a:rPr>
            </a:br>
            <a:br>
              <a:rPr lang="ru-RU" dirty="0">
                <a:latin typeface="Bahnschrift Condensed" panose="020B0502040204020203" pitchFamily="34" charset="0"/>
              </a:rPr>
            </a:br>
            <a:br>
              <a:rPr lang="ru-RU" dirty="0">
                <a:latin typeface="Bahnschrift Condensed" panose="020B0502040204020203" pitchFamily="34" charset="0"/>
              </a:rPr>
            </a:b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sz="3100" dirty="0">
                <a:latin typeface="Bahnschrift Condensed" panose="020B0502040204020203" pitchFamily="34" charset="0"/>
              </a:rPr>
              <a:t>Давайте знакомиться! </a:t>
            </a:r>
            <a:br>
              <a:rPr lang="ru-RU" sz="3100" dirty="0">
                <a:latin typeface="Bahnschrift Condensed" panose="020B0502040204020203" pitchFamily="34" charset="0"/>
              </a:rPr>
            </a:br>
            <a:r>
              <a:rPr lang="ru-RU" sz="3100" dirty="0">
                <a:latin typeface="Bahnschrift Condensed" panose="020B0502040204020203" pitchFamily="34" charset="0"/>
              </a:rPr>
              <a:t>Я, Маркелова Екатерина - провизор, заведующий аптеки, по отпуску лек. препаратов льготным категориям граждан </a:t>
            </a:r>
            <a:br>
              <a:rPr lang="ru-RU" sz="3100" dirty="0">
                <a:latin typeface="Bahnschrift Condensed" panose="020B0502040204020203" pitchFamily="34" charset="0"/>
              </a:rPr>
            </a:br>
            <a:r>
              <a:rPr lang="ru-RU" sz="3100" dirty="0">
                <a:latin typeface="Bahnschrift Condensed" panose="020B0502040204020203" pitchFamily="34" charset="0"/>
              </a:rPr>
              <a:t>ТОГБУЗ «Жердевской ЦРБ» Тамбовской области.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CC59E9-95F7-634D-D270-387ECD0DF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0" y="2057400"/>
            <a:ext cx="147687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Изображение выглядит как одежда, человек, Человеческое лицо, магазин">
            <a:extLst>
              <a:ext uri="{FF2B5EF4-FFF2-40B4-BE49-F238E27FC236}">
                <a16:creationId xmlns:a16="http://schemas.microsoft.com/office/drawing/2014/main" id="{CAC8E265-6EA6-D072-AECF-CD6908E70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527142"/>
            <a:ext cx="2600995" cy="3120271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78CAF3D2-4769-5B40-88AD-8D29FD8D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27" y="2057400"/>
            <a:ext cx="7531783" cy="4343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Bahnschrift Condensed" panose="020B0502040204020203" pitchFamily="34" charset="0"/>
              </a:rPr>
              <a:t>     Каждый день, отпуская льготные лекарства пациентам с сахарным диабетом, мы видим одну и ту же картину: люди радостно уносят пакеты с препаратами, уверенные, что это и есть залог их здоровья. </a:t>
            </a:r>
          </a:p>
          <a:p>
            <a:pPr marL="0" indent="0" algn="just">
              <a:buNone/>
            </a:pPr>
            <a:r>
              <a:rPr lang="ru-RU" sz="2800" dirty="0">
                <a:latin typeface="Bahnschrift Condensed" panose="020B0502040204020203" pitchFamily="34" charset="0"/>
              </a:rPr>
              <a:t>     Но статистика неумолима: осложнения диабета продолжают расти, пакеты с лекарствами увеличиваются в размерах. Почему? </a:t>
            </a:r>
          </a:p>
          <a:p>
            <a:pPr marL="0" indent="0" algn="just">
              <a:buNone/>
            </a:pPr>
            <a:r>
              <a:rPr lang="ru-RU" sz="2800" dirty="0">
                <a:latin typeface="Bahnschrift Condensed" panose="020B0502040204020203" pitchFamily="34" charset="0"/>
              </a:rPr>
              <a:t>     Потому что лекарства без диеты, физической активности и самоконтроля не работают в полную силу.</a:t>
            </a:r>
          </a:p>
          <a:p>
            <a:pPr marL="0" indent="0" algn="just">
              <a:buNone/>
            </a:pPr>
            <a:r>
              <a:rPr lang="ru-RU" sz="2800" dirty="0">
                <a:latin typeface="Bahnschrift Condensed" panose="020B0502040204020203" pitchFamily="34" charset="0"/>
              </a:rPr>
              <a:t>     Пациенты не понимают, что таблетки – лишь костыль, а ходить нужно самому.</a:t>
            </a:r>
          </a:p>
        </p:txBody>
      </p:sp>
    </p:spTree>
    <p:extLst>
      <p:ext uri="{BB962C8B-B14F-4D97-AF65-F5344CB8AC3E}">
        <p14:creationId xmlns:p14="http://schemas.microsoft.com/office/powerpoint/2010/main" val="16346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967C1-CC61-CE5D-2492-CC6322D4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405352"/>
            <a:ext cx="10515600" cy="188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8761B-62E9-80E2-EFD3-1A3C2976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181"/>
            <a:ext cx="10515600" cy="56207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     В Жердевском районе в 2025 году выявлено 26 новых случаев диабета.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     Сколько из этих людей действительно изменят образ жизни? 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     Единицы.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     Остальные продолжат «лечиться» только таблетками, приближая осложнения.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     Мой проект – это попытка изменить эту ситуацию, превратив аптеку из пункта выдачи в центр мотивации и знаний.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 Аптека – идеальное место, чтобы поймать этот момент и изменить сознание.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     Я хочу, чтобы наши пациенты уходили не только с лекарствами, но и с пониманием, как жить полноценно, а не просто «заедать» болезнь таблетками.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9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D90B4-E025-EF92-1E45-01D54A5C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2231"/>
            <a:ext cx="10515600" cy="2922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D086B80-049F-83AC-F042-AC72DECA6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499"/>
            <a:ext cx="10515600" cy="5790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Bahnschrift Condensed" panose="020B0502040204020203" pitchFamily="34" charset="0"/>
              </a:rPr>
              <a:t>- </a:t>
            </a:r>
            <a:r>
              <a:rPr lang="ru-RU" sz="3200" b="1" u="sng" dirty="0">
                <a:latin typeface="Bahnschrift Condensed" panose="020B0502040204020203" pitchFamily="34" charset="0"/>
              </a:rPr>
              <a:t>ЦЕЛЬ ПРОЕКТА.</a:t>
            </a:r>
          </a:p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Повышение приверженности лечению и выполнению врачебных рекомендаций среди пациентов с сахарным диабетом 2 типа в г. Жердевка через создание консультативного центра на базе аптеки и систему «равного» наставничества.</a:t>
            </a:r>
          </a:p>
          <a:p>
            <a:pPr>
              <a:buFontTx/>
              <a:buChar char="-"/>
            </a:pPr>
            <a:r>
              <a:rPr lang="ru-RU" sz="3200" b="1" u="sng" dirty="0">
                <a:latin typeface="Bahnschrift Condensed" panose="020B0502040204020203" pitchFamily="34" charset="0"/>
              </a:rPr>
              <a:t>ЗАДАЧИ:</a:t>
            </a:r>
          </a:p>
          <a:p>
            <a:pPr marL="742950" indent="-742950">
              <a:buAutoNum type="arabicPeriod"/>
            </a:pPr>
            <a:r>
              <a:rPr lang="ru-RU" sz="2400" dirty="0">
                <a:latin typeface="Bahnschrift Condensed" panose="020B0502040204020203" pitchFamily="34" charset="0"/>
              </a:rPr>
              <a:t>Создать на базе аптеки уголок здоровья «Диабет: контроль и качество жизни».</a:t>
            </a:r>
          </a:p>
          <a:p>
            <a:pPr marL="742950" indent="-742950">
              <a:buAutoNum type="arabicPeriod"/>
            </a:pPr>
            <a:r>
              <a:rPr lang="ru-RU" sz="2400" dirty="0">
                <a:latin typeface="Bahnschrift Condensed" panose="020B0502040204020203" pitchFamily="34" charset="0"/>
              </a:rPr>
              <a:t>Обучить пациентов навыкам самоконтроля (измерение глюкозы, ведение дневника, коррекция питания).</a:t>
            </a:r>
          </a:p>
          <a:p>
            <a:pPr marL="742950" indent="-742950">
              <a:buAutoNum type="arabicPeriod"/>
            </a:pPr>
            <a:r>
              <a:rPr lang="ru-RU" sz="2400" dirty="0">
                <a:latin typeface="Bahnschrift Condensed" panose="020B0502040204020203" pitchFamily="34" charset="0"/>
              </a:rPr>
              <a:t>Сформировать у пациентов понимание, что лекарства – лишь часть, а главное – образ жизни.</a:t>
            </a:r>
          </a:p>
          <a:p>
            <a:pPr marL="742950" indent="-742950">
              <a:buAutoNum type="arabicPeriod"/>
            </a:pPr>
            <a:r>
              <a:rPr lang="ru-RU" sz="2400" dirty="0">
                <a:latin typeface="Bahnschrift Condensed" panose="020B0502040204020203" pitchFamily="34" charset="0"/>
              </a:rPr>
              <a:t>Подготовить из числа мотивированных пациентов «равных консультантов», которые будут помогать новичкам.</a:t>
            </a:r>
          </a:p>
          <a:p>
            <a:pPr marL="742950" indent="-742950">
              <a:buAutoNum type="arabicPeriod"/>
            </a:pPr>
            <a:r>
              <a:rPr lang="ru-RU" sz="2400" dirty="0">
                <a:latin typeface="Bahnschrift Condensed" panose="020B0502040204020203" pitchFamily="34" charset="0"/>
              </a:rPr>
              <a:t>Вовлечь медицинских работников Жердевской ЦРБ в совместную работу с аптекой.</a:t>
            </a:r>
          </a:p>
        </p:txBody>
      </p:sp>
    </p:spTree>
    <p:extLst>
      <p:ext uri="{BB962C8B-B14F-4D97-AF65-F5344CB8AC3E}">
        <p14:creationId xmlns:p14="http://schemas.microsoft.com/office/powerpoint/2010/main" val="381448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03F7C-1ED3-ED50-BCE7-D7315A2F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367644"/>
            <a:ext cx="10515600" cy="1885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764B6-97B6-7DA1-7636-B81862D7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328"/>
            <a:ext cx="6081074" cy="5639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Bahnschrift Condensed" panose="020B0502040204020203" pitchFamily="34" charset="0"/>
              </a:rPr>
              <a:t>  </a:t>
            </a:r>
            <a:r>
              <a:rPr lang="ru-RU" sz="3200" b="1" u="sng" dirty="0">
                <a:latin typeface="Bahnschrift Condensed" panose="020B0502040204020203" pitchFamily="34" charset="0"/>
              </a:rPr>
              <a:t>ЦЕЛЕВАЯ АУДИТОРИЯ:</a:t>
            </a:r>
          </a:p>
          <a:p>
            <a:pPr>
              <a:buFontTx/>
              <a:buChar char="-"/>
            </a:pPr>
            <a:r>
              <a:rPr lang="ru-RU" sz="3200" dirty="0">
                <a:latin typeface="Bahnschrift Condensed" panose="020B0502040204020203" pitchFamily="34" charset="0"/>
              </a:rPr>
              <a:t>Пациенты с сахарным диабетом 2 типа, 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получающие льготные лекарства в аптеке;</a:t>
            </a:r>
          </a:p>
          <a:p>
            <a:pPr>
              <a:buFontTx/>
              <a:buChar char="-"/>
            </a:pPr>
            <a:r>
              <a:rPr lang="ru-RU" sz="3200" dirty="0">
                <a:latin typeface="Bahnschrift Condensed" panose="020B0502040204020203" pitchFamily="34" charset="0"/>
              </a:rPr>
              <a:t>Впервые выявленные пациенты;</a:t>
            </a:r>
          </a:p>
          <a:p>
            <a:pPr>
              <a:buFontTx/>
              <a:buChar char="-"/>
            </a:pPr>
            <a:r>
              <a:rPr lang="ru-RU" sz="3200" dirty="0">
                <a:latin typeface="Bahnschrift Condensed" panose="020B0502040204020203" pitchFamily="34" charset="0"/>
              </a:rPr>
              <a:t>Родственники пациентов (часто именно 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они контролируют лечение).</a:t>
            </a:r>
          </a:p>
          <a:p>
            <a:pPr>
              <a:buFontTx/>
              <a:buChar char="-"/>
            </a:pPr>
            <a:r>
              <a:rPr lang="ru-RU" sz="3200" dirty="0">
                <a:latin typeface="Bahnschrift Condensed" panose="020B0502040204020203" pitchFamily="34" charset="0"/>
              </a:rPr>
              <a:t>Женщины 35-60 лет – как основные </a:t>
            </a:r>
          </a:p>
          <a:p>
            <a:pPr marL="0" indent="0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хранительницы здоровья в семье.</a:t>
            </a:r>
          </a:p>
          <a:p>
            <a:endParaRPr lang="ru-RU" sz="3200" b="1" dirty="0"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 descr="Изображение выглядит как человек, одежда, здравоохранение, Лаборатория">
            <a:extLst>
              <a:ext uri="{FF2B5EF4-FFF2-40B4-BE49-F238E27FC236}">
                <a16:creationId xmlns:a16="http://schemas.microsoft.com/office/drawing/2014/main" id="{B079A899-5902-A466-6E6A-645F4546F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3" y="537328"/>
            <a:ext cx="4829272" cy="45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6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1EB40-2587-C4CB-7639-556C8C94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320510"/>
            <a:ext cx="10515600" cy="1131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126F9-60A1-3546-1811-148A4CF5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047"/>
            <a:ext cx="10515600" cy="566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u="sng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ru-RU" sz="3200" b="1" u="sng" dirty="0">
                <a:latin typeface="Bahnschrift Condensed" panose="020B0502040204020203" pitchFamily="34" charset="0"/>
              </a:rPr>
              <a:t>ПАРТНЁРЫ.</a:t>
            </a:r>
            <a:endParaRPr lang="ru-RU" sz="3200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Жердевская ЦРБ </a:t>
            </a:r>
          </a:p>
          <a:p>
            <a:pPr marL="0" indent="0" algn="ctr">
              <a:buNone/>
            </a:pPr>
            <a:r>
              <a:rPr lang="ru-RU" sz="1600" dirty="0">
                <a:latin typeface="Bahnschrift Condensed" panose="020B0502040204020203" pitchFamily="34" charset="0"/>
              </a:rPr>
              <a:t>Направление пациентов, </a:t>
            </a:r>
          </a:p>
          <a:p>
            <a:pPr marL="0" indent="0" algn="ctr">
              <a:buNone/>
            </a:pPr>
            <a:r>
              <a:rPr lang="ru-RU" sz="1600" dirty="0">
                <a:latin typeface="Bahnschrift Condensed" panose="020B0502040204020203" pitchFamily="34" charset="0"/>
              </a:rPr>
              <a:t>участие врачей </a:t>
            </a:r>
            <a:r>
              <a:rPr lang="ru-RU" sz="1800" dirty="0">
                <a:latin typeface="Bahnschrift Condensed" panose="020B0502040204020203" pitchFamily="34" charset="0"/>
              </a:rPr>
              <a:t>в лекциях. </a:t>
            </a:r>
          </a:p>
          <a:p>
            <a:pPr marL="0" indent="0" algn="ctr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Социальная защита</a:t>
            </a:r>
          </a:p>
          <a:p>
            <a:pPr marL="0" indent="0" algn="ctr">
              <a:buNone/>
            </a:pPr>
            <a:r>
              <a:rPr lang="ru-RU" sz="1700" dirty="0">
                <a:latin typeface="Bahnschrift Condensed" panose="020B0502040204020203" pitchFamily="34" charset="0"/>
              </a:rPr>
              <a:t>Помощь в информировании льготников</a:t>
            </a:r>
          </a:p>
          <a:p>
            <a:pPr marL="0" indent="0" algn="ctr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Местные СМИ</a:t>
            </a:r>
          </a:p>
          <a:p>
            <a:pPr marL="0" indent="0" algn="ctr">
              <a:buNone/>
            </a:pPr>
            <a:r>
              <a:rPr lang="ru-RU" sz="1800" dirty="0">
                <a:latin typeface="Bahnschrift Condensed" panose="020B0502040204020203" pitchFamily="34" charset="0"/>
              </a:rPr>
              <a:t>Освещение.</a:t>
            </a:r>
            <a:endParaRPr lang="ru-RU" sz="1600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ru-RU" sz="3200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ru-RU" sz="3200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ru-RU" sz="3200" dirty="0"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 descr="Изображение выглядит как на открытом воздухе, небо, трава, облако">
            <a:extLst>
              <a:ext uri="{FF2B5EF4-FFF2-40B4-BE49-F238E27FC236}">
                <a16:creationId xmlns:a16="http://schemas.microsoft.com/office/drawing/2014/main" id="{378ABE07-EE96-D152-9EC0-742E5F89D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3" y="1906573"/>
            <a:ext cx="3347301" cy="2703134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а открытом воздухе, растение, небо, имущество">
            <a:extLst>
              <a:ext uri="{FF2B5EF4-FFF2-40B4-BE49-F238E27FC236}">
                <a16:creationId xmlns:a16="http://schemas.microsoft.com/office/drawing/2014/main" id="{EF473938-3A58-6268-AB78-0224216DA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1906573"/>
            <a:ext cx="3670955" cy="27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E3065-0864-E68C-2CD6-7D53CED6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301658"/>
            <a:ext cx="10515600" cy="301658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A6F12A-5EB4-0244-EE3C-7A4179EA6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679585"/>
              </p:ext>
            </p:extLst>
          </p:nvPr>
        </p:nvGraphicFramePr>
        <p:xfrm>
          <a:off x="989814" y="443060"/>
          <a:ext cx="10363986" cy="604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84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90023-479E-5705-F8A4-BB68CD79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9067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ahnschrift Condensed" panose="020B0502040204020203" pitchFamily="34" charset="0"/>
              </a:rPr>
              <a:t>ОЖИДАЕМЫЕ РЕЗУЛЬТАТЫ!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DBE5F9-AE09-81B0-B510-F556AB092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80388"/>
            <a:ext cx="5157787" cy="86035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>
                <a:latin typeface="Bahnschrift Condensed" panose="020B0502040204020203" pitchFamily="34" charset="0"/>
              </a:rPr>
              <a:t>КОЛИЧЕСТВЕННЫЕ: 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6DA7E-6464-BB49-02C4-5E16C905D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0747"/>
            <a:ext cx="5157787" cy="43489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Не менее 200 пациентов получат индивидуальные консультации в аптеке; 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Не менее 50 человек пройдут полный курс «Школа диабета»; 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Не менее 70% обученных пациентов начнут регулярно вести дневник самоконтроля; 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Снижение уровня гликированного гемоглобина у 60% участников через 6 месяцев;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Создание клуба;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Подготовка 3 « равных консультантов».</a:t>
            </a:r>
          </a:p>
          <a:p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BF3575-171F-2536-8AB5-B843EB0A8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980388"/>
            <a:ext cx="5183188" cy="860359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latin typeface="Bahnschrift Condensed" panose="020B0502040204020203" pitchFamily="34" charset="0"/>
            </a:endParaRPr>
          </a:p>
          <a:p>
            <a:pPr algn="ctr"/>
            <a:endParaRPr lang="ru-RU" sz="4000" dirty="0">
              <a:latin typeface="Bahnschrift Condensed" panose="020B0502040204020203" pitchFamily="34" charset="0"/>
            </a:endParaRPr>
          </a:p>
          <a:p>
            <a:pPr algn="ctr"/>
            <a:endParaRPr lang="ru-RU" sz="4000" dirty="0">
              <a:latin typeface="Bahnschrift Condensed" panose="020B0502040204020203" pitchFamily="34" charset="0"/>
            </a:endParaRPr>
          </a:p>
          <a:p>
            <a:pPr algn="ctr"/>
            <a:endParaRPr lang="ru-RU" sz="4000" dirty="0">
              <a:latin typeface="Bahnschrift Condensed" panose="020B0502040204020203" pitchFamily="34" charset="0"/>
            </a:endParaRPr>
          </a:p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КАЧЕСТВЕННЫЕ</a:t>
            </a:r>
            <a:r>
              <a:rPr lang="ru-RU" dirty="0">
                <a:latin typeface="Bahnschrift Condensed" panose="020B0502040204020203" pitchFamily="34" charset="0"/>
              </a:rPr>
              <a:t>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E341B-4C8F-8ED8-23F4-952CF5DD3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0747"/>
            <a:ext cx="5183188" cy="43489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Изменение отношения пациентов к лечению: понимание, что лекарства – не панацея, а лишь помощник;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Повышение мотивации к здоровому образу жизни;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Снижение страха и тревоги, связанных с диагнозом;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Укрепление связей между аптекой, больницей и населением.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4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3A31-D2A5-CBB1-2B82-0B576D9F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6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ahnschrift Condensed" panose="020B0502040204020203" pitchFamily="34" charset="0"/>
              </a:rPr>
              <a:t>РИСКИ И ИХ ПРЕОДОЛЕНИЕ.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1F3EFC7-AD95-0E61-87F6-7CDF05416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386361"/>
              </p:ext>
            </p:extLst>
          </p:nvPr>
        </p:nvGraphicFramePr>
        <p:xfrm>
          <a:off x="848412" y="1825624"/>
          <a:ext cx="10505388" cy="433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588">
                  <a:extLst>
                    <a:ext uri="{9D8B030D-6E8A-4147-A177-3AD203B41FA5}">
                      <a16:colId xmlns:a16="http://schemas.microsoft.com/office/drawing/2014/main" val="307524583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90878377"/>
                    </a:ext>
                  </a:extLst>
                </a:gridCol>
              </a:tblGrid>
              <a:tr h="108487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Bahnschrift Condensed" panose="020B0502040204020203" pitchFamily="34" charset="0"/>
                        </a:rPr>
                        <a:t>РИСК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Bahnschrift Condensed" panose="020B0502040204020203" pitchFamily="34" charset="0"/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35921"/>
                  </a:ext>
                </a:extLst>
              </a:tr>
              <a:tr h="1084876">
                <a:tc>
                  <a:txBody>
                    <a:bodyPr/>
                    <a:lstStyle/>
                    <a:p>
                      <a:r>
                        <a:rPr lang="ru-RU" dirty="0"/>
                        <a:t>Пациенты не хотят слушать, настроены только на получение лекарств.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Использовать момент выдачи лекарств для короткой, но эмоциональной беседы. Приводить примеры из жизни.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68127"/>
                  </a:ext>
                </a:extLst>
              </a:tr>
              <a:tr h="1084876">
                <a:tc>
                  <a:txBody>
                    <a:bodyPr/>
                    <a:lstStyle/>
                    <a:p>
                      <a:r>
                        <a:rPr lang="ru-RU" dirty="0"/>
                        <a:t>Нехватка времени у фармацевта.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Привлечь волонтёров из числа студентов или «равных консультантов» для помощи в уголке здоровья.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69951"/>
                  </a:ext>
                </a:extLst>
              </a:tr>
              <a:tr h="1084876">
                <a:tc>
                  <a:txBody>
                    <a:bodyPr/>
                    <a:lstStyle/>
                    <a:p>
                      <a:r>
                        <a:rPr lang="ru-RU" dirty="0"/>
                        <a:t>Сложность с выездами в сёла.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Использовать мобильные бригады ЦРБ, договориться о совместных выездах.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765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734</Words>
  <Application>Microsoft Office PowerPoint</Application>
  <PresentationFormat>Широкоэкранный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Bahnschrift Condensed</vt:lpstr>
      <vt:lpstr>Тема Office</vt:lpstr>
      <vt:lpstr>«Здоровый выбор: от лекарств – к здоровью»</vt:lpstr>
      <vt:lpstr>      Давайте знакомиться!  Я, Маркелова Екатерина - провизор, заведующий аптеки, по отпуску лек. препаратов льготным категориям граждан  ТОГБУЗ «Жердевской ЦРБ» Тамбовской области.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РЕЗУЛЬТАТЫ!</vt:lpstr>
      <vt:lpstr>РИСКИ И ИХ ПРЕОДОЛЕНИЕ.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2026-03-16T21:32:58Z</dcterms:created>
  <dcterms:modified xsi:type="dcterms:W3CDTF">2026-03-17T20:15:51Z</dcterms:modified>
</cp:coreProperties>
</file>