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9" r:id="rId7"/>
    <p:sldId id="2147473115" r:id="rId8"/>
    <p:sldId id="2147473116" r:id="rId9"/>
    <p:sldId id="268" r:id="rId10"/>
  </p:sldIdLst>
  <p:sldSz cx="18288000" cy="10287000"/>
  <p:notesSz cx="6858000" cy="9144000"/>
  <p:embeddedFontLst>
    <p:embeddedFont>
      <p:font typeface="Arial Black" panose="020B0A04020102020204" pitchFamily="34" charset="0"/>
      <p:bold r:id="rId12"/>
    </p:embeddedFont>
    <p:embeddedFont>
      <p:font typeface="Bahnschrift" panose="020B0502040204020203" pitchFamily="34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Now" panose="020B0604020202020204" charset="0"/>
      <p:regular r:id="rId19"/>
    </p:embeddedFont>
    <p:embeddedFont>
      <p:font typeface="Trebuchet MS" panose="020B0603020202020204" pitchFamily="34" charset="0"/>
      <p:regular r:id="rId20"/>
      <p:bold r:id="rId21"/>
      <p:italic r:id="rId22"/>
      <p:boldItalic r:id="rId23"/>
    </p:embeddedFont>
    <p:embeddedFont>
      <p:font typeface="Verdana" panose="020B0604030504040204" pitchFamily="34" charset="0"/>
      <p:regular r:id="rId24"/>
      <p:bold r:id="rId25"/>
      <p:italic r:id="rId26"/>
      <p:boldItalic r:id="rId27"/>
    </p:embeddedFont>
    <p:embeddedFont>
      <p:font typeface="Verdana Pro Bold" panose="020B0604020202020204" charset="0"/>
      <p:regular r:id="rId28"/>
      <p:bold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0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81" d="100"/>
          <a:sy n="81" d="100"/>
        </p:scale>
        <p:origin x="13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6C673-AC35-406C-9052-A26EFE07FD70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2DB6C-6ACB-49AB-8516-363993B03A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991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177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75478" y="654773"/>
            <a:ext cx="2978298" cy="3919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47" b="1" i="0">
                <a:solidFill>
                  <a:srgbClr val="02020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88672" y="6804611"/>
            <a:ext cx="12842034" cy="1140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414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0319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75476" y="654772"/>
            <a:ext cx="3300620" cy="391930"/>
          </a:xfrm>
        </p:spPr>
        <p:txBody>
          <a:bodyPr lIns="0" tIns="0" rIns="0" bIns="0"/>
          <a:lstStyle>
            <a:lvl1pPr>
              <a:defRPr sz="2547" b="1" i="0">
                <a:solidFill>
                  <a:srgbClr val="02020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93449" y="3194015"/>
            <a:ext cx="15670147" cy="1140875"/>
          </a:xfrm>
        </p:spPr>
        <p:txBody>
          <a:bodyPr lIns="0" tIns="0" rIns="0" bIns="0"/>
          <a:lstStyle>
            <a:lvl1pPr>
              <a:defRPr sz="7414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5076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303295" y="4196289"/>
            <a:ext cx="2070252" cy="1966140"/>
          </a:xfrm>
          <a:custGeom>
            <a:avLst/>
            <a:gdLst/>
            <a:ahLst/>
            <a:cxnLst/>
            <a:rect l="l" t="t" r="r" b="b"/>
            <a:pathLst>
              <a:path w="2275840" h="2161540">
                <a:moveTo>
                  <a:pt x="1638054" y="607"/>
                </a:moveTo>
                <a:lnTo>
                  <a:pt x="1681108" y="22860"/>
                </a:lnTo>
                <a:lnTo>
                  <a:pt x="1723068" y="46867"/>
                </a:lnTo>
                <a:lnTo>
                  <a:pt x="1763887" y="72580"/>
                </a:lnTo>
                <a:lnTo>
                  <a:pt x="1803516" y="99951"/>
                </a:lnTo>
                <a:lnTo>
                  <a:pt x="1841906" y="128931"/>
                </a:lnTo>
                <a:lnTo>
                  <a:pt x="1879008" y="159470"/>
                </a:lnTo>
                <a:lnTo>
                  <a:pt x="1914774" y="191521"/>
                </a:lnTo>
                <a:lnTo>
                  <a:pt x="1949156" y="225035"/>
                </a:lnTo>
                <a:lnTo>
                  <a:pt x="1982104" y="259963"/>
                </a:lnTo>
                <a:lnTo>
                  <a:pt x="2013571" y="296257"/>
                </a:lnTo>
                <a:lnTo>
                  <a:pt x="2043507" y="333867"/>
                </a:lnTo>
                <a:lnTo>
                  <a:pt x="2071863" y="372747"/>
                </a:lnTo>
                <a:lnTo>
                  <a:pt x="2098593" y="412846"/>
                </a:lnTo>
                <a:lnTo>
                  <a:pt x="2123646" y="454116"/>
                </a:lnTo>
                <a:lnTo>
                  <a:pt x="2146974" y="496508"/>
                </a:lnTo>
                <a:lnTo>
                  <a:pt x="2168528" y="539975"/>
                </a:lnTo>
                <a:lnTo>
                  <a:pt x="2188260" y="584467"/>
                </a:lnTo>
                <a:lnTo>
                  <a:pt x="2206122" y="629936"/>
                </a:lnTo>
                <a:lnTo>
                  <a:pt x="2222064" y="676333"/>
                </a:lnTo>
                <a:lnTo>
                  <a:pt x="2236039" y="723609"/>
                </a:lnTo>
                <a:lnTo>
                  <a:pt x="2247996" y="771717"/>
                </a:lnTo>
                <a:lnTo>
                  <a:pt x="2257889" y="820606"/>
                </a:lnTo>
                <a:lnTo>
                  <a:pt x="2265668" y="870230"/>
                </a:lnTo>
                <a:lnTo>
                  <a:pt x="2271284" y="920538"/>
                </a:lnTo>
                <a:lnTo>
                  <a:pt x="2274690" y="971483"/>
                </a:lnTo>
                <a:lnTo>
                  <a:pt x="2275836" y="1023015"/>
                </a:lnTo>
                <a:lnTo>
                  <a:pt x="2274838" y="1071116"/>
                </a:lnTo>
                <a:lnTo>
                  <a:pt x="2271869" y="1118708"/>
                </a:lnTo>
                <a:lnTo>
                  <a:pt x="2266970" y="1165751"/>
                </a:lnTo>
                <a:lnTo>
                  <a:pt x="2260179" y="1212206"/>
                </a:lnTo>
                <a:lnTo>
                  <a:pt x="2251537" y="1258035"/>
                </a:lnTo>
                <a:lnTo>
                  <a:pt x="2241082" y="1303196"/>
                </a:lnTo>
                <a:lnTo>
                  <a:pt x="2228855" y="1347651"/>
                </a:lnTo>
                <a:lnTo>
                  <a:pt x="2214894" y="1391360"/>
                </a:lnTo>
                <a:lnTo>
                  <a:pt x="2199240" y="1434284"/>
                </a:lnTo>
                <a:lnTo>
                  <a:pt x="2181931" y="1476383"/>
                </a:lnTo>
                <a:lnTo>
                  <a:pt x="2163008" y="1517618"/>
                </a:lnTo>
                <a:lnTo>
                  <a:pt x="2142509" y="1557950"/>
                </a:lnTo>
                <a:lnTo>
                  <a:pt x="2120475" y="1597337"/>
                </a:lnTo>
                <a:lnTo>
                  <a:pt x="2096944" y="1635742"/>
                </a:lnTo>
                <a:lnTo>
                  <a:pt x="2071956" y="1673125"/>
                </a:lnTo>
                <a:lnTo>
                  <a:pt x="2045552" y="1709446"/>
                </a:lnTo>
                <a:lnTo>
                  <a:pt x="2017769" y="1744666"/>
                </a:lnTo>
                <a:lnTo>
                  <a:pt x="1988648" y="1778745"/>
                </a:lnTo>
                <a:lnTo>
                  <a:pt x="1958228" y="1811643"/>
                </a:lnTo>
                <a:lnTo>
                  <a:pt x="1926549" y="1843322"/>
                </a:lnTo>
                <a:lnTo>
                  <a:pt x="1893650" y="1873742"/>
                </a:lnTo>
                <a:lnTo>
                  <a:pt x="1859571" y="1902862"/>
                </a:lnTo>
                <a:lnTo>
                  <a:pt x="1824351" y="1930645"/>
                </a:lnTo>
                <a:lnTo>
                  <a:pt x="1788030" y="1957050"/>
                </a:lnTo>
                <a:lnTo>
                  <a:pt x="1750647" y="1982037"/>
                </a:lnTo>
                <a:lnTo>
                  <a:pt x="1712242" y="2005568"/>
                </a:lnTo>
                <a:lnTo>
                  <a:pt x="1672854" y="2027602"/>
                </a:lnTo>
                <a:lnTo>
                  <a:pt x="1632522" y="2048101"/>
                </a:lnTo>
                <a:lnTo>
                  <a:pt x="1591287" y="2067024"/>
                </a:lnTo>
                <a:lnTo>
                  <a:pt x="1549187" y="2084333"/>
                </a:lnTo>
                <a:lnTo>
                  <a:pt x="1506263" y="2099987"/>
                </a:lnTo>
                <a:lnTo>
                  <a:pt x="1462553" y="2113948"/>
                </a:lnTo>
                <a:lnTo>
                  <a:pt x="1418097" y="2126175"/>
                </a:lnTo>
                <a:lnTo>
                  <a:pt x="1372935" y="2136629"/>
                </a:lnTo>
                <a:lnTo>
                  <a:pt x="1327106" y="2145272"/>
                </a:lnTo>
                <a:lnTo>
                  <a:pt x="1280650" y="2152062"/>
                </a:lnTo>
                <a:lnTo>
                  <a:pt x="1233606" y="2156962"/>
                </a:lnTo>
                <a:lnTo>
                  <a:pt x="1186014" y="2159930"/>
                </a:lnTo>
                <a:lnTo>
                  <a:pt x="1137912" y="2160928"/>
                </a:lnTo>
                <a:lnTo>
                  <a:pt x="1089811" y="2159930"/>
                </a:lnTo>
                <a:lnTo>
                  <a:pt x="1042219" y="2156962"/>
                </a:lnTo>
                <a:lnTo>
                  <a:pt x="995175" y="2152062"/>
                </a:lnTo>
                <a:lnTo>
                  <a:pt x="948719" y="2145272"/>
                </a:lnTo>
                <a:lnTo>
                  <a:pt x="902890" y="2136629"/>
                </a:lnTo>
                <a:lnTo>
                  <a:pt x="857729" y="2126175"/>
                </a:lnTo>
                <a:lnTo>
                  <a:pt x="813273" y="2113948"/>
                </a:lnTo>
                <a:lnTo>
                  <a:pt x="769564" y="2099987"/>
                </a:lnTo>
                <a:lnTo>
                  <a:pt x="726639" y="2084333"/>
                </a:lnTo>
                <a:lnTo>
                  <a:pt x="684540" y="2067024"/>
                </a:lnTo>
                <a:lnTo>
                  <a:pt x="643305" y="2048101"/>
                </a:lnTo>
                <a:lnTo>
                  <a:pt x="602974" y="2027602"/>
                </a:lnTo>
                <a:lnTo>
                  <a:pt x="563586" y="2005568"/>
                </a:lnTo>
                <a:lnTo>
                  <a:pt x="525181" y="1982037"/>
                </a:lnTo>
                <a:lnTo>
                  <a:pt x="487798" y="1957050"/>
                </a:lnTo>
                <a:lnTo>
                  <a:pt x="451477" y="1930645"/>
                </a:lnTo>
                <a:lnTo>
                  <a:pt x="416258" y="1902862"/>
                </a:lnTo>
                <a:lnTo>
                  <a:pt x="382179" y="1873742"/>
                </a:lnTo>
                <a:lnTo>
                  <a:pt x="349281" y="1843322"/>
                </a:lnTo>
                <a:lnTo>
                  <a:pt x="317602" y="1811643"/>
                </a:lnTo>
                <a:lnTo>
                  <a:pt x="287183" y="1778745"/>
                </a:lnTo>
                <a:lnTo>
                  <a:pt x="258062" y="1744666"/>
                </a:lnTo>
                <a:lnTo>
                  <a:pt x="230280" y="1709446"/>
                </a:lnTo>
                <a:lnTo>
                  <a:pt x="203876" y="1673125"/>
                </a:lnTo>
                <a:lnTo>
                  <a:pt x="178888" y="1635742"/>
                </a:lnTo>
                <a:lnTo>
                  <a:pt x="155358" y="1597337"/>
                </a:lnTo>
                <a:lnTo>
                  <a:pt x="133324" y="1557950"/>
                </a:lnTo>
                <a:lnTo>
                  <a:pt x="112825" y="1517618"/>
                </a:lnTo>
                <a:lnTo>
                  <a:pt x="93902" y="1476383"/>
                </a:lnTo>
                <a:lnTo>
                  <a:pt x="76594" y="1434284"/>
                </a:lnTo>
                <a:lnTo>
                  <a:pt x="60940" y="1391360"/>
                </a:lnTo>
                <a:lnTo>
                  <a:pt x="46980" y="1347651"/>
                </a:lnTo>
                <a:lnTo>
                  <a:pt x="34752" y="1303196"/>
                </a:lnTo>
                <a:lnTo>
                  <a:pt x="24298" y="1258035"/>
                </a:lnTo>
                <a:lnTo>
                  <a:pt x="15656" y="1212206"/>
                </a:lnTo>
                <a:lnTo>
                  <a:pt x="8865" y="1165751"/>
                </a:lnTo>
                <a:lnTo>
                  <a:pt x="3966" y="1118708"/>
                </a:lnTo>
                <a:lnTo>
                  <a:pt x="998" y="1071116"/>
                </a:lnTo>
                <a:lnTo>
                  <a:pt x="0" y="1023015"/>
                </a:lnTo>
                <a:lnTo>
                  <a:pt x="1148" y="971428"/>
                </a:lnTo>
                <a:lnTo>
                  <a:pt x="4561" y="920429"/>
                </a:lnTo>
                <a:lnTo>
                  <a:pt x="10190" y="870069"/>
                </a:lnTo>
                <a:lnTo>
                  <a:pt x="17986" y="820395"/>
                </a:lnTo>
                <a:lnTo>
                  <a:pt x="27900" y="771456"/>
                </a:lnTo>
                <a:lnTo>
                  <a:pt x="39883" y="723302"/>
                </a:lnTo>
                <a:lnTo>
                  <a:pt x="53887" y="675980"/>
                </a:lnTo>
                <a:lnTo>
                  <a:pt x="69863" y="629541"/>
                </a:lnTo>
                <a:lnTo>
                  <a:pt x="87762" y="584031"/>
                </a:lnTo>
                <a:lnTo>
                  <a:pt x="107536" y="539501"/>
                </a:lnTo>
                <a:lnTo>
                  <a:pt x="129135" y="496000"/>
                </a:lnTo>
                <a:lnTo>
                  <a:pt x="152511" y="453574"/>
                </a:lnTo>
                <a:lnTo>
                  <a:pt x="177615" y="412275"/>
                </a:lnTo>
                <a:lnTo>
                  <a:pt x="204398" y="372150"/>
                </a:lnTo>
                <a:lnTo>
                  <a:pt x="232811" y="333248"/>
                </a:lnTo>
                <a:lnTo>
                  <a:pt x="262807" y="295618"/>
                </a:lnTo>
                <a:lnTo>
                  <a:pt x="294335" y="259308"/>
                </a:lnTo>
                <a:lnTo>
                  <a:pt x="327348" y="224368"/>
                </a:lnTo>
                <a:lnTo>
                  <a:pt x="361796" y="190846"/>
                </a:lnTo>
                <a:lnTo>
                  <a:pt x="397631" y="158791"/>
                </a:lnTo>
                <a:lnTo>
                  <a:pt x="434803" y="128252"/>
                </a:lnTo>
                <a:lnTo>
                  <a:pt x="473265" y="99277"/>
                </a:lnTo>
                <a:lnTo>
                  <a:pt x="512967" y="71916"/>
                </a:lnTo>
                <a:lnTo>
                  <a:pt x="553860" y="46217"/>
                </a:lnTo>
                <a:lnTo>
                  <a:pt x="595897" y="22228"/>
                </a:lnTo>
                <a:lnTo>
                  <a:pt x="6390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17" name="bg object 17"/>
          <p:cNvSpPr/>
          <p:nvPr/>
        </p:nvSpPr>
        <p:spPr>
          <a:xfrm>
            <a:off x="6612779" y="4400041"/>
            <a:ext cx="1451602" cy="1451501"/>
          </a:xfrm>
          <a:custGeom>
            <a:avLst/>
            <a:gdLst/>
            <a:ahLst/>
            <a:cxnLst/>
            <a:rect l="l" t="t" r="r" b="b"/>
            <a:pathLst>
              <a:path w="1595754" h="1595754">
                <a:moveTo>
                  <a:pt x="1595396" y="797703"/>
                </a:moveTo>
                <a:lnTo>
                  <a:pt x="1593940" y="846296"/>
                </a:lnTo>
                <a:lnTo>
                  <a:pt x="1589628" y="894119"/>
                </a:lnTo>
                <a:lnTo>
                  <a:pt x="1582544" y="941089"/>
                </a:lnTo>
                <a:lnTo>
                  <a:pt x="1572771" y="987122"/>
                </a:lnTo>
                <a:lnTo>
                  <a:pt x="1560391" y="1032135"/>
                </a:lnTo>
                <a:lnTo>
                  <a:pt x="1545490" y="1076045"/>
                </a:lnTo>
                <a:lnTo>
                  <a:pt x="1528150" y="1118767"/>
                </a:lnTo>
                <a:lnTo>
                  <a:pt x="1508454" y="1160218"/>
                </a:lnTo>
                <a:lnTo>
                  <a:pt x="1486487" y="1200316"/>
                </a:lnTo>
                <a:lnTo>
                  <a:pt x="1462331" y="1238976"/>
                </a:lnTo>
                <a:lnTo>
                  <a:pt x="1436070" y="1276115"/>
                </a:lnTo>
                <a:lnTo>
                  <a:pt x="1407787" y="1311650"/>
                </a:lnTo>
                <a:lnTo>
                  <a:pt x="1377566" y="1345497"/>
                </a:lnTo>
                <a:lnTo>
                  <a:pt x="1345491" y="1377573"/>
                </a:lnTo>
                <a:lnTo>
                  <a:pt x="1311644" y="1407794"/>
                </a:lnTo>
                <a:lnTo>
                  <a:pt x="1276109" y="1436077"/>
                </a:lnTo>
                <a:lnTo>
                  <a:pt x="1238970" y="1462339"/>
                </a:lnTo>
                <a:lnTo>
                  <a:pt x="1200310" y="1486495"/>
                </a:lnTo>
                <a:lnTo>
                  <a:pt x="1160212" y="1508463"/>
                </a:lnTo>
                <a:lnTo>
                  <a:pt x="1118761" y="1528159"/>
                </a:lnTo>
                <a:lnTo>
                  <a:pt x="1076038" y="1545499"/>
                </a:lnTo>
                <a:lnTo>
                  <a:pt x="1032129" y="1560401"/>
                </a:lnTo>
                <a:lnTo>
                  <a:pt x="987115" y="1572780"/>
                </a:lnTo>
                <a:lnTo>
                  <a:pt x="941081" y="1582554"/>
                </a:lnTo>
                <a:lnTo>
                  <a:pt x="894111" y="1589639"/>
                </a:lnTo>
                <a:lnTo>
                  <a:pt x="846287" y="1593951"/>
                </a:lnTo>
                <a:lnTo>
                  <a:pt x="797692" y="1595406"/>
                </a:lnTo>
                <a:lnTo>
                  <a:pt x="749099" y="1593951"/>
                </a:lnTo>
                <a:lnTo>
                  <a:pt x="701276" y="1589639"/>
                </a:lnTo>
                <a:lnTo>
                  <a:pt x="654307" y="1582554"/>
                </a:lnTo>
                <a:lnTo>
                  <a:pt x="608274" y="1572780"/>
                </a:lnTo>
                <a:lnTo>
                  <a:pt x="563261" y="1560401"/>
                </a:lnTo>
                <a:lnTo>
                  <a:pt x="519352" y="1545499"/>
                </a:lnTo>
                <a:lnTo>
                  <a:pt x="476630" y="1528159"/>
                </a:lnTo>
                <a:lnTo>
                  <a:pt x="435179" y="1508463"/>
                </a:lnTo>
                <a:lnTo>
                  <a:pt x="395082" y="1486495"/>
                </a:lnTo>
                <a:lnTo>
                  <a:pt x="356423" y="1462339"/>
                </a:lnTo>
                <a:lnTo>
                  <a:pt x="319284" y="1436077"/>
                </a:lnTo>
                <a:lnTo>
                  <a:pt x="283750" y="1407794"/>
                </a:lnTo>
                <a:lnTo>
                  <a:pt x="249903" y="1377573"/>
                </a:lnTo>
                <a:lnTo>
                  <a:pt x="217828" y="1345497"/>
                </a:lnTo>
                <a:lnTo>
                  <a:pt x="187607" y="1311650"/>
                </a:lnTo>
                <a:lnTo>
                  <a:pt x="159325" y="1276115"/>
                </a:lnTo>
                <a:lnTo>
                  <a:pt x="133064" y="1238976"/>
                </a:lnTo>
                <a:lnTo>
                  <a:pt x="108908" y="1200316"/>
                </a:lnTo>
                <a:lnTo>
                  <a:pt x="86941" y="1160218"/>
                </a:lnTo>
                <a:lnTo>
                  <a:pt x="67246" y="1118767"/>
                </a:lnTo>
                <a:lnTo>
                  <a:pt x="49905" y="1076045"/>
                </a:lnTo>
                <a:lnTo>
                  <a:pt x="35004" y="1032135"/>
                </a:lnTo>
                <a:lnTo>
                  <a:pt x="22625" y="987122"/>
                </a:lnTo>
                <a:lnTo>
                  <a:pt x="12851" y="941089"/>
                </a:lnTo>
                <a:lnTo>
                  <a:pt x="5767" y="894119"/>
                </a:lnTo>
                <a:lnTo>
                  <a:pt x="1455" y="846296"/>
                </a:lnTo>
                <a:lnTo>
                  <a:pt x="0" y="797703"/>
                </a:lnTo>
                <a:lnTo>
                  <a:pt x="1455" y="749110"/>
                </a:lnTo>
                <a:lnTo>
                  <a:pt x="5767" y="701287"/>
                </a:lnTo>
                <a:lnTo>
                  <a:pt x="12851" y="654317"/>
                </a:lnTo>
                <a:lnTo>
                  <a:pt x="22625" y="608284"/>
                </a:lnTo>
                <a:lnTo>
                  <a:pt x="35004" y="563271"/>
                </a:lnTo>
                <a:lnTo>
                  <a:pt x="49905" y="519361"/>
                </a:lnTo>
                <a:lnTo>
                  <a:pt x="67246" y="476639"/>
                </a:lnTo>
                <a:lnTo>
                  <a:pt x="86941" y="435188"/>
                </a:lnTo>
                <a:lnTo>
                  <a:pt x="108908" y="395090"/>
                </a:lnTo>
                <a:lnTo>
                  <a:pt x="133064" y="356430"/>
                </a:lnTo>
                <a:lnTo>
                  <a:pt x="159325" y="319291"/>
                </a:lnTo>
                <a:lnTo>
                  <a:pt x="187607" y="283756"/>
                </a:lnTo>
                <a:lnTo>
                  <a:pt x="217828" y="249909"/>
                </a:lnTo>
                <a:lnTo>
                  <a:pt x="249903" y="217833"/>
                </a:lnTo>
                <a:lnTo>
                  <a:pt x="283750" y="187612"/>
                </a:lnTo>
                <a:lnTo>
                  <a:pt x="319284" y="159329"/>
                </a:lnTo>
                <a:lnTo>
                  <a:pt x="356423" y="133067"/>
                </a:lnTo>
                <a:lnTo>
                  <a:pt x="395082" y="108911"/>
                </a:lnTo>
                <a:lnTo>
                  <a:pt x="435179" y="86943"/>
                </a:lnTo>
                <a:lnTo>
                  <a:pt x="476630" y="67247"/>
                </a:lnTo>
                <a:lnTo>
                  <a:pt x="519352" y="49907"/>
                </a:lnTo>
                <a:lnTo>
                  <a:pt x="563261" y="35005"/>
                </a:lnTo>
                <a:lnTo>
                  <a:pt x="608274" y="22626"/>
                </a:lnTo>
                <a:lnTo>
                  <a:pt x="654307" y="12852"/>
                </a:lnTo>
                <a:lnTo>
                  <a:pt x="701276" y="5767"/>
                </a:lnTo>
                <a:lnTo>
                  <a:pt x="749099" y="1455"/>
                </a:lnTo>
                <a:lnTo>
                  <a:pt x="797692" y="0"/>
                </a:lnTo>
                <a:lnTo>
                  <a:pt x="846287" y="1455"/>
                </a:lnTo>
                <a:lnTo>
                  <a:pt x="894111" y="5767"/>
                </a:lnTo>
                <a:lnTo>
                  <a:pt x="941081" y="12852"/>
                </a:lnTo>
                <a:lnTo>
                  <a:pt x="987115" y="22626"/>
                </a:lnTo>
                <a:lnTo>
                  <a:pt x="1032129" y="35005"/>
                </a:lnTo>
                <a:lnTo>
                  <a:pt x="1076038" y="49907"/>
                </a:lnTo>
                <a:lnTo>
                  <a:pt x="1118761" y="67247"/>
                </a:lnTo>
                <a:lnTo>
                  <a:pt x="1160212" y="86943"/>
                </a:lnTo>
                <a:lnTo>
                  <a:pt x="1200310" y="108911"/>
                </a:lnTo>
                <a:lnTo>
                  <a:pt x="1238970" y="133067"/>
                </a:lnTo>
                <a:lnTo>
                  <a:pt x="1276109" y="159329"/>
                </a:lnTo>
                <a:lnTo>
                  <a:pt x="1311644" y="187612"/>
                </a:lnTo>
                <a:lnTo>
                  <a:pt x="1345491" y="217833"/>
                </a:lnTo>
                <a:lnTo>
                  <a:pt x="1377566" y="249909"/>
                </a:lnTo>
                <a:lnTo>
                  <a:pt x="1407787" y="283756"/>
                </a:lnTo>
                <a:lnTo>
                  <a:pt x="1436070" y="319291"/>
                </a:lnTo>
                <a:lnTo>
                  <a:pt x="1462331" y="356430"/>
                </a:lnTo>
                <a:lnTo>
                  <a:pt x="1486487" y="395090"/>
                </a:lnTo>
                <a:lnTo>
                  <a:pt x="1508454" y="435188"/>
                </a:lnTo>
                <a:lnTo>
                  <a:pt x="1528150" y="476639"/>
                </a:lnTo>
                <a:lnTo>
                  <a:pt x="1545490" y="519361"/>
                </a:lnTo>
                <a:lnTo>
                  <a:pt x="1560391" y="563271"/>
                </a:lnTo>
                <a:lnTo>
                  <a:pt x="1572771" y="608284"/>
                </a:lnTo>
                <a:lnTo>
                  <a:pt x="1582544" y="654317"/>
                </a:lnTo>
                <a:lnTo>
                  <a:pt x="1589628" y="701287"/>
                </a:lnTo>
                <a:lnTo>
                  <a:pt x="1593940" y="749110"/>
                </a:lnTo>
                <a:lnTo>
                  <a:pt x="1595396" y="797703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18" name="bg object 18"/>
          <p:cNvSpPr/>
          <p:nvPr/>
        </p:nvSpPr>
        <p:spPr>
          <a:xfrm>
            <a:off x="6352521" y="4195556"/>
            <a:ext cx="1974365" cy="1965562"/>
          </a:xfrm>
          <a:custGeom>
            <a:avLst/>
            <a:gdLst/>
            <a:ahLst/>
            <a:cxnLst/>
            <a:rect l="l" t="t" r="r" b="b"/>
            <a:pathLst>
              <a:path w="2170429" h="2160904">
                <a:moveTo>
                  <a:pt x="1943862" y="359219"/>
                </a:moveTo>
                <a:lnTo>
                  <a:pt x="1940572" y="310476"/>
                </a:lnTo>
                <a:lnTo>
                  <a:pt x="1931022" y="263715"/>
                </a:lnTo>
                <a:lnTo>
                  <a:pt x="1915629" y="219392"/>
                </a:lnTo>
                <a:lnTo>
                  <a:pt x="1894814" y="177914"/>
                </a:lnTo>
                <a:lnTo>
                  <a:pt x="1869008" y="139700"/>
                </a:lnTo>
                <a:lnTo>
                  <a:pt x="1838642" y="105206"/>
                </a:lnTo>
                <a:lnTo>
                  <a:pt x="1804149" y="74841"/>
                </a:lnTo>
                <a:lnTo>
                  <a:pt x="1765935" y="49034"/>
                </a:lnTo>
                <a:lnTo>
                  <a:pt x="1724456" y="28219"/>
                </a:lnTo>
                <a:lnTo>
                  <a:pt x="1680121" y="12827"/>
                </a:lnTo>
                <a:lnTo>
                  <a:pt x="1633372" y="3276"/>
                </a:lnTo>
                <a:lnTo>
                  <a:pt x="1584617" y="0"/>
                </a:lnTo>
                <a:lnTo>
                  <a:pt x="1534528" y="3479"/>
                </a:lnTo>
                <a:lnTo>
                  <a:pt x="1486573" y="13601"/>
                </a:lnTo>
                <a:lnTo>
                  <a:pt x="1441208" y="29908"/>
                </a:lnTo>
                <a:lnTo>
                  <a:pt x="1398917" y="51892"/>
                </a:lnTo>
                <a:lnTo>
                  <a:pt x="1360119" y="79108"/>
                </a:lnTo>
                <a:lnTo>
                  <a:pt x="1325295" y="111048"/>
                </a:lnTo>
                <a:lnTo>
                  <a:pt x="1084567" y="351370"/>
                </a:lnTo>
                <a:lnTo>
                  <a:pt x="843826" y="111048"/>
                </a:lnTo>
                <a:lnTo>
                  <a:pt x="809002" y="79108"/>
                </a:lnTo>
                <a:lnTo>
                  <a:pt x="770204" y="51892"/>
                </a:lnTo>
                <a:lnTo>
                  <a:pt x="727900" y="29908"/>
                </a:lnTo>
                <a:lnTo>
                  <a:pt x="682548" y="13601"/>
                </a:lnTo>
                <a:lnTo>
                  <a:pt x="634593" y="3479"/>
                </a:lnTo>
                <a:lnTo>
                  <a:pt x="584479" y="0"/>
                </a:lnTo>
                <a:lnTo>
                  <a:pt x="535736" y="3276"/>
                </a:lnTo>
                <a:lnTo>
                  <a:pt x="488988" y="12827"/>
                </a:lnTo>
                <a:lnTo>
                  <a:pt x="444652" y="28219"/>
                </a:lnTo>
                <a:lnTo>
                  <a:pt x="403174" y="49034"/>
                </a:lnTo>
                <a:lnTo>
                  <a:pt x="364972" y="74841"/>
                </a:lnTo>
                <a:lnTo>
                  <a:pt x="330466" y="105206"/>
                </a:lnTo>
                <a:lnTo>
                  <a:pt x="300101" y="139700"/>
                </a:lnTo>
                <a:lnTo>
                  <a:pt x="274294" y="177914"/>
                </a:lnTo>
                <a:lnTo>
                  <a:pt x="253479" y="219392"/>
                </a:lnTo>
                <a:lnTo>
                  <a:pt x="238086" y="263715"/>
                </a:lnTo>
                <a:lnTo>
                  <a:pt x="228523" y="310476"/>
                </a:lnTo>
                <a:lnTo>
                  <a:pt x="225247" y="359219"/>
                </a:lnTo>
                <a:lnTo>
                  <a:pt x="228549" y="408101"/>
                </a:lnTo>
                <a:lnTo>
                  <a:pt x="238163" y="454964"/>
                </a:lnTo>
                <a:lnTo>
                  <a:pt x="253644" y="499389"/>
                </a:lnTo>
                <a:lnTo>
                  <a:pt x="274574" y="540943"/>
                </a:lnTo>
                <a:lnTo>
                  <a:pt x="300520" y="579208"/>
                </a:lnTo>
                <a:lnTo>
                  <a:pt x="331025" y="613752"/>
                </a:lnTo>
                <a:lnTo>
                  <a:pt x="1084046" y="1367777"/>
                </a:lnTo>
                <a:lnTo>
                  <a:pt x="1837855" y="613956"/>
                </a:lnTo>
                <a:lnTo>
                  <a:pt x="1868424" y="579412"/>
                </a:lnTo>
                <a:lnTo>
                  <a:pt x="1894420" y="541121"/>
                </a:lnTo>
                <a:lnTo>
                  <a:pt x="1915401" y="499529"/>
                </a:lnTo>
                <a:lnTo>
                  <a:pt x="1930920" y="455053"/>
                </a:lnTo>
                <a:lnTo>
                  <a:pt x="1940547" y="408152"/>
                </a:lnTo>
                <a:lnTo>
                  <a:pt x="1943862" y="359219"/>
                </a:lnTo>
                <a:close/>
              </a:path>
              <a:path w="2170429" h="2160904">
                <a:moveTo>
                  <a:pt x="2170392" y="1365605"/>
                </a:moveTo>
                <a:lnTo>
                  <a:pt x="1804771" y="1365605"/>
                </a:lnTo>
                <a:lnTo>
                  <a:pt x="1783308" y="1407261"/>
                </a:lnTo>
                <a:lnTo>
                  <a:pt x="1759508" y="1447457"/>
                </a:lnTo>
                <a:lnTo>
                  <a:pt x="1733473" y="1486077"/>
                </a:lnTo>
                <a:lnTo>
                  <a:pt x="1705292" y="1523060"/>
                </a:lnTo>
                <a:lnTo>
                  <a:pt x="1675041" y="1558290"/>
                </a:lnTo>
                <a:lnTo>
                  <a:pt x="1642821" y="1591703"/>
                </a:lnTo>
                <a:lnTo>
                  <a:pt x="1608709" y="1623199"/>
                </a:lnTo>
                <a:lnTo>
                  <a:pt x="1572818" y="1652689"/>
                </a:lnTo>
                <a:lnTo>
                  <a:pt x="1535214" y="1680083"/>
                </a:lnTo>
                <a:lnTo>
                  <a:pt x="1495996" y="1705279"/>
                </a:lnTo>
                <a:lnTo>
                  <a:pt x="1455242" y="1728216"/>
                </a:lnTo>
                <a:lnTo>
                  <a:pt x="1413065" y="1748790"/>
                </a:lnTo>
                <a:lnTo>
                  <a:pt x="1369529" y="1766900"/>
                </a:lnTo>
                <a:lnTo>
                  <a:pt x="1324749" y="1782483"/>
                </a:lnTo>
                <a:lnTo>
                  <a:pt x="1278788" y="1795424"/>
                </a:lnTo>
                <a:lnTo>
                  <a:pt x="1231747" y="1805647"/>
                </a:lnTo>
                <a:lnTo>
                  <a:pt x="1183728" y="1813052"/>
                </a:lnTo>
                <a:lnTo>
                  <a:pt x="1134795" y="1817573"/>
                </a:lnTo>
                <a:lnTo>
                  <a:pt x="1085062" y="1819097"/>
                </a:lnTo>
                <a:lnTo>
                  <a:pt x="1035354" y="1817573"/>
                </a:lnTo>
                <a:lnTo>
                  <a:pt x="986472" y="1813052"/>
                </a:lnTo>
                <a:lnTo>
                  <a:pt x="938479" y="1805647"/>
                </a:lnTo>
                <a:lnTo>
                  <a:pt x="891463" y="1795424"/>
                </a:lnTo>
                <a:lnTo>
                  <a:pt x="845540" y="1782483"/>
                </a:lnTo>
                <a:lnTo>
                  <a:pt x="800773" y="1766900"/>
                </a:lnTo>
                <a:lnTo>
                  <a:pt x="757262" y="1748790"/>
                </a:lnTo>
                <a:lnTo>
                  <a:pt x="715098" y="1728216"/>
                </a:lnTo>
                <a:lnTo>
                  <a:pt x="674370" y="1705279"/>
                </a:lnTo>
                <a:lnTo>
                  <a:pt x="635165" y="1680083"/>
                </a:lnTo>
                <a:lnTo>
                  <a:pt x="597573" y="1652689"/>
                </a:lnTo>
                <a:lnTo>
                  <a:pt x="561670" y="1623199"/>
                </a:lnTo>
                <a:lnTo>
                  <a:pt x="527570" y="1591703"/>
                </a:lnTo>
                <a:lnTo>
                  <a:pt x="495363" y="1558290"/>
                </a:lnTo>
                <a:lnTo>
                  <a:pt x="465112" y="1523060"/>
                </a:lnTo>
                <a:lnTo>
                  <a:pt x="436930" y="1486077"/>
                </a:lnTo>
                <a:lnTo>
                  <a:pt x="410895" y="1447457"/>
                </a:lnTo>
                <a:lnTo>
                  <a:pt x="387096" y="1407261"/>
                </a:lnTo>
                <a:lnTo>
                  <a:pt x="365633" y="1365605"/>
                </a:lnTo>
                <a:lnTo>
                  <a:pt x="0" y="1365605"/>
                </a:lnTo>
                <a:lnTo>
                  <a:pt x="15494" y="1411262"/>
                </a:lnTo>
                <a:lnTo>
                  <a:pt x="32854" y="1456029"/>
                </a:lnTo>
                <a:lnTo>
                  <a:pt x="52006" y="1499857"/>
                </a:lnTo>
                <a:lnTo>
                  <a:pt x="72936" y="1542694"/>
                </a:lnTo>
                <a:lnTo>
                  <a:pt x="95580" y="1584515"/>
                </a:lnTo>
                <a:lnTo>
                  <a:pt x="119888" y="1625244"/>
                </a:lnTo>
                <a:lnTo>
                  <a:pt x="145834" y="1664868"/>
                </a:lnTo>
                <a:lnTo>
                  <a:pt x="173342" y="1703311"/>
                </a:lnTo>
                <a:lnTo>
                  <a:pt x="202399" y="1740547"/>
                </a:lnTo>
                <a:lnTo>
                  <a:pt x="232930" y="1776514"/>
                </a:lnTo>
                <a:lnTo>
                  <a:pt x="264909" y="1811185"/>
                </a:lnTo>
                <a:lnTo>
                  <a:pt x="298284" y="1844497"/>
                </a:lnTo>
                <a:lnTo>
                  <a:pt x="333006" y="1876412"/>
                </a:lnTo>
                <a:lnTo>
                  <a:pt x="369023" y="1906879"/>
                </a:lnTo>
                <a:lnTo>
                  <a:pt x="406311" y="1935861"/>
                </a:lnTo>
                <a:lnTo>
                  <a:pt x="444804" y="1963305"/>
                </a:lnTo>
                <a:lnTo>
                  <a:pt x="484454" y="1989175"/>
                </a:lnTo>
                <a:lnTo>
                  <a:pt x="525233" y="2013407"/>
                </a:lnTo>
                <a:lnTo>
                  <a:pt x="567080" y="2035962"/>
                </a:lnTo>
                <a:lnTo>
                  <a:pt x="609955" y="2056803"/>
                </a:lnTo>
                <a:lnTo>
                  <a:pt x="653808" y="2075878"/>
                </a:lnTo>
                <a:lnTo>
                  <a:pt x="698601" y="2093137"/>
                </a:lnTo>
                <a:lnTo>
                  <a:pt x="744283" y="2108543"/>
                </a:lnTo>
                <a:lnTo>
                  <a:pt x="790803" y="2122043"/>
                </a:lnTo>
                <a:lnTo>
                  <a:pt x="838123" y="2133587"/>
                </a:lnTo>
                <a:lnTo>
                  <a:pt x="886193" y="2143137"/>
                </a:lnTo>
                <a:lnTo>
                  <a:pt x="934961" y="2150656"/>
                </a:lnTo>
                <a:lnTo>
                  <a:pt x="984402" y="2156066"/>
                </a:lnTo>
                <a:lnTo>
                  <a:pt x="1034440" y="2159355"/>
                </a:lnTo>
                <a:lnTo>
                  <a:pt x="1085062" y="2160460"/>
                </a:lnTo>
                <a:lnTo>
                  <a:pt x="1135697" y="2159355"/>
                </a:lnTo>
                <a:lnTo>
                  <a:pt x="1185773" y="2156066"/>
                </a:lnTo>
                <a:lnTo>
                  <a:pt x="1235227" y="2150656"/>
                </a:lnTo>
                <a:lnTo>
                  <a:pt x="1284020" y="2143137"/>
                </a:lnTo>
                <a:lnTo>
                  <a:pt x="1332115" y="2133587"/>
                </a:lnTo>
                <a:lnTo>
                  <a:pt x="1379448" y="2122043"/>
                </a:lnTo>
                <a:lnTo>
                  <a:pt x="1425994" y="2108543"/>
                </a:lnTo>
                <a:lnTo>
                  <a:pt x="1471688" y="2093137"/>
                </a:lnTo>
                <a:lnTo>
                  <a:pt x="1516494" y="2075878"/>
                </a:lnTo>
                <a:lnTo>
                  <a:pt x="1560360" y="2056803"/>
                </a:lnTo>
                <a:lnTo>
                  <a:pt x="1603248" y="2035962"/>
                </a:lnTo>
                <a:lnTo>
                  <a:pt x="1645107" y="2013407"/>
                </a:lnTo>
                <a:lnTo>
                  <a:pt x="1685899" y="1989175"/>
                </a:lnTo>
                <a:lnTo>
                  <a:pt x="1725561" y="1963305"/>
                </a:lnTo>
                <a:lnTo>
                  <a:pt x="1764055" y="1935861"/>
                </a:lnTo>
                <a:lnTo>
                  <a:pt x="1801342" y="1906879"/>
                </a:lnTo>
                <a:lnTo>
                  <a:pt x="1837372" y="1876412"/>
                </a:lnTo>
                <a:lnTo>
                  <a:pt x="1872107" y="1844497"/>
                </a:lnTo>
                <a:lnTo>
                  <a:pt x="1905482" y="1811185"/>
                </a:lnTo>
                <a:lnTo>
                  <a:pt x="1937461" y="1776514"/>
                </a:lnTo>
                <a:lnTo>
                  <a:pt x="1968004" y="1740547"/>
                </a:lnTo>
                <a:lnTo>
                  <a:pt x="1997049" y="1703311"/>
                </a:lnTo>
                <a:lnTo>
                  <a:pt x="2024570" y="1664868"/>
                </a:lnTo>
                <a:lnTo>
                  <a:pt x="2050503" y="1625244"/>
                </a:lnTo>
                <a:lnTo>
                  <a:pt x="2074824" y="1584515"/>
                </a:lnTo>
                <a:lnTo>
                  <a:pt x="2097455" y="1542694"/>
                </a:lnTo>
                <a:lnTo>
                  <a:pt x="2118385" y="1499857"/>
                </a:lnTo>
                <a:lnTo>
                  <a:pt x="2137549" y="1456029"/>
                </a:lnTo>
                <a:lnTo>
                  <a:pt x="2154898" y="1411262"/>
                </a:lnTo>
                <a:lnTo>
                  <a:pt x="2170392" y="1365605"/>
                </a:lnTo>
                <a:close/>
              </a:path>
            </a:pathLst>
          </a:custGeom>
          <a:solidFill>
            <a:srgbClr val="5050EB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19" name="bg object 19"/>
          <p:cNvSpPr/>
          <p:nvPr/>
        </p:nvSpPr>
        <p:spPr>
          <a:xfrm>
            <a:off x="8348225" y="3574647"/>
            <a:ext cx="45633" cy="35812"/>
          </a:xfrm>
          <a:custGeom>
            <a:avLst/>
            <a:gdLst/>
            <a:ahLst/>
            <a:cxnLst/>
            <a:rect l="l" t="t" r="r" b="b"/>
            <a:pathLst>
              <a:path w="50165" h="39370">
                <a:moveTo>
                  <a:pt x="23545" y="20078"/>
                </a:moveTo>
                <a:lnTo>
                  <a:pt x="3162" y="1130"/>
                </a:lnTo>
                <a:lnTo>
                  <a:pt x="0" y="4521"/>
                </a:lnTo>
                <a:lnTo>
                  <a:pt x="16738" y="20078"/>
                </a:lnTo>
                <a:lnTo>
                  <a:pt x="0" y="35648"/>
                </a:lnTo>
                <a:lnTo>
                  <a:pt x="3162" y="39039"/>
                </a:lnTo>
                <a:lnTo>
                  <a:pt x="23545" y="20078"/>
                </a:lnTo>
                <a:close/>
              </a:path>
              <a:path w="50165" h="39370">
                <a:moveTo>
                  <a:pt x="49682" y="3390"/>
                </a:moveTo>
                <a:lnTo>
                  <a:pt x="46532" y="0"/>
                </a:lnTo>
                <a:lnTo>
                  <a:pt x="26123" y="18948"/>
                </a:lnTo>
                <a:lnTo>
                  <a:pt x="46532" y="37909"/>
                </a:lnTo>
                <a:lnTo>
                  <a:pt x="49682" y="34518"/>
                </a:lnTo>
                <a:lnTo>
                  <a:pt x="32943" y="18948"/>
                </a:lnTo>
                <a:lnTo>
                  <a:pt x="49682" y="33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20" name="bg object 20"/>
          <p:cNvSpPr/>
          <p:nvPr/>
        </p:nvSpPr>
        <p:spPr>
          <a:xfrm>
            <a:off x="6276169" y="3575678"/>
            <a:ext cx="43323" cy="34656"/>
          </a:xfrm>
          <a:custGeom>
            <a:avLst/>
            <a:gdLst/>
            <a:ahLst/>
            <a:cxnLst/>
            <a:rect l="l" t="t" r="r" b="b"/>
            <a:pathLst>
              <a:path w="47625" h="38100">
                <a:moveTo>
                  <a:pt x="47091" y="3390"/>
                </a:moveTo>
                <a:lnTo>
                  <a:pt x="43929" y="0"/>
                </a:lnTo>
                <a:lnTo>
                  <a:pt x="23545" y="18948"/>
                </a:lnTo>
                <a:lnTo>
                  <a:pt x="3162" y="0"/>
                </a:lnTo>
                <a:lnTo>
                  <a:pt x="0" y="3390"/>
                </a:lnTo>
                <a:lnTo>
                  <a:pt x="16738" y="18948"/>
                </a:lnTo>
                <a:lnTo>
                  <a:pt x="0" y="34518"/>
                </a:lnTo>
                <a:lnTo>
                  <a:pt x="3162" y="37909"/>
                </a:lnTo>
                <a:lnTo>
                  <a:pt x="23533" y="18961"/>
                </a:lnTo>
                <a:lnTo>
                  <a:pt x="43929" y="37909"/>
                </a:lnTo>
                <a:lnTo>
                  <a:pt x="47091" y="34518"/>
                </a:lnTo>
                <a:lnTo>
                  <a:pt x="30340" y="18948"/>
                </a:lnTo>
                <a:lnTo>
                  <a:pt x="47091" y="33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21" name="bg object 21"/>
          <p:cNvSpPr/>
          <p:nvPr/>
        </p:nvSpPr>
        <p:spPr>
          <a:xfrm>
            <a:off x="5890010" y="3575674"/>
            <a:ext cx="21951" cy="34656"/>
          </a:xfrm>
          <a:custGeom>
            <a:avLst/>
            <a:gdLst/>
            <a:ahLst/>
            <a:cxnLst/>
            <a:rect l="l" t="t" r="r" b="b"/>
            <a:pathLst>
              <a:path w="24129" h="38100">
                <a:moveTo>
                  <a:pt x="20386" y="0"/>
                </a:moveTo>
                <a:lnTo>
                  <a:pt x="0" y="18952"/>
                </a:lnTo>
                <a:lnTo>
                  <a:pt x="20386" y="37904"/>
                </a:lnTo>
                <a:lnTo>
                  <a:pt x="23549" y="34512"/>
                </a:lnTo>
                <a:lnTo>
                  <a:pt x="6806" y="18952"/>
                </a:lnTo>
                <a:lnTo>
                  <a:pt x="23549" y="3392"/>
                </a:lnTo>
                <a:lnTo>
                  <a:pt x="203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22" name="bg object 22"/>
          <p:cNvSpPr/>
          <p:nvPr/>
        </p:nvSpPr>
        <p:spPr>
          <a:xfrm>
            <a:off x="8758161" y="3574645"/>
            <a:ext cx="21951" cy="34656"/>
          </a:xfrm>
          <a:custGeom>
            <a:avLst/>
            <a:gdLst/>
            <a:ahLst/>
            <a:cxnLst/>
            <a:rect l="l" t="t" r="r" b="b"/>
            <a:pathLst>
              <a:path w="24129" h="38100">
                <a:moveTo>
                  <a:pt x="3162" y="0"/>
                </a:moveTo>
                <a:lnTo>
                  <a:pt x="0" y="3392"/>
                </a:lnTo>
                <a:lnTo>
                  <a:pt x="16742" y="18952"/>
                </a:lnTo>
                <a:lnTo>
                  <a:pt x="0" y="34512"/>
                </a:lnTo>
                <a:lnTo>
                  <a:pt x="3162" y="37904"/>
                </a:lnTo>
                <a:lnTo>
                  <a:pt x="23549" y="18952"/>
                </a:lnTo>
                <a:lnTo>
                  <a:pt x="31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23" name="bg object 23"/>
          <p:cNvSpPr/>
          <p:nvPr/>
        </p:nvSpPr>
        <p:spPr>
          <a:xfrm>
            <a:off x="5675910" y="3787991"/>
            <a:ext cx="34658" cy="21949"/>
          </a:xfrm>
          <a:custGeom>
            <a:avLst/>
            <a:gdLst/>
            <a:ahLst/>
            <a:cxnLst/>
            <a:rect l="l" t="t" r="r" b="b"/>
            <a:pathLst>
              <a:path w="38100" h="24129">
                <a:moveTo>
                  <a:pt x="18952" y="0"/>
                </a:moveTo>
                <a:lnTo>
                  <a:pt x="0" y="20386"/>
                </a:lnTo>
                <a:lnTo>
                  <a:pt x="3392" y="23549"/>
                </a:lnTo>
                <a:lnTo>
                  <a:pt x="18952" y="6806"/>
                </a:lnTo>
                <a:lnTo>
                  <a:pt x="34512" y="23549"/>
                </a:lnTo>
                <a:lnTo>
                  <a:pt x="37904" y="20386"/>
                </a:lnTo>
                <a:lnTo>
                  <a:pt x="189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24" name="bg object 24"/>
          <p:cNvSpPr/>
          <p:nvPr/>
        </p:nvSpPr>
        <p:spPr>
          <a:xfrm>
            <a:off x="5675910" y="4174125"/>
            <a:ext cx="34658" cy="21949"/>
          </a:xfrm>
          <a:custGeom>
            <a:avLst/>
            <a:gdLst/>
            <a:ahLst/>
            <a:cxnLst/>
            <a:rect l="l" t="t" r="r" b="b"/>
            <a:pathLst>
              <a:path w="38100" h="24129">
                <a:moveTo>
                  <a:pt x="34512" y="0"/>
                </a:moveTo>
                <a:lnTo>
                  <a:pt x="18952" y="16742"/>
                </a:lnTo>
                <a:lnTo>
                  <a:pt x="3392" y="0"/>
                </a:lnTo>
                <a:lnTo>
                  <a:pt x="0" y="3162"/>
                </a:lnTo>
                <a:lnTo>
                  <a:pt x="18952" y="23549"/>
                </a:lnTo>
                <a:lnTo>
                  <a:pt x="37904" y="3162"/>
                </a:lnTo>
                <a:lnTo>
                  <a:pt x="345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25" name="bg object 25"/>
          <p:cNvSpPr/>
          <p:nvPr/>
        </p:nvSpPr>
        <p:spPr>
          <a:xfrm>
            <a:off x="5675910" y="6163853"/>
            <a:ext cx="34658" cy="21949"/>
          </a:xfrm>
          <a:custGeom>
            <a:avLst/>
            <a:gdLst/>
            <a:ahLst/>
            <a:cxnLst/>
            <a:rect l="l" t="t" r="r" b="b"/>
            <a:pathLst>
              <a:path w="38100" h="24129">
                <a:moveTo>
                  <a:pt x="18952" y="0"/>
                </a:moveTo>
                <a:lnTo>
                  <a:pt x="0" y="20386"/>
                </a:lnTo>
                <a:lnTo>
                  <a:pt x="3392" y="23549"/>
                </a:lnTo>
                <a:lnTo>
                  <a:pt x="18952" y="6806"/>
                </a:lnTo>
                <a:lnTo>
                  <a:pt x="34512" y="23549"/>
                </a:lnTo>
                <a:lnTo>
                  <a:pt x="37904" y="20386"/>
                </a:lnTo>
                <a:lnTo>
                  <a:pt x="189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26" name="bg object 26"/>
          <p:cNvSpPr/>
          <p:nvPr/>
        </p:nvSpPr>
        <p:spPr>
          <a:xfrm>
            <a:off x="5675910" y="6549979"/>
            <a:ext cx="34658" cy="21949"/>
          </a:xfrm>
          <a:custGeom>
            <a:avLst/>
            <a:gdLst/>
            <a:ahLst/>
            <a:cxnLst/>
            <a:rect l="l" t="t" r="r" b="b"/>
            <a:pathLst>
              <a:path w="38100" h="24129">
                <a:moveTo>
                  <a:pt x="34512" y="0"/>
                </a:moveTo>
                <a:lnTo>
                  <a:pt x="18952" y="16742"/>
                </a:lnTo>
                <a:lnTo>
                  <a:pt x="3392" y="0"/>
                </a:lnTo>
                <a:lnTo>
                  <a:pt x="0" y="3162"/>
                </a:lnTo>
                <a:lnTo>
                  <a:pt x="18952" y="23549"/>
                </a:lnTo>
                <a:lnTo>
                  <a:pt x="37904" y="3162"/>
                </a:lnTo>
                <a:lnTo>
                  <a:pt x="345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36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75476" y="654772"/>
            <a:ext cx="3300620" cy="391930"/>
          </a:xfrm>
        </p:spPr>
        <p:txBody>
          <a:bodyPr lIns="0" tIns="0" rIns="0" bIns="0"/>
          <a:lstStyle>
            <a:lvl1pPr>
              <a:defRPr sz="2547" b="1" i="0">
                <a:solidFill>
                  <a:srgbClr val="02020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1" y="2366012"/>
            <a:ext cx="7955282" cy="1254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1" y="2366012"/>
            <a:ext cx="7955282" cy="1254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6823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75476" y="654772"/>
            <a:ext cx="3300620" cy="391930"/>
          </a:xfrm>
        </p:spPr>
        <p:txBody>
          <a:bodyPr lIns="0" tIns="0" rIns="0" bIns="0"/>
          <a:lstStyle>
            <a:lvl1pPr>
              <a:defRPr sz="2547" b="1" i="0">
                <a:solidFill>
                  <a:srgbClr val="02020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5736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357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191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4FF4">
            <a:alpha val="9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75476" y="654772"/>
            <a:ext cx="330062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02020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93449" y="3194017"/>
            <a:ext cx="15670147" cy="1254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15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1" y="9566913"/>
            <a:ext cx="5852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1" y="9566913"/>
            <a:ext cx="42062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1/15/2026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3" y="9566913"/>
            <a:ext cx="42062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404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5888">
        <a:defRPr>
          <a:latin typeface="+mn-lt"/>
          <a:ea typeface="+mn-ea"/>
          <a:cs typeface="+mn-cs"/>
        </a:defRPr>
      </a:lvl2pPr>
      <a:lvl3pPr marL="831777">
        <a:defRPr>
          <a:latin typeface="+mn-lt"/>
          <a:ea typeface="+mn-ea"/>
          <a:cs typeface="+mn-cs"/>
        </a:defRPr>
      </a:lvl3pPr>
      <a:lvl4pPr marL="1247665">
        <a:defRPr>
          <a:latin typeface="+mn-lt"/>
          <a:ea typeface="+mn-ea"/>
          <a:cs typeface="+mn-cs"/>
        </a:defRPr>
      </a:lvl4pPr>
      <a:lvl5pPr marL="1663554">
        <a:defRPr>
          <a:latin typeface="+mn-lt"/>
          <a:ea typeface="+mn-ea"/>
          <a:cs typeface="+mn-cs"/>
        </a:defRPr>
      </a:lvl5pPr>
      <a:lvl6pPr marL="2079443">
        <a:defRPr>
          <a:latin typeface="+mn-lt"/>
          <a:ea typeface="+mn-ea"/>
          <a:cs typeface="+mn-cs"/>
        </a:defRPr>
      </a:lvl6pPr>
      <a:lvl7pPr marL="2495331">
        <a:defRPr>
          <a:latin typeface="+mn-lt"/>
          <a:ea typeface="+mn-ea"/>
          <a:cs typeface="+mn-cs"/>
        </a:defRPr>
      </a:lvl7pPr>
      <a:lvl8pPr marL="2911220">
        <a:defRPr>
          <a:latin typeface="+mn-lt"/>
          <a:ea typeface="+mn-ea"/>
          <a:cs typeface="+mn-cs"/>
        </a:defRPr>
      </a:lvl8pPr>
      <a:lvl9pPr marL="332710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5888">
        <a:defRPr>
          <a:latin typeface="+mn-lt"/>
          <a:ea typeface="+mn-ea"/>
          <a:cs typeface="+mn-cs"/>
        </a:defRPr>
      </a:lvl2pPr>
      <a:lvl3pPr marL="831777">
        <a:defRPr>
          <a:latin typeface="+mn-lt"/>
          <a:ea typeface="+mn-ea"/>
          <a:cs typeface="+mn-cs"/>
        </a:defRPr>
      </a:lvl3pPr>
      <a:lvl4pPr marL="1247665">
        <a:defRPr>
          <a:latin typeface="+mn-lt"/>
          <a:ea typeface="+mn-ea"/>
          <a:cs typeface="+mn-cs"/>
        </a:defRPr>
      </a:lvl4pPr>
      <a:lvl5pPr marL="1663554">
        <a:defRPr>
          <a:latin typeface="+mn-lt"/>
          <a:ea typeface="+mn-ea"/>
          <a:cs typeface="+mn-cs"/>
        </a:defRPr>
      </a:lvl5pPr>
      <a:lvl6pPr marL="2079443">
        <a:defRPr>
          <a:latin typeface="+mn-lt"/>
          <a:ea typeface="+mn-ea"/>
          <a:cs typeface="+mn-cs"/>
        </a:defRPr>
      </a:lvl6pPr>
      <a:lvl7pPr marL="2495331">
        <a:defRPr>
          <a:latin typeface="+mn-lt"/>
          <a:ea typeface="+mn-ea"/>
          <a:cs typeface="+mn-cs"/>
        </a:defRPr>
      </a:lvl7pPr>
      <a:lvl8pPr marL="2911220">
        <a:defRPr>
          <a:latin typeface="+mn-lt"/>
          <a:ea typeface="+mn-ea"/>
          <a:cs typeface="+mn-cs"/>
        </a:defRPr>
      </a:lvl8pPr>
      <a:lvl9pPr marL="332710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1.sv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.png"/><Relationship Id="rId5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F4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704711-E538-40BE-9949-CF6381E17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81100"/>
            <a:ext cx="8229600" cy="8229600"/>
          </a:xfrm>
          <a:prstGeom prst="rect">
            <a:avLst/>
          </a:prstGeom>
        </p:spPr>
      </p:pic>
      <p:sp>
        <p:nvSpPr>
          <p:cNvPr id="9" name="TextBox 10">
            <a:extLst>
              <a:ext uri="{FF2B5EF4-FFF2-40B4-BE49-F238E27FC236}">
                <a16:creationId xmlns:a16="http://schemas.microsoft.com/office/drawing/2014/main" id="{E6E2A254-1A5D-45CB-87EA-506A08CEFF73}"/>
              </a:ext>
            </a:extLst>
          </p:cNvPr>
          <p:cNvSpPr txBox="1"/>
          <p:nvPr/>
        </p:nvSpPr>
        <p:spPr>
          <a:xfrm>
            <a:off x="10467705" y="3848100"/>
            <a:ext cx="6207219" cy="4103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003"/>
              </a:lnSpc>
            </a:pPr>
            <a:r>
              <a:rPr lang="ru-RU" sz="7275" dirty="0">
                <a:solidFill>
                  <a:srgbClr val="FFFFFF"/>
                </a:solidFill>
                <a:latin typeface="Bahnschrift"/>
              </a:rPr>
              <a:t>ПОДКАСТ</a:t>
            </a:r>
          </a:p>
          <a:p>
            <a:pPr algn="r">
              <a:lnSpc>
                <a:spcPts val="8003"/>
              </a:lnSpc>
            </a:pPr>
            <a:r>
              <a:rPr lang="ru-RU" sz="7275" dirty="0">
                <a:solidFill>
                  <a:srgbClr val="FFFFFF"/>
                </a:solidFill>
                <a:latin typeface="Bahnschrift"/>
              </a:rPr>
              <a:t>О ЗДОРОВОМ ОБРАЗЕ ЖИЗНИ</a:t>
            </a:r>
            <a:endParaRPr lang="en-US" sz="7275" dirty="0">
              <a:solidFill>
                <a:srgbClr val="FFFFFF"/>
              </a:solidFill>
              <a:latin typeface="Bahnschrif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422377"/>
            <a:ext cx="18288000" cy="5082719"/>
            <a:chOff x="0" y="0"/>
            <a:chExt cx="6739319" cy="18730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39320" cy="1873035"/>
            </a:xfrm>
            <a:custGeom>
              <a:avLst/>
              <a:gdLst/>
              <a:ahLst/>
              <a:cxnLst/>
              <a:rect l="l" t="t" r="r" b="b"/>
              <a:pathLst>
                <a:path w="6739320" h="1873035">
                  <a:moveTo>
                    <a:pt x="6614859" y="1873035"/>
                  </a:moveTo>
                  <a:lnTo>
                    <a:pt x="124460" y="1873035"/>
                  </a:lnTo>
                  <a:cubicBezTo>
                    <a:pt x="55880" y="1873035"/>
                    <a:pt x="0" y="1817155"/>
                    <a:pt x="0" y="17485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614860" y="0"/>
                  </a:lnTo>
                  <a:cubicBezTo>
                    <a:pt x="6683439" y="0"/>
                    <a:pt x="6739320" y="55880"/>
                    <a:pt x="6739320" y="124460"/>
                  </a:cubicBezTo>
                  <a:lnTo>
                    <a:pt x="6739320" y="1748575"/>
                  </a:lnTo>
                  <a:cubicBezTo>
                    <a:pt x="6739320" y="1817155"/>
                    <a:pt x="6683439" y="1873035"/>
                    <a:pt x="6614860" y="1873035"/>
                  </a:cubicBezTo>
                  <a:close/>
                </a:path>
              </a:pathLst>
            </a:custGeom>
            <a:solidFill>
              <a:srgbClr val="4F4FF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499279" y="1374272"/>
            <a:ext cx="13289441" cy="4286276"/>
            <a:chOff x="0" y="0"/>
            <a:chExt cx="17719255" cy="5715035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7719255" cy="5715035"/>
              <a:chOff x="0" y="0"/>
              <a:chExt cx="5124092" cy="165268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124093" cy="1652686"/>
              </a:xfrm>
              <a:custGeom>
                <a:avLst/>
                <a:gdLst/>
                <a:ahLst/>
                <a:cxnLst/>
                <a:rect l="l" t="t" r="r" b="b"/>
                <a:pathLst>
                  <a:path w="5124093" h="1652686">
                    <a:moveTo>
                      <a:pt x="4999632" y="1652686"/>
                    </a:moveTo>
                    <a:lnTo>
                      <a:pt x="124460" y="1652686"/>
                    </a:lnTo>
                    <a:cubicBezTo>
                      <a:pt x="55880" y="1652686"/>
                      <a:pt x="0" y="1596806"/>
                      <a:pt x="0" y="152822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999633" y="0"/>
                    </a:lnTo>
                    <a:cubicBezTo>
                      <a:pt x="5068213" y="0"/>
                      <a:pt x="5124093" y="55880"/>
                      <a:pt x="5124093" y="124460"/>
                    </a:cubicBezTo>
                    <a:lnTo>
                      <a:pt x="5124093" y="1528226"/>
                    </a:lnTo>
                    <a:cubicBezTo>
                      <a:pt x="5124093" y="1596806"/>
                      <a:pt x="5068213" y="1652686"/>
                      <a:pt x="4999633" y="165268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4F4FF4">
                      <a:alpha val="100000"/>
                    </a:srgbClr>
                  </a:gs>
                  <a:gs pos="100000">
                    <a:srgbClr val="F7CBFF">
                      <a:alpha val="100000"/>
                    </a:srgbClr>
                  </a:gs>
                </a:gsLst>
                <a:lin ang="0"/>
              </a:gradFill>
            </p:spPr>
          </p:sp>
        </p:grpSp>
        <p:sp>
          <p:nvSpPr>
            <p:cNvPr id="7" name="Freeform 7"/>
            <p:cNvSpPr/>
            <p:nvPr/>
          </p:nvSpPr>
          <p:spPr>
            <a:xfrm rot="-10800000">
              <a:off x="8587304" y="1451935"/>
              <a:ext cx="8526199" cy="4263099"/>
            </a:xfrm>
            <a:custGeom>
              <a:avLst/>
              <a:gdLst/>
              <a:ahLst/>
              <a:cxnLst/>
              <a:rect l="l" t="t" r="r" b="b"/>
              <a:pathLst>
                <a:path w="8526199" h="4263099">
                  <a:moveTo>
                    <a:pt x="0" y="0"/>
                  </a:moveTo>
                  <a:lnTo>
                    <a:pt x="8526199" y="0"/>
                  </a:lnTo>
                  <a:lnTo>
                    <a:pt x="8526199" y="4263100"/>
                  </a:lnTo>
                  <a:lnTo>
                    <a:pt x="0" y="4263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-10800000">
              <a:off x="9477181" y="2341812"/>
              <a:ext cx="6746446" cy="3373223"/>
            </a:xfrm>
            <a:custGeom>
              <a:avLst/>
              <a:gdLst/>
              <a:ahLst/>
              <a:cxnLst/>
              <a:rect l="l" t="t" r="r" b="b"/>
              <a:pathLst>
                <a:path w="6746446" h="3373223">
                  <a:moveTo>
                    <a:pt x="0" y="0"/>
                  </a:moveTo>
                  <a:lnTo>
                    <a:pt x="6746445" y="0"/>
                  </a:lnTo>
                  <a:lnTo>
                    <a:pt x="6746445" y="3373223"/>
                  </a:lnTo>
                  <a:lnTo>
                    <a:pt x="0" y="3373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0968788" y="655899"/>
              <a:ext cx="3763231" cy="5059136"/>
            </a:xfrm>
            <a:custGeom>
              <a:avLst/>
              <a:gdLst/>
              <a:ahLst/>
              <a:cxnLst/>
              <a:rect l="l" t="t" r="r" b="b"/>
              <a:pathLst>
                <a:path w="3763231" h="5059136">
                  <a:moveTo>
                    <a:pt x="0" y="0"/>
                  </a:moveTo>
                  <a:lnTo>
                    <a:pt x="3763231" y="0"/>
                  </a:lnTo>
                  <a:lnTo>
                    <a:pt x="3763231" y="5059136"/>
                  </a:lnTo>
                  <a:lnTo>
                    <a:pt x="0" y="5059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21444"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935039" y="860554"/>
              <a:ext cx="8276292" cy="29035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8003"/>
                </a:lnSpc>
              </a:pPr>
              <a:r>
                <a:rPr lang="en-US" sz="7275" dirty="0" err="1">
                  <a:solidFill>
                    <a:srgbClr val="FFFFFF"/>
                  </a:solidFill>
                  <a:latin typeface="Bahnschrift"/>
                </a:rPr>
                <a:t>Что</a:t>
              </a:r>
              <a:r>
                <a:rPr lang="en-US" sz="7275" dirty="0">
                  <a:solidFill>
                    <a:srgbClr val="FFFFFF"/>
                  </a:solidFill>
                  <a:latin typeface="Bahnschrift"/>
                </a:rPr>
                <a:t> </a:t>
              </a:r>
              <a:r>
                <a:rPr lang="en-US" sz="7275" dirty="0" err="1">
                  <a:solidFill>
                    <a:srgbClr val="FFFFFF"/>
                  </a:solidFill>
                  <a:latin typeface="Bahnschrift"/>
                </a:rPr>
                <a:t>такое</a:t>
              </a:r>
              <a:r>
                <a:rPr lang="en-US" sz="7275" dirty="0">
                  <a:solidFill>
                    <a:srgbClr val="FFFFFF"/>
                  </a:solidFill>
                  <a:latin typeface="Bahnschrift"/>
                </a:rPr>
                <a:t> </a:t>
              </a:r>
              <a:r>
                <a:rPr lang="en-US" sz="7275" dirty="0" err="1">
                  <a:solidFill>
                    <a:srgbClr val="FFFFFF"/>
                  </a:solidFill>
                  <a:latin typeface="Bahnschrift"/>
                </a:rPr>
                <a:t>подкасты</a:t>
              </a:r>
              <a:r>
                <a:rPr lang="en-US" sz="7275" dirty="0">
                  <a:solidFill>
                    <a:srgbClr val="FFFFFF"/>
                  </a:solidFill>
                  <a:latin typeface="Bahnschrift"/>
                </a:rPr>
                <a:t>?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766338" y="3716467"/>
              <a:ext cx="7444993" cy="8163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4205"/>
                </a:lnSpc>
              </a:pPr>
              <a:r>
                <a:rPr lang="en-US" sz="3822">
                  <a:solidFill>
                    <a:srgbClr val="FFFFFF"/>
                  </a:solidFill>
                  <a:latin typeface="Bahnschrift"/>
                </a:rPr>
                <a:t>Почему они актуальны?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28700" y="798830"/>
            <a:ext cx="3561709" cy="459740"/>
            <a:chOff x="0" y="0"/>
            <a:chExt cx="4748946" cy="612987"/>
          </a:xfrm>
        </p:grpSpPr>
        <p:sp>
          <p:nvSpPr>
            <p:cNvPr id="13" name="Freeform 13"/>
            <p:cNvSpPr/>
            <p:nvPr/>
          </p:nvSpPr>
          <p:spPr>
            <a:xfrm>
              <a:off x="0" y="121"/>
              <a:ext cx="590213" cy="612865"/>
            </a:xfrm>
            <a:custGeom>
              <a:avLst/>
              <a:gdLst/>
              <a:ahLst/>
              <a:cxnLst/>
              <a:rect l="l" t="t" r="r" b="b"/>
              <a:pathLst>
                <a:path w="590213" h="612865">
                  <a:moveTo>
                    <a:pt x="0" y="0"/>
                  </a:moveTo>
                  <a:lnTo>
                    <a:pt x="590213" y="0"/>
                  </a:lnTo>
                  <a:lnTo>
                    <a:pt x="590213" y="612866"/>
                  </a:lnTo>
                  <a:lnTo>
                    <a:pt x="0" y="6128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590213" y="-28575"/>
              <a:ext cx="4158732" cy="6415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  <a:r>
                <a:rPr lang="en-US" sz="1400" spc="151">
                  <a:solidFill>
                    <a:srgbClr val="000000"/>
                  </a:solidFill>
                  <a:latin typeface="Now"/>
                </a:rPr>
                <a:t>РЕСПУБЛИКАНСКИЙ ЦЕНТР ОБЩЕСТВЕННОГО ЗДОРОВЬЯ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505417" y="5994479"/>
            <a:ext cx="15277165" cy="988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FFFFFF"/>
                </a:solidFill>
                <a:latin typeface="Bahnschrift"/>
              </a:rPr>
              <a:t>ПОДКАСТ - это серия каких-либо тематических материалов (они называются эпизодами). которые начитываются на звукозаписывающее устройство и размещаются в Сети.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7317105"/>
            <a:ext cx="16230600" cy="1941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FFFFFF"/>
                </a:solidFill>
                <a:latin typeface="Bahnschrift"/>
              </a:rPr>
              <a:t>ПОДКАСТЫ СТАНОВЯТСЯ ВСЕ БОЛЕЕ ПОПУЛЯРНЫМИ из-за своей удобности, доступности и содержательности. Они предоставляют возможность услышать мнение экспертов и специалистов в различных областях, а также могут быть посвящены разным темам. Подкасты могут быть более глубокими и интерактивными, что делает их привлекательными для широкой аудитории.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82739" y="1426046"/>
            <a:ext cx="3517029" cy="3517029"/>
          </a:xfrm>
          <a:custGeom>
            <a:avLst/>
            <a:gdLst/>
            <a:ahLst/>
            <a:cxnLst/>
            <a:rect l="l" t="t" r="r" b="b"/>
            <a:pathLst>
              <a:path w="3038397" h="3038397">
                <a:moveTo>
                  <a:pt x="0" y="0"/>
                </a:moveTo>
                <a:lnTo>
                  <a:pt x="3038397" y="0"/>
                </a:lnTo>
                <a:lnTo>
                  <a:pt x="3038397" y="3038398"/>
                </a:lnTo>
                <a:lnTo>
                  <a:pt x="0" y="30383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022097" y="130370"/>
            <a:ext cx="10561072" cy="1017932"/>
            <a:chOff x="0" y="0"/>
            <a:chExt cx="4984998" cy="106980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84998" cy="1069801"/>
            </a:xfrm>
            <a:custGeom>
              <a:avLst/>
              <a:gdLst/>
              <a:ahLst/>
              <a:cxnLst/>
              <a:rect l="l" t="t" r="r" b="b"/>
              <a:pathLst>
                <a:path w="4984998" h="1069801">
                  <a:moveTo>
                    <a:pt x="4860538" y="1069801"/>
                  </a:moveTo>
                  <a:lnTo>
                    <a:pt x="124460" y="1069801"/>
                  </a:lnTo>
                  <a:cubicBezTo>
                    <a:pt x="55880" y="1069801"/>
                    <a:pt x="0" y="1013921"/>
                    <a:pt x="0" y="945341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860538" y="0"/>
                  </a:lnTo>
                  <a:cubicBezTo>
                    <a:pt x="4929118" y="0"/>
                    <a:pt x="4984998" y="55880"/>
                    <a:pt x="4984998" y="124460"/>
                  </a:cubicBezTo>
                  <a:lnTo>
                    <a:pt x="4984998" y="945341"/>
                  </a:lnTo>
                  <a:cubicBezTo>
                    <a:pt x="4984998" y="1013921"/>
                    <a:pt x="4929118" y="1069801"/>
                    <a:pt x="4860538" y="1069801"/>
                  </a:cubicBezTo>
                  <a:close/>
                </a:path>
              </a:pathLst>
            </a:custGeom>
            <a:solidFill>
              <a:srgbClr val="4F4FF4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2412798" y="328527"/>
            <a:ext cx="11779670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7"/>
              </a:lnSpc>
            </a:pPr>
            <a:r>
              <a:rPr lang="en-US" sz="3061" dirty="0">
                <a:solidFill>
                  <a:srgbClr val="FFFFFF"/>
                </a:solidFill>
                <a:latin typeface="Arial Black" panose="020B0A04020102020204" pitchFamily="34" charset="0"/>
              </a:rPr>
              <a:t>РУБРИКА И СПИКЕРЫ КОТОРЫЕ УЖЕ БЫЛИ</a:t>
            </a:r>
          </a:p>
        </p:txBody>
      </p:sp>
      <p:sp>
        <p:nvSpPr>
          <p:cNvPr id="7" name="Freeform 7"/>
          <p:cNvSpPr/>
          <p:nvPr/>
        </p:nvSpPr>
        <p:spPr>
          <a:xfrm>
            <a:off x="3321136" y="2013471"/>
            <a:ext cx="2837069" cy="2837069"/>
          </a:xfrm>
          <a:custGeom>
            <a:avLst/>
            <a:gdLst/>
            <a:ahLst/>
            <a:cxnLst/>
            <a:rect l="l" t="t" r="r" b="b"/>
            <a:pathLst>
              <a:path w="2450973" h="2450973">
                <a:moveTo>
                  <a:pt x="0" y="0"/>
                </a:moveTo>
                <a:lnTo>
                  <a:pt x="2450973" y="0"/>
                </a:lnTo>
                <a:lnTo>
                  <a:pt x="2450973" y="2450973"/>
                </a:lnTo>
                <a:lnTo>
                  <a:pt x="0" y="24509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569789" y="4427477"/>
            <a:ext cx="3153602" cy="3153602"/>
          </a:xfrm>
          <a:custGeom>
            <a:avLst/>
            <a:gdLst/>
            <a:ahLst/>
            <a:cxnLst/>
            <a:rect l="l" t="t" r="r" b="b"/>
            <a:pathLst>
              <a:path w="2724429" h="2724429">
                <a:moveTo>
                  <a:pt x="0" y="0"/>
                </a:moveTo>
                <a:lnTo>
                  <a:pt x="2724429" y="0"/>
                </a:lnTo>
                <a:lnTo>
                  <a:pt x="2724429" y="2724429"/>
                </a:lnTo>
                <a:lnTo>
                  <a:pt x="0" y="27244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070319" y="7389542"/>
            <a:ext cx="2064439" cy="2897458"/>
          </a:xfrm>
          <a:custGeom>
            <a:avLst/>
            <a:gdLst/>
            <a:ahLst/>
            <a:cxnLst/>
            <a:rect l="l" t="t" r="r" b="b"/>
            <a:pathLst>
              <a:path w="2064439" h="2897458">
                <a:moveTo>
                  <a:pt x="0" y="0"/>
                </a:moveTo>
                <a:lnTo>
                  <a:pt x="2064438" y="0"/>
                </a:lnTo>
                <a:lnTo>
                  <a:pt x="2064438" y="2897458"/>
                </a:lnTo>
                <a:lnTo>
                  <a:pt x="0" y="289745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4293608" y="170842"/>
            <a:ext cx="3561709" cy="459740"/>
            <a:chOff x="0" y="0"/>
            <a:chExt cx="4748946" cy="612987"/>
          </a:xfrm>
        </p:grpSpPr>
        <p:sp>
          <p:nvSpPr>
            <p:cNvPr id="11" name="Freeform 11"/>
            <p:cNvSpPr/>
            <p:nvPr/>
          </p:nvSpPr>
          <p:spPr>
            <a:xfrm>
              <a:off x="0" y="121"/>
              <a:ext cx="590213" cy="612865"/>
            </a:xfrm>
            <a:custGeom>
              <a:avLst/>
              <a:gdLst/>
              <a:ahLst/>
              <a:cxnLst/>
              <a:rect l="l" t="t" r="r" b="b"/>
              <a:pathLst>
                <a:path w="590213" h="612865">
                  <a:moveTo>
                    <a:pt x="0" y="0"/>
                  </a:moveTo>
                  <a:lnTo>
                    <a:pt x="590213" y="0"/>
                  </a:lnTo>
                  <a:lnTo>
                    <a:pt x="590213" y="612866"/>
                  </a:lnTo>
                  <a:lnTo>
                    <a:pt x="0" y="6128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590213" y="-28575"/>
              <a:ext cx="4158732" cy="6415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  <a:r>
                <a:rPr lang="en-US" sz="1400" spc="151" dirty="0">
                  <a:solidFill>
                    <a:srgbClr val="FFFFFF"/>
                  </a:solidFill>
                  <a:latin typeface="Now"/>
                </a:rPr>
                <a:t>РЕСПУБЛИКАНСКИЙ ЦЕНТР ОБЩЕСТВЕННОГО ЗДОРОВЬЯ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505027" y="1993483"/>
            <a:ext cx="11350289" cy="2450973"/>
            <a:chOff x="0" y="0"/>
            <a:chExt cx="6436203" cy="152825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436203" cy="1528255"/>
            </a:xfrm>
            <a:custGeom>
              <a:avLst/>
              <a:gdLst/>
              <a:ahLst/>
              <a:cxnLst/>
              <a:rect l="l" t="t" r="r" b="b"/>
              <a:pathLst>
                <a:path w="6436203" h="1528255">
                  <a:moveTo>
                    <a:pt x="6311743" y="1528255"/>
                  </a:moveTo>
                  <a:lnTo>
                    <a:pt x="124460" y="1528255"/>
                  </a:lnTo>
                  <a:cubicBezTo>
                    <a:pt x="55880" y="1528255"/>
                    <a:pt x="0" y="1472375"/>
                    <a:pt x="0" y="140379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311743" y="0"/>
                  </a:lnTo>
                  <a:cubicBezTo>
                    <a:pt x="6380323" y="0"/>
                    <a:pt x="6436203" y="55880"/>
                    <a:pt x="6436203" y="124460"/>
                  </a:cubicBezTo>
                  <a:lnTo>
                    <a:pt x="6436203" y="1403795"/>
                  </a:lnTo>
                  <a:cubicBezTo>
                    <a:pt x="6436203" y="1472375"/>
                    <a:pt x="6380323" y="1528255"/>
                    <a:pt x="6311743" y="1528255"/>
                  </a:cubicBezTo>
                  <a:close/>
                </a:path>
              </a:pathLst>
            </a:custGeom>
            <a:solidFill>
              <a:srgbClr val="4F4FF4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3557480" y="7851203"/>
            <a:ext cx="7520937" cy="2037017"/>
            <a:chOff x="0" y="0"/>
            <a:chExt cx="10027916" cy="2716023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10027916" cy="2716023"/>
              <a:chOff x="0" y="0"/>
              <a:chExt cx="2718504" cy="736297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2718504" cy="736297"/>
              </a:xfrm>
              <a:custGeom>
                <a:avLst/>
                <a:gdLst/>
                <a:ahLst/>
                <a:cxnLst/>
                <a:rect l="l" t="t" r="r" b="b"/>
                <a:pathLst>
                  <a:path w="2718504" h="736297">
                    <a:moveTo>
                      <a:pt x="2594044" y="736297"/>
                    </a:moveTo>
                    <a:lnTo>
                      <a:pt x="124460" y="736297"/>
                    </a:lnTo>
                    <a:cubicBezTo>
                      <a:pt x="55880" y="736297"/>
                      <a:pt x="0" y="680417"/>
                      <a:pt x="0" y="61183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594044" y="0"/>
                    </a:lnTo>
                    <a:cubicBezTo>
                      <a:pt x="2662624" y="0"/>
                      <a:pt x="2718504" y="55880"/>
                      <a:pt x="2718504" y="124460"/>
                    </a:cubicBezTo>
                    <a:lnTo>
                      <a:pt x="2718504" y="611837"/>
                    </a:lnTo>
                    <a:cubicBezTo>
                      <a:pt x="2718504" y="680417"/>
                      <a:pt x="2662624" y="736297"/>
                      <a:pt x="2594044" y="736297"/>
                    </a:cubicBezTo>
                    <a:close/>
                  </a:path>
                </a:pathLst>
              </a:custGeom>
              <a:solidFill>
                <a:srgbClr val="F5F5EF"/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492869" y="166562"/>
              <a:ext cx="9042178" cy="23473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ru-RU" sz="2499" dirty="0">
                  <a:solidFill>
                    <a:srgbClr val="000000"/>
                  </a:solidFill>
                  <a:latin typeface="Bahnschrift"/>
                </a:rPr>
                <a:t>«</a:t>
              </a:r>
              <a:r>
                <a:rPr lang="en-US" sz="2499" dirty="0" err="1">
                  <a:solidFill>
                    <a:srgbClr val="000000"/>
                  </a:solidFill>
                  <a:latin typeface="Bahnschrift"/>
                </a:rPr>
                <a:t>Кто</a:t>
              </a:r>
              <a:r>
                <a:rPr lang="en-US" sz="2499" dirty="0">
                  <a:solidFill>
                    <a:srgbClr val="000000"/>
                  </a:solidFill>
                  <a:latin typeface="Bahnschrift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Bahnschrift"/>
                </a:rPr>
                <a:t>здесь</a:t>
              </a:r>
              <a:r>
                <a:rPr lang="ru-RU" sz="2499" dirty="0">
                  <a:solidFill>
                    <a:srgbClr val="000000"/>
                  </a:solidFill>
                  <a:latin typeface="Bahnschrift"/>
                </a:rPr>
                <a:t>»</a:t>
              </a:r>
              <a:r>
                <a:rPr lang="en-US" sz="2499" dirty="0">
                  <a:solidFill>
                    <a:srgbClr val="000000"/>
                  </a:solidFill>
                  <a:latin typeface="Bahnschrift"/>
                </a:rPr>
                <a:t> – </a:t>
              </a:r>
              <a:r>
                <a:rPr lang="en-US" sz="2499" dirty="0" err="1">
                  <a:solidFill>
                    <a:srgbClr val="000000"/>
                  </a:solidFill>
                  <a:latin typeface="Bahnschrift"/>
                </a:rPr>
                <a:t>подкаст</a:t>
              </a:r>
              <a:r>
                <a:rPr lang="en-US" sz="2499" dirty="0">
                  <a:solidFill>
                    <a:srgbClr val="000000"/>
                  </a:solidFill>
                  <a:latin typeface="Bahnschrift"/>
                </a:rPr>
                <a:t> в формате </a:t>
              </a:r>
              <a:r>
                <a:rPr lang="en-US" sz="2499" dirty="0" err="1">
                  <a:solidFill>
                    <a:srgbClr val="000000"/>
                  </a:solidFill>
                  <a:latin typeface="Bahnschrift"/>
                </a:rPr>
                <a:t>интервью</a:t>
              </a:r>
              <a:r>
                <a:rPr lang="en-US" sz="2499" dirty="0">
                  <a:solidFill>
                    <a:srgbClr val="000000"/>
                  </a:solidFill>
                  <a:latin typeface="Bahnschrift"/>
                </a:rPr>
                <a:t> с </a:t>
              </a:r>
              <a:r>
                <a:rPr lang="en-US" sz="2499" dirty="0" err="1">
                  <a:solidFill>
                    <a:srgbClr val="000000"/>
                  </a:solidFill>
                  <a:latin typeface="Bahnschrift"/>
                </a:rPr>
                <a:t>приглашенными</a:t>
              </a:r>
              <a:r>
                <a:rPr lang="en-US" sz="2499" dirty="0">
                  <a:solidFill>
                    <a:srgbClr val="000000"/>
                  </a:solidFill>
                  <a:latin typeface="Bahnschrift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Bahnschrift"/>
                </a:rPr>
                <a:t>экспертами</a:t>
              </a:r>
              <a:r>
                <a:rPr lang="en-US" sz="2499" dirty="0">
                  <a:solidFill>
                    <a:srgbClr val="000000"/>
                  </a:solidFill>
                  <a:latin typeface="Bahnschrift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Bahnschrift"/>
                </a:rPr>
                <a:t>из</a:t>
              </a:r>
              <a:r>
                <a:rPr lang="en-US" sz="2499" dirty="0">
                  <a:solidFill>
                    <a:srgbClr val="000000"/>
                  </a:solidFill>
                  <a:latin typeface="Bahnschrift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Bahnschrift"/>
                </a:rPr>
                <a:t>сферы</a:t>
              </a:r>
              <a:r>
                <a:rPr lang="en-US" sz="2499" dirty="0">
                  <a:solidFill>
                    <a:srgbClr val="000000"/>
                  </a:solidFill>
                  <a:latin typeface="Bahnschrift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Bahnschrift"/>
                </a:rPr>
                <a:t>здравоохраненияи</a:t>
              </a:r>
              <a:r>
                <a:rPr lang="en-US" sz="2499" dirty="0">
                  <a:solidFill>
                    <a:srgbClr val="000000"/>
                  </a:solidFill>
                  <a:latin typeface="Bahnschrift"/>
                </a:rPr>
                <a:t> и </a:t>
              </a:r>
              <a:r>
                <a:rPr lang="en-US" sz="2499" dirty="0" err="1">
                  <a:solidFill>
                    <a:srgbClr val="000000"/>
                  </a:solidFill>
                  <a:latin typeface="Bahnschrift"/>
                </a:rPr>
                <a:t>лидерами</a:t>
              </a:r>
              <a:r>
                <a:rPr lang="en-US" sz="2499" dirty="0">
                  <a:solidFill>
                    <a:srgbClr val="000000"/>
                  </a:solidFill>
                  <a:latin typeface="Bahnschrift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Bahnschrift"/>
                </a:rPr>
                <a:t>общественного</a:t>
              </a:r>
              <a:r>
                <a:rPr lang="en-US" sz="2499" dirty="0">
                  <a:solidFill>
                    <a:srgbClr val="000000"/>
                  </a:solidFill>
                  <a:latin typeface="Bahnschrift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Bahnschrift"/>
                </a:rPr>
                <a:t>мнения</a:t>
              </a:r>
              <a:r>
                <a:rPr lang="en-US" sz="2499" dirty="0">
                  <a:solidFill>
                    <a:srgbClr val="000000"/>
                  </a:solidFill>
                  <a:latin typeface="Bahnschrift"/>
                </a:rPr>
                <a:t>;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2381582" y="4222477"/>
            <a:ext cx="5440201" cy="1354090"/>
            <a:chOff x="0" y="0"/>
            <a:chExt cx="7253601" cy="1805454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6877841" cy="1805454"/>
              <a:chOff x="0" y="0"/>
              <a:chExt cx="2515781" cy="6604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2515781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2515781" h="660400">
                    <a:moveTo>
                      <a:pt x="2391321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391321" y="0"/>
                    </a:lnTo>
                    <a:cubicBezTo>
                      <a:pt x="2459901" y="0"/>
                      <a:pt x="2515781" y="55880"/>
                      <a:pt x="2515781" y="124460"/>
                    </a:cubicBezTo>
                    <a:lnTo>
                      <a:pt x="2515781" y="535940"/>
                    </a:lnTo>
                    <a:cubicBezTo>
                      <a:pt x="2515781" y="604520"/>
                      <a:pt x="2459901" y="660400"/>
                      <a:pt x="2391321" y="660400"/>
                    </a:cubicBezTo>
                    <a:close/>
                  </a:path>
                </a:pathLst>
              </a:custGeom>
              <a:solidFill>
                <a:srgbClr val="F5F5EF"/>
              </a:solidFill>
            </p:spPr>
          </p:sp>
        </p:grpSp>
        <p:sp>
          <p:nvSpPr>
            <p:cNvPr id="24" name="TextBox 24"/>
            <p:cNvSpPr txBox="1"/>
            <p:nvPr/>
          </p:nvSpPr>
          <p:spPr>
            <a:xfrm>
              <a:off x="103421" y="265609"/>
              <a:ext cx="7150180" cy="11353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ru-RU" sz="2499" dirty="0">
                  <a:solidFill>
                    <a:srgbClr val="000000"/>
                  </a:solidFill>
                  <a:latin typeface="Bahnschrift"/>
                </a:rPr>
                <a:t>«</a:t>
              </a:r>
              <a:r>
                <a:rPr lang="en-US" sz="2499" dirty="0" err="1">
                  <a:solidFill>
                    <a:srgbClr val="000000"/>
                  </a:solidFill>
                  <a:latin typeface="Bahnschrift"/>
                </a:rPr>
                <a:t>ЗОЖкаст</a:t>
              </a:r>
              <a:r>
                <a:rPr lang="ru-RU" sz="2499" dirty="0">
                  <a:solidFill>
                    <a:srgbClr val="000000"/>
                  </a:solidFill>
                  <a:latin typeface="Bahnschrift"/>
                </a:rPr>
                <a:t>»</a:t>
              </a:r>
              <a:r>
                <a:rPr lang="en-US" sz="2499" dirty="0">
                  <a:solidFill>
                    <a:srgbClr val="000000"/>
                  </a:solidFill>
                  <a:latin typeface="Bahnschrift"/>
                </a:rPr>
                <a:t> – </a:t>
              </a:r>
              <a:r>
                <a:rPr lang="en-US" sz="2499" dirty="0" err="1">
                  <a:solidFill>
                    <a:srgbClr val="000000"/>
                  </a:solidFill>
                  <a:latin typeface="Bahnschrift"/>
                </a:rPr>
                <a:t>подкаст</a:t>
              </a:r>
              <a:r>
                <a:rPr lang="en-US" sz="2499" dirty="0">
                  <a:solidFill>
                    <a:srgbClr val="000000"/>
                  </a:solidFill>
                  <a:latin typeface="Bahnschrift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Bahnschrift"/>
                </a:rPr>
                <a:t>об</a:t>
              </a:r>
              <a:r>
                <a:rPr lang="en-US" sz="2499" dirty="0">
                  <a:solidFill>
                    <a:srgbClr val="000000"/>
                  </a:solidFill>
                  <a:latin typeface="Bahnschrift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Bahnschrift"/>
                </a:rPr>
                <a:t>аспектах</a:t>
              </a:r>
              <a:r>
                <a:rPr lang="en-US" sz="2499" dirty="0">
                  <a:solidFill>
                    <a:srgbClr val="000000"/>
                  </a:solidFill>
                  <a:latin typeface="Bahnschrift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Bahnschrift"/>
                </a:rPr>
                <a:t>здорового</a:t>
              </a:r>
              <a:r>
                <a:rPr lang="en-US" sz="2499" dirty="0">
                  <a:solidFill>
                    <a:srgbClr val="000000"/>
                  </a:solidFill>
                  <a:latin typeface="Bahnschrift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Bahnschrift"/>
                </a:rPr>
                <a:t>образа</a:t>
              </a:r>
              <a:r>
                <a:rPr lang="en-US" sz="2499" dirty="0">
                  <a:solidFill>
                    <a:srgbClr val="000000"/>
                  </a:solidFill>
                  <a:latin typeface="Bahnschrift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Bahnschrift"/>
                </a:rPr>
                <a:t>жизни</a:t>
              </a:r>
              <a:r>
                <a:rPr lang="en-US" sz="2499" dirty="0">
                  <a:solidFill>
                    <a:srgbClr val="000000"/>
                  </a:solidFill>
                  <a:latin typeface="Bahnschrift"/>
                </a:rPr>
                <a:t>;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6934200" y="5742126"/>
            <a:ext cx="6860098" cy="1827044"/>
            <a:chOff x="0" y="0"/>
            <a:chExt cx="9146798" cy="2436059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9146798" cy="2436059"/>
              <a:chOff x="0" y="0"/>
              <a:chExt cx="2479639" cy="6604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2479639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2479639" h="660400">
                    <a:moveTo>
                      <a:pt x="2355179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355179" y="0"/>
                    </a:lnTo>
                    <a:cubicBezTo>
                      <a:pt x="2423759" y="0"/>
                      <a:pt x="2479639" y="55880"/>
                      <a:pt x="2479639" y="124460"/>
                    </a:cubicBezTo>
                    <a:lnTo>
                      <a:pt x="2479639" y="535940"/>
                    </a:lnTo>
                    <a:cubicBezTo>
                      <a:pt x="2479639" y="604520"/>
                      <a:pt x="2423759" y="660400"/>
                      <a:pt x="2355179" y="660400"/>
                    </a:cubicBezTo>
                    <a:close/>
                  </a:path>
                </a:pathLst>
              </a:custGeom>
              <a:solidFill>
                <a:srgbClr val="F5F5EF"/>
              </a:solidFill>
            </p:spPr>
          </p:sp>
        </p:grpSp>
        <p:sp>
          <p:nvSpPr>
            <p:cNvPr id="28" name="TextBox 28"/>
            <p:cNvSpPr txBox="1"/>
            <p:nvPr/>
          </p:nvSpPr>
          <p:spPr>
            <a:xfrm>
              <a:off x="298401" y="288813"/>
              <a:ext cx="8549996" cy="1763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dirty="0">
                  <a:solidFill>
                    <a:srgbClr val="000000"/>
                  </a:solidFill>
                  <a:latin typeface="Bahnschrift"/>
                </a:rPr>
                <a:t> </a:t>
              </a:r>
              <a:r>
                <a:rPr lang="ru-RU" sz="2499" dirty="0">
                  <a:solidFill>
                    <a:srgbClr val="000000"/>
                  </a:solidFill>
                  <a:latin typeface="Bahnschrift"/>
                </a:rPr>
                <a:t>«</a:t>
              </a:r>
              <a:r>
                <a:rPr lang="en-US" sz="2499" dirty="0">
                  <a:solidFill>
                    <a:srgbClr val="000000"/>
                  </a:solidFill>
                  <a:latin typeface="Bahnschrift"/>
                </a:rPr>
                <a:t>МРТ </a:t>
              </a:r>
              <a:r>
                <a:rPr lang="en-US" sz="2499" dirty="0" err="1">
                  <a:solidFill>
                    <a:srgbClr val="000000"/>
                  </a:solidFill>
                  <a:latin typeface="Bahnschrift"/>
                </a:rPr>
                <a:t>всего</a:t>
              </a:r>
              <a:r>
                <a:rPr lang="en-US" sz="2499" dirty="0">
                  <a:solidFill>
                    <a:srgbClr val="000000"/>
                  </a:solidFill>
                  <a:latin typeface="Bahnschrift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Bahnschrift"/>
                </a:rPr>
                <a:t>тела</a:t>
              </a:r>
              <a:r>
                <a:rPr lang="ru-RU" sz="2499" dirty="0">
                  <a:solidFill>
                    <a:srgbClr val="000000"/>
                  </a:solidFill>
                  <a:latin typeface="Bahnschrift"/>
                </a:rPr>
                <a:t>»</a:t>
              </a:r>
              <a:r>
                <a:rPr lang="en-US" sz="2499" dirty="0">
                  <a:solidFill>
                    <a:srgbClr val="000000"/>
                  </a:solidFill>
                  <a:latin typeface="Bahnschrift"/>
                </a:rPr>
                <a:t> – </a:t>
              </a:r>
              <a:r>
                <a:rPr lang="en-US" sz="2499" dirty="0" err="1">
                  <a:solidFill>
                    <a:srgbClr val="000000"/>
                  </a:solidFill>
                  <a:latin typeface="Bahnschrift"/>
                </a:rPr>
                <a:t>подкаст</a:t>
              </a:r>
              <a:r>
                <a:rPr lang="en-US" sz="2499" dirty="0">
                  <a:solidFill>
                    <a:srgbClr val="000000"/>
                  </a:solidFill>
                  <a:latin typeface="Bahnschrift"/>
                </a:rPr>
                <a:t> с </a:t>
              </a:r>
              <a:r>
                <a:rPr lang="en-US" sz="2499" dirty="0" err="1">
                  <a:solidFill>
                    <a:srgbClr val="000000"/>
                  </a:solidFill>
                  <a:latin typeface="Bahnschrift"/>
                </a:rPr>
                <a:t>лечащими</a:t>
              </a:r>
              <a:r>
                <a:rPr lang="en-US" sz="2499" dirty="0">
                  <a:solidFill>
                    <a:srgbClr val="000000"/>
                  </a:solidFill>
                  <a:latin typeface="Bahnschrift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Bahnschrift"/>
                </a:rPr>
                <a:t>врачами</a:t>
              </a:r>
              <a:r>
                <a:rPr lang="en-US" sz="2499" dirty="0">
                  <a:solidFill>
                    <a:srgbClr val="000000"/>
                  </a:solidFill>
                  <a:latin typeface="Bahnschrift"/>
                </a:rPr>
                <a:t> о </a:t>
              </a:r>
              <a:r>
                <a:rPr lang="en-US" sz="2499" dirty="0" err="1">
                  <a:solidFill>
                    <a:srgbClr val="000000"/>
                  </a:solidFill>
                  <a:latin typeface="Bahnschrift"/>
                </a:rPr>
                <a:t>системах</a:t>
              </a:r>
              <a:r>
                <a:rPr lang="en-US" sz="2499" dirty="0">
                  <a:solidFill>
                    <a:srgbClr val="000000"/>
                  </a:solidFill>
                  <a:latin typeface="Bahnschrift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Bahnschrift"/>
                </a:rPr>
                <a:t>человеческого</a:t>
              </a:r>
              <a:r>
                <a:rPr lang="en-US" sz="2499" dirty="0">
                  <a:solidFill>
                    <a:srgbClr val="000000"/>
                  </a:solidFill>
                  <a:latin typeface="Bahnschrift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Bahnschrift"/>
                </a:rPr>
                <a:t>организма</a:t>
              </a:r>
              <a:r>
                <a:rPr lang="en-US" sz="2499" dirty="0">
                  <a:solidFill>
                    <a:srgbClr val="000000"/>
                  </a:solidFill>
                  <a:latin typeface="Bahnschrift"/>
                </a:rPr>
                <a:t> и </a:t>
              </a:r>
              <a:r>
                <a:rPr lang="en-US" sz="2499" dirty="0" err="1">
                  <a:solidFill>
                    <a:srgbClr val="000000"/>
                  </a:solidFill>
                  <a:latin typeface="Bahnschrift"/>
                </a:rPr>
                <a:t>методах</a:t>
              </a:r>
              <a:r>
                <a:rPr lang="en-US" sz="2499" dirty="0">
                  <a:solidFill>
                    <a:srgbClr val="000000"/>
                  </a:solidFill>
                  <a:latin typeface="Bahnschrift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Bahnschrift"/>
                </a:rPr>
                <a:t>их</a:t>
              </a:r>
              <a:r>
                <a:rPr lang="en-US" sz="2499" dirty="0">
                  <a:solidFill>
                    <a:srgbClr val="000000"/>
                  </a:solidFill>
                  <a:latin typeface="Bahnschrift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Bahnschrift"/>
                </a:rPr>
                <a:t>исследования</a:t>
              </a:r>
              <a:r>
                <a:rPr lang="en-US" sz="2499" dirty="0">
                  <a:solidFill>
                    <a:srgbClr val="000000"/>
                  </a:solidFill>
                  <a:latin typeface="Bahnschrift"/>
                </a:rPr>
                <a:t>;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141066" y="2451120"/>
            <a:ext cx="5740331" cy="1554747"/>
            <a:chOff x="0" y="0"/>
            <a:chExt cx="7653775" cy="2072996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7653775" cy="2072996"/>
              <a:chOff x="0" y="0"/>
              <a:chExt cx="2718504" cy="736297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2718504" cy="736297"/>
              </a:xfrm>
              <a:custGeom>
                <a:avLst/>
                <a:gdLst/>
                <a:ahLst/>
                <a:cxnLst/>
                <a:rect l="l" t="t" r="r" b="b"/>
                <a:pathLst>
                  <a:path w="2718504" h="736297">
                    <a:moveTo>
                      <a:pt x="2594044" y="736297"/>
                    </a:moveTo>
                    <a:lnTo>
                      <a:pt x="124460" y="736297"/>
                    </a:lnTo>
                    <a:cubicBezTo>
                      <a:pt x="55880" y="736297"/>
                      <a:pt x="0" y="680417"/>
                      <a:pt x="0" y="61183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594044" y="0"/>
                    </a:lnTo>
                    <a:cubicBezTo>
                      <a:pt x="2662624" y="0"/>
                      <a:pt x="2718504" y="55880"/>
                      <a:pt x="2718504" y="124460"/>
                    </a:cubicBezTo>
                    <a:lnTo>
                      <a:pt x="2718504" y="611837"/>
                    </a:lnTo>
                    <a:cubicBezTo>
                      <a:pt x="2718504" y="680417"/>
                      <a:pt x="2662624" y="736297"/>
                      <a:pt x="2594044" y="736297"/>
                    </a:cubicBezTo>
                    <a:close/>
                  </a:path>
                </a:pathLst>
              </a:custGeom>
              <a:solidFill>
                <a:srgbClr val="F5F5EF"/>
              </a:solid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235844" y="107281"/>
              <a:ext cx="7182087" cy="1763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dirty="0">
                  <a:solidFill>
                    <a:srgbClr val="000000"/>
                  </a:solidFill>
                  <a:latin typeface="Bahnschrift"/>
                </a:rPr>
                <a:t> </a:t>
              </a:r>
              <a:r>
                <a:rPr lang="ru-RU" sz="2499" dirty="0">
                  <a:solidFill>
                    <a:srgbClr val="000000"/>
                  </a:solidFill>
                  <a:latin typeface="Bahnschrift"/>
                </a:rPr>
                <a:t>«</a:t>
              </a:r>
              <a:r>
                <a:rPr lang="en-US" sz="2499" dirty="0" err="1">
                  <a:solidFill>
                    <a:srgbClr val="000000"/>
                  </a:solidFill>
                  <a:latin typeface="Bahnschrift"/>
                </a:rPr>
                <a:t>Надень</a:t>
              </a:r>
              <a:r>
                <a:rPr lang="en-US" sz="2499" dirty="0">
                  <a:solidFill>
                    <a:srgbClr val="000000"/>
                  </a:solidFill>
                  <a:latin typeface="Bahnschrift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Bahnschrift"/>
                </a:rPr>
                <a:t>бахилы</a:t>
              </a:r>
              <a:r>
                <a:rPr lang="ru-RU" sz="2499" dirty="0">
                  <a:solidFill>
                    <a:srgbClr val="000000"/>
                  </a:solidFill>
                  <a:latin typeface="Bahnschrift"/>
                </a:rPr>
                <a:t>»</a:t>
              </a:r>
              <a:r>
                <a:rPr lang="en-US" sz="2499" dirty="0">
                  <a:solidFill>
                    <a:srgbClr val="000000"/>
                  </a:solidFill>
                  <a:latin typeface="Bahnschrift"/>
                </a:rPr>
                <a:t> – </a:t>
              </a:r>
              <a:r>
                <a:rPr lang="en-US" sz="2499" dirty="0" err="1">
                  <a:solidFill>
                    <a:srgbClr val="000000"/>
                  </a:solidFill>
                  <a:latin typeface="Bahnschrift"/>
                </a:rPr>
                <a:t>подкаст</a:t>
              </a:r>
              <a:r>
                <a:rPr lang="en-US" sz="2499" dirty="0">
                  <a:solidFill>
                    <a:srgbClr val="000000"/>
                  </a:solidFill>
                  <a:latin typeface="Bahnschrift"/>
                </a:rPr>
                <a:t> о </a:t>
              </a:r>
              <a:r>
                <a:rPr lang="en-US" sz="2499" dirty="0" err="1">
                  <a:solidFill>
                    <a:srgbClr val="000000"/>
                  </a:solidFill>
                  <a:latin typeface="Bahnschrift"/>
                </a:rPr>
                <a:t>коммуникативных</a:t>
              </a:r>
              <a:r>
                <a:rPr lang="en-US" sz="2499" dirty="0">
                  <a:solidFill>
                    <a:srgbClr val="000000"/>
                  </a:solidFill>
                  <a:latin typeface="Bahnschrift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Bahnschrift"/>
                </a:rPr>
                <a:t>навыках</a:t>
              </a:r>
              <a:r>
                <a:rPr lang="en-US" sz="2499" dirty="0">
                  <a:solidFill>
                    <a:srgbClr val="000000"/>
                  </a:solidFill>
                  <a:latin typeface="Bahnschrift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Bahnschrift"/>
                </a:rPr>
                <a:t>врачей</a:t>
              </a:r>
              <a:r>
                <a:rPr lang="en-US" sz="2499" dirty="0">
                  <a:solidFill>
                    <a:srgbClr val="000000"/>
                  </a:solidFill>
                  <a:latin typeface="Bahnschrift"/>
                </a:rPr>
                <a:t> и </a:t>
              </a:r>
              <a:r>
                <a:rPr lang="en-US" sz="2499" dirty="0" err="1">
                  <a:solidFill>
                    <a:srgbClr val="000000"/>
                  </a:solidFill>
                  <a:latin typeface="Bahnschrift"/>
                </a:rPr>
                <a:t>пациентов</a:t>
              </a:r>
              <a:r>
                <a:rPr lang="en-US" sz="2499" dirty="0">
                  <a:solidFill>
                    <a:srgbClr val="000000"/>
                  </a:solidFill>
                  <a:latin typeface="Bahnschrift"/>
                </a:rPr>
                <a:t>;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1970289" y="7755419"/>
            <a:ext cx="5980965" cy="1750844"/>
            <a:chOff x="0" y="0"/>
            <a:chExt cx="7974620" cy="2334459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0"/>
              <a:ext cx="7974620" cy="2334459"/>
              <a:chOff x="0" y="0"/>
              <a:chExt cx="2255957" cy="6604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2255957" cy="660400"/>
              </a:xfrm>
              <a:custGeom>
                <a:avLst/>
                <a:gdLst/>
                <a:ahLst/>
                <a:cxnLst/>
                <a:rect l="l" t="t" r="r" b="b"/>
                <a:pathLst>
                  <a:path w="2255957" h="660400">
                    <a:moveTo>
                      <a:pt x="2131497" y="660400"/>
                    </a:moveTo>
                    <a:lnTo>
                      <a:pt x="124460" y="660400"/>
                    </a:lnTo>
                    <a:cubicBezTo>
                      <a:pt x="55880" y="660400"/>
                      <a:pt x="0" y="604520"/>
                      <a:pt x="0" y="53594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131497" y="0"/>
                    </a:lnTo>
                    <a:cubicBezTo>
                      <a:pt x="2200077" y="0"/>
                      <a:pt x="2255957" y="55880"/>
                      <a:pt x="2255957" y="124460"/>
                    </a:cubicBezTo>
                    <a:lnTo>
                      <a:pt x="2255957" y="535940"/>
                    </a:lnTo>
                    <a:cubicBezTo>
                      <a:pt x="2255957" y="604520"/>
                      <a:pt x="2200077" y="660400"/>
                      <a:pt x="2131497" y="660400"/>
                    </a:cubicBezTo>
                    <a:close/>
                  </a:path>
                </a:pathLst>
              </a:custGeom>
              <a:solidFill>
                <a:srgbClr val="F5F5EF"/>
              </a:solidFill>
            </p:spPr>
          </p:sp>
        </p:grpSp>
        <p:sp>
          <p:nvSpPr>
            <p:cNvPr id="36" name="TextBox 36"/>
            <p:cNvSpPr txBox="1"/>
            <p:nvPr/>
          </p:nvSpPr>
          <p:spPr>
            <a:xfrm>
              <a:off x="219423" y="238013"/>
              <a:ext cx="7535773" cy="17631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dirty="0">
                  <a:solidFill>
                    <a:srgbClr val="000000"/>
                  </a:solidFill>
                  <a:latin typeface="Bahnschrift"/>
                </a:rPr>
                <a:t> </a:t>
              </a:r>
              <a:r>
                <a:rPr lang="ru-RU" sz="2499" dirty="0">
                  <a:solidFill>
                    <a:srgbClr val="000000"/>
                  </a:solidFill>
                  <a:latin typeface="Bahnschrift"/>
                </a:rPr>
                <a:t>«</a:t>
              </a:r>
              <a:r>
                <a:rPr lang="en-US" sz="2499" dirty="0" err="1">
                  <a:solidFill>
                    <a:srgbClr val="000000"/>
                  </a:solidFill>
                  <a:latin typeface="Bahnschrift"/>
                </a:rPr>
                <a:t>Солянка</a:t>
              </a:r>
              <a:r>
                <a:rPr lang="en-US" sz="2499" dirty="0">
                  <a:solidFill>
                    <a:srgbClr val="000000"/>
                  </a:solidFill>
                  <a:latin typeface="Bahnschrift"/>
                </a:rPr>
                <a:t> - </a:t>
              </a:r>
              <a:r>
                <a:rPr lang="en-US" sz="2499" dirty="0" err="1">
                  <a:solidFill>
                    <a:srgbClr val="000000"/>
                  </a:solidFill>
                  <a:latin typeface="Bahnschrift"/>
                </a:rPr>
                <a:t>это</a:t>
              </a:r>
              <a:r>
                <a:rPr lang="en-US" sz="2499" dirty="0">
                  <a:solidFill>
                    <a:srgbClr val="000000"/>
                  </a:solidFill>
                  <a:latin typeface="Bahnschrift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Bahnschrift"/>
                </a:rPr>
                <a:t>тоже</a:t>
              </a:r>
              <a:r>
                <a:rPr lang="en-US" sz="2499" dirty="0">
                  <a:solidFill>
                    <a:srgbClr val="000000"/>
                  </a:solidFill>
                  <a:latin typeface="Bahnschrift"/>
                </a:rPr>
                <a:t> ЗОЖ</a:t>
              </a:r>
              <a:r>
                <a:rPr lang="ru-RU" sz="2499" dirty="0">
                  <a:solidFill>
                    <a:srgbClr val="000000"/>
                  </a:solidFill>
                  <a:latin typeface="Bahnschrift"/>
                </a:rPr>
                <a:t>»</a:t>
              </a:r>
              <a:r>
                <a:rPr lang="en-US" sz="2499" dirty="0">
                  <a:solidFill>
                    <a:srgbClr val="000000"/>
                  </a:solidFill>
                  <a:latin typeface="Bahnschrift"/>
                </a:rPr>
                <a:t> - </a:t>
              </a:r>
              <a:r>
                <a:rPr lang="en-US" sz="2499" dirty="0" err="1">
                  <a:solidFill>
                    <a:srgbClr val="000000"/>
                  </a:solidFill>
                  <a:latin typeface="Bahnschrift"/>
                </a:rPr>
                <a:t>подкасты</a:t>
              </a:r>
              <a:r>
                <a:rPr lang="en-US" sz="2499" dirty="0">
                  <a:solidFill>
                    <a:srgbClr val="000000"/>
                  </a:solidFill>
                  <a:latin typeface="Bahnschrift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Bahnschrift"/>
                </a:rPr>
                <a:t>на</a:t>
              </a:r>
              <a:r>
                <a:rPr lang="en-US" sz="2499" dirty="0">
                  <a:solidFill>
                    <a:srgbClr val="000000"/>
                  </a:solidFill>
                  <a:latin typeface="Bahnschrift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Bahnschrift"/>
                </a:rPr>
                <a:t>различные</a:t>
              </a:r>
              <a:r>
                <a:rPr lang="en-US" sz="2499" dirty="0">
                  <a:solidFill>
                    <a:srgbClr val="000000"/>
                  </a:solidFill>
                  <a:latin typeface="Bahnschrift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Bahnschrift"/>
                </a:rPr>
                <a:t>темы</a:t>
              </a:r>
              <a:r>
                <a:rPr lang="en-US" sz="2499" dirty="0">
                  <a:solidFill>
                    <a:srgbClr val="000000"/>
                  </a:solidFill>
                  <a:latin typeface="Bahnschrift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Bahnschrift"/>
                </a:rPr>
                <a:t>сферы</a:t>
              </a:r>
              <a:r>
                <a:rPr lang="en-US" sz="2499" dirty="0">
                  <a:solidFill>
                    <a:srgbClr val="000000"/>
                  </a:solidFill>
                  <a:latin typeface="Bahnschrift"/>
                </a:rPr>
                <a:t> ЗОЖ, </a:t>
              </a:r>
              <a:r>
                <a:rPr lang="en-US" sz="2499" dirty="0" err="1">
                  <a:solidFill>
                    <a:srgbClr val="000000"/>
                  </a:solidFill>
                  <a:latin typeface="Bahnschrift"/>
                </a:rPr>
                <a:t>здоровьесбережения</a:t>
              </a:r>
              <a:r>
                <a:rPr lang="en-US" sz="2499" dirty="0">
                  <a:solidFill>
                    <a:srgbClr val="000000"/>
                  </a:solidFill>
                  <a:latin typeface="Bahnschrift"/>
                </a:rPr>
                <a:t> и </a:t>
              </a:r>
              <a:r>
                <a:rPr lang="en-US" sz="2499" dirty="0" err="1">
                  <a:solidFill>
                    <a:srgbClr val="000000"/>
                  </a:solidFill>
                  <a:latin typeface="Bahnschrift"/>
                </a:rPr>
                <a:t>спорта</a:t>
              </a:r>
              <a:r>
                <a:rPr lang="en-US" sz="2499" dirty="0">
                  <a:solidFill>
                    <a:srgbClr val="000000"/>
                  </a:solidFill>
                  <a:latin typeface="Bahnschrift"/>
                </a:rPr>
                <a:t>.</a:t>
              </a:r>
            </a:p>
          </p:txBody>
        </p:sp>
      </p:grpSp>
      <p:sp>
        <p:nvSpPr>
          <p:cNvPr id="37" name="Freeform 29">
            <a:extLst>
              <a:ext uri="{FF2B5EF4-FFF2-40B4-BE49-F238E27FC236}">
                <a16:creationId xmlns:a16="http://schemas.microsoft.com/office/drawing/2014/main" id="{50176B4B-B6B8-42C7-A60C-24A55693659A}"/>
              </a:ext>
            </a:extLst>
          </p:cNvPr>
          <p:cNvSpPr/>
          <p:nvPr/>
        </p:nvSpPr>
        <p:spPr>
          <a:xfrm>
            <a:off x="14495888" y="170887"/>
            <a:ext cx="442660" cy="459740"/>
          </a:xfrm>
          <a:custGeom>
            <a:avLst/>
            <a:gdLst/>
            <a:ahLst/>
            <a:cxnLst/>
            <a:rect l="l" t="t" r="r" b="b"/>
            <a:pathLst>
              <a:path w="590213" h="612987">
                <a:moveTo>
                  <a:pt x="0" y="0"/>
                </a:moveTo>
                <a:lnTo>
                  <a:pt x="590213" y="0"/>
                </a:lnTo>
                <a:lnTo>
                  <a:pt x="590213" y="612987"/>
                </a:lnTo>
                <a:lnTo>
                  <a:pt x="0" y="61298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45283" y="4319316"/>
            <a:ext cx="2837070" cy="2837069"/>
          </a:xfrm>
          <a:custGeom>
            <a:avLst/>
            <a:gdLst/>
            <a:ahLst/>
            <a:cxnLst/>
            <a:rect l="l" t="t" r="r" b="b"/>
            <a:pathLst>
              <a:path w="2390205" h="2390205">
                <a:moveTo>
                  <a:pt x="0" y="0"/>
                </a:moveTo>
                <a:lnTo>
                  <a:pt x="2390205" y="0"/>
                </a:lnTo>
                <a:lnTo>
                  <a:pt x="2390205" y="2390204"/>
                </a:lnTo>
                <a:lnTo>
                  <a:pt x="0" y="239020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78511" y="805176"/>
            <a:ext cx="12930978" cy="1602749"/>
            <a:chOff x="0" y="0"/>
            <a:chExt cx="7332535" cy="99936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332535" cy="999362"/>
            </a:xfrm>
            <a:custGeom>
              <a:avLst/>
              <a:gdLst/>
              <a:ahLst/>
              <a:cxnLst/>
              <a:rect l="l" t="t" r="r" b="b"/>
              <a:pathLst>
                <a:path w="7332535" h="999362">
                  <a:moveTo>
                    <a:pt x="7208075" y="999362"/>
                  </a:moveTo>
                  <a:lnTo>
                    <a:pt x="124460" y="999362"/>
                  </a:lnTo>
                  <a:cubicBezTo>
                    <a:pt x="55880" y="999362"/>
                    <a:pt x="0" y="943482"/>
                    <a:pt x="0" y="87490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208076" y="0"/>
                  </a:lnTo>
                  <a:cubicBezTo>
                    <a:pt x="7276655" y="0"/>
                    <a:pt x="7332535" y="55880"/>
                    <a:pt x="7332535" y="124460"/>
                  </a:cubicBezTo>
                  <a:lnTo>
                    <a:pt x="7332535" y="874902"/>
                  </a:lnTo>
                  <a:cubicBezTo>
                    <a:pt x="7332535" y="943482"/>
                    <a:pt x="7276655" y="999362"/>
                    <a:pt x="7208076" y="999362"/>
                  </a:cubicBezTo>
                  <a:close/>
                </a:path>
              </a:pathLst>
            </a:custGeom>
            <a:solidFill>
              <a:srgbClr val="4F4FF4"/>
            </a:solidFill>
          </p:spPr>
        </p:sp>
      </p:grpSp>
      <p:sp>
        <p:nvSpPr>
          <p:cNvPr id="4" name="Freeform 4"/>
          <p:cNvSpPr/>
          <p:nvPr/>
        </p:nvSpPr>
        <p:spPr>
          <a:xfrm>
            <a:off x="2810874" y="2741717"/>
            <a:ext cx="5988609" cy="1542520"/>
          </a:xfrm>
          <a:custGeom>
            <a:avLst/>
            <a:gdLst/>
            <a:ahLst/>
            <a:cxnLst/>
            <a:rect l="l" t="t" r="r" b="b"/>
            <a:pathLst>
              <a:path w="5988609" h="1542520">
                <a:moveTo>
                  <a:pt x="0" y="0"/>
                </a:moveTo>
                <a:lnTo>
                  <a:pt x="5988609" y="0"/>
                </a:lnTo>
                <a:lnTo>
                  <a:pt x="5988609" y="1542521"/>
                </a:lnTo>
                <a:lnTo>
                  <a:pt x="0" y="15425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2466357" y="6116369"/>
            <a:ext cx="6677643" cy="1251855"/>
          </a:xfrm>
          <a:custGeom>
            <a:avLst/>
            <a:gdLst/>
            <a:ahLst/>
            <a:cxnLst/>
            <a:rect l="l" t="t" r="r" b="b"/>
            <a:pathLst>
              <a:path w="6677643" h="1251855">
                <a:moveTo>
                  <a:pt x="0" y="0"/>
                </a:moveTo>
                <a:lnTo>
                  <a:pt x="6677643" y="0"/>
                </a:lnTo>
                <a:lnTo>
                  <a:pt x="6677643" y="1251856"/>
                </a:lnTo>
                <a:lnTo>
                  <a:pt x="0" y="12518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28700" y="7701600"/>
            <a:ext cx="7204017" cy="1322831"/>
          </a:xfrm>
          <a:custGeom>
            <a:avLst/>
            <a:gdLst/>
            <a:ahLst/>
            <a:cxnLst/>
            <a:rect l="l" t="t" r="r" b="b"/>
            <a:pathLst>
              <a:path w="7204017" h="1322831">
                <a:moveTo>
                  <a:pt x="0" y="0"/>
                </a:moveTo>
                <a:lnTo>
                  <a:pt x="7204017" y="0"/>
                </a:lnTo>
                <a:lnTo>
                  <a:pt x="7204017" y="1322830"/>
                </a:lnTo>
                <a:lnTo>
                  <a:pt x="0" y="13228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9504929" y="2667919"/>
            <a:ext cx="9769601" cy="7945255"/>
            <a:chOff x="0" y="0"/>
            <a:chExt cx="5539871" cy="495410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539871" cy="4954105"/>
            </a:xfrm>
            <a:custGeom>
              <a:avLst/>
              <a:gdLst/>
              <a:ahLst/>
              <a:cxnLst/>
              <a:rect l="l" t="t" r="r" b="b"/>
              <a:pathLst>
                <a:path w="5539871" h="4954105">
                  <a:moveTo>
                    <a:pt x="5415411" y="4954105"/>
                  </a:moveTo>
                  <a:lnTo>
                    <a:pt x="124460" y="4954105"/>
                  </a:lnTo>
                  <a:cubicBezTo>
                    <a:pt x="55880" y="4954105"/>
                    <a:pt x="0" y="4898225"/>
                    <a:pt x="0" y="482964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415411" y="0"/>
                  </a:lnTo>
                  <a:cubicBezTo>
                    <a:pt x="5483991" y="0"/>
                    <a:pt x="5539871" y="55880"/>
                    <a:pt x="5539871" y="124460"/>
                  </a:cubicBezTo>
                  <a:lnTo>
                    <a:pt x="5539871" y="4829645"/>
                  </a:lnTo>
                  <a:cubicBezTo>
                    <a:pt x="5539871" y="4898225"/>
                    <a:pt x="5483991" y="4954105"/>
                    <a:pt x="5415411" y="4954105"/>
                  </a:cubicBezTo>
                  <a:close/>
                </a:path>
              </a:pathLst>
            </a:custGeom>
            <a:gradFill rotWithShape="1">
              <a:gsLst>
                <a:gs pos="0">
                  <a:srgbClr val="4F4FF4">
                    <a:alpha val="100000"/>
                  </a:srgbClr>
                </a:gs>
                <a:gs pos="100000">
                  <a:srgbClr val="F7CBFF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</p:grpSp>
      <p:sp>
        <p:nvSpPr>
          <p:cNvPr id="9" name="Freeform 9"/>
          <p:cNvSpPr/>
          <p:nvPr/>
        </p:nvSpPr>
        <p:spPr>
          <a:xfrm>
            <a:off x="11255885" y="3772365"/>
            <a:ext cx="6267689" cy="6267689"/>
          </a:xfrm>
          <a:custGeom>
            <a:avLst/>
            <a:gdLst/>
            <a:ahLst/>
            <a:cxnLst/>
            <a:rect l="l" t="t" r="r" b="b"/>
            <a:pathLst>
              <a:path w="6267689" h="6267689">
                <a:moveTo>
                  <a:pt x="0" y="0"/>
                </a:moveTo>
                <a:lnTo>
                  <a:pt x="6267688" y="0"/>
                </a:lnTo>
                <a:lnTo>
                  <a:pt x="6267688" y="6267689"/>
                </a:lnTo>
                <a:lnTo>
                  <a:pt x="0" y="62676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37386" y="4504006"/>
            <a:ext cx="6539894" cy="1278988"/>
          </a:xfrm>
          <a:custGeom>
            <a:avLst/>
            <a:gdLst/>
            <a:ahLst/>
            <a:cxnLst/>
            <a:rect l="l" t="t" r="r" b="b"/>
            <a:pathLst>
              <a:path w="6539894" h="1278988">
                <a:moveTo>
                  <a:pt x="0" y="0"/>
                </a:moveTo>
                <a:lnTo>
                  <a:pt x="6539894" y="0"/>
                </a:lnTo>
                <a:lnTo>
                  <a:pt x="6539894" y="1278988"/>
                </a:lnTo>
                <a:lnTo>
                  <a:pt x="0" y="12789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4226138" y="345436"/>
            <a:ext cx="3561709" cy="459740"/>
            <a:chOff x="0" y="0"/>
            <a:chExt cx="4748946" cy="612987"/>
          </a:xfrm>
        </p:grpSpPr>
        <p:sp>
          <p:nvSpPr>
            <p:cNvPr id="12" name="Freeform 12"/>
            <p:cNvSpPr/>
            <p:nvPr/>
          </p:nvSpPr>
          <p:spPr>
            <a:xfrm>
              <a:off x="0" y="121"/>
              <a:ext cx="590213" cy="612865"/>
            </a:xfrm>
            <a:custGeom>
              <a:avLst/>
              <a:gdLst/>
              <a:ahLst/>
              <a:cxnLst/>
              <a:rect l="l" t="t" r="r" b="b"/>
              <a:pathLst>
                <a:path w="590213" h="612865">
                  <a:moveTo>
                    <a:pt x="0" y="0"/>
                  </a:moveTo>
                  <a:lnTo>
                    <a:pt x="590213" y="0"/>
                  </a:lnTo>
                  <a:lnTo>
                    <a:pt x="590213" y="612866"/>
                  </a:lnTo>
                  <a:lnTo>
                    <a:pt x="0" y="6128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590213" y="-28575"/>
              <a:ext cx="4158732" cy="6415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  <a:r>
                <a:rPr lang="en-US" sz="1400" spc="151">
                  <a:solidFill>
                    <a:srgbClr val="000000"/>
                  </a:solidFill>
                  <a:latin typeface="Now"/>
                </a:rPr>
                <a:t>РЕСПУБЛИКАНСКИЙ ЦЕНТР ОБЩЕСТВЕННОГО ЗДОРОВЬЯ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0" y="8963614"/>
            <a:ext cx="7315200" cy="2646772"/>
          </a:xfrm>
          <a:custGeom>
            <a:avLst/>
            <a:gdLst/>
            <a:ahLst/>
            <a:cxnLst/>
            <a:rect l="l" t="t" r="r" b="b"/>
            <a:pathLst>
              <a:path w="7315200" h="2646772">
                <a:moveTo>
                  <a:pt x="0" y="0"/>
                </a:moveTo>
                <a:lnTo>
                  <a:pt x="7315200" y="0"/>
                </a:lnTo>
                <a:lnTo>
                  <a:pt x="7315200" y="2646772"/>
                </a:lnTo>
                <a:lnTo>
                  <a:pt x="0" y="26467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520234">
            <a:off x="-1308919" y="988550"/>
            <a:ext cx="2617838" cy="2441134"/>
          </a:xfrm>
          <a:custGeom>
            <a:avLst/>
            <a:gdLst/>
            <a:ahLst/>
            <a:cxnLst/>
            <a:rect l="l" t="t" r="r" b="b"/>
            <a:pathLst>
              <a:path w="2617838" h="2441134">
                <a:moveTo>
                  <a:pt x="0" y="0"/>
                </a:moveTo>
                <a:lnTo>
                  <a:pt x="2617838" y="0"/>
                </a:lnTo>
                <a:lnTo>
                  <a:pt x="2617838" y="2441134"/>
                </a:lnTo>
                <a:lnTo>
                  <a:pt x="0" y="24411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407333" y="1076325"/>
            <a:ext cx="9473333" cy="1108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9"/>
              </a:lnSpc>
            </a:pPr>
            <a:r>
              <a:rPr lang="en-US" sz="3999">
                <a:solidFill>
                  <a:srgbClr val="FFFFFF"/>
                </a:solidFill>
                <a:latin typeface="Verdana Pro Bold"/>
              </a:rPr>
              <a:t>ПЛОЩАДКИ ГДЕ МЫ РАЗМЕЩАЕМСЯ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958233" y="2924640"/>
            <a:ext cx="6862992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dirty="0" err="1">
                <a:solidFill>
                  <a:srgbClr val="FFFFFF"/>
                </a:solidFill>
                <a:latin typeface="Verdana Pro Bold"/>
              </a:rPr>
              <a:t>Аналитика</a:t>
            </a:r>
            <a:r>
              <a:rPr lang="en-US" sz="3000" dirty="0">
                <a:solidFill>
                  <a:srgbClr val="FFFFFF"/>
                </a:solidFill>
                <a:latin typeface="Verdana Pro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Verdana Pro Bold"/>
              </a:rPr>
              <a:t>подкастов</a:t>
            </a:r>
            <a:r>
              <a:rPr lang="en-US" sz="3000" dirty="0">
                <a:solidFill>
                  <a:srgbClr val="FFFFFF"/>
                </a:solidFill>
                <a:latin typeface="Verdana Pro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Verdana Pro Bold"/>
              </a:rPr>
              <a:t>России</a:t>
            </a:r>
            <a:r>
              <a:rPr lang="en-US" sz="3000" dirty="0">
                <a:solidFill>
                  <a:srgbClr val="FFFFFF"/>
                </a:solidFill>
                <a:latin typeface="Verdana Pro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Verdana Pro Bold"/>
              </a:rPr>
              <a:t>за</a:t>
            </a:r>
            <a:r>
              <a:rPr lang="en-US" sz="3000" dirty="0">
                <a:solidFill>
                  <a:srgbClr val="FFFFFF"/>
                </a:solidFill>
                <a:latin typeface="Verdana Pro Bold"/>
              </a:rPr>
              <a:t> </a:t>
            </a:r>
            <a:r>
              <a:rPr lang="ru-RU" sz="3000" dirty="0">
                <a:solidFill>
                  <a:srgbClr val="FFFFFF"/>
                </a:solidFill>
                <a:latin typeface="Verdana Pro Bold"/>
              </a:rPr>
              <a:t>2024</a:t>
            </a:r>
            <a:r>
              <a:rPr lang="en-US" sz="3000" dirty="0">
                <a:solidFill>
                  <a:srgbClr val="FFFFFF"/>
                </a:solidFill>
                <a:latin typeface="Verdana Pro Bold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Verdana Pro Bold"/>
              </a:rPr>
              <a:t>год</a:t>
            </a:r>
            <a:endParaRPr lang="en-US" sz="3000" dirty="0">
              <a:solidFill>
                <a:srgbClr val="FFFFFF"/>
              </a:solidFill>
              <a:latin typeface="Verdana Pro 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678511" y="1028700"/>
            <a:ext cx="12930978" cy="1602749"/>
            <a:chOff x="0" y="0"/>
            <a:chExt cx="17241304" cy="2136998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7241304" cy="2136998"/>
              <a:chOff x="0" y="0"/>
              <a:chExt cx="7332535" cy="99936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7332535" cy="999362"/>
              </a:xfrm>
              <a:custGeom>
                <a:avLst/>
                <a:gdLst/>
                <a:ahLst/>
                <a:cxnLst/>
                <a:rect l="l" t="t" r="r" b="b"/>
                <a:pathLst>
                  <a:path w="7332535" h="999362">
                    <a:moveTo>
                      <a:pt x="7208075" y="999362"/>
                    </a:moveTo>
                    <a:lnTo>
                      <a:pt x="124460" y="999362"/>
                    </a:lnTo>
                    <a:cubicBezTo>
                      <a:pt x="55880" y="999362"/>
                      <a:pt x="0" y="943482"/>
                      <a:pt x="0" y="87490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7208076" y="0"/>
                    </a:lnTo>
                    <a:cubicBezTo>
                      <a:pt x="7276655" y="0"/>
                      <a:pt x="7332535" y="55880"/>
                      <a:pt x="7332535" y="124460"/>
                    </a:cubicBezTo>
                    <a:lnTo>
                      <a:pt x="7332535" y="874902"/>
                    </a:lnTo>
                    <a:cubicBezTo>
                      <a:pt x="7332535" y="943482"/>
                      <a:pt x="7276655" y="999362"/>
                      <a:pt x="7208076" y="99936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4F4FF4">
                      <a:alpha val="100000"/>
                    </a:srgbClr>
                  </a:gs>
                  <a:gs pos="100000">
                    <a:srgbClr val="F7CBFF">
                      <a:alpha val="100000"/>
                    </a:srgbClr>
                  </a:gs>
                </a:gsLst>
                <a:lin ang="2700000"/>
              </a:gra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2496723" y="321844"/>
              <a:ext cx="12396935" cy="14933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99"/>
                </a:lnSpc>
              </a:pPr>
              <a:r>
                <a:rPr lang="en-US" sz="3999" dirty="0">
                  <a:solidFill>
                    <a:srgbClr val="FFFFFF"/>
                  </a:solidFill>
                  <a:latin typeface="Verdana Pro Bold"/>
                </a:rPr>
                <a:t>ПОДКАСТ</a:t>
              </a:r>
            </a:p>
            <a:p>
              <a:pPr algn="ctr">
                <a:lnSpc>
                  <a:spcPts val="4399"/>
                </a:lnSpc>
              </a:pPr>
              <a:r>
                <a:rPr lang="en-US" sz="3999" dirty="0">
                  <a:solidFill>
                    <a:srgbClr val="FFFFFF"/>
                  </a:solidFill>
                  <a:latin typeface="Verdana Pro Bold"/>
                </a:rPr>
                <a:t> «В РИТМЕ ЗДОРОВЬЯ»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6324600" y="5600700"/>
            <a:ext cx="5750608" cy="5750608"/>
          </a:xfrm>
          <a:custGeom>
            <a:avLst/>
            <a:gdLst/>
            <a:ahLst/>
            <a:cxnLst/>
            <a:rect l="l" t="t" r="r" b="b"/>
            <a:pathLst>
              <a:path w="5750608" h="5750608">
                <a:moveTo>
                  <a:pt x="0" y="0"/>
                </a:moveTo>
                <a:lnTo>
                  <a:pt x="5750608" y="0"/>
                </a:lnTo>
                <a:lnTo>
                  <a:pt x="5750608" y="5750608"/>
                </a:lnTo>
                <a:lnTo>
                  <a:pt x="0" y="57506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3697591" y="9236869"/>
            <a:ext cx="3561709" cy="500458"/>
            <a:chOff x="0" y="-28575"/>
            <a:chExt cx="4748946" cy="667278"/>
          </a:xfrm>
        </p:grpSpPr>
        <p:sp>
          <p:nvSpPr>
            <p:cNvPr id="9" name="Freeform 9"/>
            <p:cNvSpPr/>
            <p:nvPr/>
          </p:nvSpPr>
          <p:spPr>
            <a:xfrm>
              <a:off x="0" y="121"/>
              <a:ext cx="590213" cy="612865"/>
            </a:xfrm>
            <a:custGeom>
              <a:avLst/>
              <a:gdLst/>
              <a:ahLst/>
              <a:cxnLst/>
              <a:rect l="l" t="t" r="r" b="b"/>
              <a:pathLst>
                <a:path w="590213" h="612865">
                  <a:moveTo>
                    <a:pt x="0" y="0"/>
                  </a:moveTo>
                  <a:lnTo>
                    <a:pt x="590213" y="0"/>
                  </a:lnTo>
                  <a:lnTo>
                    <a:pt x="590213" y="612866"/>
                  </a:lnTo>
                  <a:lnTo>
                    <a:pt x="0" y="6128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590213" y="-28575"/>
              <a:ext cx="4158733" cy="6672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  <a:r>
                <a:rPr lang="en-US" sz="1400" spc="151" dirty="0">
                  <a:solidFill>
                    <a:schemeClr val="bg1"/>
                  </a:solidFill>
                  <a:latin typeface="Now"/>
                </a:rPr>
                <a:t>РЕСПУБЛИКАНСКИЙ ЦЕНТР ОБЩЕСТВЕННОГО ЗДОРОВЬЯ</a:t>
              </a:r>
            </a:p>
          </p:txBody>
        </p:sp>
      </p:grpSp>
      <p:sp>
        <p:nvSpPr>
          <p:cNvPr id="11" name="Freeform 11">
            <a:extLst>
              <a:ext uri="{FF2B5EF4-FFF2-40B4-BE49-F238E27FC236}">
                <a16:creationId xmlns:a16="http://schemas.microsoft.com/office/drawing/2014/main" id="{D0712D06-8EE4-453F-A980-2B04493220B3}"/>
              </a:ext>
            </a:extLst>
          </p:cNvPr>
          <p:cNvSpPr/>
          <p:nvPr/>
        </p:nvSpPr>
        <p:spPr>
          <a:xfrm>
            <a:off x="13918921" y="9244652"/>
            <a:ext cx="442660" cy="459740"/>
          </a:xfrm>
          <a:custGeom>
            <a:avLst/>
            <a:gdLst/>
            <a:ahLst/>
            <a:cxnLst/>
            <a:rect l="l" t="t" r="r" b="b"/>
            <a:pathLst>
              <a:path w="590213" h="612987">
                <a:moveTo>
                  <a:pt x="0" y="0"/>
                </a:moveTo>
                <a:lnTo>
                  <a:pt x="590213" y="0"/>
                </a:lnTo>
                <a:lnTo>
                  <a:pt x="590213" y="612987"/>
                </a:lnTo>
                <a:lnTo>
                  <a:pt x="0" y="6129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42662B7-A12F-455A-A69B-963F651520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3311" y="3452812"/>
            <a:ext cx="3381375" cy="33813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63" y="5381136"/>
            <a:ext cx="18288000" cy="5082719"/>
            <a:chOff x="0" y="0"/>
            <a:chExt cx="6739319" cy="18730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39320" cy="1873035"/>
            </a:xfrm>
            <a:custGeom>
              <a:avLst/>
              <a:gdLst/>
              <a:ahLst/>
              <a:cxnLst/>
              <a:rect l="l" t="t" r="r" b="b"/>
              <a:pathLst>
                <a:path w="6739320" h="1873035">
                  <a:moveTo>
                    <a:pt x="6614859" y="1873035"/>
                  </a:moveTo>
                  <a:lnTo>
                    <a:pt x="124460" y="1873035"/>
                  </a:lnTo>
                  <a:cubicBezTo>
                    <a:pt x="55880" y="1873035"/>
                    <a:pt x="0" y="1817155"/>
                    <a:pt x="0" y="174857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614860" y="0"/>
                  </a:lnTo>
                  <a:cubicBezTo>
                    <a:pt x="6683439" y="0"/>
                    <a:pt x="6739320" y="55880"/>
                    <a:pt x="6739320" y="124460"/>
                  </a:cubicBezTo>
                  <a:lnTo>
                    <a:pt x="6739320" y="1748575"/>
                  </a:lnTo>
                  <a:cubicBezTo>
                    <a:pt x="6739320" y="1817155"/>
                    <a:pt x="6683439" y="1873035"/>
                    <a:pt x="6614860" y="1873035"/>
                  </a:cubicBezTo>
                  <a:close/>
                </a:path>
              </a:pathLst>
            </a:custGeom>
            <a:solidFill>
              <a:srgbClr val="4F4FF4"/>
            </a:solidFill>
          </p:spPr>
          <p:txBody>
            <a:bodyPr/>
            <a:lstStyle/>
            <a:p>
              <a:endParaRPr lang="ru-RU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133600" y="952500"/>
            <a:ext cx="13510499" cy="4286276"/>
            <a:chOff x="-294744" y="0"/>
            <a:chExt cx="18013999" cy="5715035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7719255" cy="5715035"/>
              <a:chOff x="0" y="0"/>
              <a:chExt cx="5124092" cy="165268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124093" cy="1652686"/>
              </a:xfrm>
              <a:custGeom>
                <a:avLst/>
                <a:gdLst/>
                <a:ahLst/>
                <a:cxnLst/>
                <a:rect l="l" t="t" r="r" b="b"/>
                <a:pathLst>
                  <a:path w="5124093" h="1652686">
                    <a:moveTo>
                      <a:pt x="4999632" y="1652686"/>
                    </a:moveTo>
                    <a:lnTo>
                      <a:pt x="124460" y="1652686"/>
                    </a:lnTo>
                    <a:cubicBezTo>
                      <a:pt x="55880" y="1652686"/>
                      <a:pt x="0" y="1596806"/>
                      <a:pt x="0" y="1528226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999633" y="0"/>
                    </a:lnTo>
                    <a:cubicBezTo>
                      <a:pt x="5068213" y="0"/>
                      <a:pt x="5124093" y="55880"/>
                      <a:pt x="5124093" y="124460"/>
                    </a:cubicBezTo>
                    <a:lnTo>
                      <a:pt x="5124093" y="1528226"/>
                    </a:lnTo>
                    <a:cubicBezTo>
                      <a:pt x="5124093" y="1596806"/>
                      <a:pt x="5068213" y="1652686"/>
                      <a:pt x="4999633" y="165268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4F4FF4">
                      <a:alpha val="100000"/>
                    </a:srgbClr>
                  </a:gs>
                  <a:gs pos="100000">
                    <a:srgbClr val="F7CBFF">
                      <a:alpha val="100000"/>
                    </a:srgbClr>
                  </a:gs>
                </a:gsLst>
                <a:lin ang="0"/>
              </a:gradFill>
            </p:spPr>
          </p:sp>
        </p:grpSp>
        <p:sp>
          <p:nvSpPr>
            <p:cNvPr id="7" name="Freeform 7"/>
            <p:cNvSpPr/>
            <p:nvPr/>
          </p:nvSpPr>
          <p:spPr>
            <a:xfrm rot="-10800000">
              <a:off x="8587304" y="1451935"/>
              <a:ext cx="8526199" cy="4263099"/>
            </a:xfrm>
            <a:custGeom>
              <a:avLst/>
              <a:gdLst/>
              <a:ahLst/>
              <a:cxnLst/>
              <a:rect l="l" t="t" r="r" b="b"/>
              <a:pathLst>
                <a:path w="8526199" h="4263099">
                  <a:moveTo>
                    <a:pt x="0" y="0"/>
                  </a:moveTo>
                  <a:lnTo>
                    <a:pt x="8526199" y="0"/>
                  </a:lnTo>
                  <a:lnTo>
                    <a:pt x="8526199" y="4263100"/>
                  </a:lnTo>
                  <a:lnTo>
                    <a:pt x="0" y="42631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-10800000">
              <a:off x="9477181" y="2341812"/>
              <a:ext cx="6746446" cy="3373223"/>
            </a:xfrm>
            <a:custGeom>
              <a:avLst/>
              <a:gdLst/>
              <a:ahLst/>
              <a:cxnLst/>
              <a:rect l="l" t="t" r="r" b="b"/>
              <a:pathLst>
                <a:path w="6746446" h="3373223">
                  <a:moveTo>
                    <a:pt x="0" y="0"/>
                  </a:moveTo>
                  <a:lnTo>
                    <a:pt x="6746445" y="0"/>
                  </a:lnTo>
                  <a:lnTo>
                    <a:pt x="6746445" y="3373223"/>
                  </a:lnTo>
                  <a:lnTo>
                    <a:pt x="0" y="3373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10968788" y="655899"/>
              <a:ext cx="3763231" cy="5059136"/>
            </a:xfrm>
            <a:custGeom>
              <a:avLst/>
              <a:gdLst/>
              <a:ahLst/>
              <a:cxnLst/>
              <a:rect l="l" t="t" r="r" b="b"/>
              <a:pathLst>
                <a:path w="3763231" h="5059136">
                  <a:moveTo>
                    <a:pt x="0" y="0"/>
                  </a:moveTo>
                  <a:lnTo>
                    <a:pt x="3763231" y="0"/>
                  </a:lnTo>
                  <a:lnTo>
                    <a:pt x="3763231" y="5059136"/>
                  </a:lnTo>
                  <a:lnTo>
                    <a:pt x="0" y="5059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b="-21444"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-294744" y="1378031"/>
              <a:ext cx="8276292" cy="27357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8003"/>
                </a:lnSpc>
              </a:pPr>
              <a:r>
                <a:rPr lang="ru-RU" sz="7275" dirty="0">
                  <a:solidFill>
                    <a:srgbClr val="FFFFFF"/>
                  </a:solidFill>
                  <a:latin typeface="Arial Black" panose="020B0A04020102020204" pitchFamily="34" charset="0"/>
                </a:rPr>
                <a:t>«В ритме здоровья»</a:t>
              </a:r>
              <a:endParaRPr lang="en-US" sz="7275" dirty="0">
                <a:solidFill>
                  <a:srgbClr val="FFFFFF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-384" y="7277100"/>
            <a:ext cx="3519774" cy="7618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ru-RU" sz="15000" dirty="0">
                <a:solidFill>
                  <a:srgbClr val="FFFFFF"/>
                </a:solidFill>
                <a:latin typeface="Bahnschrift"/>
              </a:rPr>
              <a:t>40</a:t>
            </a:r>
            <a:endParaRPr lang="en-US" sz="15000" dirty="0">
              <a:solidFill>
                <a:srgbClr val="FFFFFF"/>
              </a:solidFill>
              <a:latin typeface="Bahnschrift"/>
            </a:endParaRPr>
          </a:p>
        </p:txBody>
      </p:sp>
      <p:sp>
        <p:nvSpPr>
          <p:cNvPr id="17" name="TextBox 30">
            <a:extLst>
              <a:ext uri="{FF2B5EF4-FFF2-40B4-BE49-F238E27FC236}">
                <a16:creationId xmlns:a16="http://schemas.microsoft.com/office/drawing/2014/main" id="{2BED4464-A3A0-457A-B14E-AC1CE09B6A81}"/>
              </a:ext>
            </a:extLst>
          </p:cNvPr>
          <p:cNvSpPr txBox="1"/>
          <p:nvPr/>
        </p:nvSpPr>
        <p:spPr>
          <a:xfrm>
            <a:off x="15168951" y="9824879"/>
            <a:ext cx="3119049" cy="481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r>
              <a:rPr lang="en-US" sz="1400" spc="151" dirty="0">
                <a:solidFill>
                  <a:srgbClr val="FFFFFF"/>
                </a:solidFill>
                <a:latin typeface="Now"/>
              </a:rPr>
              <a:t>РЕСПУБЛИКАНСКИЙ ЦЕНТР ОБЩЕСТВЕННОГО ЗДОРОВЬЯ</a:t>
            </a:r>
          </a:p>
        </p:txBody>
      </p:sp>
      <p:sp>
        <p:nvSpPr>
          <p:cNvPr id="18" name="Freeform 29">
            <a:extLst>
              <a:ext uri="{FF2B5EF4-FFF2-40B4-BE49-F238E27FC236}">
                <a16:creationId xmlns:a16="http://schemas.microsoft.com/office/drawing/2014/main" id="{3A26E30D-3EC8-4A53-834D-E20E97550355}"/>
              </a:ext>
            </a:extLst>
          </p:cNvPr>
          <p:cNvSpPr/>
          <p:nvPr/>
        </p:nvSpPr>
        <p:spPr>
          <a:xfrm>
            <a:off x="14947621" y="9846310"/>
            <a:ext cx="442660" cy="459740"/>
          </a:xfrm>
          <a:custGeom>
            <a:avLst/>
            <a:gdLst/>
            <a:ahLst/>
            <a:cxnLst/>
            <a:rect l="l" t="t" r="r" b="b"/>
            <a:pathLst>
              <a:path w="590213" h="612987">
                <a:moveTo>
                  <a:pt x="0" y="0"/>
                </a:moveTo>
                <a:lnTo>
                  <a:pt x="590213" y="0"/>
                </a:lnTo>
                <a:lnTo>
                  <a:pt x="590213" y="612987"/>
                </a:lnTo>
                <a:lnTo>
                  <a:pt x="0" y="6129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8D1C14-15E8-460B-A320-7DD114F9677D}"/>
              </a:ext>
            </a:extLst>
          </p:cNvPr>
          <p:cNvSpPr txBox="1"/>
          <p:nvPr/>
        </p:nvSpPr>
        <p:spPr>
          <a:xfrm>
            <a:off x="400566" y="7922495"/>
            <a:ext cx="2717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/>
                <a:ea typeface="+mn-ea"/>
                <a:cs typeface="+mn-cs"/>
              </a:rPr>
              <a:t>ЭПИЗОДОВ</a:t>
            </a:r>
            <a:endParaRPr lang="ru-RU" sz="3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27667B-6ED8-402F-8F74-CCC6195333F0}"/>
              </a:ext>
            </a:extLst>
          </p:cNvPr>
          <p:cNvSpPr txBox="1"/>
          <p:nvPr/>
        </p:nvSpPr>
        <p:spPr>
          <a:xfrm>
            <a:off x="4014125" y="8001620"/>
            <a:ext cx="2717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/>
                <a:ea typeface="+mn-ea"/>
                <a:cs typeface="+mn-cs"/>
              </a:rPr>
              <a:t>СПИКЕРА</a:t>
            </a:r>
            <a:endParaRPr lang="ru-RU" sz="3600" dirty="0"/>
          </a:p>
        </p:txBody>
      </p:sp>
      <p:sp>
        <p:nvSpPr>
          <p:cNvPr id="21" name="TextBox 15">
            <a:extLst>
              <a:ext uri="{FF2B5EF4-FFF2-40B4-BE49-F238E27FC236}">
                <a16:creationId xmlns:a16="http://schemas.microsoft.com/office/drawing/2014/main" id="{8C3BE433-CD95-4A59-9FC4-28D8D352A51B}"/>
              </a:ext>
            </a:extLst>
          </p:cNvPr>
          <p:cNvSpPr txBox="1"/>
          <p:nvPr/>
        </p:nvSpPr>
        <p:spPr>
          <a:xfrm>
            <a:off x="3225672" y="7326399"/>
            <a:ext cx="3519774" cy="7618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ru-RU" sz="15000" dirty="0">
                <a:solidFill>
                  <a:srgbClr val="FFFFFF"/>
                </a:solidFill>
                <a:latin typeface="Bahnschrift"/>
              </a:rPr>
              <a:t>42</a:t>
            </a:r>
            <a:endParaRPr lang="en-US" sz="15000" dirty="0">
              <a:solidFill>
                <a:srgbClr val="FFFFFF"/>
              </a:solidFill>
              <a:latin typeface="Bahnschrift"/>
            </a:endParaRPr>
          </a:p>
        </p:txBody>
      </p:sp>
      <p:sp>
        <p:nvSpPr>
          <p:cNvPr id="22" name="TextBox 15">
            <a:extLst>
              <a:ext uri="{FF2B5EF4-FFF2-40B4-BE49-F238E27FC236}">
                <a16:creationId xmlns:a16="http://schemas.microsoft.com/office/drawing/2014/main" id="{04077A24-F8E8-475C-BDAD-F39D4461F1D2}"/>
              </a:ext>
            </a:extLst>
          </p:cNvPr>
          <p:cNvSpPr txBox="1"/>
          <p:nvPr/>
        </p:nvSpPr>
        <p:spPr>
          <a:xfrm>
            <a:off x="8610600" y="6907712"/>
            <a:ext cx="7344078" cy="7618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  <a:spcBef>
                <a:spcPct val="0"/>
              </a:spcBef>
            </a:pPr>
            <a:r>
              <a:rPr lang="ru-RU" sz="15000" dirty="0">
                <a:solidFill>
                  <a:srgbClr val="FFFFFF"/>
                </a:solidFill>
                <a:latin typeface="Bahnschrift"/>
              </a:rPr>
              <a:t>200.000</a:t>
            </a:r>
            <a:endParaRPr lang="en-US" sz="15000" dirty="0">
              <a:solidFill>
                <a:srgbClr val="FFFFFF"/>
              </a:solidFill>
              <a:latin typeface="Bahnschrif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548137-E526-4DB6-8549-52983BDA29D6}"/>
              </a:ext>
            </a:extLst>
          </p:cNvPr>
          <p:cNvSpPr txBox="1"/>
          <p:nvPr/>
        </p:nvSpPr>
        <p:spPr>
          <a:xfrm>
            <a:off x="15508972" y="6803179"/>
            <a:ext cx="3237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/>
                <a:ea typeface="+mn-ea"/>
                <a:cs typeface="+mn-cs"/>
              </a:rPr>
              <a:t>ПРОСМОТРОВ</a:t>
            </a:r>
            <a:endParaRPr lang="ru-RU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A183AA-782D-403A-AD26-55FC76D4893B}"/>
              </a:ext>
            </a:extLst>
          </p:cNvPr>
          <p:cNvSpPr txBox="1"/>
          <p:nvPr/>
        </p:nvSpPr>
        <p:spPr>
          <a:xfrm>
            <a:off x="12657272" y="7835481"/>
            <a:ext cx="546601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prstClr val="white"/>
                </a:solidFill>
                <a:latin typeface="Bahnschrift"/>
              </a:rPr>
              <a:t>Проект победитель конкурса Фонда грантов Главы Республики Башкортостан</a:t>
            </a:r>
            <a:endParaRPr lang="ru-RU" sz="2800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5A5EDE2-8AAA-4FEE-BC10-056A3BD949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387" y="7876328"/>
            <a:ext cx="3379598" cy="130330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4950985" y="147876"/>
            <a:ext cx="8196795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3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ПЛАНЫ НА БУДУЩЕЕ</a:t>
            </a:r>
            <a:r>
              <a:rPr kumimoji="0" lang="ru-RU" sz="3999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СТАВШИЕ РЕАЛЬНОСТЬЮ   </a:t>
            </a:r>
            <a:endParaRPr kumimoji="0" lang="en-US" sz="3999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6" name="Freeform 16"/>
          <p:cNvSpPr/>
          <p:nvPr/>
        </p:nvSpPr>
        <p:spPr>
          <a:xfrm rot="1411071">
            <a:off x="16547753" y="-1216252"/>
            <a:ext cx="3121248" cy="2887155"/>
          </a:xfrm>
          <a:custGeom>
            <a:avLst/>
            <a:gdLst/>
            <a:ahLst/>
            <a:cxnLst/>
            <a:rect l="l" t="t" r="r" b="b"/>
            <a:pathLst>
              <a:path w="3121248" h="2887155">
                <a:moveTo>
                  <a:pt x="0" y="0"/>
                </a:moveTo>
                <a:lnTo>
                  <a:pt x="3121249" y="0"/>
                </a:lnTo>
                <a:lnTo>
                  <a:pt x="3121249" y="2887155"/>
                </a:lnTo>
                <a:lnTo>
                  <a:pt x="0" y="28871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613318">
            <a:off x="-810948" y="2467300"/>
            <a:ext cx="1780509" cy="2718334"/>
          </a:xfrm>
          <a:custGeom>
            <a:avLst/>
            <a:gdLst/>
            <a:ahLst/>
            <a:cxnLst/>
            <a:rect l="l" t="t" r="r" b="b"/>
            <a:pathLst>
              <a:path w="1780509" h="2718334">
                <a:moveTo>
                  <a:pt x="0" y="0"/>
                </a:moveTo>
                <a:lnTo>
                  <a:pt x="1780508" y="0"/>
                </a:lnTo>
                <a:lnTo>
                  <a:pt x="1780508" y="2718334"/>
                </a:lnTo>
                <a:lnTo>
                  <a:pt x="0" y="27183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337435" y="262336"/>
            <a:ext cx="3119049" cy="1226103"/>
            <a:chOff x="-921687" y="-1021820"/>
            <a:chExt cx="4158733" cy="1634806"/>
          </a:xfrm>
        </p:grpSpPr>
        <p:sp>
          <p:nvSpPr>
            <p:cNvPr id="22" name="Freeform 22"/>
            <p:cNvSpPr/>
            <p:nvPr/>
          </p:nvSpPr>
          <p:spPr>
            <a:xfrm>
              <a:off x="0" y="121"/>
              <a:ext cx="590213" cy="612865"/>
            </a:xfrm>
            <a:custGeom>
              <a:avLst/>
              <a:gdLst/>
              <a:ahLst/>
              <a:cxnLst/>
              <a:rect l="l" t="t" r="r" b="b"/>
              <a:pathLst>
                <a:path w="590213" h="612865">
                  <a:moveTo>
                    <a:pt x="0" y="0"/>
                  </a:moveTo>
                  <a:lnTo>
                    <a:pt x="590213" y="0"/>
                  </a:lnTo>
                  <a:lnTo>
                    <a:pt x="590213" y="612866"/>
                  </a:lnTo>
                  <a:lnTo>
                    <a:pt x="0" y="6128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  <a:ln cap="sq">
              <a:noFill/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-921687" y="-1021820"/>
              <a:ext cx="4158733" cy="6672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9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151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Now"/>
                  <a:ea typeface="+mn-ea"/>
                  <a:cs typeface="+mn-cs"/>
                </a:rPr>
                <a:t>РЕСПУБЛИКАНСКИЙ ЦЕНТР ОБЩЕСТВЕННОГО ЗДОРОВЬЯ</a:t>
              </a:r>
            </a:p>
          </p:txBody>
        </p:sp>
      </p:grpSp>
      <p:sp>
        <p:nvSpPr>
          <p:cNvPr id="25" name="Freeform 29">
            <a:extLst>
              <a:ext uri="{FF2B5EF4-FFF2-40B4-BE49-F238E27FC236}">
                <a16:creationId xmlns:a16="http://schemas.microsoft.com/office/drawing/2014/main" id="{542FBB87-4414-48B9-A9E7-DA0E3B628281}"/>
              </a:ext>
            </a:extLst>
          </p:cNvPr>
          <p:cNvSpPr/>
          <p:nvPr/>
        </p:nvSpPr>
        <p:spPr>
          <a:xfrm>
            <a:off x="79307" y="227325"/>
            <a:ext cx="442660" cy="459740"/>
          </a:xfrm>
          <a:custGeom>
            <a:avLst/>
            <a:gdLst/>
            <a:ahLst/>
            <a:cxnLst/>
            <a:rect l="l" t="t" r="r" b="b"/>
            <a:pathLst>
              <a:path w="590213" h="612987">
                <a:moveTo>
                  <a:pt x="0" y="0"/>
                </a:moveTo>
                <a:lnTo>
                  <a:pt x="590213" y="0"/>
                </a:lnTo>
                <a:lnTo>
                  <a:pt x="590213" y="612987"/>
                </a:lnTo>
                <a:lnTo>
                  <a:pt x="0" y="61298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F752758-6EAD-484F-ACD7-664B6DA42F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857" y="4046030"/>
            <a:ext cx="3864644" cy="19989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AE4674F-922A-41B3-AAD0-7F2309396B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861" y="6317934"/>
            <a:ext cx="4070363" cy="21010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9DBCAC8-3282-494B-87E7-43D2E26FBB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5416" y="3969081"/>
            <a:ext cx="3741502" cy="19401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923803-1CFB-4978-900B-306B6A40C8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8189" y="6186396"/>
            <a:ext cx="4035956" cy="21010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" name="TextBox 20">
            <a:extLst>
              <a:ext uri="{FF2B5EF4-FFF2-40B4-BE49-F238E27FC236}">
                <a16:creationId xmlns:a16="http://schemas.microsoft.com/office/drawing/2014/main" id="{BE2A598B-EF70-436A-B560-4D2CDCAA9670}"/>
              </a:ext>
            </a:extLst>
          </p:cNvPr>
          <p:cNvSpPr txBox="1"/>
          <p:nvPr/>
        </p:nvSpPr>
        <p:spPr>
          <a:xfrm>
            <a:off x="1143000" y="1999569"/>
            <a:ext cx="5199210" cy="1692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Pro Bold"/>
                <a:ea typeface="+mn-ea"/>
                <a:cs typeface="+mn-cs"/>
              </a:rPr>
              <a:t>ИЮЛЬ 2025</a:t>
            </a:r>
          </a:p>
          <a:p>
            <a:pPr marL="0" marR="0" lvl="0" indent="0" algn="l" defTabSz="914400" rtl="0" eaLnBrk="1" fontAlgn="auto" latinLnBrk="0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 Pro Bold"/>
                <a:ea typeface="+mn-ea"/>
                <a:cs typeface="+mn-cs"/>
              </a:rPr>
              <a:t>СОБСТВЕННОЕ ПРОИЗВОДСТВО ВИДЕО-ПОДКАСТОВ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 Pro Bold"/>
              <a:ea typeface="+mn-ea"/>
              <a:cs typeface="+mn-cs"/>
            </a:endParaRPr>
          </a:p>
        </p:txBody>
      </p:sp>
      <p:grpSp>
        <p:nvGrpSpPr>
          <p:cNvPr id="32" name="Group 10">
            <a:extLst>
              <a:ext uri="{FF2B5EF4-FFF2-40B4-BE49-F238E27FC236}">
                <a16:creationId xmlns:a16="http://schemas.microsoft.com/office/drawing/2014/main" id="{FE0AA286-C883-4472-9188-DFCC78117B05}"/>
              </a:ext>
            </a:extLst>
          </p:cNvPr>
          <p:cNvGrpSpPr/>
          <p:nvPr/>
        </p:nvGrpSpPr>
        <p:grpSpPr>
          <a:xfrm>
            <a:off x="10904902" y="1928149"/>
            <a:ext cx="5474744" cy="7952397"/>
            <a:chOff x="295695" y="-1580869"/>
            <a:chExt cx="5476602" cy="2186899"/>
          </a:xfrm>
        </p:grpSpPr>
        <p:grpSp>
          <p:nvGrpSpPr>
            <p:cNvPr id="33" name="Group 11">
              <a:extLst>
                <a:ext uri="{FF2B5EF4-FFF2-40B4-BE49-F238E27FC236}">
                  <a16:creationId xmlns:a16="http://schemas.microsoft.com/office/drawing/2014/main" id="{C37CD057-98EA-4ED4-B195-3356FCD020D8}"/>
                </a:ext>
              </a:extLst>
            </p:cNvPr>
            <p:cNvGrpSpPr/>
            <p:nvPr/>
          </p:nvGrpSpPr>
          <p:grpSpPr>
            <a:xfrm>
              <a:off x="295695" y="-1580869"/>
              <a:ext cx="5476602" cy="2186899"/>
              <a:chOff x="75019" y="-401072"/>
              <a:chExt cx="1389434" cy="554824"/>
            </a:xfrm>
          </p:grpSpPr>
          <p:sp>
            <p:nvSpPr>
              <p:cNvPr id="35" name="Freeform 12">
                <a:extLst>
                  <a:ext uri="{FF2B5EF4-FFF2-40B4-BE49-F238E27FC236}">
                    <a16:creationId xmlns:a16="http://schemas.microsoft.com/office/drawing/2014/main" id="{23F44A2E-914E-4E9B-9D83-E8E13C97D2AA}"/>
                  </a:ext>
                </a:extLst>
              </p:cNvPr>
              <p:cNvSpPr/>
              <p:nvPr/>
            </p:nvSpPr>
            <p:spPr>
              <a:xfrm>
                <a:off x="75019" y="-401072"/>
                <a:ext cx="1389434" cy="554824"/>
              </a:xfrm>
              <a:custGeom>
                <a:avLst/>
                <a:gdLst/>
                <a:ahLst/>
                <a:cxnLst/>
                <a:rect l="l" t="t" r="r" b="b"/>
                <a:pathLst>
                  <a:path w="1295698" h="840161">
                    <a:moveTo>
                      <a:pt x="1171238" y="840161"/>
                    </a:moveTo>
                    <a:lnTo>
                      <a:pt x="124460" y="840161"/>
                    </a:lnTo>
                    <a:cubicBezTo>
                      <a:pt x="55880" y="840161"/>
                      <a:pt x="0" y="784281"/>
                      <a:pt x="0" y="71570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171238" y="0"/>
                    </a:lnTo>
                    <a:cubicBezTo>
                      <a:pt x="1239818" y="0"/>
                      <a:pt x="1295698" y="55880"/>
                      <a:pt x="1295698" y="124460"/>
                    </a:cubicBezTo>
                    <a:lnTo>
                      <a:pt x="1295698" y="715701"/>
                    </a:lnTo>
                    <a:cubicBezTo>
                      <a:pt x="1295698" y="784281"/>
                      <a:pt x="1239818" y="840161"/>
                      <a:pt x="1171238" y="840161"/>
                    </a:cubicBezTo>
                    <a:close/>
                  </a:path>
                </a:pathLst>
              </a:custGeom>
              <a:solidFill>
                <a:srgbClr val="162942"/>
              </a:solidFill>
            </p:spPr>
          </p:sp>
        </p:grpSp>
        <p:sp>
          <p:nvSpPr>
            <p:cNvPr id="34" name="TextBox 13">
              <a:extLst>
                <a:ext uri="{FF2B5EF4-FFF2-40B4-BE49-F238E27FC236}">
                  <a16:creationId xmlns:a16="http://schemas.microsoft.com/office/drawing/2014/main" id="{452E8507-5977-4F35-802C-DB91F537738B}"/>
                </a:ext>
              </a:extLst>
            </p:cNvPr>
            <p:cNvSpPr txBox="1"/>
            <p:nvPr/>
          </p:nvSpPr>
          <p:spPr>
            <a:xfrm>
              <a:off x="488026" y="-1001851"/>
              <a:ext cx="4921007" cy="14562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marR="0" lvl="0" indent="-457200" algn="l" defTabSz="914400" rtl="0" eaLnBrk="1" fontAlgn="auto" latinLnBrk="0" hangingPunct="1">
                <a:lnSpc>
                  <a:spcPts val="321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/>
                  <a:ea typeface="+mn-ea"/>
                  <a:cs typeface="+mn-cs"/>
                </a:rPr>
                <a:t>Этап 1: Пре-</a:t>
              </a: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/>
                  <a:ea typeface="+mn-ea"/>
                  <a:cs typeface="+mn-cs"/>
                </a:rPr>
                <a:t>продакшн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/>
                  <a:ea typeface="+mn-ea"/>
                  <a:cs typeface="+mn-cs"/>
                </a:rPr>
                <a:t> (Предварительная подготовка) – Фундамент </a:t>
              </a: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/>
                  <a:ea typeface="+mn-ea"/>
                  <a:cs typeface="+mn-cs"/>
                </a:rPr>
                <a:t>мультиформатности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/>
                <a:ea typeface="+mn-ea"/>
                <a:cs typeface="+mn-cs"/>
              </a:endParaRPr>
            </a:p>
            <a:p>
              <a:pPr marL="457200" marR="0" lvl="0" indent="-457200" algn="l" defTabSz="914400" rtl="0" eaLnBrk="1" fontAlgn="auto" latinLnBrk="0" hangingPunct="1">
                <a:lnSpc>
                  <a:spcPts val="321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/>
                  <a:ea typeface="+mn-ea"/>
                  <a:cs typeface="+mn-cs"/>
                </a:rPr>
                <a:t>Этап 2: </a:t>
              </a: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/>
                  <a:ea typeface="+mn-ea"/>
                  <a:cs typeface="+mn-cs"/>
                </a:rPr>
                <a:t>Продакшн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/>
                  <a:ea typeface="+mn-ea"/>
                  <a:cs typeface="+mn-cs"/>
                </a:rPr>
                <a:t> (Съемка) – Создание универсального видеоряда и звука</a:t>
              </a:r>
            </a:p>
            <a:p>
              <a:pPr marL="457200" marR="0" lvl="0" indent="-457200" algn="l" defTabSz="914400" rtl="0" eaLnBrk="1" fontAlgn="auto" latinLnBrk="0" hangingPunct="1">
                <a:lnSpc>
                  <a:spcPts val="321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/>
                  <a:ea typeface="+mn-ea"/>
                  <a:cs typeface="+mn-cs"/>
                </a:rPr>
                <a:t>Этап 3: Пост-</a:t>
              </a: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/>
                  <a:ea typeface="+mn-ea"/>
                  <a:cs typeface="+mn-cs"/>
                </a:rPr>
                <a:t>продакшн</a:t>
              </a: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/>
                  <a:ea typeface="+mn-ea"/>
                  <a:cs typeface="+mn-cs"/>
                </a:rPr>
                <a:t> (Монтаж и обработка) – Сердце </a:t>
              </a:r>
              <a:r>
                <a:rPr kumimoji="0" lang="ru-RU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/>
                  <a:ea typeface="+mn-ea"/>
                  <a:cs typeface="+mn-cs"/>
                </a:rPr>
                <a:t>мультиформатности</a:t>
              </a:r>
              <a:endPara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/>
                <a:ea typeface="+mn-ea"/>
                <a:cs typeface="+mn-cs"/>
              </a:endParaRPr>
            </a:p>
            <a:p>
              <a:pPr marL="457200" marR="0" lvl="0" indent="-457200" algn="l" defTabSz="914400" rtl="0" eaLnBrk="1" fontAlgn="auto" latinLnBrk="0" hangingPunct="1">
                <a:lnSpc>
                  <a:spcPts val="321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ru-RU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ahnschrift"/>
                  <a:ea typeface="+mn-ea"/>
                  <a:cs typeface="+mn-cs"/>
                </a:rPr>
                <a:t>Этап 4: Публикация и дистрибуция – Доставка контента до аудитории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B2BF493B-6870-4998-8FA6-89817A165E5E}"/>
              </a:ext>
            </a:extLst>
          </p:cNvPr>
          <p:cNvSpPr txBox="1"/>
          <p:nvPr/>
        </p:nvSpPr>
        <p:spPr>
          <a:xfrm>
            <a:off x="11277600" y="2492011"/>
            <a:ext cx="39534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ЭТАПЫ ПРОИЗВОДСТВА ПОДКАСТА: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E2EC8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6387" y="2348464"/>
            <a:ext cx="17308870" cy="746633"/>
          </a:xfrm>
          <a:prstGeom prst="rect">
            <a:avLst/>
          </a:prstGeom>
          <a:noFill/>
        </p:spPr>
        <p:txBody>
          <a:bodyPr wrap="square" lIns="129808" tIns="64906" rIns="129808" bIns="64906" rtlCol="0">
            <a:spAutoFit/>
          </a:bodyPr>
          <a:lstStyle/>
          <a:p>
            <a:pPr algn="ctr" defTabSz="137119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>
                <a:solidFill>
                  <a:srgbClr val="1F3B7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«ЗДОРОВЬЕ И ДОЛГОЛЕТИЕ ЖИТЕЛЕЙ РЕГИОНА»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634865" y="6678043"/>
            <a:ext cx="34243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19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1F3B7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@public_health_rb</a:t>
            </a:r>
            <a:endParaRPr lang="ru-RU" sz="2400" b="1" dirty="0">
              <a:solidFill>
                <a:srgbClr val="1F3B73"/>
              </a:solidFill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34865" y="4136441"/>
            <a:ext cx="45752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19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1F3B7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vk.com/</a:t>
            </a:r>
            <a:r>
              <a:rPr lang="en-US" sz="2400" b="1" dirty="0" err="1">
                <a:solidFill>
                  <a:srgbClr val="1F3B7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public_health_rb</a:t>
            </a:r>
            <a:endParaRPr lang="ru-RU" sz="2400" b="1" dirty="0">
              <a:solidFill>
                <a:srgbClr val="1F3B73"/>
              </a:solidFill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2497" y="5598283"/>
            <a:ext cx="55915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37119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1F3B7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Телефон: +7 (347) 216-55-46</a:t>
            </a:r>
          </a:p>
          <a:p>
            <a:pPr defTabSz="137119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1F3B7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Почта: </a:t>
            </a:r>
            <a:r>
              <a:rPr lang="en-US" sz="2400" b="1" dirty="0">
                <a:solidFill>
                  <a:srgbClr val="1F3B7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alexcosmoo@gmail.com</a:t>
            </a:r>
            <a:endParaRPr lang="ru-RU" sz="2400" b="1" dirty="0">
              <a:solidFill>
                <a:srgbClr val="1F3B73"/>
              </a:solidFill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14598" y="7933804"/>
            <a:ext cx="40484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19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1F3B7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Подкаст </a:t>
            </a:r>
          </a:p>
          <a:p>
            <a:pPr defTabSz="137119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1F3B7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«В ритме здоровья»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325" y="6236567"/>
            <a:ext cx="1970574" cy="19705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212" y="3462338"/>
            <a:ext cx="2004196" cy="20041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24" y="6774553"/>
            <a:ext cx="1895740" cy="29518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6029" y="4187437"/>
            <a:ext cx="2182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1F3B73"/>
                </a:solidFill>
              </a:rPr>
              <a:t>Я в ВКОНТАКТЕ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10647" y="1137273"/>
            <a:ext cx="43508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1F3B73"/>
                </a:solidFill>
              </a:rPr>
              <a:t>НАША МИССИЯ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77831" y="216868"/>
            <a:ext cx="644586" cy="67213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922417" y="216870"/>
            <a:ext cx="5332230" cy="82145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496929" y="9752012"/>
            <a:ext cx="1102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65000"/>
                  </a:schemeClr>
                </a:solidFill>
              </a:rPr>
              <a:t>10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132213" y="8330841"/>
            <a:ext cx="751038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1F3B7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Адрес: 450077, г.Уфа, Пархоменко.д.101</a:t>
            </a:r>
          </a:p>
          <a:p>
            <a:pPr defTabSz="137119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1F3B7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Телефон: +7 (347) 216-55-23</a:t>
            </a:r>
          </a:p>
          <a:p>
            <a:pPr defTabSz="137119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1F3B7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Почта: </a:t>
            </a:r>
            <a:r>
              <a:rPr lang="en-US" sz="2400" b="1" dirty="0">
                <a:solidFill>
                  <a:srgbClr val="1F3B7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itchFamily="34" charset="0"/>
              </a:rPr>
              <a:t>UFA.RCMP@doctorrb.ru</a:t>
            </a:r>
            <a:endParaRPr lang="ru-RU" sz="2400" b="1" dirty="0">
              <a:solidFill>
                <a:srgbClr val="1F3B73"/>
              </a:solidFill>
              <a:latin typeface="Verdana" panose="020B0604030504040204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713347F-E05A-4150-A2AC-F2BDF0D4F8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23" y="3440713"/>
            <a:ext cx="2025822" cy="202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359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375</Words>
  <Application>Microsoft Office PowerPoint</Application>
  <PresentationFormat>Произвольный</PresentationFormat>
  <Paragraphs>51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Bahnschrift</vt:lpstr>
      <vt:lpstr>Verdana</vt:lpstr>
      <vt:lpstr>Verdana Pro Bold</vt:lpstr>
      <vt:lpstr>Arial Black</vt:lpstr>
      <vt:lpstr>Trebuchet MS</vt:lpstr>
      <vt:lpstr>Calibri</vt:lpstr>
      <vt:lpstr>Arial</vt:lpstr>
      <vt:lpstr>Now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КОРПОР</dc:title>
  <dc:creator>User</dc:creator>
  <cp:lastModifiedBy>Александр Шереметьев</cp:lastModifiedBy>
  <cp:revision>6</cp:revision>
  <dcterms:created xsi:type="dcterms:W3CDTF">2006-08-16T00:00:00Z</dcterms:created>
  <dcterms:modified xsi:type="dcterms:W3CDTF">2026-01-15T05:37:19Z</dcterms:modified>
  <dc:identifier>DAFqLVSXXq8</dc:identifier>
</cp:coreProperties>
</file>