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74" r:id="rId3"/>
    <p:sldId id="305" r:id="rId4"/>
    <p:sldId id="307" r:id="rId5"/>
    <p:sldId id="257" r:id="rId6"/>
    <p:sldId id="306" r:id="rId7"/>
    <p:sldId id="296" r:id="rId8"/>
    <p:sldId id="272" r:id="rId9"/>
    <p:sldId id="273" r:id="rId10"/>
    <p:sldId id="266" r:id="rId11"/>
    <p:sldId id="277" r:id="rId12"/>
    <p:sldId id="295" r:id="rId13"/>
    <p:sldId id="291" r:id="rId14"/>
    <p:sldId id="294" r:id="rId15"/>
    <p:sldId id="304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FD136E3-0AD3-481D-A944-C7AA124EE720}">
          <p14:sldIdLst>
            <p14:sldId id="256"/>
            <p14:sldId id="274"/>
            <p14:sldId id="305"/>
            <p14:sldId id="307"/>
            <p14:sldId id="257"/>
            <p14:sldId id="306"/>
            <p14:sldId id="296"/>
            <p14:sldId id="272"/>
            <p14:sldId id="273"/>
            <p14:sldId id="266"/>
            <p14:sldId id="277"/>
            <p14:sldId id="295"/>
            <p14:sldId id="291"/>
          </p14:sldIdLst>
        </p14:section>
        <p14:section name="Раздел без заголовка" id="{085C16AB-9911-430A-96E5-0196A87C0892}">
          <p14:sldIdLst>
            <p14:sldId id="294"/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ru-RU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2889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37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29055B89-5E84-AF58-B2EF-4117F0A70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>
            <a:extLst>
              <a:ext uri="{FF2B5EF4-FFF2-40B4-BE49-F238E27FC236}">
                <a16:creationId xmlns:a16="http://schemas.microsoft.com/office/drawing/2014/main" id="{F8A3EA85-9CA7-25F2-62B0-1C1182EBC8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>
            <a:extLst>
              <a:ext uri="{FF2B5EF4-FFF2-40B4-BE49-F238E27FC236}">
                <a16:creationId xmlns:a16="http://schemas.microsoft.com/office/drawing/2014/main" id="{B3CD058E-AE96-3B2A-15FE-B397AA1958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237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>
          <a:extLst>
            <a:ext uri="{FF2B5EF4-FFF2-40B4-BE49-F238E27FC236}">
              <a16:creationId xmlns:a16="http://schemas.microsoft.com/office/drawing/2014/main" id="{5E6AC0D5-2D8E-4477-9B1D-BBE6758BE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>
            <a:extLst>
              <a:ext uri="{FF2B5EF4-FFF2-40B4-BE49-F238E27FC236}">
                <a16:creationId xmlns:a16="http://schemas.microsoft.com/office/drawing/2014/main" id="{652EA074-5962-B6B0-28FC-BBF3856188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>
            <a:extLst>
              <a:ext uri="{FF2B5EF4-FFF2-40B4-BE49-F238E27FC236}">
                <a16:creationId xmlns:a16="http://schemas.microsoft.com/office/drawing/2014/main" id="{8D772778-F10C-630F-F87F-A60FC61087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80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239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14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64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 title="главный слайд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1341" y="2497431"/>
            <a:ext cx="8309317" cy="792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Arial"/>
              <a:buNone/>
              <a:defRPr sz="44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524000" y="5501692"/>
            <a:ext cx="9144000" cy="57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EAFEB"/>
              </a:buClr>
              <a:buSzPts val="1800"/>
              <a:buNone/>
              <a:defRPr sz="1800">
                <a:solidFill>
                  <a:srgbClr val="8EAFEB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 + пункты/текст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8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570FF"/>
              </a:buClr>
              <a:buSzPts val="2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24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20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570FF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 + пункты/текст1">
  <p:cSld name="Заг + пункты/текст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  <a:defRPr sz="36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186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4" title="основной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Много текста" type="objTx">
  <p:cSld name="Много текста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839788" y="597877"/>
            <a:ext cx="3932237" cy="1112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  <a:defRPr sz="3200" b="1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5183188" y="597877"/>
            <a:ext cx="6172200" cy="5263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3200"/>
              <a:buChar char="•"/>
              <a:defRPr sz="32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 sz="28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 sz="24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0" i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135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60" r:id="rId4"/>
    <p:sldLayoutId id="214748366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10" Type="http://schemas.openxmlformats.org/officeDocument/2006/relationships/image" Target="../media/image5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ctrTitle"/>
          </p:nvPr>
        </p:nvSpPr>
        <p:spPr>
          <a:xfrm>
            <a:off x="1816753" y="1389376"/>
            <a:ext cx="8558493" cy="2632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5400"/>
            </a:pP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ЦИФРОВОЙ ПОМОЩНИК ПАЦИЕНТОВ </a:t>
            </a:r>
            <a:b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С САХАРНЫМ ДИАБЕТОМ 2 ТИПА</a:t>
            </a:r>
            <a:b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«ДРУГ ДИАБОТ»</a:t>
            </a:r>
            <a:b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br>
              <a:rPr lang="ru-RU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1"/>
          </p:nvPr>
        </p:nvSpPr>
        <p:spPr>
          <a:xfrm>
            <a:off x="1524000" y="4888522"/>
            <a:ext cx="9144000" cy="118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ru-RU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Страна: Российская Федерация</a:t>
            </a:r>
          </a:p>
          <a:p>
            <a:pPr marL="0" lvl="0" indent="0" algn="l">
              <a:spcBef>
                <a:spcPts val="0"/>
              </a:spcBef>
            </a:pPr>
            <a:endParaRPr lang="ru-RU" sz="16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  <a:p>
            <a:pPr marL="0" lvl="0" indent="0" algn="l">
              <a:spcBef>
                <a:spcPts val="0"/>
              </a:spcBef>
            </a:pPr>
            <a:r>
              <a:rPr lang="ru-RU" sz="1600" b="1" dirty="0">
                <a:solidFill>
                  <a:schemeClr val="accent5"/>
                </a:solidFill>
                <a:cs typeface="Times New Roman" panose="02020603050405020304" pitchFamily="18" charset="0"/>
              </a:rPr>
              <a:t>Руководитель проекта - Ярощук Светлана Сергеевна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EFCE05-6994-CFFF-61DD-A9DF625941F3}"/>
              </a:ext>
            </a:extLst>
          </p:cNvPr>
          <p:cNvSpPr txBox="1"/>
          <p:nvPr/>
        </p:nvSpPr>
        <p:spPr>
          <a:xfrm>
            <a:off x="2872154" y="4021962"/>
            <a:ext cx="6787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Возьми диабет под контроль – «друг </a:t>
            </a:r>
            <a:r>
              <a:rPr lang="ru-RU" sz="1800" u="sng" dirty="0" err="1">
                <a:solidFill>
                  <a:srgbClr val="0070C0"/>
                </a:solidFill>
                <a:cs typeface="Times New Roman" panose="02020603050405020304" pitchFamily="18" charset="0"/>
              </a:rPr>
              <a:t>Диабот</a:t>
            </a:r>
            <a:r>
              <a:rPr lang="ru-RU" sz="1800" u="sng" dirty="0">
                <a:solidFill>
                  <a:srgbClr val="0070C0"/>
                </a:solidFill>
                <a:cs typeface="Times New Roman" panose="02020603050405020304" pitchFamily="18" charset="0"/>
              </a:rPr>
              <a:t>» с тобой</a:t>
            </a:r>
            <a:endParaRPr lang="ru-RU" sz="1800" u="sng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57E2DF-5177-7CBD-7ACA-963FCE04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7866" y="4888522"/>
            <a:ext cx="4211605" cy="1681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9801D3-D08B-5779-3561-20836225A24E}"/>
              </a:ext>
            </a:extLst>
          </p:cNvPr>
          <p:cNvSpPr txBox="1"/>
          <p:nvPr/>
        </p:nvSpPr>
        <p:spPr>
          <a:xfrm>
            <a:off x="7291753" y="574431"/>
            <a:ext cx="50526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Всероссийский конкурсный отбор проектов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«Женщины за здоровое общество» </a:t>
            </a:r>
            <a:endParaRPr lang="ru-RU" sz="1400" dirty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38080" y="801001"/>
            <a:ext cx="10514880" cy="371307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ДРУГ ДИАБОТ – ИНТЕРВЕНЦИЯ</a:t>
            </a:r>
            <a:br>
              <a:rPr lang="ru-RU" sz="32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</a:br>
            <a:endParaRPr lang="en-US" sz="3200" b="1" strike="noStrike" spc="-1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838080" y="715108"/>
            <a:ext cx="10514880" cy="5304853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25000" lnSpcReduction="20000"/>
          </a:bodyPr>
          <a:lstStyle/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8000" b="1" i="1" strike="noStrike" spc="-1" dirty="0">
              <a:solidFill>
                <a:srgbClr val="000000"/>
              </a:solidFill>
              <a:latin typeface="+mn-lt"/>
              <a:ea typeface="Arial"/>
            </a:endParaRPr>
          </a:p>
          <a:p>
            <a:pPr indent="0" algn="ctr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8000" b="1" i="1" strike="noStrike" spc="-1" dirty="0">
                <a:solidFill>
                  <a:srgbClr val="000000"/>
                </a:solidFill>
                <a:latin typeface="+mn-lt"/>
                <a:ea typeface="Arial"/>
              </a:rPr>
              <a:t>ЦИФРОВАЯ</a:t>
            </a:r>
            <a:r>
              <a:rPr lang="ru-RU" sz="6300" b="1" i="1" strike="noStrike" spc="-1" dirty="0">
                <a:solidFill>
                  <a:srgbClr val="000000"/>
                </a:solidFill>
                <a:latin typeface="+mn-lt"/>
                <a:ea typeface="Arial"/>
              </a:rPr>
              <a:t> </a:t>
            </a:r>
            <a:r>
              <a:rPr lang="ru-RU" sz="8000" b="1" i="1" strike="noStrike" spc="-1" dirty="0">
                <a:solidFill>
                  <a:srgbClr val="000000"/>
                </a:solidFill>
                <a:latin typeface="+mn-lt"/>
                <a:ea typeface="Arial"/>
              </a:rPr>
              <a:t>ПСИХОПРОФИЛАКТИЧЕСКАЯ</a:t>
            </a:r>
            <a:r>
              <a:rPr lang="ru-RU" sz="6300" b="1" i="1" strike="noStrike" spc="-1" dirty="0">
                <a:solidFill>
                  <a:srgbClr val="000000"/>
                </a:solidFill>
                <a:latin typeface="+mn-lt"/>
                <a:ea typeface="Arial"/>
              </a:rPr>
              <a:t> </a:t>
            </a:r>
            <a:r>
              <a:rPr lang="ru-RU" sz="8000" b="1" i="1" strike="noStrike" spc="-1" dirty="0">
                <a:solidFill>
                  <a:srgbClr val="000000"/>
                </a:solidFill>
                <a:latin typeface="+mn-lt"/>
                <a:ea typeface="Arial"/>
              </a:rPr>
              <a:t>ПРОГРАММА</a:t>
            </a:r>
            <a:endParaRPr lang="en-US" sz="80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200" b="1" strike="noStrike" spc="-1" dirty="0">
                <a:solidFill>
                  <a:srgbClr val="000000"/>
                </a:solidFill>
                <a:latin typeface="+mn-lt"/>
                <a:ea typeface="Arial"/>
              </a:rPr>
              <a:t>НЕ заменяет врача!  </a:t>
            </a: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Поддерживающая роль:</a:t>
            </a:r>
            <a:endParaRPr lang="en-US" sz="7200" b="0" strike="noStrike" spc="-1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7200" spc="-1" dirty="0"/>
              <a:t> • образовательные модули (10-20 мин)</a:t>
            </a:r>
          </a:p>
          <a:p>
            <a:pPr>
              <a:lnSpc>
                <a:spcPct val="12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7200" spc="-1" dirty="0"/>
              <a:t> • текстовые файл лекции</a:t>
            </a:r>
            <a:endParaRPr lang="ru-RU" sz="7200" spc="-1" dirty="0">
              <a:latin typeface="+mn-l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200" spc="-1" dirty="0">
                <a:latin typeface="+mn-lt"/>
              </a:rPr>
              <a:t> • </a:t>
            </a: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напоминания о приеме препарата, диете,</a:t>
            </a: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  самоконтроле глюкозы крови, </a:t>
            </a: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  физической активности</a:t>
            </a:r>
            <a:endParaRPr lang="en-US" sz="72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200" spc="-1" dirty="0">
                <a:latin typeface="+mn-lt"/>
              </a:rPr>
              <a:t> • </a:t>
            </a: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викторины</a:t>
            </a:r>
            <a:endParaRPr lang="en-US" sz="72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 </a:t>
            </a:r>
            <a:r>
              <a:rPr lang="ru-RU" sz="7200" spc="-1" dirty="0">
                <a:latin typeface="+mn-lt"/>
              </a:rPr>
              <a:t>• </a:t>
            </a: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комиксы для пациентов «Миф и реальност</a:t>
            </a:r>
            <a:r>
              <a:rPr lang="ru-RU" sz="7200" spc="-1" dirty="0">
                <a:latin typeface="+mn-lt"/>
              </a:rPr>
              <a:t>ь»</a:t>
            </a:r>
            <a:endParaRPr lang="en-US" sz="72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7200" spc="-1" dirty="0">
                <a:latin typeface="+mn-lt"/>
              </a:rPr>
              <a:t> •</a:t>
            </a: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 игра </a:t>
            </a:r>
            <a:r>
              <a:rPr lang="ru-RU" sz="7200" spc="-1" dirty="0">
                <a:latin typeface="+mn-lt"/>
              </a:rPr>
              <a:t>« С</a:t>
            </a:r>
            <a:r>
              <a:rPr lang="ru-RU" sz="7200" b="0" strike="noStrike" spc="-1" dirty="0">
                <a:solidFill>
                  <a:srgbClr val="000000"/>
                </a:solidFill>
                <a:latin typeface="+mn-lt"/>
                <a:ea typeface="Arial"/>
              </a:rPr>
              <a:t>обери правильную тарелку</a:t>
            </a:r>
            <a:r>
              <a:rPr lang="ru-RU" sz="7200" spc="-1" dirty="0">
                <a:latin typeface="+mn-lt"/>
              </a:rPr>
              <a:t>»</a:t>
            </a:r>
            <a:endParaRPr lang="en-US" sz="7200" b="0" strike="noStrike" spc="-1" dirty="0">
              <a:solidFill>
                <a:srgbClr val="000000"/>
              </a:solidFill>
              <a:latin typeface="+mn-lt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6400" b="0" strike="noStrike" spc="-1" dirty="0">
              <a:solidFill>
                <a:srgbClr val="000000"/>
              </a:solidFill>
              <a:latin typeface="+mn-lt"/>
            </a:endParaRPr>
          </a:p>
          <a:p>
            <a:pPr marL="228600" indent="-7632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3D3BC2-D28B-EA6D-3D99-AB73A2969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2378" y="1565843"/>
            <a:ext cx="4060582" cy="406058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18C25F6-1F6D-4CA4-2F23-72CE912D3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8200" y="128955"/>
            <a:ext cx="10515600" cy="1066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ru-RU" sz="3200" spc="-1" dirty="0">
                <a:solidFill>
                  <a:srgbClr val="0070C0"/>
                </a:solidFill>
              </a:rPr>
              <a:t>Метрики вовлеченности:</a:t>
            </a:r>
            <a:endParaRPr lang="en-US" sz="3200" spc="-1" dirty="0">
              <a:solidFill>
                <a:srgbClr val="0070C0"/>
              </a:solidFill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8200" y="1043354"/>
            <a:ext cx="10515600" cy="496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spc="-1" dirty="0">
              <a:solidFill>
                <a:srgbClr val="000000"/>
              </a:solidFill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endParaRPr lang="ru-RU" sz="2400" spc="-1" dirty="0">
              <a:solidFill>
                <a:srgbClr val="000000"/>
              </a:solidFill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</a:rPr>
              <a:t>• % дней взаимодействия</a:t>
            </a:r>
            <a:endParaRPr lang="en-US" sz="2400" spc="-1" dirty="0">
              <a:solidFill>
                <a:srgbClr val="000000"/>
              </a:solidFill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</a:rPr>
              <a:t>• активные дни/неделя  </a:t>
            </a:r>
            <a:endParaRPr lang="en-US" sz="2400" spc="-1" dirty="0">
              <a:solidFill>
                <a:srgbClr val="000000"/>
              </a:solidFill>
            </a:endParaRP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</a:rPr>
              <a:t>• глубина (чек-листы/просмотры)</a:t>
            </a: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</a:rPr>
              <a:t>• поощрение пользователя </a:t>
            </a:r>
          </a:p>
          <a:p>
            <a:pPr indent="0"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spc="-1" dirty="0">
                <a:solidFill>
                  <a:srgbClr val="000000"/>
                </a:solidFill>
              </a:rPr>
              <a:t>за активность</a:t>
            </a:r>
            <a:endParaRPr lang="en-US" sz="2400" spc="-1" dirty="0">
              <a:solidFill>
                <a:srgbClr val="000000"/>
              </a:solidFill>
            </a:endParaRPr>
          </a:p>
          <a:p>
            <a:pPr marL="228600" lvl="0" indent="-76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None/>
            </a:pPr>
            <a:endParaRPr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27E641-58AA-3661-A606-4DB68AFDB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374" y="1489841"/>
            <a:ext cx="5819749" cy="387831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FE6BAFA-46DC-F980-10D5-260FD3846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76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678314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2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ОБРАЗОВАТЕЛЬНАЯ</a:t>
            </a:r>
            <a:r>
              <a:rPr lang="ru-RU" sz="36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 </a:t>
            </a:r>
            <a:r>
              <a:rPr lang="ru-RU" sz="3200" b="1" strike="noStrike" spc="-1" dirty="0">
                <a:solidFill>
                  <a:srgbClr val="0070C0"/>
                </a:solidFill>
                <a:latin typeface="Arial"/>
                <a:ea typeface="Arial"/>
              </a:rPr>
              <a:t>ПРОГРАММА</a:t>
            </a:r>
            <a:endParaRPr lang="en-US" sz="3200" b="1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504093" y="1043354"/>
            <a:ext cx="10848868" cy="5449606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1: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Что такое СД, как  возникает СД 2 типа и какие симптомы его сопровождают ?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2: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Осложнения  при сахарном диабете и как их избежать.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3: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Что я могу сделать для себя: (сон, режим дня, физическая, активность) ЗОЖ.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4: 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Питание.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5: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Контрольные точки. Проведение самоконтроля глюкозы крови при помощи глюкометра  и приборов непрерывного мониторирования глюкозы.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6: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Гипогликемия, что это, как проявляется, что делать, если появилась, и как избежать.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7: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Какие лекарственные средства можно применять для лечения сахарного диабета 2 типа и как они работают.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8: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Инсулинотерапия. Мифы и реальность. 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marL="50760">
              <a:lnSpc>
                <a:spcPct val="120000"/>
              </a:lnSpc>
              <a:spcBef>
                <a:spcPts val="1001"/>
              </a:spcBef>
              <a:buClr>
                <a:srgbClr val="FFDC9E"/>
              </a:buClr>
            </a:pPr>
            <a:r>
              <a:rPr lang="ru-RU" sz="1800" b="1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Модуль 9:</a:t>
            </a:r>
            <a:r>
              <a:rPr lang="ru-RU" sz="1800" b="0" strike="noStrike" spc="-1" dirty="0">
                <a:solidFill>
                  <a:srgbClr val="000000"/>
                </a:solidFill>
                <a:latin typeface="+mn-lt"/>
                <a:cs typeface="Times New Roman" panose="02020603050405020304" pitchFamily="18" charset="0"/>
              </a:rPr>
              <a:t> Уход за собой (за полостью рта, кожей, стопами) </a:t>
            </a:r>
            <a:endParaRPr lang="en-US" sz="1800" b="0" strike="noStrike" spc="-1" dirty="0">
              <a:solidFill>
                <a:srgbClr val="000000"/>
              </a:solidFill>
              <a:latin typeface="+mn-lt"/>
              <a:cs typeface="Times New Roman" panose="02020603050405020304" pitchFamily="18" charset="0"/>
            </a:endParaRPr>
          </a:p>
          <a:p>
            <a:pPr indent="0">
              <a:lnSpc>
                <a:spcPct val="120000"/>
              </a:lnSpc>
              <a:spcBef>
                <a:spcPts val="1001"/>
              </a:spcBef>
              <a:buNone/>
              <a:tabLst>
                <a:tab pos="0" algn="l"/>
              </a:tabLst>
            </a:pPr>
            <a:br>
              <a:rPr sz="1800" dirty="0">
                <a:latin typeface="+mn-lt"/>
              </a:rPr>
            </a:br>
            <a:endParaRPr lang="en-US" sz="1800" b="0" strike="noStrike" spc="-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423C4B-D3A5-684B-3AD8-A7DA5B52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50189-A314-5DE7-6A3B-BBFCA82E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ЗРЕЛОСТЬ ПРОЕКТА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6E731C-A317-4C26-954B-4CCE12F5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6734"/>
            <a:ext cx="6008077" cy="500892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Уже реализовано: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• чат-бот «Друг-Диабот»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ru-RU" sz="2000" dirty="0">
                <a:cs typeface="Times New Roman" panose="02020603050405020304" pitchFamily="18" charset="0"/>
              </a:rPr>
              <a:t>• командообразование проекта (врачи, психологи, </a:t>
            </a:r>
            <a:r>
              <a:rPr lang="en-US" sz="2000" dirty="0">
                <a:cs typeface="Times New Roman" panose="02020603050405020304" pitchFamily="18" charset="0"/>
              </a:rPr>
              <a:t>IT</a:t>
            </a:r>
            <a:r>
              <a:rPr lang="ru-RU" sz="2000" dirty="0">
                <a:cs typeface="Times New Roman" panose="02020603050405020304" pitchFamily="18" charset="0"/>
              </a:rPr>
              <a:t>-специалисты)</a:t>
            </a: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ru-RU" sz="2000" b="1" dirty="0">
                <a:solidFill>
                  <a:srgbClr val="0070C0"/>
                </a:solidFill>
                <a:cs typeface="Times New Roman" panose="02020603050405020304" pitchFamily="18" charset="0"/>
              </a:rPr>
              <a:t>В процессе разработки:</a:t>
            </a:r>
            <a:endParaRPr lang="ru-RU" sz="20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• контентное наполнение чат бота: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• памятки для пациентов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spc="-1" dirty="0"/>
              <a:t>• видеолекции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spc="-1" dirty="0"/>
              <a:t>• инфографика с текстом для напоминаний</a:t>
            </a:r>
            <a:endParaRPr lang="ru-RU" sz="2000" spc="-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spc="-1" dirty="0"/>
              <a:t>•</a:t>
            </a:r>
            <a:r>
              <a:rPr lang="ru-RU" sz="2000" spc="-1" dirty="0">
                <a:solidFill>
                  <a:srgbClr val="000000"/>
                </a:solidFill>
              </a:rPr>
              <a:t> психологические практики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spc="-1" dirty="0"/>
              <a:t>• </a:t>
            </a:r>
            <a:r>
              <a:rPr lang="ru-RU" sz="2000" spc="-1" dirty="0">
                <a:solidFill>
                  <a:srgbClr val="000000"/>
                </a:solidFill>
              </a:rPr>
              <a:t>медитации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spc="-1" dirty="0"/>
              <a:t>• мотивационные и поддерживающие блоки 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b="1" spc="-1" dirty="0">
                <a:solidFill>
                  <a:srgbClr val="0070C0"/>
                </a:solidFill>
              </a:rPr>
              <a:t>Предстоит реализовать: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spc="-1" dirty="0"/>
              <a:t>• </a:t>
            </a:r>
            <a:r>
              <a:rPr lang="ru-RU" sz="2000" spc="-1" dirty="0">
                <a:solidFill>
                  <a:schemeClr val="tx1"/>
                </a:solidFill>
              </a:rPr>
              <a:t>масштабирование проекта</a:t>
            </a:r>
          </a:p>
          <a:p>
            <a:pPr marL="0" lvl="0" indent="0">
              <a:spcBef>
                <a:spcPts val="0"/>
              </a:spcBef>
              <a:buSzPts val="2400"/>
              <a:buNone/>
            </a:pPr>
            <a:r>
              <a:rPr lang="ru-RU" sz="2000" spc="-1" dirty="0"/>
              <a:t>•получение финансирования через гранты</a:t>
            </a:r>
            <a:endParaRPr lang="ru-RU" sz="2000" spc="-1" dirty="0">
              <a:solidFill>
                <a:schemeClr val="tx1"/>
              </a:solidFill>
            </a:endParaRPr>
          </a:p>
          <a:p>
            <a:pPr marL="0" lvl="0" indent="0">
              <a:spcBef>
                <a:spcPts val="0"/>
              </a:spcBef>
              <a:buSzPts val="2400"/>
              <a:buNone/>
            </a:pPr>
            <a:endParaRPr lang="en-US" sz="2000" spc="-1" dirty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1A3E9-65E3-597A-63A7-B7C9D1BA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63" y="1321534"/>
            <a:ext cx="4513384" cy="439932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793796-C071-3CE4-3BBA-00F0835E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>
            <a:spLocks noGrp="1"/>
          </p:cNvSpPr>
          <p:nvPr>
            <p:ph type="title"/>
          </p:nvPr>
        </p:nvSpPr>
        <p:spPr>
          <a:xfrm>
            <a:off x="293078" y="152401"/>
            <a:ext cx="11242430" cy="550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Arial"/>
              <a:buNone/>
            </a:pPr>
            <a:r>
              <a:rPr lang="ru-RU" dirty="0">
                <a:solidFill>
                  <a:srgbClr val="0070C0"/>
                </a:solidFill>
                <a:latin typeface="+mj-lt"/>
              </a:rPr>
              <a:t>ПРОГНОЗИРУЕМЫЕ РЕЗУЛЬТАТЫ «ДРУГ ДИАБОТ»</a:t>
            </a:r>
            <a:endParaRPr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1"/>
          </p:nvPr>
        </p:nvSpPr>
        <p:spPr>
          <a:xfrm>
            <a:off x="4771291" y="703385"/>
            <a:ext cx="3228121" cy="344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для врача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endParaRPr lang="ru-RU" sz="24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пациент-союзник,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экономия времени на приеме,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уменьшение срочных  визитов пациента в связи с неконтролируемой гликемией и осложнениями СД, 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снижение выгорания врача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400"/>
              <a:buFont typeface="Arial" panose="020B0604020202020204" pitchFamily="34" charset="0"/>
              <a:buChar char="•"/>
            </a:pPr>
            <a:endParaRPr lang="ru-RU" sz="18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SzPts val="2400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ts val="0"/>
              </a:spcBef>
              <a:buSzPts val="2400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2"/>
          </p:nvPr>
        </p:nvSpPr>
        <p:spPr>
          <a:xfrm>
            <a:off x="839787" y="703386"/>
            <a:ext cx="3606983" cy="588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20000"/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для пациента</a:t>
            </a:r>
          </a:p>
          <a:p>
            <a:pPr marL="34290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20000"/>
              <a:buFont typeface="Arial" panose="020B0604020202020204" pitchFamily="34" charset="0"/>
              <a:buChar char="•"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информированность,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снижение тревожности,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поддержка при формировании полезных привычек,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возможность изучить материалы членам семьи для обеспечения психо-эмоциональной поддержки, </a:t>
            </a:r>
          </a:p>
          <a:p>
            <a:pPr marL="342900" indent="-342900">
              <a:lnSpc>
                <a:spcPct val="120000"/>
              </a:lnSpc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</a:rPr>
              <a:t>состояние здоровье — это результат ежедневных решений, а не случайности,</a:t>
            </a:r>
            <a:endParaRPr lang="ru-RU" sz="2500" dirty="0">
              <a:latin typeface="+mj-lt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улучшение целевого уровня гликированного гемоглобина,</a:t>
            </a:r>
          </a:p>
          <a:p>
            <a:pPr marL="342900" lvl="0" indent="-3429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возможность отсрочить или предотвратить развитие осложнений диабета</a:t>
            </a:r>
          </a:p>
          <a:p>
            <a:pPr marL="342900" lvl="0" indent="-342900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500" dirty="0">
                <a:latin typeface="+mj-lt"/>
                <a:cs typeface="Times New Roman" panose="02020603050405020304" pitchFamily="18" charset="0"/>
              </a:rPr>
              <a:t>улучшение качества жизни</a:t>
            </a: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20000"/>
              <a:buFont typeface="Arial" panose="020B0604020202020204" pitchFamily="34" charset="0"/>
              <a:buChar char="•"/>
            </a:pPr>
            <a:endParaRPr lang="ru-RU" sz="2500" dirty="0">
              <a:latin typeface="+mn-lt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</a:pPr>
            <a:endParaRPr dirty="0"/>
          </a:p>
        </p:txBody>
      </p:sp>
      <p:sp>
        <p:nvSpPr>
          <p:cNvPr id="3" name="Google Shape;133;p26">
            <a:extLst>
              <a:ext uri="{FF2B5EF4-FFF2-40B4-BE49-F238E27FC236}">
                <a16:creationId xmlns:a16="http://schemas.microsoft.com/office/drawing/2014/main" id="{8B61667D-CEFE-200A-43FF-36B62804316E}"/>
              </a:ext>
            </a:extLst>
          </p:cNvPr>
          <p:cNvSpPr txBox="1">
            <a:spLocks/>
          </p:cNvSpPr>
          <p:nvPr/>
        </p:nvSpPr>
        <p:spPr>
          <a:xfrm>
            <a:off x="8217877" y="703385"/>
            <a:ext cx="3606983" cy="5509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для системы здравоохранения</a:t>
            </a:r>
          </a:p>
          <a:p>
            <a:pPr marL="0" indent="0" algn="ctr">
              <a:spcBef>
                <a:spcPts val="0"/>
              </a:spcBef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снижение затрат на лечение,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уменьшение количества госпитализаций,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cs typeface="Times New Roman" panose="02020603050405020304" pitchFamily="18" charset="0"/>
              </a:rPr>
              <a:t>сохранение трудоспособности пациентов</a:t>
            </a:r>
            <a:endParaRPr lang="ru-RU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увеличение продолжительности жизни населения,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SzPct val="120000"/>
              <a:buFont typeface="Arial" panose="020B0604020202020204" pitchFamily="34" charset="0"/>
              <a:buChar char="•"/>
            </a:pPr>
            <a:r>
              <a:rPr lang="ru-RU" dirty="0">
                <a:latin typeface="+mn-lt"/>
                <a:cs typeface="Times New Roman" panose="02020603050405020304" pitchFamily="18" charset="0"/>
              </a:rPr>
              <a:t>большее удовлетворение от работы у врачей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ru-RU" sz="2000" dirty="0"/>
              <a:t> </a:t>
            </a:r>
          </a:p>
        </p:txBody>
      </p:sp>
      <p:pic>
        <p:nvPicPr>
          <p:cNvPr id="2" name="Picture 2" descr="Идем в правильном направлении»: главврач центральной поликлиники — о  развитии медицины на Сахалине | SAKH.ONLINE">
            <a:extLst>
              <a:ext uri="{FF2B5EF4-FFF2-40B4-BE49-F238E27FC236}">
                <a16:creationId xmlns:a16="http://schemas.microsoft.com/office/drawing/2014/main" id="{26D0F543-EC64-20B9-F312-B0DE029E6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880" y="3798275"/>
            <a:ext cx="4130941" cy="26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45E16D-AA94-8DD2-5BFF-047654F0A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520FEFE-CC71-FA2A-DC91-A568DF32A4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246" y="625152"/>
            <a:ext cx="10241425" cy="5757342"/>
          </a:xfrm>
          <a:prstGeom prst="rect">
            <a:avLst/>
          </a:prstGeom>
        </p:spPr>
      </p:pic>
      <p:sp>
        <p:nvSpPr>
          <p:cNvPr id="11" name="Звезда: 5 точек 10">
            <a:extLst>
              <a:ext uri="{FF2B5EF4-FFF2-40B4-BE49-F238E27FC236}">
                <a16:creationId xmlns:a16="http://schemas.microsoft.com/office/drawing/2014/main" id="{1D011DDC-5F95-9635-0D5D-C9D3F290497F}"/>
              </a:ext>
            </a:extLst>
          </p:cNvPr>
          <p:cNvSpPr/>
          <p:nvPr/>
        </p:nvSpPr>
        <p:spPr>
          <a:xfrm>
            <a:off x="3410077" y="3541886"/>
            <a:ext cx="242046" cy="2151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везда: 5 точек 11">
            <a:extLst>
              <a:ext uri="{FF2B5EF4-FFF2-40B4-BE49-F238E27FC236}">
                <a16:creationId xmlns:a16="http://schemas.microsoft.com/office/drawing/2014/main" id="{58DA8E25-A1EC-71DB-FB07-434994781A4F}"/>
              </a:ext>
            </a:extLst>
          </p:cNvPr>
          <p:cNvSpPr/>
          <p:nvPr/>
        </p:nvSpPr>
        <p:spPr>
          <a:xfrm>
            <a:off x="3052111" y="3828957"/>
            <a:ext cx="242046" cy="2151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Звезда: 5 точек 12">
            <a:extLst>
              <a:ext uri="{FF2B5EF4-FFF2-40B4-BE49-F238E27FC236}">
                <a16:creationId xmlns:a16="http://schemas.microsoft.com/office/drawing/2014/main" id="{69155CD9-5C7A-9CC8-4CDB-42EFB910DC91}"/>
              </a:ext>
            </a:extLst>
          </p:cNvPr>
          <p:cNvSpPr/>
          <p:nvPr/>
        </p:nvSpPr>
        <p:spPr>
          <a:xfrm>
            <a:off x="5662000" y="4204628"/>
            <a:ext cx="242046" cy="2151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Звезда: 5 точек 13">
            <a:extLst>
              <a:ext uri="{FF2B5EF4-FFF2-40B4-BE49-F238E27FC236}">
                <a16:creationId xmlns:a16="http://schemas.microsoft.com/office/drawing/2014/main" id="{28720E09-74D9-4B35-A5B3-55EB4C82D207}"/>
              </a:ext>
            </a:extLst>
          </p:cNvPr>
          <p:cNvSpPr/>
          <p:nvPr/>
        </p:nvSpPr>
        <p:spPr>
          <a:xfrm>
            <a:off x="5898778" y="4689567"/>
            <a:ext cx="242046" cy="2151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Звезда: 5 точек 14">
            <a:extLst>
              <a:ext uri="{FF2B5EF4-FFF2-40B4-BE49-F238E27FC236}">
                <a16:creationId xmlns:a16="http://schemas.microsoft.com/office/drawing/2014/main" id="{539C3B54-8220-6BE2-A62F-6C6F22139D68}"/>
              </a:ext>
            </a:extLst>
          </p:cNvPr>
          <p:cNvSpPr/>
          <p:nvPr/>
        </p:nvSpPr>
        <p:spPr>
          <a:xfrm>
            <a:off x="4824425" y="4204628"/>
            <a:ext cx="242046" cy="2151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Выноска: изогнутая линия 16">
            <a:extLst>
              <a:ext uri="{FF2B5EF4-FFF2-40B4-BE49-F238E27FC236}">
                <a16:creationId xmlns:a16="http://schemas.microsoft.com/office/drawing/2014/main" id="{A084D110-7755-D4C8-5D2F-D47A912825C1}"/>
              </a:ext>
            </a:extLst>
          </p:cNvPr>
          <p:cNvSpPr/>
          <p:nvPr/>
        </p:nvSpPr>
        <p:spPr>
          <a:xfrm>
            <a:off x="9178151" y="4419143"/>
            <a:ext cx="1402977" cy="1928361"/>
          </a:xfrm>
          <a:prstGeom prst="borderCallout2">
            <a:avLst>
              <a:gd name="adj1" fmla="val 18750"/>
              <a:gd name="adj2" fmla="val -2223"/>
              <a:gd name="adj3" fmla="val 18750"/>
              <a:gd name="adj4" fmla="val -16667"/>
              <a:gd name="adj5" fmla="val 19921"/>
              <a:gd name="adj6" fmla="val -223703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г. Мариинск</a:t>
            </a:r>
          </a:p>
          <a:p>
            <a:pPr>
              <a:buSzPts val="2400"/>
            </a:pPr>
            <a:r>
              <a:rPr lang="ru-RU" dirty="0">
                <a:cs typeface="Times New Roman" panose="02020603050405020304" pitchFamily="18" charset="0"/>
              </a:rPr>
              <a:t>Екатерина Булгакова, акушер-гинеколог, маммолог, </a:t>
            </a:r>
          </a:p>
          <a:p>
            <a:pPr>
              <a:buSzPts val="2400"/>
            </a:pPr>
            <a:r>
              <a:rPr lang="ru-RU" dirty="0">
                <a:cs typeface="Times New Roman" panose="02020603050405020304" pitchFamily="18" charset="0"/>
              </a:rPr>
              <a:t>врач УЗИ, нутрициолог</a:t>
            </a:r>
            <a:endParaRPr lang="ru-RU" dirty="0"/>
          </a:p>
        </p:txBody>
      </p:sp>
      <p:sp>
        <p:nvSpPr>
          <p:cNvPr id="18" name="Выноска: изогнутая линия 17">
            <a:extLst>
              <a:ext uri="{FF2B5EF4-FFF2-40B4-BE49-F238E27FC236}">
                <a16:creationId xmlns:a16="http://schemas.microsoft.com/office/drawing/2014/main" id="{B17E576A-F584-B743-99F3-7E6E74A66305}"/>
              </a:ext>
            </a:extLst>
          </p:cNvPr>
          <p:cNvSpPr/>
          <p:nvPr/>
        </p:nvSpPr>
        <p:spPr>
          <a:xfrm>
            <a:off x="4387807" y="5224258"/>
            <a:ext cx="1596320" cy="1123245"/>
          </a:xfrm>
          <a:prstGeom prst="borderCallout2">
            <a:avLst>
              <a:gd name="adj1" fmla="val -16"/>
              <a:gd name="adj2" fmla="val 72220"/>
              <a:gd name="adj3" fmla="val -798"/>
              <a:gd name="adj4" fmla="val 50162"/>
              <a:gd name="adj5" fmla="val -97177"/>
              <a:gd name="adj6" fmla="val 8639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г. Томск</a:t>
            </a:r>
          </a:p>
          <a:p>
            <a:pPr>
              <a:buSzPts val="2400"/>
            </a:pPr>
            <a:r>
              <a:rPr lang="ru-RU" dirty="0">
                <a:cs typeface="Times New Roman" panose="02020603050405020304" pitchFamily="18" charset="0"/>
              </a:rPr>
              <a:t>Мария Соколова </a:t>
            </a:r>
          </a:p>
          <a:p>
            <a:pPr>
              <a:buSzPts val="2400"/>
            </a:pPr>
            <a:r>
              <a:rPr lang="ru-RU" dirty="0">
                <a:cs typeface="Times New Roman" panose="02020603050405020304" pitchFamily="18" charset="0"/>
              </a:rPr>
              <a:t>эндокринолог, диетолог</a:t>
            </a:r>
            <a:endParaRPr lang="ru-RU" dirty="0"/>
          </a:p>
        </p:txBody>
      </p:sp>
      <p:sp>
        <p:nvSpPr>
          <p:cNvPr id="19" name="Выноска: изогнутая линия 18">
            <a:extLst>
              <a:ext uri="{FF2B5EF4-FFF2-40B4-BE49-F238E27FC236}">
                <a16:creationId xmlns:a16="http://schemas.microsoft.com/office/drawing/2014/main" id="{10A9A061-644B-E33C-60CF-1412CD732112}"/>
              </a:ext>
            </a:extLst>
          </p:cNvPr>
          <p:cNvSpPr/>
          <p:nvPr/>
        </p:nvSpPr>
        <p:spPr>
          <a:xfrm>
            <a:off x="6181693" y="2045827"/>
            <a:ext cx="1489262" cy="1091238"/>
          </a:xfrm>
          <a:prstGeom prst="borderCallout2">
            <a:avLst>
              <a:gd name="adj1" fmla="val 32636"/>
              <a:gd name="adj2" fmla="val 595"/>
              <a:gd name="adj3" fmla="val 53466"/>
              <a:gd name="adj4" fmla="val -595"/>
              <a:gd name="adj5" fmla="val 204383"/>
              <a:gd name="adj6" fmla="val -8276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г. Тюмень</a:t>
            </a:r>
          </a:p>
          <a:p>
            <a:pPr algn="ctr"/>
            <a:r>
              <a:rPr lang="ru-RU" dirty="0">
                <a:cs typeface="Times New Roman" panose="02020603050405020304" pitchFamily="18" charset="0"/>
              </a:rPr>
              <a:t>Вера Бояркина</a:t>
            </a:r>
            <a:endParaRPr lang="ru-RU" dirty="0"/>
          </a:p>
          <a:p>
            <a:pPr algn="ctr"/>
            <a:r>
              <a:rPr lang="ru-RU" dirty="0">
                <a:cs typeface="Times New Roman" panose="02020603050405020304" pitchFamily="18" charset="0"/>
              </a:rPr>
              <a:t>эндокринолог, телесный психолог</a:t>
            </a:r>
            <a:endParaRPr lang="ru-RU" dirty="0"/>
          </a:p>
        </p:txBody>
      </p:sp>
      <p:sp>
        <p:nvSpPr>
          <p:cNvPr id="20" name="Выноска: изогнутая линия 19">
            <a:extLst>
              <a:ext uri="{FF2B5EF4-FFF2-40B4-BE49-F238E27FC236}">
                <a16:creationId xmlns:a16="http://schemas.microsoft.com/office/drawing/2014/main" id="{90CB9FAA-7450-A221-28B5-694D3A02F45A}"/>
              </a:ext>
            </a:extLst>
          </p:cNvPr>
          <p:cNvSpPr/>
          <p:nvPr/>
        </p:nvSpPr>
        <p:spPr>
          <a:xfrm>
            <a:off x="3616196" y="1296441"/>
            <a:ext cx="1662953" cy="1457995"/>
          </a:xfrm>
          <a:prstGeom prst="borderCallout2">
            <a:avLst>
              <a:gd name="adj1" fmla="val 100389"/>
              <a:gd name="adj2" fmla="val 50734"/>
              <a:gd name="adj3" fmla="val 152819"/>
              <a:gd name="adj4" fmla="val 33111"/>
              <a:gd name="adj5" fmla="val 159030"/>
              <a:gd name="adj6" fmla="val -1028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г. Москва</a:t>
            </a:r>
          </a:p>
          <a:p>
            <a:pPr algn="ctr"/>
            <a:r>
              <a:rPr lang="ru-RU" dirty="0"/>
              <a:t>АНО «СОЗВЕЗДИЕ»</a:t>
            </a:r>
          </a:p>
          <a:p>
            <a:pPr algn="ctr"/>
            <a:r>
              <a:rPr lang="ru-RU" dirty="0"/>
              <a:t>вдохновение, </a:t>
            </a:r>
            <a:r>
              <a:rPr lang="ru-RU" dirty="0">
                <a:cs typeface="Times New Roman" panose="02020603050405020304" pitchFamily="18" charset="0"/>
              </a:rPr>
              <a:t>психология, </a:t>
            </a:r>
            <a:r>
              <a:rPr lang="en-US" dirty="0">
                <a:cs typeface="Times New Roman" panose="02020603050405020304" pitchFamily="18" charset="0"/>
              </a:rPr>
              <a:t>IT</a:t>
            </a:r>
            <a:r>
              <a:rPr lang="ru-RU" dirty="0">
                <a:cs typeface="Times New Roman" panose="02020603050405020304" pitchFamily="18" charset="0"/>
              </a:rPr>
              <a:t>-специалисты</a:t>
            </a:r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1" name="Выноска: изогнутая линия 20">
            <a:extLst>
              <a:ext uri="{FF2B5EF4-FFF2-40B4-BE49-F238E27FC236}">
                <a16:creationId xmlns:a16="http://schemas.microsoft.com/office/drawing/2014/main" id="{BACEC39B-8583-7593-6C54-8D45AAB08816}"/>
              </a:ext>
            </a:extLst>
          </p:cNvPr>
          <p:cNvSpPr/>
          <p:nvPr/>
        </p:nvSpPr>
        <p:spPr>
          <a:xfrm>
            <a:off x="1205064" y="4904718"/>
            <a:ext cx="1383323" cy="1499389"/>
          </a:xfrm>
          <a:prstGeom prst="borderCallout2">
            <a:avLst>
              <a:gd name="adj1" fmla="val -59139"/>
              <a:gd name="adj2" fmla="val 139197"/>
              <a:gd name="adj3" fmla="val 41868"/>
              <a:gd name="adj4" fmla="val 99393"/>
              <a:gd name="adj5" fmla="val 98276"/>
              <a:gd name="adj6" fmla="val 1006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г. Белгород</a:t>
            </a:r>
          </a:p>
          <a:p>
            <a:pPr lvl="0">
              <a:buSzPts val="2400"/>
            </a:pPr>
            <a:r>
              <a:rPr lang="ru-RU" dirty="0">
                <a:cs typeface="Times New Roman" panose="02020603050405020304" pitchFamily="18" charset="0"/>
              </a:rPr>
              <a:t>Лилия Кононенко</a:t>
            </a:r>
            <a:endParaRPr lang="ru-RU" b="1" dirty="0">
              <a:cs typeface="Times New Roman" panose="02020603050405020304" pitchFamily="18" charset="0"/>
            </a:endParaRPr>
          </a:p>
          <a:p>
            <a:pPr lvl="0">
              <a:buSzPts val="2400"/>
            </a:pPr>
            <a:r>
              <a:rPr lang="ru-RU" b="1" dirty="0">
                <a:cs typeface="Times New Roman" panose="02020603050405020304" pitchFamily="18" charset="0"/>
              </a:rPr>
              <a:t>организат</a:t>
            </a:r>
            <a:r>
              <a:rPr lang="ru-RU" dirty="0">
                <a:cs typeface="Times New Roman" panose="02020603050405020304" pitchFamily="18" charset="0"/>
              </a:rPr>
              <a:t>ор здравоохранения, терапевт</a:t>
            </a:r>
          </a:p>
          <a:p>
            <a:pPr algn="ctr"/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F13142-4C04-AE16-9B2C-7CF57C473F9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152" t="7969" r="14912" b="23543"/>
          <a:stretch>
            <a:fillRect/>
          </a:stretch>
        </p:blipFill>
        <p:spPr>
          <a:xfrm>
            <a:off x="1205063" y="3503823"/>
            <a:ext cx="1383324" cy="1374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23058B-81BC-4BA3-4CE7-A16992D63C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074" r="13388"/>
          <a:stretch>
            <a:fillRect/>
          </a:stretch>
        </p:blipFill>
        <p:spPr>
          <a:xfrm flipH="1">
            <a:off x="9178150" y="325828"/>
            <a:ext cx="1489263" cy="144973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F83661D-C0D5-8468-6BD5-094DF6F2A7C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869" r="9696"/>
          <a:stretch>
            <a:fillRect/>
          </a:stretch>
        </p:blipFill>
        <p:spPr>
          <a:xfrm>
            <a:off x="3173134" y="5007953"/>
            <a:ext cx="1116306" cy="133955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A2A769C-2157-7F83-6D30-451318E006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958" y="418412"/>
            <a:ext cx="1112010" cy="1627415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6EF3049-A10F-4642-E30E-B03EF4AC52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8151" y="3003111"/>
            <a:ext cx="1402977" cy="1402977"/>
          </a:xfrm>
          <a:prstGeom prst="rect">
            <a:avLst/>
          </a:prstGeom>
        </p:spPr>
      </p:pic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C6C2DED0-4DE3-C266-71A9-A9FF92E91494}"/>
              </a:ext>
            </a:extLst>
          </p:cNvPr>
          <p:cNvSpPr/>
          <p:nvPr/>
        </p:nvSpPr>
        <p:spPr>
          <a:xfrm>
            <a:off x="5001166" y="4118361"/>
            <a:ext cx="242046" cy="21515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Выноска: линия 33">
            <a:extLst>
              <a:ext uri="{FF2B5EF4-FFF2-40B4-BE49-F238E27FC236}">
                <a16:creationId xmlns:a16="http://schemas.microsoft.com/office/drawing/2014/main" id="{82C0ABD1-154E-B819-9BE3-4261D0B20907}"/>
              </a:ext>
            </a:extLst>
          </p:cNvPr>
          <p:cNvSpPr/>
          <p:nvPr/>
        </p:nvSpPr>
        <p:spPr>
          <a:xfrm>
            <a:off x="9178151" y="1810555"/>
            <a:ext cx="1489263" cy="1091239"/>
          </a:xfrm>
          <a:prstGeom prst="borderCallout1">
            <a:avLst>
              <a:gd name="adj1" fmla="val 54044"/>
              <a:gd name="adj2" fmla="val 2660"/>
              <a:gd name="adj3" fmla="val 212232"/>
              <a:gd name="adj4" fmla="val -26850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г. Тобольск</a:t>
            </a:r>
          </a:p>
          <a:p>
            <a:pPr lvl="0" algn="ctr">
              <a:buSzPts val="2400"/>
            </a:pPr>
            <a:r>
              <a:rPr lang="ru-RU" dirty="0">
                <a:cs typeface="Times New Roman" panose="02020603050405020304" pitchFamily="18" charset="0"/>
              </a:rPr>
              <a:t>Светлана Ярощук хирург,  врач УЗИ</a:t>
            </a:r>
            <a:endParaRPr lang="ru-RU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7167CA9-EC09-CCDC-2595-067115AE52E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53" t="9684" r="5994" b="2710"/>
          <a:stretch>
            <a:fillRect/>
          </a:stretch>
        </p:blipFill>
        <p:spPr>
          <a:xfrm>
            <a:off x="1208926" y="662786"/>
            <a:ext cx="1379461" cy="172789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B1C6602-688D-C6F8-372F-27F0DBED4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  <p:sp>
        <p:nvSpPr>
          <p:cNvPr id="3" name="Выноска: изогнутая линия 2">
            <a:extLst>
              <a:ext uri="{FF2B5EF4-FFF2-40B4-BE49-F238E27FC236}">
                <a16:creationId xmlns:a16="http://schemas.microsoft.com/office/drawing/2014/main" id="{D4B95F9F-A12E-1ACE-033F-B105A12560B7}"/>
              </a:ext>
            </a:extLst>
          </p:cNvPr>
          <p:cNvSpPr/>
          <p:nvPr/>
        </p:nvSpPr>
        <p:spPr>
          <a:xfrm>
            <a:off x="1215132" y="2390684"/>
            <a:ext cx="1373255" cy="985429"/>
          </a:xfrm>
          <a:prstGeom prst="borderCallout2">
            <a:avLst>
              <a:gd name="adj1" fmla="val 122584"/>
              <a:gd name="adj2" fmla="val 163935"/>
              <a:gd name="adj3" fmla="val 51385"/>
              <a:gd name="adj4" fmla="val 100247"/>
              <a:gd name="adj5" fmla="val 98276"/>
              <a:gd name="adj6" fmla="val 10062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ts val="2400"/>
            </a:pPr>
            <a:r>
              <a:rPr lang="ru-RU" b="1" dirty="0">
                <a:solidFill>
                  <a:srgbClr val="002060"/>
                </a:solidFill>
                <a:cs typeface="Times New Roman" panose="02020603050405020304" pitchFamily="18" charset="0"/>
              </a:rPr>
              <a:t>г. Москва</a:t>
            </a:r>
          </a:p>
          <a:p>
            <a:pPr>
              <a:buSzPts val="2400"/>
            </a:pPr>
            <a:r>
              <a:rPr lang="ru-RU" dirty="0">
                <a:cs typeface="Times New Roman" panose="02020603050405020304" pitchFamily="18" charset="0"/>
              </a:rPr>
              <a:t>Марина Шевченко   эндокринолог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8A92033-949F-89A0-9744-8D51F56B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205" y="66627"/>
            <a:ext cx="5468758" cy="7526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КОМАНДА ПРОЕКТА</a:t>
            </a:r>
            <a:endParaRPr lang="ru-RU" sz="3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73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710AA0D9-45B2-751D-9BBE-365A791F6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877"/>
            <a:ext cx="5349997" cy="14067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Почему проблематика СД 2  типа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касается каждого врача?</a:t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2CF574-3569-BAC1-E261-85B59CA786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461" t="27526" r="23500" b="22735"/>
          <a:stretch>
            <a:fillRect/>
          </a:stretch>
        </p:blipFill>
        <p:spPr>
          <a:xfrm>
            <a:off x="1038719" y="1933362"/>
            <a:ext cx="5807559" cy="3317507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AB0AB5D7-B80E-CEAA-21AC-7F9268A8D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6278" y="597877"/>
            <a:ext cx="4509109" cy="5533291"/>
          </a:xfrm>
        </p:spPr>
        <p:txBody>
          <a:bodyPr>
            <a:normAutofit fontScale="25000" lnSpcReduction="20000"/>
          </a:bodyPr>
          <a:lstStyle/>
          <a:p>
            <a:pPr marL="25400" indent="0" algn="ctr">
              <a:spcBef>
                <a:spcPts val="0"/>
              </a:spcBef>
              <a:buNone/>
            </a:pPr>
            <a:r>
              <a:rPr lang="ru-RU" sz="8000" dirty="0">
                <a:solidFill>
                  <a:srgbClr val="0070C0"/>
                </a:solidFill>
                <a:latin typeface="+mn-lt"/>
              </a:rPr>
              <a:t>Распространенность СД2 типа </a:t>
            </a:r>
          </a:p>
          <a:p>
            <a:pPr marL="25400" indent="0" algn="ctr">
              <a:spcBef>
                <a:spcPts val="0"/>
              </a:spcBef>
              <a:buNone/>
            </a:pPr>
            <a:r>
              <a:rPr lang="ru-RU" sz="8000" dirty="0">
                <a:solidFill>
                  <a:srgbClr val="0070C0"/>
                </a:solidFill>
                <a:latin typeface="+mn-lt"/>
              </a:rPr>
              <a:t>в мире</a:t>
            </a:r>
          </a:p>
          <a:p>
            <a:pPr marL="25400" indent="0" algn="ctr">
              <a:spcBef>
                <a:spcPts val="0"/>
              </a:spcBef>
              <a:buNone/>
            </a:pPr>
            <a:endParaRPr lang="ru-RU" sz="8000" dirty="0">
              <a:solidFill>
                <a:srgbClr val="0070C0"/>
              </a:solidFill>
              <a:latin typeface="+mn-lt"/>
            </a:endParaRPr>
          </a:p>
          <a:p>
            <a:pPr marL="254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+mn-lt"/>
              </a:rPr>
              <a:t>По данным Международной диабетической федерации (</a:t>
            </a:r>
            <a:r>
              <a:rPr lang="en-US" sz="6400" dirty="0">
                <a:latin typeface="+mn-lt"/>
              </a:rPr>
              <a:t>IDF)</a:t>
            </a:r>
            <a:r>
              <a:rPr lang="ru-RU" sz="6400" dirty="0">
                <a:latin typeface="+mn-lt"/>
              </a:rPr>
              <a:t>:</a:t>
            </a:r>
          </a:p>
          <a:p>
            <a:pPr marL="254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+mn-lt"/>
              </a:rPr>
              <a:t>в  2021г. –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237 млн </a:t>
            </a:r>
            <a:r>
              <a:rPr lang="ru-RU" sz="6400" dirty="0">
                <a:latin typeface="+mn-lt"/>
              </a:rPr>
              <a:t>человек, </a:t>
            </a:r>
          </a:p>
          <a:p>
            <a:pPr marL="254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400" dirty="0">
                <a:latin typeface="+mn-lt"/>
              </a:rPr>
              <a:t>в 2025г. – 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588 млн </a:t>
            </a:r>
            <a:r>
              <a:rPr lang="ru-RU" sz="6400" dirty="0">
                <a:latin typeface="+mn-lt"/>
              </a:rPr>
              <a:t>человек (11,1% – или 1 из 9 – взрослого населения (20-79 лет);</a:t>
            </a:r>
          </a:p>
          <a:p>
            <a:pPr marL="2540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2800" dirty="0">
                <a:solidFill>
                  <a:srgbClr val="C00000"/>
                </a:solidFill>
                <a:latin typeface="+mn-lt"/>
              </a:rPr>
              <a:t>!</a:t>
            </a:r>
            <a:r>
              <a:rPr lang="ru-RU" sz="6400" dirty="0">
                <a:latin typeface="+mn-lt"/>
              </a:rPr>
              <a:t> к 2050 году ожидается увеличение до </a:t>
            </a:r>
          </a:p>
          <a:p>
            <a:pPr marL="25400" indent="0" algn="just">
              <a:spcBef>
                <a:spcPts val="0"/>
              </a:spcBef>
              <a:buNone/>
            </a:pPr>
            <a:r>
              <a:rPr lang="ru-RU" sz="6400" b="1" dirty="0">
                <a:solidFill>
                  <a:srgbClr val="C00000"/>
                </a:solidFill>
                <a:latin typeface="+mn-lt"/>
              </a:rPr>
              <a:t>1,3 млрд </a:t>
            </a:r>
            <a:r>
              <a:rPr lang="ru-RU" sz="6400" dirty="0"/>
              <a:t>человек,</a:t>
            </a:r>
            <a:endParaRPr lang="ru-RU" sz="6400" b="1" dirty="0">
              <a:solidFill>
                <a:srgbClr val="C00000"/>
              </a:solidFill>
              <a:latin typeface="+mn-lt"/>
            </a:endParaRPr>
          </a:p>
          <a:p>
            <a:pPr marL="2540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6400" b="1" dirty="0">
              <a:solidFill>
                <a:srgbClr val="C00000"/>
              </a:solidFill>
              <a:latin typeface="+mn-lt"/>
            </a:endParaRPr>
          </a:p>
          <a:p>
            <a:pPr marL="2540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8000" dirty="0">
                <a:solidFill>
                  <a:srgbClr val="0070C0"/>
                </a:solidFill>
                <a:latin typeface="+mj-lt"/>
              </a:rPr>
              <a:t>Распространенность СД 2 типа</a:t>
            </a:r>
            <a:br>
              <a:rPr lang="ru-RU" sz="8000" dirty="0">
                <a:solidFill>
                  <a:srgbClr val="0070C0"/>
                </a:solidFill>
                <a:latin typeface="+mj-lt"/>
              </a:rPr>
            </a:br>
            <a:r>
              <a:rPr lang="ru-RU" sz="8000" dirty="0">
                <a:solidFill>
                  <a:srgbClr val="0070C0"/>
                </a:solidFill>
                <a:latin typeface="+mj-lt"/>
              </a:rPr>
              <a:t>в РФ на 01.01.2026</a:t>
            </a:r>
          </a:p>
          <a:p>
            <a:pPr marL="2540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sz="6400" dirty="0">
                <a:latin typeface="+mn-lt"/>
              </a:rPr>
              <a:t>По данным базы данных клинико-эпидемиологического мониторинга сахарного диабета на территории Российской Федерации  зарегистрировано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5 401 237 </a:t>
            </a:r>
            <a:r>
              <a:rPr lang="ru-RU" sz="6400" dirty="0">
                <a:latin typeface="+mn-lt"/>
              </a:rPr>
              <a:t>человек (за 2025 год впервые выявлен у </a:t>
            </a:r>
            <a:r>
              <a:rPr lang="ru-RU" sz="6400" b="1" dirty="0">
                <a:solidFill>
                  <a:srgbClr val="C00000"/>
                </a:solidFill>
                <a:latin typeface="+mn-lt"/>
              </a:rPr>
              <a:t>75 520</a:t>
            </a:r>
            <a:r>
              <a:rPr lang="ru-RU" sz="6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6400" dirty="0">
                <a:solidFill>
                  <a:schemeClr val="tx1"/>
                </a:solidFill>
                <a:latin typeface="+mn-lt"/>
              </a:rPr>
              <a:t>человек)</a:t>
            </a:r>
          </a:p>
          <a:p>
            <a:pPr marL="25400" indent="0" algn="just">
              <a:spcBef>
                <a:spcPts val="600"/>
              </a:spcBef>
              <a:buNone/>
            </a:pPr>
            <a:endParaRPr lang="ru-RU" sz="3800" dirty="0">
              <a:latin typeface="+mn-lt"/>
            </a:endParaRPr>
          </a:p>
          <a:p>
            <a:pPr marL="25400" indent="0" algn="just">
              <a:spcBef>
                <a:spcPts val="600"/>
              </a:spcBef>
              <a:buNone/>
            </a:pPr>
            <a:endParaRPr lang="ru-RU" sz="3800" dirty="0">
              <a:latin typeface="+mn-lt"/>
            </a:endParaRPr>
          </a:p>
          <a:p>
            <a:pPr marL="25400" indent="0">
              <a:buNone/>
            </a:pPr>
            <a:endParaRPr lang="ru-RU" sz="3700" dirty="0">
              <a:latin typeface="+mn-lt"/>
            </a:endParaRPr>
          </a:p>
          <a:p>
            <a:pPr marL="25400" indent="0">
              <a:buNone/>
            </a:pPr>
            <a:endParaRPr lang="ru-RU" sz="3700" dirty="0">
              <a:latin typeface="+mn-lt"/>
            </a:endParaRPr>
          </a:p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5B30B0-B37B-10A7-B2E1-590A18952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64D112-38BD-3417-FEE0-1013FD5A9A76}"/>
              </a:ext>
            </a:extLst>
          </p:cNvPr>
          <p:cNvSpPr txBox="1"/>
          <p:nvPr/>
        </p:nvSpPr>
        <p:spPr>
          <a:xfrm>
            <a:off x="621325" y="5393546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Количество больных сахарным диабетом 2 типа в расчете на 100 тыс. населения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456E65-9373-15AD-ECB2-ABC5131132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596" t="48548" r="69500" b="35414"/>
          <a:stretch>
            <a:fillRect/>
          </a:stretch>
        </p:blipFill>
        <p:spPr>
          <a:xfrm>
            <a:off x="836613" y="1645813"/>
            <a:ext cx="1060704" cy="245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1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C4F3C4C8-F1C4-731E-6681-B37DF9137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>
            <a:extLst>
              <a:ext uri="{FF2B5EF4-FFF2-40B4-BE49-F238E27FC236}">
                <a16:creationId xmlns:a16="http://schemas.microsoft.com/office/drawing/2014/main" id="{1ECDA4CD-EC5E-F19E-5F53-A0708C4FDD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62651" y="365126"/>
            <a:ext cx="5312569" cy="2624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>
              <a:spcBef>
                <a:spcPts val="1200"/>
              </a:spcBef>
              <a:buClrTx/>
              <a:buSzPct val="120000"/>
              <a:buNone/>
            </a:pPr>
            <a:r>
              <a:rPr lang="ru-RU" sz="3000" b="1" dirty="0">
                <a:solidFill>
                  <a:srgbClr val="0070C0"/>
                </a:solidFill>
                <a:cs typeface="Times New Roman" panose="02020603050405020304" pitchFamily="18" charset="0"/>
              </a:rPr>
              <a:t>ЦЕЛЕВАЯ АУДИТОРИЯ</a:t>
            </a:r>
            <a:endParaRPr lang="ru-RU" sz="3000" b="1" dirty="0"/>
          </a:p>
          <a:p>
            <a:pPr marL="228600" lvl="0" indent="-228600">
              <a:spcBef>
                <a:spcPts val="1200"/>
              </a:spcBef>
              <a:buClrTx/>
              <a:buSzPct val="120000"/>
            </a:pPr>
            <a:r>
              <a:rPr lang="ru-RU" sz="2200" dirty="0"/>
              <a:t>мужчины и женщины в возрасте  от 18 лет </a:t>
            </a:r>
          </a:p>
          <a:p>
            <a:pPr marL="228600" lvl="0" indent="-228600">
              <a:spcBef>
                <a:spcPts val="0"/>
              </a:spcBef>
              <a:buClrTx/>
              <a:buSzPct val="120000"/>
            </a:pPr>
            <a:r>
              <a:rPr lang="ru-RU" sz="2200" dirty="0"/>
              <a:t>установленный диагноз СД 2 типа</a:t>
            </a:r>
          </a:p>
          <a:p>
            <a:pPr marL="228600" lvl="0" indent="-228600">
              <a:spcBef>
                <a:spcPts val="0"/>
              </a:spcBef>
              <a:buClrTx/>
              <a:buSzPct val="120000"/>
            </a:pPr>
            <a:r>
              <a:rPr lang="ru-RU" sz="2200" dirty="0"/>
              <a:t>близкие родственники пациентов с СД 2 типа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1F5429-D6C3-C708-7EEE-2A5E898F3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426BF3A-F337-9A63-0349-92B1B0206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2331" y="3176237"/>
            <a:ext cx="5312569" cy="2897011"/>
          </a:xfrm>
          <a:prstGeom prst="rect">
            <a:avLst/>
          </a:prstGeom>
        </p:spPr>
      </p:pic>
      <p:sp>
        <p:nvSpPr>
          <p:cNvPr id="10" name="Google Shape;83;p18">
            <a:extLst>
              <a:ext uri="{FF2B5EF4-FFF2-40B4-BE49-F238E27FC236}">
                <a16:creationId xmlns:a16="http://schemas.microsoft.com/office/drawing/2014/main" id="{9D8FA044-9E1A-6CD3-6524-BAFEF042CB74}"/>
              </a:ext>
            </a:extLst>
          </p:cNvPr>
          <p:cNvSpPr txBox="1">
            <a:spLocks/>
          </p:cNvSpPr>
          <p:nvPr/>
        </p:nvSpPr>
        <p:spPr>
          <a:xfrm>
            <a:off x="6353908" y="365126"/>
            <a:ext cx="5175441" cy="2624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DC9E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DC9E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ClrTx/>
              <a:buSzPct val="120000"/>
              <a:buFont typeface="Arial"/>
              <a:buNone/>
            </a:pPr>
            <a:r>
              <a:rPr lang="ru-RU" sz="3000" b="1" dirty="0">
                <a:solidFill>
                  <a:srgbClr val="0070C0"/>
                </a:solidFill>
              </a:rPr>
              <a:t>ГЕОГРАФИЧЕСКИЙ ОХВАТ</a:t>
            </a:r>
          </a:p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r>
              <a:rPr lang="ru-RU" sz="2200" dirty="0"/>
              <a:t>доступность бота, в том числе, в отдаленных населенных пунктах нашей страны с дефицитом медицинских кадров</a:t>
            </a:r>
          </a:p>
        </p:txBody>
      </p:sp>
    </p:spTree>
    <p:extLst>
      <p:ext uri="{BB962C8B-B14F-4D97-AF65-F5344CB8AC3E}">
        <p14:creationId xmlns:p14="http://schemas.microsoft.com/office/powerpoint/2010/main" val="413682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>
          <a:extLst>
            <a:ext uri="{FF2B5EF4-FFF2-40B4-BE49-F238E27FC236}">
              <a16:creationId xmlns:a16="http://schemas.microsoft.com/office/drawing/2014/main" id="{A62E5EF9-9C5D-70E4-1696-51AB52F6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61461E-DB1D-15DA-C446-16B8A304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  <p:sp>
        <p:nvSpPr>
          <p:cNvPr id="8" name="Google Shape;131;p26">
            <a:extLst>
              <a:ext uri="{FF2B5EF4-FFF2-40B4-BE49-F238E27FC236}">
                <a16:creationId xmlns:a16="http://schemas.microsoft.com/office/drawing/2014/main" id="{DCB32B75-4996-6575-E1C1-69D9D3C5E5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4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ru-RU" dirty="0">
                <a:solidFill>
                  <a:srgbClr val="0070C0"/>
                </a:solidFill>
              </a:rPr>
              <a:t>МИССИЯ ПРОЕКТА «</a:t>
            </a:r>
            <a:r>
              <a:rPr lang="ru-RU" dirty="0">
                <a:solidFill>
                  <a:srgbClr val="0070C0"/>
                </a:solidFill>
                <a:cs typeface="Times New Roman" panose="02020603050405020304" pitchFamily="18" charset="0"/>
              </a:rPr>
              <a:t>ДРУГ ДИАБОТ»</a:t>
            </a:r>
            <a:endParaRPr dirty="0">
              <a:solidFill>
                <a:srgbClr val="0070C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0379A53-3526-4A8F-30A8-0FAB2E56EF7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69" t="20168" r="1082"/>
          <a:stretch>
            <a:fillRect/>
          </a:stretch>
        </p:blipFill>
        <p:spPr>
          <a:xfrm>
            <a:off x="7588421" y="2426677"/>
            <a:ext cx="4344620" cy="1975326"/>
          </a:xfrm>
          <a:prstGeom prst="rect">
            <a:avLst/>
          </a:prstGeom>
        </p:spPr>
      </p:pic>
      <p:sp>
        <p:nvSpPr>
          <p:cNvPr id="13" name="Google Shape;133;p26">
            <a:extLst>
              <a:ext uri="{FF2B5EF4-FFF2-40B4-BE49-F238E27FC236}">
                <a16:creationId xmlns:a16="http://schemas.microsoft.com/office/drawing/2014/main" id="{604B077C-FEC4-64A6-ACC5-BCBDAF73B2C0}"/>
              </a:ext>
            </a:extLst>
          </p:cNvPr>
          <p:cNvSpPr txBox="1">
            <a:spLocks/>
          </p:cNvSpPr>
          <p:nvPr/>
        </p:nvSpPr>
        <p:spPr>
          <a:xfrm>
            <a:off x="839787" y="1195754"/>
            <a:ext cx="6754507" cy="513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2400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SzPts val="2400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создание образовательной электронной платформы для </a:t>
            </a:r>
            <a:r>
              <a:rPr lang="ru-RU" sz="2200" dirty="0">
                <a:cs typeface="Times New Roman" panose="02020603050405020304" pitchFamily="18" charset="0"/>
              </a:rPr>
              <a:t>пациентов с СД2 типа</a:t>
            </a:r>
            <a:r>
              <a:rPr lang="ru-RU" sz="2200" dirty="0">
                <a:latin typeface="+mn-lt"/>
                <a:cs typeface="Times New Roman" panose="02020603050405020304" pitchFamily="18" charset="0"/>
              </a:rPr>
              <a:t> с системой психологической поддержки</a:t>
            </a:r>
          </a:p>
          <a:p>
            <a:pPr>
              <a:buSzPts val="2400"/>
            </a:pPr>
            <a:endParaRPr lang="ru-RU" sz="2200" dirty="0">
              <a:latin typeface="+mn-lt"/>
              <a:cs typeface="Times New Roman" panose="02020603050405020304" pitchFamily="18" charset="0"/>
            </a:endParaRPr>
          </a:p>
          <a:p>
            <a:pPr>
              <a:buSzPts val="2400"/>
            </a:pPr>
            <a:r>
              <a:rPr lang="ru-RU" sz="2200" dirty="0">
                <a:cs typeface="Times New Roman" panose="02020603050405020304" pitchFamily="18" charset="0"/>
              </a:rPr>
              <a:t>для закрепления привычек по формированию рекомендованного образа жизни и </a:t>
            </a:r>
          </a:p>
          <a:p>
            <a:pPr>
              <a:buSzPts val="2400"/>
            </a:pPr>
            <a:r>
              <a:rPr lang="ru-RU" sz="2200" dirty="0">
                <a:cs typeface="Times New Roman" panose="02020603050405020304" pitchFamily="18" charset="0"/>
              </a:rPr>
              <a:t>повышения  приверженности к сахароснижающей терапии</a:t>
            </a:r>
          </a:p>
          <a:p>
            <a:pPr>
              <a:buSzPts val="2400"/>
            </a:pPr>
            <a:endParaRPr lang="ru-RU" sz="2200" dirty="0">
              <a:cs typeface="Times New Roman" panose="02020603050405020304" pitchFamily="18" charset="0"/>
            </a:endParaRPr>
          </a:p>
          <a:p>
            <a:pPr>
              <a:buSzPts val="2400"/>
            </a:pPr>
            <a:r>
              <a:rPr lang="ru-RU" sz="2200" dirty="0">
                <a:cs typeface="Times New Roman" panose="02020603050405020304" pitchFamily="18" charset="0"/>
              </a:rPr>
              <a:t>с применением новых концептуальных подходов для достижения показателя долговременной компенсации углеводного обмена (гликированного гемоглобина)</a:t>
            </a:r>
          </a:p>
          <a:p>
            <a:pPr>
              <a:buSzPts val="2400"/>
            </a:pPr>
            <a:endParaRPr lang="ru-RU" sz="2200" dirty="0">
              <a:latin typeface="+mn-lt"/>
              <a:cs typeface="Times New Roman" panose="02020603050405020304" pitchFamily="18" charset="0"/>
            </a:endParaRPr>
          </a:p>
          <a:p>
            <a:pPr>
              <a:buSzPts val="2400"/>
            </a:pPr>
            <a:r>
              <a:rPr lang="ru-RU" sz="22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>
              <a:buSzPts val="2400"/>
            </a:pPr>
            <a:endParaRPr lang="ru-RU" sz="2200" dirty="0">
              <a:latin typeface="+mn-lt"/>
              <a:cs typeface="Times New Roman" panose="02020603050405020304" pitchFamily="18" charset="0"/>
            </a:endParaRPr>
          </a:p>
          <a:p>
            <a:pPr marL="5715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492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461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АКТУАЛЬНОСТЬ</a:t>
            </a:r>
            <a:endParaRPr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904875" y="790574"/>
            <a:ext cx="10515600" cy="5240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неудовлетворительная комплаентность применительно ко всем аспектам лечения СД 2 типа и его осложнений имеет место у 30–75% всех больных 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приверженность к сахароснижающей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терапии влияет на показатель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долговременной компенсации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углеводного обмена –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>
                <a:latin typeface="+mn-lt"/>
                <a:cs typeface="Times New Roman" panose="02020603050405020304" pitchFamily="18" charset="0"/>
              </a:rPr>
              <a:t>гликированный гемоглобин (HbA1c)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ДОКАЗАНО</a:t>
            </a:r>
            <a:r>
              <a:rPr lang="ru-RU" sz="2600" dirty="0">
                <a:latin typeface="+mn-lt"/>
                <a:cs typeface="Times New Roman" panose="02020603050405020304" pitchFamily="18" charset="0"/>
              </a:rPr>
              <a:t> улучшение комплаентности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пациентов к компонентам терапии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 с 50% до 80% уменьшает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развитие микро- и макрососудистых осложнений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b="1" dirty="0">
                <a:latin typeface="+mn-lt"/>
                <a:cs typeface="Times New Roman" panose="02020603050405020304" pitchFamily="18" charset="0"/>
              </a:rPr>
              <a:t>почти на 30%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• Стандартные методы мотивации недостаточно эффективны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latin typeface="+mn-lt"/>
                <a:cs typeface="Times New Roman" panose="02020603050405020304" pitchFamily="18" charset="0"/>
              </a:rPr>
              <a:t>• Цифровые решения (чат-боты) доказали эффективность в других областях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A065F5-7824-F4FB-8BEA-98E2D1379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399" y="1631609"/>
            <a:ext cx="5263662" cy="287034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3AE718-ACB7-C3DD-E9A5-66E2B3B25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id="{350473DF-C625-906E-2F8A-E30C22E1F016}"/>
              </a:ext>
            </a:extLst>
          </p:cNvPr>
          <p:cNvSpPr/>
          <p:nvPr/>
        </p:nvSpPr>
        <p:spPr>
          <a:xfrm>
            <a:off x="3264788" y="1879794"/>
            <a:ext cx="4794739" cy="23403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+mj-lt"/>
              </a:rPr>
              <a:t>Почему классические «школы здоровья» недостаточно эффективны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7FD0C3D-D1EF-7CB8-BAC1-25EBD554DA32}"/>
              </a:ext>
            </a:extLst>
          </p:cNvPr>
          <p:cNvCxnSpPr>
            <a:cxnSpLocks/>
            <a:stCxn id="4" idx="7"/>
            <a:endCxn id="8" idx="1"/>
          </p:cNvCxnSpPr>
          <p:nvPr/>
        </p:nvCxnSpPr>
        <p:spPr>
          <a:xfrm flipV="1">
            <a:off x="7357354" y="1395810"/>
            <a:ext cx="1235667" cy="82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06D679A-3F61-AD3E-6A3A-3F80362AA15C}"/>
              </a:ext>
            </a:extLst>
          </p:cNvPr>
          <p:cNvSpPr/>
          <p:nvPr/>
        </p:nvSpPr>
        <p:spPr>
          <a:xfrm>
            <a:off x="8593021" y="702097"/>
            <a:ext cx="3141780" cy="13874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необходимость специальной квалификации медицинских работников, проводящих обучение в области диабета и в поведенческих вмешательствах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02202B4F-D429-2FD8-B062-F989CB1D3BB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7439972" y="3905554"/>
            <a:ext cx="1044605" cy="447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6CE01E2-5F5F-C16E-A965-D0D71A86AC4F}"/>
              </a:ext>
            </a:extLst>
          </p:cNvPr>
          <p:cNvSpPr/>
          <p:nvPr/>
        </p:nvSpPr>
        <p:spPr>
          <a:xfrm>
            <a:off x="8484577" y="3542076"/>
            <a:ext cx="3250224" cy="162256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короткий период обучения, не позволяющий привычкам по формированию рекомендованного образа жизни закрепиться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3C577F-05E6-08FC-98C3-B20E5A9C383E}"/>
              </a:ext>
            </a:extLst>
          </p:cNvPr>
          <p:cNvSpPr/>
          <p:nvPr/>
        </p:nvSpPr>
        <p:spPr>
          <a:xfrm>
            <a:off x="4170997" y="4642876"/>
            <a:ext cx="3153504" cy="1245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A1B1D"/>
                </a:solidFill>
              </a:rPr>
              <a:t>для психоэмоциональной поддержки в семье недостаточно обучать только пациента</a:t>
            </a:r>
            <a:endParaRPr lang="ru-RU" b="1" dirty="0"/>
          </a:p>
        </p:txBody>
      </p: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F908E8B8-CF2B-B2D2-B724-28C221D9D3F4}"/>
              </a:ext>
            </a:extLst>
          </p:cNvPr>
          <p:cNvCxnSpPr>
            <a:cxnSpLocks/>
          </p:cNvCxnSpPr>
          <p:nvPr/>
        </p:nvCxnSpPr>
        <p:spPr>
          <a:xfrm>
            <a:off x="5662157" y="4220149"/>
            <a:ext cx="0" cy="5296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DB19C14-F7B4-C163-1AFA-A269152158E8}"/>
              </a:ext>
            </a:extLst>
          </p:cNvPr>
          <p:cNvSpPr/>
          <p:nvPr/>
        </p:nvSpPr>
        <p:spPr>
          <a:xfrm>
            <a:off x="3781158" y="384428"/>
            <a:ext cx="3761997" cy="9495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информация сложна для восприятия с первого предъявления, без подкрепления быстро ускользает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CB550D5C-D0D7-D8DD-BE9B-DA71F3A80FA4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5662157" y="1395810"/>
            <a:ext cx="1" cy="483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1F287AF9-FEBE-5D15-F131-C14F43810E82}"/>
              </a:ext>
            </a:extLst>
          </p:cNvPr>
          <p:cNvSpPr/>
          <p:nvPr/>
        </p:nvSpPr>
        <p:spPr>
          <a:xfrm>
            <a:off x="574432" y="702097"/>
            <a:ext cx="2580797" cy="1387426"/>
          </a:xfrm>
          <a:prstGeom prst="roundRect">
            <a:avLst>
              <a:gd name="adj" fmla="val 679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запугивание пациента тяжелыми осложнениями СД 2 типа усиливают тревогу и снижают мотивацию к изменениям образа жизни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8F5261D-EDE5-2F4B-9A08-DCCFF6529112}"/>
              </a:ext>
            </a:extLst>
          </p:cNvPr>
          <p:cNvCxnSpPr>
            <a:cxnSpLocks/>
            <a:stCxn id="4" idx="1"/>
            <a:endCxn id="32" idx="3"/>
          </p:cNvCxnSpPr>
          <p:nvPr/>
        </p:nvCxnSpPr>
        <p:spPr>
          <a:xfrm flipH="1" flipV="1">
            <a:off x="3155229" y="1395810"/>
            <a:ext cx="811732" cy="826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: скругленные углы 38">
            <a:extLst>
              <a:ext uri="{FF2B5EF4-FFF2-40B4-BE49-F238E27FC236}">
                <a16:creationId xmlns:a16="http://schemas.microsoft.com/office/drawing/2014/main" id="{8DBF716E-9141-D3EA-29F8-CF6A8A4858B2}"/>
              </a:ext>
            </a:extLst>
          </p:cNvPr>
          <p:cNvSpPr/>
          <p:nvPr/>
        </p:nvSpPr>
        <p:spPr>
          <a:xfrm>
            <a:off x="592277" y="3542076"/>
            <a:ext cx="2580797" cy="17598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отсутствие психологической поддержки,   нет курса на формирование и закрепление полезных привычек </a:t>
            </a: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1D00CCFB-07E6-4686-9D2D-5B2167F91EA2}"/>
              </a:ext>
            </a:extLst>
          </p:cNvPr>
          <p:cNvCxnSpPr>
            <a:cxnSpLocks/>
            <a:stCxn id="4" idx="3"/>
            <a:endCxn id="39" idx="3"/>
          </p:cNvCxnSpPr>
          <p:nvPr/>
        </p:nvCxnSpPr>
        <p:spPr>
          <a:xfrm flipH="1">
            <a:off x="3173074" y="3877412"/>
            <a:ext cx="793887" cy="544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842AA5-EB77-006A-A6BD-C054DABDD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74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945BC-3753-194E-7510-5ABAC5C98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ЦЕЛЬ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159776-22F0-E459-602C-6EB327474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2615"/>
            <a:ext cx="10515600" cy="442930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2000" dirty="0">
              <a:latin typeface="+mn-lt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latin typeface="+mn-lt"/>
              <a:ea typeface="SimSun-ExtB" panose="02010609060101010101" pitchFamily="49" charset="-122"/>
              <a:cs typeface="Times New Roman" panose="02020603050405020304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Доказать положительное влияние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комплексной психо-профилактической программы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(цифрового бота) на приверженность к лечению и повышение комплаентности к правилам здорового образа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latin typeface="+mn-lt"/>
                <a:ea typeface="SimSun-ExtB" panose="02010609060101010101" pitchFamily="49" charset="-122"/>
                <a:cs typeface="Times New Roman" panose="02020603050405020304" pitchFamily="18" charset="0"/>
              </a:rPr>
              <a:t>жизни у пациентов с СД 2 типа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7F98B8-9C4C-C78D-B482-32A997F79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ru-RU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ЗАДАЧИ ПРОЕКТА</a:t>
            </a:r>
            <a:endParaRPr sz="32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838200" y="1266826"/>
            <a:ext cx="10515600" cy="4745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оценить  приверженность  к  лечению и к модификации ЗОЖ у пациентов с СД2 типа с помощью шкалы КОП-25 и  по шкале Мориски-Грин 8 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оценка  уровня тревоги и депрессии  по шкале HADS;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оценить динамику уровня гликированного гемоглобина и уровня гликемии натощак у пациентов в лабораторных условиях;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оценить динамику  веса, ИМТ, ОТ у пациентов с СД2 на фоне модификации ЗОЖ;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проанализировать вовлеченность пациентов в использование цифровой программы;</a:t>
            </a: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ts val="24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разработать рекомендации для повышения комплаентности у пациентов с СД 2 типа в условиях  первичного звена здравоохранения С ПОСЛЕДУЮЩИМ МАСШТАБИРОВАНИЕМ.</a:t>
            </a:r>
            <a:endParaRPr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5FF2DE3-DCC7-D9BC-EFAA-27E4E2702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88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838200" y="199293"/>
            <a:ext cx="10515600" cy="1031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ru-RU" sz="32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ДИЗАЙН ИССЛЕДОВАНИЯ</a:t>
            </a:r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56138" y="1090246"/>
            <a:ext cx="10597662" cy="5087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Распределение: последовательное контролируемое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Рандомизированное, открытое, контролируемое исследование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Участники исследования:  мужчины и женщины в возрасте  от 18 лет с установленным диагнозом Сахарный диабет 2 типа  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Проведение исследования: первичное звено здравоохранения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Визиты:  0 мес. → 3 мес.→ 6 мес. → 12 мес.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Основная группа (n=50 человек)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Стандартное наблюдение, но с использованием чат-бота «</a:t>
            </a:r>
            <a:r>
              <a:rPr lang="ru-RU" sz="2000" b="1" dirty="0">
                <a:latin typeface="+mn-lt"/>
                <a:cs typeface="Times New Roman" panose="02020603050405020304" pitchFamily="18" charset="0"/>
              </a:rPr>
              <a:t>Друг Диабот»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ru-RU" sz="2000" dirty="0">
                <a:latin typeface="+mn-lt"/>
                <a:cs typeface="Times New Roman" panose="02020603050405020304" pitchFamily="18" charset="0"/>
              </a:rPr>
              <a:t>Контрольная группа (n=50 человек)         Стандартное наблюдение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ru-RU" sz="2000" dirty="0">
              <a:latin typeface="+mn-lt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sz="20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AE38B7-6487-4BEC-E463-F3E55BF2B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128" y="5888652"/>
            <a:ext cx="1548518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4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2249</TotalTime>
  <Words>1103</Words>
  <Application>Microsoft Office PowerPoint</Application>
  <PresentationFormat>Широкоэкранный</PresentationFormat>
  <Paragraphs>194</Paragraphs>
  <Slides>15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Тема Office</vt:lpstr>
      <vt:lpstr>ЦИФРОВОЙ ПОМОЩНИК ПАЦИЕНТОВ  С САХАРНЫМ ДИАБЕТОМ 2 ТИПА  «ДРУГ ДИАБОТ»  </vt:lpstr>
      <vt:lpstr>Почему проблематика СД 2  типа  касается каждого врача?  </vt:lpstr>
      <vt:lpstr>Презентация PowerPoint</vt:lpstr>
      <vt:lpstr>МИССИЯ ПРОЕКТА «ДРУГ ДИАБОТ»</vt:lpstr>
      <vt:lpstr>АКТУАЛЬНОСТЬ</vt:lpstr>
      <vt:lpstr>Презентация PowerPoint</vt:lpstr>
      <vt:lpstr>ЦЕЛЬ</vt:lpstr>
      <vt:lpstr>ЗАДАЧИ ПРОЕКТА</vt:lpstr>
      <vt:lpstr>ДИЗАЙН ИССЛЕДОВАНИЯ</vt:lpstr>
      <vt:lpstr>ДРУГ ДИАБОТ – ИНТЕРВЕНЦИЯ </vt:lpstr>
      <vt:lpstr>Метрики вовлеченности:</vt:lpstr>
      <vt:lpstr>ОБРАЗОВАТЕЛЬНАЯ ПРОГРАММА</vt:lpstr>
      <vt:lpstr>ЗРЕЛОСТЬ ПРОЕКТА</vt:lpstr>
      <vt:lpstr>ПРОГНОЗИРУЕМЫЕ РЕЗУЛЬТАТЫ «ДРУГ ДИАБОТ»</vt:lpstr>
      <vt:lpstr>КОМАНДА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Svetlana</cp:lastModifiedBy>
  <cp:revision>30</cp:revision>
  <dcterms:modified xsi:type="dcterms:W3CDTF">2026-03-07T00:00:33Z</dcterms:modified>
</cp:coreProperties>
</file>