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70" r:id="rId9"/>
    <p:sldId id="261" r:id="rId10"/>
    <p:sldId id="262" r:id="rId11"/>
    <p:sldId id="272" r:id="rId12"/>
    <p:sldId id="263" r:id="rId13"/>
    <p:sldId id="273" r:id="rId14"/>
    <p:sldId id="274" r:id="rId15"/>
    <p:sldId id="276" r:id="rId16"/>
    <p:sldId id="277" r:id="rId17"/>
    <p:sldId id="278" r:id="rId18"/>
    <p:sldId id="265" r:id="rId19"/>
    <p:sldId id="266" r:id="rId20"/>
    <p:sldId id="275" r:id="rId21"/>
    <p:sldId id="267" r:id="rId22"/>
    <p:sldId id="279" r:id="rId2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sova" initials="N" lastIdx="1" clrIdx="0">
    <p:extLst>
      <p:ext uri="{19B8F6BF-5375-455C-9EA6-DF929625EA0E}">
        <p15:presenceInfo xmlns:p15="http://schemas.microsoft.com/office/powerpoint/2012/main" userId="Nos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91" d="100"/>
          <a:sy n="9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04/14/2025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1430924_26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59932220_119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hyperlink" Target="https://vk.com/wall572268195_33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1430924_333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1430924_2699" TargetMode="External"/><Relationship Id="rId7" Type="http://schemas.openxmlformats.org/officeDocument/2006/relationships/hyperlink" Target="https://vk.com/wall-211430924_308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572268195_369" TargetMode="External"/><Relationship Id="rId5" Type="http://schemas.openxmlformats.org/officeDocument/2006/relationships/hyperlink" Target="https://vk.com/wall-211430924_3207" TargetMode="External"/><Relationship Id="rId4" Type="http://schemas.openxmlformats.org/officeDocument/2006/relationships/hyperlink" Target="https://m.vk.com/video-211430924_45623944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dd-angarsk.ucoz.ru/news/semejnyj_tvorcheskij_festival_organizovan_v_p_meget/2024-11-21-1919" TargetMode="External"/><Relationship Id="rId7" Type="http://schemas.openxmlformats.org/officeDocument/2006/relationships/image" Target="../media/image9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hyperlink" Target="https://odd-angarsk.ucoz.ru/news/izveshhateli/2024-11-21-1916" TargetMode="External"/><Relationship Id="rId4" Type="http://schemas.openxmlformats.org/officeDocument/2006/relationships/hyperlink" Target="https://odd-angarsk.ucoz.ru/news/chudesa_svoimi_rukami/2025-01-05-1949-&#1095;&#1091;&#1076;&#1077;&#1089;&#1072;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36777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«Сила быть семьей»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6" y="5050652"/>
            <a:ext cx="10517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Бородина Наталья Анатольевна Заведующий отделением психолого-педагогической помощи семье и детям «Дети в семье» ОГКУСО «Центр помощи детям, оставшимся без попечения родителей, г. Ангарска»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Иркутская область, г. Ангарск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917366" y="4324251"/>
            <a:ext cx="1036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Номинация: Материнство и детство 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333972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492037" y="1248803"/>
            <a:ext cx="6509463" cy="501789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lvl="1" algn="ctr" fontAlgn="base"/>
            <a:r>
              <a:rPr lang="ru-RU" b="1" dirty="0"/>
              <a:t>Отличительные характеристики проекта:</a:t>
            </a:r>
            <a:endParaRPr lang="ru-RU" dirty="0"/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b="1" dirty="0"/>
              <a:t>Многоуровневая поддержка:</a:t>
            </a:r>
            <a:r>
              <a:rPr lang="ru-RU" dirty="0"/>
              <a:t> Проект объединяет усилия разных организаций и специалистов для комплексного решения проблем семей.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b="1" dirty="0"/>
              <a:t>Инновационные методики:</a:t>
            </a:r>
            <a:r>
              <a:rPr lang="ru-RU" dirty="0"/>
              <a:t> Использование современных подходов, таких как "Мотивационное интервью" и "МАК-терапия".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b="1" dirty="0"/>
              <a:t>Практическая направленность:</a:t>
            </a:r>
            <a:r>
              <a:rPr lang="ru-RU" dirty="0"/>
              <a:t> Акцент на реальных действиях и мероприятиях, таких как семинары, тренинги и семейные активности.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ü"/>
            </a:pPr>
            <a:r>
              <a:rPr lang="ru-RU" b="1" dirty="0"/>
              <a:t>Участие общественности:</a:t>
            </a:r>
            <a:r>
              <a:rPr lang="ru-RU" dirty="0"/>
              <a:t> Привлечение волонтеров и активное вовлечение местного сообщества в процесс реализации проекта.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7084608" y="1312843"/>
            <a:ext cx="4856118" cy="483723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/>
            <a:r>
              <a:rPr lang="ru-RU" b="1" dirty="0"/>
              <a:t>Инструменты: 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Школа осознанного родительства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Психологическое кафе "Болтуноff"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Семейная программа выходного дня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Технология "Мотивационное интервью"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Коррекционные программы для родителей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Медиативные процедуры примирения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МАК-терапия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Клуб "Устойчивая семья"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Консультирование    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Адресная помощь</a:t>
            </a:r>
          </a:p>
          <a:p>
            <a:pPr marL="285750" indent="-285750" algn="just" fontAlgn="base">
              <a:buFont typeface="Wingdings" panose="05000000000000000000" pitchFamily="2" charset="2"/>
              <a:buChar char="ü"/>
            </a:pPr>
            <a:r>
              <a:rPr lang="ru-RU" dirty="0"/>
              <a:t>Форумы и фестивали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761323" y="333972"/>
            <a:ext cx="9031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325822" y="1288078"/>
            <a:ext cx="11561378" cy="534869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ru-RU" sz="1500" b="1" dirty="0"/>
              <a:t>Подготовительный этап:</a:t>
            </a:r>
            <a:endParaRPr lang="ru-RU" sz="1500" dirty="0"/>
          </a:p>
          <a:p>
            <a:pPr lvl="0" algn="just" fontAlgn="base"/>
            <a:r>
              <a:rPr lang="ru-RU" sz="1500" b="1" dirty="0"/>
              <a:t>1. Создание рабочей группы</a:t>
            </a:r>
            <a:endParaRPr lang="ru-RU" sz="1500" dirty="0"/>
          </a:p>
          <a:p>
            <a:pPr lvl="0" algn="just" fontAlgn="base"/>
            <a:r>
              <a:rPr lang="ru-RU" sz="1500" b="1" dirty="0"/>
              <a:t>2. Формирование целевой группы</a:t>
            </a:r>
            <a:endParaRPr lang="ru-RU" sz="1500" dirty="0"/>
          </a:p>
          <a:p>
            <a:pPr lvl="0" algn="just" fontAlgn="base"/>
            <a:r>
              <a:rPr lang="ru-RU" sz="1500" b="1" dirty="0"/>
              <a:t>3. Установочное мероприятие</a:t>
            </a:r>
            <a:endParaRPr lang="ru-RU" sz="1500" dirty="0"/>
          </a:p>
          <a:p>
            <a:pPr lvl="0" algn="just" fontAlgn="base"/>
            <a:r>
              <a:rPr lang="ru-RU" sz="1500" b="1" dirty="0"/>
              <a:t>4. Обучение специалистов</a:t>
            </a:r>
            <a:endParaRPr lang="ru-RU" sz="1500" dirty="0"/>
          </a:p>
          <a:p>
            <a:pPr lvl="0" algn="just" fontAlgn="base"/>
            <a:r>
              <a:rPr lang="ru-RU" sz="1500" b="1" dirty="0"/>
              <a:t>5. Заключение договоров</a:t>
            </a:r>
            <a:endParaRPr lang="ru-RU" sz="1500" dirty="0"/>
          </a:p>
          <a:p>
            <a:pPr lvl="0" algn="just" fontAlgn="base"/>
            <a:r>
              <a:rPr lang="ru-RU" sz="1500" b="1" dirty="0"/>
              <a:t>6. Информационное сопровождение</a:t>
            </a:r>
            <a:endParaRPr lang="ru-RU" sz="1500" dirty="0"/>
          </a:p>
          <a:p>
            <a:pPr lvl="0" algn="just" fontAlgn="base"/>
            <a:r>
              <a:rPr lang="ru-RU" sz="1500" b="1" dirty="0"/>
              <a:t>7. Исследование нуждаемости</a:t>
            </a:r>
            <a:endParaRPr lang="ru-RU" sz="1500" dirty="0"/>
          </a:p>
          <a:p>
            <a:pPr lvl="0" algn="ctr" fontAlgn="base"/>
            <a:r>
              <a:rPr lang="ru-RU" sz="1500" b="1" dirty="0"/>
              <a:t>Основной этап:</a:t>
            </a:r>
            <a:endParaRPr lang="ru-RU" sz="1500" dirty="0"/>
          </a:p>
          <a:p>
            <a:pPr lvl="0" algn="just" fontAlgn="base"/>
            <a:r>
              <a:rPr lang="ru-RU" sz="1500" b="1" dirty="0"/>
              <a:t>1. Организация взаимодействия с реабилитационными центрами</a:t>
            </a:r>
            <a:endParaRPr lang="ru-RU" sz="1500" dirty="0"/>
          </a:p>
          <a:p>
            <a:pPr lvl="0" algn="just" fontAlgn="base"/>
            <a:r>
              <a:rPr lang="ru-RU" sz="1500" b="1" dirty="0"/>
              <a:t>2. Развитие технологий помощи:</a:t>
            </a:r>
            <a:r>
              <a:rPr lang="ru-RU" sz="1500" dirty="0"/>
              <a:t> Внедрение выездной "Школы осознанного родительства", "Психологического кафе" для подростков, "Семейной конференции" и клуба "Устойчивая семья".</a:t>
            </a:r>
          </a:p>
          <a:p>
            <a:pPr lvl="0" algn="just" fontAlgn="base"/>
            <a:r>
              <a:rPr lang="ru-RU" sz="1500" b="1" dirty="0"/>
              <a:t>3. Комплексное сопровождение:</a:t>
            </a:r>
            <a:r>
              <a:rPr lang="ru-RU" sz="1500" dirty="0"/>
              <a:t> Оказание психологической, юридической и социальной помощи семьям в кризисе.</a:t>
            </a:r>
          </a:p>
          <a:p>
            <a:pPr lvl="0" algn="just" fontAlgn="base"/>
            <a:r>
              <a:rPr lang="ru-RU" sz="1500" b="1" dirty="0"/>
              <a:t>4. Реализация программ для родителей:</a:t>
            </a:r>
            <a:r>
              <a:rPr lang="ru-RU" sz="1500" dirty="0"/>
              <a:t> Работа с семьями, находящимися под угрозой лишения родительских прав, проведение коррекционных программ для инициаторов насилия.</a:t>
            </a:r>
          </a:p>
          <a:p>
            <a:pPr lvl="0" algn="just" fontAlgn="base"/>
            <a:r>
              <a:rPr lang="ru-RU" sz="1500" b="1" dirty="0"/>
              <a:t>5. Привлечение волонтеров:</a:t>
            </a:r>
            <a:r>
              <a:rPr lang="ru-RU" sz="1500" dirty="0"/>
              <a:t> Организация "Семейной программы выходного дня" и туристического слёта "Отдохнем по-семейному".</a:t>
            </a:r>
          </a:p>
          <a:p>
            <a:pPr lvl="0" algn="ctr" fontAlgn="base"/>
            <a:r>
              <a:rPr lang="ru-RU" sz="1500" b="1" dirty="0"/>
              <a:t>Заключительный этап:</a:t>
            </a:r>
            <a:endParaRPr lang="ru-RU" sz="1500" dirty="0"/>
          </a:p>
          <a:p>
            <a:pPr lvl="0" algn="just" fontAlgn="base"/>
            <a:r>
              <a:rPr lang="ru-RU" sz="1500" b="1" dirty="0"/>
              <a:t>1. Форум активных родителей и фестиваль семейного творчества:</a:t>
            </a:r>
            <a:r>
              <a:rPr lang="ru-RU" sz="1500" dirty="0"/>
              <a:t> Мероприятия для обмена опытом и демонстрации достижений участников проекта.</a:t>
            </a:r>
          </a:p>
          <a:p>
            <a:pPr lvl="0" algn="just" fontAlgn="base"/>
            <a:r>
              <a:rPr lang="ru-RU" sz="1500" b="1" dirty="0"/>
              <a:t>2. Оценка качества услуг:</a:t>
            </a:r>
            <a:r>
              <a:rPr lang="ru-RU" sz="1500" dirty="0"/>
              <a:t> Проведение исследований для анализа результатов и эффективности проекта.</a:t>
            </a:r>
          </a:p>
          <a:p>
            <a:pPr lvl="0" algn="just" fontAlgn="base"/>
            <a:r>
              <a:rPr lang="ru-RU" sz="1500" b="1" dirty="0"/>
              <a:t>3. Итоговая конференция:</a:t>
            </a:r>
            <a:r>
              <a:rPr lang="ru-RU" sz="1500" dirty="0"/>
              <a:t> Подведение итогов выполнения проекта и обсуждение дальнейших планов.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4513007" y="766045"/>
            <a:ext cx="433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Последовательность:</a:t>
            </a:r>
          </a:p>
        </p:txBody>
      </p:sp>
    </p:spTree>
    <p:extLst>
      <p:ext uri="{BB962C8B-B14F-4D97-AF65-F5344CB8AC3E}">
        <p14:creationId xmlns:p14="http://schemas.microsoft.com/office/powerpoint/2010/main" val="227159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630162" y="14017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627797" y="269125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645776" y="362130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645775" y="475846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134" y="591924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1362984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Уменьшение случаев отобрания детей из семей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Сокращение количества случаев лишения родительских прав и помещение детей в государственные учреждения.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42781" y="2506560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Снижение уровня социального неблагополучия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Уменьшение числа семей, находящихся в социально опасном положении, и снижение количества родителей, не выполняющих свои обязанности.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Укрепление семейных связей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Улучшение детско-родительских отношений, повышение уровня осознанности и ответственности родителей.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643845"/>
            <a:ext cx="10324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Расширение инфраструктуры социальной помощи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Создание и развитие специализированных служб поддержки для семей в кризисных ситуациях.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5577225"/>
            <a:ext cx="1055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Рост вовлеченности местного сообщества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Привлечение добровольцев и общественных организаций к помощи семьям, находящимся в сложных жизненных обстоятельствах.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385410"/>
            <a:ext cx="994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25518" y="1390955"/>
            <a:ext cx="4845269" cy="274891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1.Создана рабочая группа по управлению и реализации мероприятий проекта.</a:t>
            </a:r>
          </a:p>
          <a:p>
            <a:pPr algn="just"/>
            <a:r>
              <a:rPr lang="ru-RU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Формирование целевой группы проекта</a:t>
            </a:r>
          </a:p>
          <a:p>
            <a:pPr algn="just"/>
            <a:r>
              <a:rPr lang="ru-RU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Исследование по выявлению потребностей в социальной помощи семей, находящихся в кризисной ситуации и поиск эффективных путей их решения с помощью местного сообщества на основе полученных результатов.</a:t>
            </a:r>
          </a:p>
          <a:p>
            <a:pPr algn="just"/>
            <a:r>
              <a:rPr lang="ru-RU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Проведение установочного мероприятия для специалистов - исполнителей мероприятий проекта.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 список специалистов, готовых принять участие в реализации мероприятий проекта на территории п. Мегет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227496"/>
            <a:ext cx="11340662" cy="25172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специалистов – 10 человек.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200" dirty="0"/>
              <a:t>Количество кровных кризисных семей, получивших поддержку в рамках реализуемого проекта 85 Количество кровных кризисных семей, получивших поддержку в рамках реализуемого проекта (из них детей) 194 Количество кровных кризисных семей, получивших поддержку в рамках реализуемого проекта (из них с зависимыми родителями) 36 Родители с риском или опытом жестокого обращения с детьми, насилия в семье 11 Семьи, где дети были помещены в организацию для детей сирот 9 Семьи, где имелась угроза помещения несовершеннолетних в государственное учреждение (в них детей) 24.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200" dirty="0"/>
              <a:t>Количество родителей, принявших участия в исследовании 151. 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орма опросника для исследования, также опрос проходил в Яндекса форме:https://forms.yandex.ru/cloud/66a0506c2530c2460d8932eb/</a:t>
            </a:r>
            <a:endParaRPr lang="ru-RU" sz="12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ru-RU" sz="1200" dirty="0"/>
              <a:t>Количество специалистов, принявших участие в установочном мероприятии проекта 70.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833241" y="3199136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Установочное мероприятие по проекту «Сила быть семьей» на территории п. Мегет </a:t>
            </a:r>
            <a:r>
              <a:rPr lang="ru-RU" sz="14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https://vk.com/wall-211430924_2615</a:t>
            </a:r>
            <a:endParaRPr lang="ru-RU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488F35-D629-4617-9502-3DE15F63EB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52"/>
          <a:stretch/>
        </p:blipFill>
        <p:spPr>
          <a:xfrm>
            <a:off x="5905739" y="915645"/>
            <a:ext cx="2440231" cy="21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BEE0C6-FAF3-4118-8255-D524830D9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332" y="961097"/>
            <a:ext cx="2832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53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251752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462456" y="1436591"/>
            <a:ext cx="5234151" cy="352380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Развитие путем внедрения новых технологий и методик работы, оказывающих помощь семьям с детьми, находящимся в трудной жизненной ситуации, по месту жительства: выездная школа осознанного родительства, психологическое кафе «Болтуноff» для подростков.</a:t>
            </a:r>
          </a:p>
          <a:p>
            <a:pPr algn="just"/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специалистов по программе «Азбука счастливой семьи. 30 уроков осознанного родительства»</a:t>
            </a:r>
          </a:p>
          <a:p>
            <a:pPr algn="just"/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Реализация специальных программ по работе с родителями: находящимися в ситуации угрозы лишения родительских прав или ограничения в родительских правах вследствие невыполнения надлежащим образом своих обязанностей по воспитанию, обучению и содержанию детей и/или проявления насилия по отношению к детям или другим членам семьи.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5130089"/>
            <a:ext cx="10993820" cy="11651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5. Количество родителей, повысивших родительские компетенции 23 Количество детей, улучшивших психическое состояние 27</a:t>
            </a:r>
          </a:p>
          <a:p>
            <a:r>
              <a:rPr lang="ru-RU" sz="1200" dirty="0"/>
              <a:t>6. Количество обученных специалистов, использующих технологии заботы в ближайшем окружении на малых территориях 2</a:t>
            </a:r>
          </a:p>
          <a:p>
            <a:r>
              <a:rPr lang="ru-RU" sz="1200" dirty="0"/>
              <a:t>7. Количество семей, на которые разработаны и реализуются специальные программы 17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882704" y="3795249"/>
            <a:ext cx="6032938" cy="11651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«Азбука семьи» и клуб «Устойчивая семья» 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https://vk.com/wall-211430924_2736 https://vk.com/wall-211430924_2769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https://vk.com/wall-159932220_1192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 кафе "БолтуноФФ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https://vk.com/wall572268195_332</a:t>
            </a: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ECD438-8DE1-4D23-81E9-34E3E9EDE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220" y="1226265"/>
            <a:ext cx="3072000" cy="2304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B42884-2142-48E8-8160-CCF35FF93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833" y="1254590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5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251752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425847" y="1422710"/>
            <a:ext cx="5234151" cy="111742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Организация и осуществление социального сопровождения семей с детьми, нуждающихся в социальной помощи.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470338" y="4204517"/>
            <a:ext cx="11408977" cy="239291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200" dirty="0"/>
              <a:t>8. Количество кровных кризисных семей, получивших поддержку в рамках реализуемого проекта 85. Создание надлежащих жилищно-бытовых условий для проживания детей (продуктовые наборы, наборы средств личной гигиены и бытовой химии, установка АДПИ с GSN модулем) 17. Количество семей (кровных), преодолевших кризисную ситуацию 15. Лечение/реабилитация от алкогольной зависимости 10. Получили содействие в трудоустройстве 3. Кейс-менеджмент 6 Создание надлежащих жилищно-бытовых условий для проживания детей (продуктовые наборы, наборы средств личной гигиены и бытовой химии, установка АДПИ с GSN модулем) 17. Количество кровных кризисных семей, получивших поддержку в рамках реализуемого проекта (из них детей) 342. Количество кровных кризисных семей, получивших поддержку в рамках реализуемого проекта (из них родителей) 242. Количество кровных кризисных семей, получивших поддержку в рамках реализуемого проекта (из них кровных кризисных семей, в отношении которых повышен уровень поддержки со стороны окружения (родственники, друзья, школы, детские сады, соседи и пр.) 45. Количество кровных кризисных семей, получивших поддержку в рамках реализуемого проекта (из них многодетных) 48. Количество кровных кризисных семей, получивших поддержку в рамках реализуемого проекта (из них воспитывающих ребенка (детей) с ОВЗ) 29.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425848" y="2769463"/>
            <a:ext cx="5234151" cy="111742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натуральной помощи семья в рамках реализации проекта, с целью организации жизненного пространства 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https://vk.com/wall-211430924_3013 https://vk.com/wall-211430924_3338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https://vk.com/wall-211430924_3337</a:t>
            </a: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A9A35-2B12-4721-A17E-6F2F4ED2A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83"/>
          <a:stretch/>
        </p:blipFill>
        <p:spPr>
          <a:xfrm>
            <a:off x="5760811" y="696177"/>
            <a:ext cx="3013966" cy="3312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2D7DA2-35D1-42CC-B02B-D92704DAA9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872"/>
          <a:stretch/>
        </p:blipFill>
        <p:spPr>
          <a:xfrm>
            <a:off x="8911912" y="696177"/>
            <a:ext cx="2917943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385410"/>
            <a:ext cx="994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25518" y="1390955"/>
            <a:ext cx="5234151" cy="274891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Реализация коррекционных программ для членов семей-инициаторов насилия или жестокого обращения в отношении детей.</a:t>
            </a:r>
          </a:p>
          <a:p>
            <a:pPr algn="just"/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Привлечение волонтеров (в т.ч. представитель местного сообщества) для проведения "Семейная программа выходного дня", мастер - классов для семей "Календарь семейных событий", "Туристический слет" к организации досуга семьи, занятости и развития способностей детей целевой группы.</a:t>
            </a:r>
          </a:p>
          <a:p>
            <a:pPr algn="just"/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Проведение Форума активных родителей п. Мегет</a:t>
            </a:r>
          </a:p>
          <a:p>
            <a:pPr algn="just"/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227496"/>
            <a:ext cx="11340662" cy="25172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/>
              <a:t>9. Количество семей, на которые разработаны и реализуются коррекционные программы 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ru-RU" sz="1200" dirty="0"/>
              <a:t>Количество организаций, в т.ч НКО, вовлеченных в формирование системы заботы в ближайшем окружении на территории реализации проекта 9.  Количество граждан (представителей местного сообщества), вовлеченных в оказание помощи уязвимым семьям с детьми на регулярной основе 25. Всего семей, получивших поддержку в рамках проекта 157. Всего детей, получивших поддержку в рамках проекта 342. Количество граждан, получавших помощь и поддержку, которые становятся волонтерами, активными участниками оказания помощи другим 5. Всего родителей, получивших поддержку в рамках проекта 242.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ru-RU" sz="1200" dirty="0"/>
              <a:t>Количество родителей, принявших участие в Форуме 109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833241" y="1427143"/>
            <a:ext cx="6032938" cy="266079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Семейная выходные, туристический слет семей 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https://vk.com/wall-211430924_2644 https://vk.com/wall-211430924_2789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https://vk.com/wall-211430924_2699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Туристический поход, эко-центр "Витязь"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https://m.vk.com/video-211430924_456239446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https://vk.com/wall572268195_323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https://vk.com/wall-211430924_3207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выходные, поход в кинотеатр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https://vk.com/wall572268195_369</a:t>
            </a:r>
            <a:endParaRPr lang="ru-RU" sz="1200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Форум активных родителей </a:t>
            </a:r>
            <a:r>
              <a:rPr lang="ru-RU" sz="12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https://vk.com/wall-211430924_3082</a:t>
            </a: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5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251752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462456" y="1436591"/>
            <a:ext cx="5234151" cy="166396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Обучение специалистов технологии «Мотивационное интервью»</a:t>
            </a:r>
          </a:p>
          <a:p>
            <a:pPr algn="just"/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Разработка, утверждение и выполнение программы информационного сопровождения проекта (включает подготовку и размещение материалов о ходе и результатах проекта на интернет - сайтах заявителя и организаций - исполнителей мероприятий, в печатных СМИ, на телевидении)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83324" y="5247289"/>
            <a:ext cx="5234151" cy="116514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200" dirty="0"/>
              <a:t>12. Количество обученных специалистов, использующих технологии заботы в ближайшем окружении на малых территориях 18.</a:t>
            </a:r>
          </a:p>
          <a:p>
            <a:r>
              <a:rPr lang="ru-RU" sz="1200" dirty="0"/>
              <a:t>13. </a:t>
            </a: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заявленный период проведено 2 мероприятия по распространению практики и технологий/инструментов среди специалистов. Размещено 18 заметок в социальных сетях учреждения и 3 заметки на официальном сайте учреждения.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00790" y="3235396"/>
            <a:ext cx="5234151" cy="174650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https://odd-angarsk.ucoz.ru/news/semejnyj_tvorcheskij_festival_organizovan_v_p_meget/2024-11-21-1919</a:t>
            </a: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https://odd-angarsk.ucoz.ru/news/chudesa_svoimi_rukami/2025-01-05-1949-</a:t>
            </a:r>
            <a:r>
              <a:rPr lang="ru-RU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чудеса</a:t>
            </a: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https://odd-angarsk.ucoz.ru/news/izveshhateli/2024-11-21-1916</a:t>
            </a: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80E04F-CE5F-434E-8271-A62AF4B875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896" b="2861"/>
          <a:stretch/>
        </p:blipFill>
        <p:spPr>
          <a:xfrm>
            <a:off x="5969876" y="945931"/>
            <a:ext cx="4369740" cy="2124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C18DF2-A934-4AAA-917F-177396A9B4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33"/>
          <a:stretch/>
        </p:blipFill>
        <p:spPr>
          <a:xfrm>
            <a:off x="7604561" y="3134708"/>
            <a:ext cx="4261618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69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1" y="422709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493987" y="4946667"/>
            <a:ext cx="2881664" cy="158273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endParaRPr lang="ru-RU" sz="1400" dirty="0"/>
          </a:p>
          <a:p>
            <a:pPr algn="just"/>
            <a:r>
              <a:rPr lang="ru-RU" sz="1400" b="1" i="0" dirty="0">
                <a:solidFill>
                  <a:schemeClr val="bg1"/>
                </a:solidFill>
                <a:effectLst/>
              </a:rPr>
              <a:t>Социальные сети: </a:t>
            </a:r>
            <a:r>
              <a:rPr lang="ru-RU" sz="1400" i="0" dirty="0">
                <a:solidFill>
                  <a:schemeClr val="bg1"/>
                </a:solidFill>
                <a:effectLst/>
              </a:rPr>
              <a:t>Вконтакте</a:t>
            </a:r>
          </a:p>
          <a:p>
            <a:r>
              <a:rPr lang="ru-RU" sz="1400" b="1" i="0" dirty="0">
                <a:solidFill>
                  <a:schemeClr val="bg1"/>
                </a:solidFill>
                <a:effectLst/>
              </a:rPr>
              <a:t>Ссылка на ресурс:</a:t>
            </a:r>
            <a:r>
              <a:rPr lang="ru-RU" sz="14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sz="1400" b="0" i="0" u="sng" dirty="0">
                <a:solidFill>
                  <a:schemeClr val="bg1"/>
                </a:solidFill>
                <a:effectLst/>
              </a:rPr>
              <a:t>https://vk.com/public211430924?t2fs=066b8fabb7881a69fc_2</a:t>
            </a:r>
            <a:endParaRPr lang="ru-RU" sz="1400" b="0" i="0" u="sng" dirty="0">
              <a:solidFill>
                <a:schemeClr val="bg1"/>
              </a:solidFill>
              <a:effectLst/>
            </a:endParaRPr>
          </a:p>
          <a:p>
            <a:endParaRPr lang="ru-RU" b="0" i="0" u="sng" dirty="0">
              <a:solidFill>
                <a:srgbClr val="D1D5DB"/>
              </a:solidFill>
              <a:effectLst/>
              <a:latin typeface="Söhne"/>
            </a:endParaRPr>
          </a:p>
          <a:p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0" y="1161119"/>
            <a:ext cx="2776561" cy="177259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400" b="1" i="0" dirty="0">
                <a:solidFill>
                  <a:schemeClr val="bg1"/>
                </a:solidFill>
                <a:effectLst/>
              </a:rPr>
              <a:t>Официальный сайт </a:t>
            </a:r>
            <a:r>
              <a:rPr lang="ru-RU" sz="1400" i="0" dirty="0">
                <a:solidFill>
                  <a:schemeClr val="bg1"/>
                </a:solidFill>
                <a:effectLst/>
              </a:rPr>
              <a:t>учреждения ОГКУСО «Центр помощи детям, оставшимся без попечения родителей, г. Ангарска»</a:t>
            </a:r>
          </a:p>
          <a:p>
            <a:r>
              <a:rPr lang="ru-RU" sz="1400" b="1" i="0" dirty="0">
                <a:solidFill>
                  <a:schemeClr val="bg1"/>
                </a:solidFill>
                <a:effectLst/>
              </a:rPr>
              <a:t>Ссылка на ресурс:</a:t>
            </a:r>
            <a:r>
              <a:rPr lang="ru-RU" sz="1400" b="0" i="0" dirty="0">
                <a:solidFill>
                  <a:schemeClr val="bg1"/>
                </a:solidFill>
                <a:effectLst/>
              </a:rPr>
              <a:t> </a:t>
            </a:r>
          </a:p>
          <a:p>
            <a:r>
              <a:rPr lang="en-US" sz="1400" b="0" i="0" u="sng" dirty="0">
                <a:solidFill>
                  <a:schemeClr val="bg1"/>
                </a:solidFill>
                <a:effectLst/>
              </a:rPr>
              <a:t>https://odd-angarsk.ucoz.ru/</a:t>
            </a:r>
            <a:endParaRPr lang="ru-RU" sz="1400" b="0" i="0" u="sng" dirty="0">
              <a:solidFill>
                <a:schemeClr val="bg1"/>
              </a:solidFill>
              <a:effectLst/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535932" y="1406383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</a:rPr>
              <a:t>Размещение новостей, отчетов и информации о предстоящих мероприятиях, создание блога с полезной информацией для родителей.</a:t>
            </a:r>
          </a:p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</a:rPr>
              <a:t>Публикация материалов о мероприятиях, видеоотчеты, анонсы, проведение онлайн-трансляций и опросов, взаимодействие с подписчиками через комментарии и личные сообщения.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493986" y="3148902"/>
            <a:ext cx="2881664" cy="158273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1400" b="1" dirty="0">
                <a:solidFill>
                  <a:schemeClr val="bg1"/>
                </a:solidFill>
              </a:rPr>
              <a:t>Местные СМИ: </a:t>
            </a:r>
            <a:r>
              <a:rPr lang="ru-RU" sz="1400" dirty="0">
                <a:solidFill>
                  <a:schemeClr val="bg1"/>
                </a:solidFill>
              </a:rPr>
              <a:t>газета «Ангарские ведомости»</a:t>
            </a:r>
          </a:p>
          <a:p>
            <a:r>
              <a:rPr lang="ru-RU" sz="1400" b="1" i="0" dirty="0">
                <a:solidFill>
                  <a:schemeClr val="bg1"/>
                </a:solidFill>
                <a:effectLst/>
              </a:rPr>
              <a:t>Ссылка на ресурс:</a:t>
            </a:r>
            <a:r>
              <a:rPr lang="ru-RU" sz="1400" b="0" i="0" dirty="0">
                <a:solidFill>
                  <a:schemeClr val="bg1"/>
                </a:solidFill>
                <a:effectLst/>
              </a:rPr>
              <a:t> </a:t>
            </a:r>
            <a:endParaRPr lang="ru-RU" sz="1400" b="0" i="0" dirty="0">
              <a:solidFill>
                <a:schemeClr val="bg1"/>
              </a:solidFill>
              <a:effectLst/>
              <a:latin typeface="Söhne"/>
            </a:endParaRPr>
          </a:p>
          <a:p>
            <a:r>
              <a:rPr lang="en-US" sz="1400" u="sng" dirty="0">
                <a:solidFill>
                  <a:schemeClr val="bg1"/>
                </a:solidFill>
              </a:rPr>
              <a:t>https://</a:t>
            </a:r>
            <a:r>
              <a:rPr lang="ru-RU" sz="1400" u="sng" dirty="0">
                <a:solidFill>
                  <a:schemeClr val="bg1"/>
                </a:solidFill>
              </a:rPr>
              <a:t>ангарскиеведомости.рф/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539889" y="3294086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</a:rPr>
              <a:t>Публикация пресс-релизов, статей об итогах мероприятий, интервью с участниками и экспертами проекта.</a:t>
            </a:r>
          </a:p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</a:rPr>
              <a:t>Расширение охвата через публикацию новостей о проекте, привлечение журналистов к освещению мероприятий.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: скругленные углы 22">
            <a:extLst>
              <a:ext uri="{FF2B5EF4-FFF2-40B4-BE49-F238E27FC236}">
                <a16:creationId xmlns:a16="http://schemas.microsoft.com/office/drawing/2014/main" id="{E9F06A4A-3DC5-4907-A956-0549C2F6E69B}"/>
              </a:ext>
            </a:extLst>
          </p:cNvPr>
          <p:cNvSpPr/>
          <p:nvPr/>
        </p:nvSpPr>
        <p:spPr>
          <a:xfrm>
            <a:off x="3543817" y="508909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ru-RU" sz="1400" b="0" i="0" dirty="0">
                <a:solidFill>
                  <a:schemeClr val="bg1"/>
                </a:solidFill>
                <a:effectLst/>
              </a:rPr>
              <a:t>Публикация материалов о мероприятиях, видеоотчеты, анонсы, проведение онлайн-трансляций и опросов, взаимодействие с подписчиками через комментарии и личные сообщения.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622273" y="378341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633262" y="1036100"/>
            <a:ext cx="1073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Playfair Display SemiBold"/>
              </a:rPr>
              <a:t>Текущие ресурсы проекта: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325821" y="160118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393671" y="324292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393671" y="469667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005003" y="1673406"/>
            <a:ext cx="49937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600" b="1" dirty="0"/>
              <a:t>Финансовые ресурсы:</a:t>
            </a:r>
            <a:r>
              <a:rPr lang="ru-RU" sz="1600" dirty="0"/>
              <a:t> Гранты и субсидии от БФ Тимченко. Спонсорская поддержка от коммерческих организаций. Со финансирование.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136706" y="4729497"/>
            <a:ext cx="562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1600" b="1" dirty="0"/>
              <a:t>Информационные ресурсы:</a:t>
            </a:r>
            <a:r>
              <a:rPr lang="ru-RU" sz="1600" dirty="0"/>
              <a:t> Материалы для проведения тренингов и консультаций (методички, учебные пособия). Интернет-сайты и страницы в социальных сетях для информирования населения о проекте. PR-материалы для распространения в СМИ (пресс-релизы, рекламные ролики).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7052879" y="1527292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7128522" y="491839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7664883" y="1761382"/>
            <a:ext cx="41119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1600" b="1" dirty="0"/>
              <a:t>Материально-технические ресурсы:</a:t>
            </a:r>
            <a:r>
              <a:rPr lang="ru-RU" sz="1600" dirty="0"/>
              <a:t> Помещения для проведения занятий и консультаций (библиотеки, школы, клубы). Оборудование для проведения мероприятий (проектор, ноутбук, мультимедийные средства). Транспорт для доставки специалистов и участников проекта.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7721652" y="4050342"/>
            <a:ext cx="43021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b="1" dirty="0"/>
              <a:t>Человеческие ресурсы:</a:t>
            </a:r>
            <a:r>
              <a:rPr lang="ru-RU" sz="1600" dirty="0"/>
              <a:t> </a:t>
            </a:r>
            <a:r>
              <a:rPr lang="ru-RU" dirty="0"/>
              <a:t>Специалисты по работе с семьями (психологи, социальные работники, педагоги).</a:t>
            </a:r>
            <a:r>
              <a:rPr lang="ru-RU" sz="1600" dirty="0"/>
              <a:t> </a:t>
            </a:r>
            <a:r>
              <a:rPr lang="ru-RU" dirty="0"/>
              <a:t>Волонтеры и активные граждане, участвующие в проекте.</a:t>
            </a:r>
            <a:r>
              <a:rPr lang="ru-RU" sz="1600" dirty="0"/>
              <a:t> </a:t>
            </a:r>
            <a:r>
              <a:rPr lang="ru-RU" dirty="0"/>
              <a:t>Родители и дети, принимающие участие в программах проекта.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5003" y="2695116"/>
            <a:ext cx="6096000" cy="1924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spc="-25" dirty="0">
                <a:ea typeface="Times New Roman" panose="02020603050405020304" pitchFamily="18" charset="0"/>
                <a:cs typeface="Courier New" panose="02070309020205020404" pitchFamily="49" charset="0"/>
              </a:rPr>
              <a:t>Организационные ресурсы: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ea typeface="Times New Roman" panose="02020603050405020304" pitchFamily="18" charset="0"/>
                <a:cs typeface="Courier New" panose="02070309020205020404" pitchFamily="49" charset="0"/>
              </a:rPr>
              <a:t>Рабочая группа, состоящая из представителей администрации, образовательных учреждений, социальных служб и общественных организаций.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ea typeface="Times New Roman" panose="02020603050405020304" pitchFamily="18" charset="0"/>
                <a:cs typeface="Courier New" panose="02070309020205020404" pitchFamily="49" charset="0"/>
              </a:rPr>
              <a:t>Опытные специалисты, прошедшие обучение по технологиям работы с семьями.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ea typeface="Times New Roman" panose="02020603050405020304" pitchFamily="18" charset="0"/>
                <a:cs typeface="Courier New" panose="02070309020205020404" pitchFamily="49" charset="0"/>
              </a:rPr>
              <a:t>Договоры о сотрудничестве с партнёрами (реабилитационные центры, медицинские учреждения, образовательные организации).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601717" y="369022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Проблематизация.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601717" y="1138573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595163" y="3431212"/>
            <a:ext cx="9471245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Поддержка семей</a:t>
            </a:r>
            <a:r>
              <a:rPr lang="ru-RU" dirty="0">
                <a:solidFill>
                  <a:schemeClr val="bg1"/>
                </a:solidFill>
              </a:rPr>
              <a:t>: Проект направлен на сохранение целостности семей и предотвращение лишения родительских прав, улучшая условия жизни и снижая уровень насилия и злоупотреблений в отношении детей.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595163" y="4447627"/>
            <a:ext cx="947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Улучшение социальных условий</a:t>
            </a:r>
            <a:r>
              <a:rPr lang="ru-RU" dirty="0">
                <a:solidFill>
                  <a:schemeClr val="bg1"/>
                </a:solidFill>
              </a:rPr>
              <a:t>: Актуален из-за высокого уровня социального неблагополучия в поселке Мегет, включая злоупотребление алкоголем, конфликты в семьях и низкий материальный достаток.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601717" y="946207"/>
            <a:ext cx="1125545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Почему проект важен?</a:t>
            </a:r>
            <a:endParaRPr lang="ru-RU" sz="1400" dirty="0"/>
          </a:p>
          <a:p>
            <a:pPr algn="just"/>
            <a:r>
              <a:rPr lang="ru-RU" sz="1400" dirty="0"/>
              <a:t>Проект направлен на улучшение качества жизни семей, находящихся в социально опасном положении, и предотвращение лишения родительских прав. Это важно, потому что:</a:t>
            </a:r>
          </a:p>
          <a:p>
            <a:pPr lvl="0" algn="just"/>
            <a:r>
              <a:rPr lang="ru-RU" sz="1400" dirty="0"/>
              <a:t>Поддержка семей помогает сохранить целостность семьи и предотвратить социальную изоляцию.</a:t>
            </a:r>
          </a:p>
          <a:p>
            <a:pPr lvl="0" algn="just"/>
            <a:r>
              <a:rPr lang="ru-RU" sz="1400" dirty="0"/>
              <a:t>Улучшение условий жизни способствует снижению уровня насилия и злоупотреблений в отношении детей.</a:t>
            </a:r>
          </a:p>
          <a:p>
            <a:pPr lvl="0" algn="just"/>
            <a:r>
              <a:rPr lang="ru-RU" sz="1400" dirty="0"/>
              <a:t>Профессиональная помощь семьям позволяет улучшить детско-родительские отношения и повысить уровень благополучия детей.</a:t>
            </a:r>
          </a:p>
          <a:p>
            <a:pPr algn="just"/>
            <a:r>
              <a:rPr lang="ru-RU" sz="1400" b="1" dirty="0"/>
              <a:t>В чем заключается актуальность проекта?</a:t>
            </a:r>
            <a:endParaRPr lang="ru-RU" sz="1400" dirty="0"/>
          </a:p>
          <a:p>
            <a:pPr algn="just"/>
            <a:r>
              <a:rPr lang="ru-RU" sz="1400" dirty="0"/>
              <a:t>Актуальность проекта обусловлена следующими факторами:</a:t>
            </a:r>
          </a:p>
          <a:p>
            <a:pPr lvl="0" algn="just"/>
            <a:r>
              <a:rPr lang="ru-RU" sz="1400" dirty="0"/>
              <a:t>Высокий уровень социального неблагополучия в поселке Мегет, выражающийся в злоупотреблении алкоголем, конфликтах в семьях и низком уровне материального достатка.</a:t>
            </a:r>
          </a:p>
          <a:p>
            <a:pPr lvl="0" algn="just"/>
            <a:r>
              <a:rPr lang="ru-RU" sz="1400" dirty="0"/>
              <a:t>Увеличение числа случаев жестокого обращения с детьми и суицидальных проявлений среди несовершеннолетних.</a:t>
            </a:r>
          </a:p>
          <a:p>
            <a:pPr lvl="0" algn="just"/>
            <a:r>
              <a:rPr lang="ru-RU" sz="1400" dirty="0"/>
              <a:t>Необходимость дополнительной профессиональной подготовки специалистов для эффективной работы с семьями группы риска.</a:t>
            </a:r>
          </a:p>
          <a:p>
            <a:pPr algn="just"/>
            <a:r>
              <a:rPr lang="ru-RU" sz="1400" b="1" dirty="0"/>
              <a:t>Какие социальные проблемы решаются с помощью проекта?</a:t>
            </a:r>
            <a:endParaRPr lang="ru-RU" sz="1400" dirty="0"/>
          </a:p>
          <a:p>
            <a:pPr algn="just"/>
            <a:r>
              <a:rPr lang="ru-RU" sz="1400" dirty="0"/>
              <a:t>Проект решает следующие социальные проблемы:</a:t>
            </a:r>
          </a:p>
          <a:p>
            <a:pPr lvl="0" algn="just"/>
            <a:r>
              <a:rPr lang="ru-RU" sz="1400" dirty="0"/>
              <a:t>Социальная дезадаптация семей.</a:t>
            </a:r>
          </a:p>
          <a:p>
            <a:pPr lvl="0" algn="just"/>
            <a:r>
              <a:rPr lang="ru-RU" sz="1400" dirty="0"/>
              <a:t>Низкий уровень родительских компетенций и утеря родительского авторитета.</a:t>
            </a:r>
          </a:p>
          <a:p>
            <a:pPr lvl="0" algn="just"/>
            <a:r>
              <a:rPr lang="ru-RU" sz="1400" dirty="0"/>
              <a:t>Девиантное поведение детей вследствие нарушения детско-родительских отношений.</a:t>
            </a:r>
          </a:p>
          <a:p>
            <a:pPr lvl="0" algn="just"/>
            <a:r>
              <a:rPr lang="ru-RU" sz="1400" dirty="0"/>
              <a:t>Ограниченный доступ к социальной помощи и поддержке.</a:t>
            </a:r>
          </a:p>
          <a:p>
            <a:pPr algn="just"/>
            <a:r>
              <a:rPr lang="ru-RU" sz="1400" b="1" dirty="0"/>
              <a:t>Статистика, подтверждающая актуальность и значимость проекта</a:t>
            </a:r>
            <a:endParaRPr lang="ru-RU" sz="1400" dirty="0"/>
          </a:p>
          <a:p>
            <a:pPr algn="just"/>
            <a:r>
              <a:rPr lang="ru-RU" sz="1400" dirty="0"/>
              <a:t>Статистические данные за 2023 год показывают:</a:t>
            </a:r>
          </a:p>
          <a:p>
            <a:pPr lvl="0" algn="just"/>
            <a:r>
              <a:rPr lang="ru-RU" sz="1400" dirty="0"/>
              <a:t>21 семья и 4 несовершеннолетние были поставлены на учет в Банк данных о семьях, находящихся в социально опасном положении.</a:t>
            </a:r>
          </a:p>
          <a:p>
            <a:pPr lvl="0" algn="just"/>
            <a:r>
              <a:rPr lang="ru-RU" sz="1400" dirty="0"/>
              <a:t>15 несовершеннолетних были помещены в государственные учреждения по актам полиции, что на 87% больше, чем в 2022 году.</a:t>
            </a:r>
          </a:p>
          <a:p>
            <a:pPr lvl="0" algn="just"/>
            <a:r>
              <a:rPr lang="ru-RU" sz="1400" dirty="0"/>
              <a:t>Зарегистрировано 5 случаев суицидальных проявлений среди несовершеннолетних.</a:t>
            </a:r>
          </a:p>
          <a:p>
            <a:pPr lvl="0" algn="just"/>
            <a:r>
              <a:rPr lang="ru-RU" sz="1400" dirty="0"/>
              <a:t>26 родителей были привлечены к административной ответственности за невыполнение обязанностей по воспитанию детей.</a:t>
            </a:r>
          </a:p>
          <a:p>
            <a:pPr algn="just"/>
            <a:r>
              <a:rPr lang="ru-RU" sz="1400" b="1" dirty="0"/>
              <a:t>Территория реализации проекта</a:t>
            </a:r>
            <a:endParaRPr lang="ru-RU" sz="1400" dirty="0"/>
          </a:p>
          <a:p>
            <a:pPr algn="just"/>
            <a:r>
              <a:rPr lang="ru-RU" sz="1400" dirty="0"/>
              <a:t>Реализация проекта планируется на территории поселка Мегет, находящегося на расстоянии 22 км от города Ангарск.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622273" y="333972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08238-87E7-474C-BF16-A126FCF8B25B}"/>
              </a:ext>
            </a:extLst>
          </p:cNvPr>
          <p:cNvSpPr txBox="1"/>
          <p:nvPr/>
        </p:nvSpPr>
        <p:spPr>
          <a:xfrm>
            <a:off x="622272" y="886875"/>
            <a:ext cx="1125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Playfair Display SemiBold"/>
              </a:rPr>
              <a:t>Требуемые ресурсы для полного воплощения и реализации проекта: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385073" y="132116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425903" y="323115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465890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180287" y="1513337"/>
            <a:ext cx="4792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1600" b="1" dirty="0"/>
              <a:t>Дополнительные финансовые ресурсы:</a:t>
            </a:r>
            <a:r>
              <a:rPr lang="ru-RU" sz="1600" dirty="0"/>
              <a:t> Расширение бюджета для увеличения масштабов проекта (например, увеличение количества семей, участвующих в проекте). Дополнительные гранты и субсидии для привлечения большего числа специалистов и проведения дополнительных мероприятий.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4708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1600" b="1" dirty="0"/>
              <a:t>Организационные ресурсы:</a:t>
            </a:r>
            <a:r>
              <a:rPr lang="ru-RU" sz="1600" dirty="0"/>
              <a:t> Укрепление партнёрских связей с новыми организациями и учреждениями для расширения географии проекта. Увеличение численности рабочей группы и привлечение новых специалистов.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4708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1600" b="1" dirty="0"/>
              <a:t>Информационные ресурсы:</a:t>
            </a:r>
            <a:r>
              <a:rPr lang="ru-RU" sz="1600" dirty="0"/>
              <a:t> Разработка и выпуск новых учебных пособий и методических рекомендаций. Создание и продвижение мобильного приложения для участников проекта. Организация регулярных вебинаров и онлайн-курсов для специалистов и родителей.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6827563" y="161219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6912222" y="362905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7496337" y="1730577"/>
            <a:ext cx="4376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1600" b="1" dirty="0"/>
              <a:t>Материально-технические ресурсы:</a:t>
            </a:r>
            <a:r>
              <a:rPr lang="ru-RU" sz="1600" dirty="0"/>
              <a:t> Покупка дополнительного оборудования для проведения мероприятий (например, ноутбуков, проекционного оборудования). Аренда помещений для проведения массовых мероприятий (форумов, фестивалей).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7587407" y="3692819"/>
            <a:ext cx="3988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ru-RU" sz="1600" b="1" dirty="0"/>
              <a:t>Человеческие ресурсы:</a:t>
            </a:r>
            <a:r>
              <a:rPr lang="ru-RU" sz="1600" dirty="0"/>
              <a:t> Набор и обучение новых специалистов для работы с большим количеством семей. Привлечение большего числа волонтеров и активных граждан для участия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217151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376508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07995" y="4839258"/>
            <a:ext cx="40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Бородина Наталья Анатольевна, заведующий отделение психолого-педагогической помощи семье и детям «Дети в семье», Россия, Иркутская область, г. Ангарск, 19.01.1978г.р.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5120976" y="2345458"/>
            <a:ext cx="40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Олухова Надежда Анатольевна, директор ОГКУСО «Центр помощи детям, оставшимся без попечения родителей, г. Ангарска», Россия, Иркутская область, г. Ангарск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302096" y="4992770"/>
            <a:ext cx="342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Тарасова Оксана Ивановна, заместитель директора по ССР, Россия, Иркутская область, г. Ангарск, 11.09.1975г.р.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4123426" y="1111001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440BEB-7247-4293-8994-A716D132B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78" t="22077" r="26046" b="9365"/>
          <a:stretch/>
        </p:blipFill>
        <p:spPr>
          <a:xfrm>
            <a:off x="6288917" y="4166592"/>
            <a:ext cx="1994938" cy="2232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642B10-C881-4FF7-914A-CCE207592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799" y="1911950"/>
            <a:ext cx="1908000" cy="190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262BD4-A9FC-43EA-ADFD-FE478B6E0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95" y="4308192"/>
            <a:ext cx="1728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342495" y="2057609"/>
            <a:ext cx="40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Радаева Виктория Юрьевна, педагог-психолог отделения психолого-педагогической помощи семье и детям «Дети в семье», Россия, Иркутская область, г. Ангарск,  14.02.1985г.р.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276088" y="4817076"/>
            <a:ext cx="4080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Егорова Ольга Игоревна, социальный педагог отделения психолого-педагогической помощи семье и детям «Дети в семье», Россия, Иркутская область, г. Ангарск, 27.10.1994г.р.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285175" y="2239024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Журавлева Светлана Анатольевна, педагог-психолог отделения психолого-педагогической помощи семье и детям «Дети в семье», Россия, Иркутская область, г. Ангарск, 02.02.1980г.р.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440091" y="4738200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Левченко Эльмира Дамировна, социальный педагог отделения психолого-педагогической помощи семье и детям «Дети в семье»,  16.12.1970г.р.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4263486" y="1290925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B4E138-0E28-4031-A504-ADA9EA5642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6437" r="14900" b="47279"/>
          <a:stretch/>
        </p:blipFill>
        <p:spPr>
          <a:xfrm>
            <a:off x="599090" y="1905799"/>
            <a:ext cx="1727258" cy="1836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81BAA3-8DD0-4375-B00B-1AF6D76F70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03" t="12849" r="25199" b="22462"/>
          <a:stretch/>
        </p:blipFill>
        <p:spPr>
          <a:xfrm>
            <a:off x="6357010" y="1940787"/>
            <a:ext cx="1764000" cy="20161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2389FA-5587-4331-8AD9-955BBFDF8B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26" t="8582" b="13256"/>
          <a:stretch/>
        </p:blipFill>
        <p:spPr>
          <a:xfrm>
            <a:off x="505323" y="4315254"/>
            <a:ext cx="1821025" cy="18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3300ED-53D2-44AA-91BB-33116FA6B8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604" t="10831" r="27040" b="15991"/>
          <a:stretch/>
        </p:blipFill>
        <p:spPr>
          <a:xfrm>
            <a:off x="6423417" y="4214129"/>
            <a:ext cx="1775683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850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Проблематизация.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601717" y="1138573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809296" y="1364903"/>
            <a:ext cx="10731062" cy="499356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25024" y="1695621"/>
            <a:ext cx="9471245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Поддержка семей</a:t>
            </a:r>
            <a:r>
              <a:rPr lang="ru-RU" dirty="0">
                <a:solidFill>
                  <a:schemeClr val="bg1"/>
                </a:solidFill>
              </a:rPr>
              <a:t>: Проект направлен на сохранение целостности семей и предотвращение лишения родительских прав, улучшая условия жизни и снижая уровень насилия и злоупотреблений в отношении детей.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25024" y="3125042"/>
            <a:ext cx="947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Улучшение социальных условий</a:t>
            </a:r>
            <a:r>
              <a:rPr lang="ru-RU" dirty="0">
                <a:solidFill>
                  <a:schemeClr val="bg1"/>
                </a:solidFill>
              </a:rPr>
              <a:t>: Актуален из-за высокого уровня социального неблагополучия в поселке Мегет, включая злоупотребление алкоголем, конфликты в семьях и низкий материальный достаток.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719495" y="4679426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chemeClr val="bg1"/>
                </a:solidFill>
              </a:rPr>
              <a:t>Решение проблем</a:t>
            </a:r>
            <a:r>
              <a:rPr lang="ru-RU" dirty="0">
                <a:solidFill>
                  <a:schemeClr val="bg1"/>
                </a:solidFill>
              </a:rPr>
              <a:t>: Решает проблемы социальной дезадаптации, низкого уровня родительских компетенций, девиантного поведения детей и ограниченного доступа к социальной помощи.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70500" y="162198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07772" y="317941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70500" y="461293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3770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83180"/>
            <a:ext cx="11004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Родители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Возраст: преимущественно взрослые от 25 до 50 лет.</a:t>
            </a:r>
          </a:p>
          <a:p>
            <a:pPr lvl="1"/>
            <a:r>
              <a:rPr lang="ru-RU" dirty="0"/>
              <a:t>Пол: мужчины и женщины.</a:t>
            </a:r>
          </a:p>
          <a:p>
            <a:pPr lvl="1"/>
            <a:r>
              <a:rPr lang="ru-RU" dirty="0"/>
              <a:t>Социальный статус: часто безработные или занятые на низкооплачиваемых работах.</a:t>
            </a:r>
          </a:p>
          <a:p>
            <a:pPr lvl="1"/>
            <a:r>
              <a:rPr lang="ru-RU" dirty="0"/>
              <a:t>Уровень образования: средний и ниже среднего.</a:t>
            </a:r>
          </a:p>
          <a:p>
            <a:pPr lvl="1"/>
            <a:r>
              <a:rPr lang="ru-RU" dirty="0"/>
              <a:t>Особенности: зависимость от психоактивных веществ (алкогольная или наркотическая), склонность к насилию в семье, угроза лишения родительских прав.</a:t>
            </a:r>
          </a:p>
          <a:p>
            <a:pPr lvl="0"/>
            <a:r>
              <a:rPr lang="ru-RU" b="1" dirty="0"/>
              <a:t>Дети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Возраст: от 10 до 18 лет.</a:t>
            </a:r>
          </a:p>
          <a:p>
            <a:pPr lvl="1"/>
            <a:r>
              <a:rPr lang="ru-RU" dirty="0"/>
              <a:t>Пол: мальчики и девочки.</a:t>
            </a:r>
          </a:p>
          <a:p>
            <a:pPr lvl="1"/>
            <a:r>
              <a:rPr lang="ru-RU" dirty="0"/>
              <a:t>Социальный статус: находятся в семьях с высоким уровнем риска социального неблагополучия.</a:t>
            </a:r>
          </a:p>
          <a:p>
            <a:pPr lvl="1"/>
            <a:r>
              <a:rPr lang="ru-RU" dirty="0"/>
              <a:t>Образование: школьники, нередко с проблемами успеваемости и дисциплины.</a:t>
            </a:r>
          </a:p>
          <a:p>
            <a:pPr lvl="1"/>
            <a:r>
              <a:rPr lang="ru-RU" dirty="0"/>
              <a:t>Особенности: подвержены риску жестокого обращения, живут в социально-опасных условиях или  в условиях временного помещения в организации для детей-сирот или детей, оставшихся без попечения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827485" y="354204"/>
            <a:ext cx="9289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575186" y="1720215"/>
            <a:ext cx="11297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Архитектура проекта</a:t>
            </a:r>
            <a:r>
              <a:rPr lang="ru-RU" sz="1600" dirty="0"/>
              <a:t>. Проект охватывает несколько ключевых направлений деятельности:</a:t>
            </a:r>
          </a:p>
          <a:p>
            <a:pPr algn="just"/>
            <a:r>
              <a:rPr lang="ru-RU" sz="1600" b="1" dirty="0"/>
              <a:t>Программа выхода семьи из кризисной ситуации</a:t>
            </a:r>
            <a:r>
              <a:rPr lang="ru-RU" sz="1600" dirty="0"/>
              <a:t>: Программа направлена на предотвращение временного ограничения или лишения родительских прав, а также на восстановление прав родителей. Используются такие методы, как работа со случаем, медиация примирения, "МАК-терапия" и другие.</a:t>
            </a:r>
          </a:p>
          <a:p>
            <a:pPr lvl="0" algn="just"/>
            <a:r>
              <a:rPr lang="ru-RU" sz="1600" b="1" dirty="0"/>
              <a:t>Коррекционные программы для членов семей</a:t>
            </a:r>
            <a:r>
              <a:rPr lang="ru-RU" sz="1600" dirty="0"/>
              <a:t>: Организованы специальные мероприятия для инициаторов насилия или жестокого обращения в отношении детей. Для родителей с алкогольной зависимостью предусмотрено социальное сопровождение от организаций "Перекресток семи дорог" и "Правильный выбор".</a:t>
            </a:r>
          </a:p>
          <a:p>
            <a:pPr lvl="0" algn="just"/>
            <a:r>
              <a:rPr lang="ru-RU" sz="1600" b="1" dirty="0"/>
              <a:t>Школа для родителей "Азбука семьи"</a:t>
            </a:r>
            <a:r>
              <a:rPr lang="ru-RU" sz="1600" dirty="0"/>
              <a:t>: Проводится на базе Мегетской библиотеки № 19. Занятия проходят четыре раза в месяц, группы составляют 10-15 человек. Обучение длится три месяца по программе Дианы Машковой "Азбука счастливой семьи". Ведут занятия опытные педагоги-психологи из Центра помощи детям г. Ангарска.</a:t>
            </a:r>
          </a:p>
          <a:p>
            <a:pPr lvl="0" algn="just"/>
            <a:r>
              <a:rPr lang="ru-RU" sz="1600" b="1" dirty="0"/>
              <a:t>Психологическое кафе "Болтуноff"</a:t>
            </a:r>
            <a:r>
              <a:rPr lang="ru-RU" sz="1600" dirty="0"/>
              <a:t>: Открывается на базе МБОУ "Мегетская СОШ" для подростков из семей с нарушенными детско-родительскими отношениями. Встречи проводятся один раз в месяц. Предоставляются бесплатные психологические консультации для разрешения конфликтов и улучшения общения между детьми и родителями.</a:t>
            </a:r>
          </a:p>
          <a:p>
            <a:pPr lvl="0" algn="just"/>
            <a:r>
              <a:rPr lang="ru-RU" sz="1600" b="1" dirty="0"/>
              <a:t>Технология "Семейная программа выходного дня"</a:t>
            </a:r>
            <a:r>
              <a:rPr lang="ru-RU" sz="1600" dirty="0"/>
              <a:t>: Семьи получают возможность бесплатного посещения кинотеатров и музеев. Пройдет туристический слет для семей "Отдохнем по-семейному".</a:t>
            </a:r>
          </a:p>
          <a:p>
            <a:pPr lvl="0" algn="just"/>
            <a:r>
              <a:rPr lang="ru-RU" sz="1600" b="1" dirty="0"/>
              <a:t>Обучение специалистов</a:t>
            </a:r>
            <a:r>
              <a:rPr lang="ru-RU" sz="1600" dirty="0"/>
              <a:t>: Восемнадцать специалистов пройдут подготовку по методике "Мотивационное интервью".</a:t>
            </a:r>
          </a:p>
          <a:p>
            <a:pPr lvl="0" algn="just"/>
            <a:r>
              <a:rPr lang="ru-RU" sz="1600" b="1" dirty="0"/>
              <a:t>Партнерство и сотрудничество</a:t>
            </a:r>
            <a:r>
              <a:rPr lang="ru-RU" sz="1600" dirty="0"/>
              <a:t>: Привлечение школы, детского сада, общественных организаций, местных сообществ, библиотеки, школы искусств и административных аппаратов поселка.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15F0-A4C3-AB47-8EB8-B2A9F769791D}"/>
              </a:ext>
            </a:extLst>
          </p:cNvPr>
          <p:cNvSpPr txBox="1"/>
          <p:nvPr/>
        </p:nvSpPr>
        <p:spPr>
          <a:xfrm>
            <a:off x="707844" y="1010157"/>
            <a:ext cx="1073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/>
              <a:t>Статус проекта : Активный. Находится в стадии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4688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711505" y="1363282"/>
            <a:ext cx="108919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Команда проекта</a:t>
            </a:r>
            <a:r>
              <a:rPr lang="ru-RU" sz="1600" dirty="0"/>
              <a:t>: Для успешной реализации проекта сформирована команда профессионалов, включающая:</a:t>
            </a:r>
          </a:p>
          <a:p>
            <a:pPr lvl="0"/>
            <a:r>
              <a:rPr lang="ru-RU" sz="1600" dirty="0"/>
              <a:t>- Педагогов-психологов из Центра помощи детям г. Ангарска.</a:t>
            </a:r>
          </a:p>
          <a:p>
            <a:pPr lvl="0"/>
            <a:r>
              <a:rPr lang="ru-RU" sz="1600" dirty="0"/>
              <a:t>- Специалистов по работе с семьями, находящимися в кризисной ситуации.</a:t>
            </a:r>
          </a:p>
          <a:p>
            <a:pPr lvl="0"/>
            <a:r>
              <a:rPr lang="ru-RU" sz="1600" dirty="0"/>
              <a:t>- Сотрудников библиотеки, школ и детских садов.</a:t>
            </a:r>
          </a:p>
          <a:p>
            <a:pPr lvl="0"/>
            <a:r>
              <a:rPr lang="ru-RU" sz="1600" dirty="0"/>
              <a:t>- Представителей общественных организаций и местной администрации.</a:t>
            </a:r>
          </a:p>
          <a:p>
            <a:r>
              <a:rPr lang="ru-RU" sz="1600" b="1" dirty="0"/>
              <a:t>Ресурсы и источники финансирования</a:t>
            </a:r>
            <a:endParaRPr lang="ru-RU" sz="1600" dirty="0"/>
          </a:p>
          <a:p>
            <a:pPr lvl="0"/>
            <a:r>
              <a:rPr lang="ru-RU" sz="1600" dirty="0"/>
              <a:t> - Финансирование от государственных и муниципальных органов.</a:t>
            </a:r>
          </a:p>
          <a:p>
            <a:pPr lvl="0"/>
            <a:r>
              <a:rPr lang="ru-RU" sz="1600" dirty="0"/>
              <a:t>- Поддержка БФ Тимченко и спонсоров.</a:t>
            </a:r>
          </a:p>
          <a:p>
            <a:pPr lvl="0"/>
            <a:r>
              <a:rPr lang="ru-RU" sz="1600" dirty="0"/>
              <a:t>- Взаимодействие с общественными организациями и местными инициативами.</a:t>
            </a:r>
          </a:p>
          <a:p>
            <a:r>
              <a:rPr lang="ru-RU" sz="1600" b="1" dirty="0"/>
              <a:t>Источники продвижения проекта</a:t>
            </a:r>
            <a:endParaRPr lang="ru-RU" sz="1600" dirty="0"/>
          </a:p>
          <a:p>
            <a:pPr lvl="0"/>
            <a:r>
              <a:rPr lang="ru-RU" sz="1600" dirty="0"/>
              <a:t>-Информационные кампании в СМИ.</a:t>
            </a:r>
          </a:p>
          <a:p>
            <a:pPr lvl="0"/>
            <a:r>
              <a:rPr lang="ru-RU" sz="1600" dirty="0"/>
              <a:t>- Социальные сети и интернет-платформы.</a:t>
            </a:r>
          </a:p>
          <a:p>
            <a:pPr lvl="0"/>
            <a:r>
              <a:rPr lang="ru-RU" sz="1600" dirty="0"/>
              <a:t>- Проведение мероприятий и встреч с жителями поселка.</a:t>
            </a:r>
          </a:p>
          <a:p>
            <a:pPr lvl="0"/>
            <a:r>
              <a:rPr lang="ru-RU" sz="1600" dirty="0"/>
              <a:t>- Участие в форумах и конференциях по вопросам семейного благополучия.</a:t>
            </a:r>
          </a:p>
          <a:p>
            <a:r>
              <a:rPr lang="ru-RU" sz="1600" b="1" dirty="0"/>
              <a:t>Результаты и перспективы</a:t>
            </a:r>
            <a:endParaRPr lang="ru-RU" sz="1600" dirty="0"/>
          </a:p>
          <a:p>
            <a:r>
              <a:rPr lang="ru-RU" sz="1600" dirty="0"/>
              <a:t>Ранее реализованный аналогичный проект в г. Ангарске продемонстрировал положительные результаты, что свидетельствует о потенциале и эффективности предлагаемой модели. Внедрение аналогичных мер в п. Мегет ожидается также успешным благодаря тщательной подготовке и привлечению квалифицированной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181064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1061003" y="400331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030686"/>
            <a:ext cx="11078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Миссия проекта "Сила быть семьей" заключается в создании условий для сохранения и укрепления семейных ценностей, профилактики жестокого обращения с детьми и развития навыков осознанного и ответственного родительства среди семей, находящихся в трудной жизненной ситуации. Проект стремится объединить усилия различных учреждений и организаций для оказания комплексной поддержки семьям, находящимся в кризисе, с целью восстановления здоровой семейной среды и обеспечения благополучного будущего для детей.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501627" y="315322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599090" y="478109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560716" y="2608157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21176" y="3199204"/>
            <a:ext cx="1025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Внедрение эффективных механизмов, форм и методов межведомственного взаимодействия в решение проблемы социального сиротства, сохранения и восстановления семейного окружения ребенка на малой территории п. Мегет.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21177" y="4813726"/>
            <a:ext cx="1018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Оказание комплексной социальной помощи и поддержки семьям, находящимся в кризисе, в том числе за счет ресурсов местного сообщества и ближайшего окружения.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1061003" y="400331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49483" y="127145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49483" y="224714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1085" y="341926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039607" y="93182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Задачи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1185425" y="1378303"/>
            <a:ext cx="1055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Расширение на малой территории (п. Мегет) инфраструктуры социальной помощи детям в ситуациях риска нарушения прав и законных интересов детей, угрозы жестокого обращения с детьми.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1092152" y="2142431"/>
            <a:ext cx="10647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Развитие на малой территории (п. Мегет) инновационных социальных практик, методов и технологий</a:t>
            </a:r>
          </a:p>
          <a:p>
            <a:pPr algn="just"/>
            <a:r>
              <a:rPr lang="ru-RU" dirty="0"/>
              <a:t>социально-психолого-педагогического сопровождения, способствующих выходу семей из трудной жизненной ситуации, которая может повлечь за собой временное ограничение в родительских правах или лишение родительских прав.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1092151" y="3498496"/>
            <a:ext cx="10824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Привлечение местных сообществ/общественных организации п. Мегет и ближайшего окружения,</a:t>
            </a:r>
          </a:p>
          <a:p>
            <a:pPr algn="just"/>
            <a:r>
              <a:rPr lang="ru-RU" dirty="0"/>
              <a:t>направленных на сохранение и восстановление семейного окружения детей и развитие (поддержка)</a:t>
            </a:r>
          </a:p>
          <a:p>
            <a:pPr algn="just"/>
            <a:r>
              <a:rPr lang="ru-RU" dirty="0"/>
              <a:t>добровольческих инициатив в области наставничества.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49483" y="4620341"/>
            <a:ext cx="686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4668" y="4667531"/>
            <a:ext cx="10615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Повышение квалификации специалистов при работе с семьями с детьми, где оба или один родитель имеют зависимости от психоактивных веществ (алкогольную или наркотическую зависимости)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76223" y="5497997"/>
            <a:ext cx="686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551" y="5543671"/>
            <a:ext cx="1034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Распространение результатов проекта путем информирования общественности через СМИ, Интернет-ресурсы и социальные сети.</a:t>
            </a:r>
          </a:p>
        </p:txBody>
      </p:sp>
    </p:spTree>
    <p:extLst>
      <p:ext uri="{BB962C8B-B14F-4D97-AF65-F5344CB8AC3E}">
        <p14:creationId xmlns:p14="http://schemas.microsoft.com/office/powerpoint/2010/main" val="12632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184153" y="1441177"/>
            <a:ext cx="9658564" cy="12872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/>
              <a:t>Суть проекта:</a:t>
            </a:r>
          </a:p>
          <a:p>
            <a:pPr algn="just" fontAlgn="base"/>
            <a:r>
              <a:rPr lang="ru-RU" dirty="0"/>
              <a:t>Проект "Сила быть семьей" нацелен на сохранение и восстановление семейной среды для детей, укрепление семейных ценностей и профилактику жестокого обращения.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2993239"/>
            <a:ext cx="9658564" cy="125429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/>
              <a:t>Механика проекта:</a:t>
            </a:r>
          </a:p>
          <a:p>
            <a:pPr marL="0" lvl="1" algn="just" fontAlgn="base"/>
            <a:r>
              <a:rPr lang="ru-RU" dirty="0"/>
              <a:t>Включает образовательные программы ("Азбука семьи"), психологическое консультирование, социальную поддержку и культурные мероприятия для семей в кризисе.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184153" y="4638960"/>
            <a:ext cx="9658564" cy="1452124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b="1" dirty="0"/>
              <a:t>Инициативы и реализация:</a:t>
            </a:r>
            <a:endParaRPr lang="ru-RU" dirty="0"/>
          </a:p>
          <a:p>
            <a:pPr marL="0" lvl="1" algn="just" fontAlgn="base"/>
            <a:r>
              <a:rPr lang="ru-RU" dirty="0"/>
              <a:t>Реализуется через школу для родителей, психологическое кафе для подростков, семейные выходные и обучение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3684</Words>
  <Application>Microsoft Office PowerPoint</Application>
  <PresentationFormat>Широкоэкранный</PresentationFormat>
  <Paragraphs>254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Söhne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Nosova</cp:lastModifiedBy>
  <cp:revision>29</cp:revision>
  <dcterms:created xsi:type="dcterms:W3CDTF">2025-03-26T12:04:55Z</dcterms:created>
  <dcterms:modified xsi:type="dcterms:W3CDTF">2025-04-14T06:52:24Z</dcterms:modified>
</cp:coreProperties>
</file>