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9.jpg" ContentType="image/jpg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2" r:id="rId4"/>
    <p:sldId id="261" r:id="rId5"/>
    <p:sldId id="266" r:id="rId6"/>
    <p:sldId id="264" r:id="rId7"/>
    <p:sldId id="265" r:id="rId8"/>
    <p:sldId id="269" r:id="rId9"/>
    <p:sldId id="276" r:id="rId10"/>
    <p:sldId id="277" r:id="rId11"/>
    <p:sldId id="278" r:id="rId12"/>
    <p:sldId id="279" r:id="rId13"/>
    <p:sldId id="280" r:id="rId14"/>
    <p:sldId id="283" r:id="rId15"/>
    <p:sldId id="286" r:id="rId16"/>
    <p:sldId id="281" r:id="rId17"/>
    <p:sldId id="288" r:id="rId18"/>
    <p:sldId id="289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007A"/>
    <a:srgbClr val="2F5597"/>
    <a:srgbClr val="70AD47"/>
    <a:srgbClr val="E7E6E6"/>
    <a:srgbClr val="ACAED7"/>
    <a:srgbClr val="F001BF"/>
    <a:srgbClr val="5588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7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hyperlink" Target="https://www.rawpixel.com/image/450066/premium-illustration-image-obesity-appetite-apple" TargetMode="External"/><Relationship Id="rId7" Type="http://schemas.openxmlformats.org/officeDocument/2006/relationships/image" Target="../media/image19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Relationship Id="rId6" Type="http://schemas.openxmlformats.org/officeDocument/2006/relationships/image" Target="../media/image18.jpeg"/><Relationship Id="rId5" Type="http://schemas.openxmlformats.org/officeDocument/2006/relationships/hyperlink" Target="https://ru.pngtree.com/freepng/doctor-patient-handshake-flat-illustration_5424260.html" TargetMode="External"/><Relationship Id="rId4" Type="http://schemas.openxmlformats.org/officeDocument/2006/relationships/image" Target="../media/image17.jpe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hyperlink" Target="https://www.rawpixel.com/image/450066/premium-illustration-image-obesity-appetite-apple" TargetMode="External"/><Relationship Id="rId7" Type="http://schemas.openxmlformats.org/officeDocument/2006/relationships/image" Target="../media/image19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Relationship Id="rId6" Type="http://schemas.openxmlformats.org/officeDocument/2006/relationships/image" Target="../media/image18.jpeg"/><Relationship Id="rId5" Type="http://schemas.openxmlformats.org/officeDocument/2006/relationships/hyperlink" Target="https://ru.pngtree.com/freepng/doctor-patient-handshake-flat-illustration_5424260.html" TargetMode="External"/><Relationship Id="rId4" Type="http://schemas.openxmlformats.org/officeDocument/2006/relationships/image" Target="../media/image1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A4E4D2-89B2-48DE-96F1-28EBE22FD445}" type="doc">
      <dgm:prSet loTypeId="urn:microsoft.com/office/officeart/2005/8/layout/chart3" loCatId="cycle" qsTypeId="urn:microsoft.com/office/officeart/2005/8/quickstyle/simple1" qsCatId="simple" csTypeId="urn:microsoft.com/office/officeart/2005/8/colors/accent6_2" csCatId="accent6" phldr="1"/>
      <dgm:spPr/>
    </dgm:pt>
    <dgm:pt modelId="{7BC8AA7E-29FC-4E5A-8E96-7D21986418AE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l"/>
          <a:r>
            <a:rPr lang="ru-RU" sz="1300" b="1" baseline="0" dirty="0">
              <a:latin typeface="Century Gothic" panose="020B0502020202020204" pitchFamily="34" charset="0"/>
            </a:rPr>
            <a:t>деформации ногтей</a:t>
          </a:r>
        </a:p>
      </dgm:t>
    </dgm:pt>
    <dgm:pt modelId="{2AA1262C-0EA1-4BE4-83C5-D71CAECBA691}" type="parTrans" cxnId="{505C5120-869D-4932-968E-2F33D0F28630}">
      <dgm:prSet/>
      <dgm:spPr/>
      <dgm:t>
        <a:bodyPr/>
        <a:lstStyle/>
        <a:p>
          <a:endParaRPr lang="ru-RU" sz="1100">
            <a:latin typeface="Century Gothic" panose="020B0502020202020204" pitchFamily="34" charset="0"/>
          </a:endParaRPr>
        </a:p>
      </dgm:t>
    </dgm:pt>
    <dgm:pt modelId="{0C38914F-9891-455D-8109-0859AA6E4CBC}" type="sibTrans" cxnId="{505C5120-869D-4932-968E-2F33D0F28630}">
      <dgm:prSet/>
      <dgm:spPr/>
      <dgm:t>
        <a:bodyPr/>
        <a:lstStyle/>
        <a:p>
          <a:endParaRPr lang="ru-RU" sz="1100">
            <a:latin typeface="Century Gothic" panose="020B0502020202020204" pitchFamily="34" charset="0"/>
          </a:endParaRPr>
        </a:p>
      </dgm:t>
    </dgm:pt>
    <dgm:pt modelId="{B3706A3A-B5CB-4DC5-99ED-B898A793B4BD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1300" b="1" dirty="0">
              <a:latin typeface="Century Gothic" panose="020B0502020202020204" pitchFamily="34" charset="0"/>
            </a:rPr>
            <a:t>язвы на стопе</a:t>
          </a:r>
        </a:p>
      </dgm:t>
    </dgm:pt>
    <dgm:pt modelId="{B439A771-D78E-4FD1-BEDB-1D22CD7B116D}" type="parTrans" cxnId="{E65CFD1F-46DB-4A42-905C-660681A1340A}">
      <dgm:prSet/>
      <dgm:spPr/>
      <dgm:t>
        <a:bodyPr/>
        <a:lstStyle/>
        <a:p>
          <a:endParaRPr lang="ru-RU" sz="1100">
            <a:latin typeface="Century Gothic" panose="020B0502020202020204" pitchFamily="34" charset="0"/>
          </a:endParaRPr>
        </a:p>
      </dgm:t>
    </dgm:pt>
    <dgm:pt modelId="{CCB4AADE-4AA5-4627-9E09-2837CF3458C3}" type="sibTrans" cxnId="{E65CFD1F-46DB-4A42-905C-660681A1340A}">
      <dgm:prSet/>
      <dgm:spPr/>
      <dgm:t>
        <a:bodyPr/>
        <a:lstStyle/>
        <a:p>
          <a:endParaRPr lang="ru-RU" sz="1100">
            <a:latin typeface="Century Gothic" panose="020B0502020202020204" pitchFamily="34" charset="0"/>
          </a:endParaRPr>
        </a:p>
      </dgm:t>
    </dgm:pt>
    <dgm:pt modelId="{973E1CA8-9CBE-4046-B9E4-676E385010CA}">
      <dgm:prSet phldrT="[Текст]" custT="1"/>
      <dgm:spPr/>
      <dgm:t>
        <a:bodyPr/>
        <a:lstStyle/>
        <a:p>
          <a:r>
            <a:rPr lang="ru-RU" sz="1300" b="1" dirty="0">
              <a:latin typeface="Century Gothic" panose="020B0502020202020204" pitchFamily="34" charset="0"/>
            </a:rPr>
            <a:t>ксероз кожи</a:t>
          </a:r>
        </a:p>
      </dgm:t>
    </dgm:pt>
    <dgm:pt modelId="{CF030AE8-3A66-4FE1-B2CA-F3479546DD09}" type="parTrans" cxnId="{22618007-68E2-4977-932F-937B14770430}">
      <dgm:prSet/>
      <dgm:spPr/>
      <dgm:t>
        <a:bodyPr/>
        <a:lstStyle/>
        <a:p>
          <a:endParaRPr lang="ru-RU" sz="1100">
            <a:latin typeface="Century Gothic" panose="020B0502020202020204" pitchFamily="34" charset="0"/>
          </a:endParaRPr>
        </a:p>
      </dgm:t>
    </dgm:pt>
    <dgm:pt modelId="{3906254B-91B1-47B0-A539-53EBC56E2687}" type="sibTrans" cxnId="{22618007-68E2-4977-932F-937B14770430}">
      <dgm:prSet/>
      <dgm:spPr/>
      <dgm:t>
        <a:bodyPr/>
        <a:lstStyle/>
        <a:p>
          <a:endParaRPr lang="ru-RU" sz="1100">
            <a:latin typeface="Century Gothic" panose="020B0502020202020204" pitchFamily="34" charset="0"/>
          </a:endParaRPr>
        </a:p>
      </dgm:t>
    </dgm:pt>
    <dgm:pt modelId="{8E3CC169-23A2-44DD-BF42-DEE6D995BEE8}" type="pres">
      <dgm:prSet presAssocID="{B9A4E4D2-89B2-48DE-96F1-28EBE22FD445}" presName="compositeShape" presStyleCnt="0">
        <dgm:presLayoutVars>
          <dgm:chMax val="7"/>
          <dgm:dir/>
          <dgm:resizeHandles val="exact"/>
        </dgm:presLayoutVars>
      </dgm:prSet>
      <dgm:spPr/>
    </dgm:pt>
    <dgm:pt modelId="{E832CA1E-2A68-4D02-A959-168A7A1B531E}" type="pres">
      <dgm:prSet presAssocID="{B9A4E4D2-89B2-48DE-96F1-28EBE22FD445}" presName="wedge1" presStyleLbl="node1" presStyleIdx="0" presStyleCnt="3" custScaleX="98455" custLinFactNeighborX="-5599" custLinFactNeighborY="2985"/>
      <dgm:spPr/>
    </dgm:pt>
    <dgm:pt modelId="{A45FCA05-0BA9-4BD0-A914-D9B8AD567CA9}" type="pres">
      <dgm:prSet presAssocID="{B9A4E4D2-89B2-48DE-96F1-28EBE22FD445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0619059A-D997-4315-B5DC-1C9EA07FC3B1}" type="pres">
      <dgm:prSet presAssocID="{B9A4E4D2-89B2-48DE-96F1-28EBE22FD445}" presName="wedge2" presStyleLbl="node1" presStyleIdx="1" presStyleCnt="3" custLinFactNeighborX="-560" custLinFactNeighborY="345"/>
      <dgm:spPr/>
    </dgm:pt>
    <dgm:pt modelId="{3DDE7F39-FDC5-476F-B65D-9E734003E491}" type="pres">
      <dgm:prSet presAssocID="{B9A4E4D2-89B2-48DE-96F1-28EBE22FD445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C1517E2D-CF4A-4B67-BE48-906EE9037B33}" type="pres">
      <dgm:prSet presAssocID="{B9A4E4D2-89B2-48DE-96F1-28EBE22FD445}" presName="wedge3" presStyleLbl="node1" presStyleIdx="2" presStyleCnt="3" custLinFactNeighborX="389" custLinFactNeighborY="244"/>
      <dgm:spPr/>
    </dgm:pt>
    <dgm:pt modelId="{60519391-A913-4EBD-9E22-58ACCA60063E}" type="pres">
      <dgm:prSet presAssocID="{B9A4E4D2-89B2-48DE-96F1-28EBE22FD445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F2893B06-9F8A-42A3-9F50-A280E2D7FC21}" type="presOf" srcId="{B3706A3A-B5CB-4DC5-99ED-B898A793B4BD}" destId="{0619059A-D997-4315-B5DC-1C9EA07FC3B1}" srcOrd="0" destOrd="0" presId="urn:microsoft.com/office/officeart/2005/8/layout/chart3"/>
    <dgm:cxn modelId="{22618007-68E2-4977-932F-937B14770430}" srcId="{B9A4E4D2-89B2-48DE-96F1-28EBE22FD445}" destId="{973E1CA8-9CBE-4046-B9E4-676E385010CA}" srcOrd="2" destOrd="0" parTransId="{CF030AE8-3A66-4FE1-B2CA-F3479546DD09}" sibTransId="{3906254B-91B1-47B0-A539-53EBC56E2687}"/>
    <dgm:cxn modelId="{E65CFD1F-46DB-4A42-905C-660681A1340A}" srcId="{B9A4E4D2-89B2-48DE-96F1-28EBE22FD445}" destId="{B3706A3A-B5CB-4DC5-99ED-B898A793B4BD}" srcOrd="1" destOrd="0" parTransId="{B439A771-D78E-4FD1-BEDB-1D22CD7B116D}" sibTransId="{CCB4AADE-4AA5-4627-9E09-2837CF3458C3}"/>
    <dgm:cxn modelId="{505C5120-869D-4932-968E-2F33D0F28630}" srcId="{B9A4E4D2-89B2-48DE-96F1-28EBE22FD445}" destId="{7BC8AA7E-29FC-4E5A-8E96-7D21986418AE}" srcOrd="0" destOrd="0" parTransId="{2AA1262C-0EA1-4BE4-83C5-D71CAECBA691}" sibTransId="{0C38914F-9891-455D-8109-0859AA6E4CBC}"/>
    <dgm:cxn modelId="{64AC925F-ECD9-47AE-99A6-F16BC924A66C}" type="presOf" srcId="{B9A4E4D2-89B2-48DE-96F1-28EBE22FD445}" destId="{8E3CC169-23A2-44DD-BF42-DEE6D995BEE8}" srcOrd="0" destOrd="0" presId="urn:microsoft.com/office/officeart/2005/8/layout/chart3"/>
    <dgm:cxn modelId="{72104963-1718-4ED9-8E92-57F1E7DB6252}" type="presOf" srcId="{7BC8AA7E-29FC-4E5A-8E96-7D21986418AE}" destId="{E832CA1E-2A68-4D02-A959-168A7A1B531E}" srcOrd="0" destOrd="0" presId="urn:microsoft.com/office/officeart/2005/8/layout/chart3"/>
    <dgm:cxn modelId="{9C074165-0F89-4679-B450-D0B9F1B69B15}" type="presOf" srcId="{973E1CA8-9CBE-4046-B9E4-676E385010CA}" destId="{60519391-A913-4EBD-9E22-58ACCA60063E}" srcOrd="1" destOrd="0" presId="urn:microsoft.com/office/officeart/2005/8/layout/chart3"/>
    <dgm:cxn modelId="{68CFFC6F-AF01-40EF-A463-F4FABABD5513}" type="presOf" srcId="{973E1CA8-9CBE-4046-B9E4-676E385010CA}" destId="{C1517E2D-CF4A-4B67-BE48-906EE9037B33}" srcOrd="0" destOrd="0" presId="urn:microsoft.com/office/officeart/2005/8/layout/chart3"/>
    <dgm:cxn modelId="{13069F94-11FF-4D10-A068-2F96DAEFA1C0}" type="presOf" srcId="{B3706A3A-B5CB-4DC5-99ED-B898A793B4BD}" destId="{3DDE7F39-FDC5-476F-B65D-9E734003E491}" srcOrd="1" destOrd="0" presId="urn:microsoft.com/office/officeart/2005/8/layout/chart3"/>
    <dgm:cxn modelId="{E485B499-2DFB-4C4B-9F7E-58908636B709}" type="presOf" srcId="{7BC8AA7E-29FC-4E5A-8E96-7D21986418AE}" destId="{A45FCA05-0BA9-4BD0-A914-D9B8AD567CA9}" srcOrd="1" destOrd="0" presId="urn:microsoft.com/office/officeart/2005/8/layout/chart3"/>
    <dgm:cxn modelId="{FCD2AA69-0412-4EBF-82D3-155F8E9DBC41}" type="presParOf" srcId="{8E3CC169-23A2-44DD-BF42-DEE6D995BEE8}" destId="{E832CA1E-2A68-4D02-A959-168A7A1B531E}" srcOrd="0" destOrd="0" presId="urn:microsoft.com/office/officeart/2005/8/layout/chart3"/>
    <dgm:cxn modelId="{88686598-DD85-4792-B7BB-B4C29421BB1B}" type="presParOf" srcId="{8E3CC169-23A2-44DD-BF42-DEE6D995BEE8}" destId="{A45FCA05-0BA9-4BD0-A914-D9B8AD567CA9}" srcOrd="1" destOrd="0" presId="urn:microsoft.com/office/officeart/2005/8/layout/chart3"/>
    <dgm:cxn modelId="{D45B1E8E-F8FB-4B46-917E-C95D7356EB78}" type="presParOf" srcId="{8E3CC169-23A2-44DD-BF42-DEE6D995BEE8}" destId="{0619059A-D997-4315-B5DC-1C9EA07FC3B1}" srcOrd="2" destOrd="0" presId="urn:microsoft.com/office/officeart/2005/8/layout/chart3"/>
    <dgm:cxn modelId="{2C52E43C-8226-4FA4-B1A0-FF78EB6A1739}" type="presParOf" srcId="{8E3CC169-23A2-44DD-BF42-DEE6D995BEE8}" destId="{3DDE7F39-FDC5-476F-B65D-9E734003E491}" srcOrd="3" destOrd="0" presId="urn:microsoft.com/office/officeart/2005/8/layout/chart3"/>
    <dgm:cxn modelId="{42755238-B0B4-48A6-AD44-5D27CBF27BC0}" type="presParOf" srcId="{8E3CC169-23A2-44DD-BF42-DEE6D995BEE8}" destId="{C1517E2D-CF4A-4B67-BE48-906EE9037B33}" srcOrd="4" destOrd="0" presId="urn:microsoft.com/office/officeart/2005/8/layout/chart3"/>
    <dgm:cxn modelId="{CADAB89C-6386-4521-851B-E5E1B4B55064}" type="presParOf" srcId="{8E3CC169-23A2-44DD-BF42-DEE6D995BEE8}" destId="{60519391-A913-4EBD-9E22-58ACCA60063E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FF00E8-3A26-4BAB-8684-2C5AC6905382}" type="doc">
      <dgm:prSet loTypeId="urn:microsoft.com/office/officeart/2005/8/layout/target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4336D45-ED1D-45B7-934A-4EA89DAF2E04}">
      <dgm:prSet phldrT="[Текст]" custT="1"/>
      <dgm:spPr>
        <a:solidFill>
          <a:srgbClr val="E7E6E6"/>
        </a:solidFill>
      </dgm:spPr>
      <dgm:t>
        <a:bodyPr/>
        <a:lstStyle/>
        <a:p>
          <a:r>
            <a:rPr lang="ru-RU" sz="3000" dirty="0">
              <a:solidFill>
                <a:schemeClr val="bg2">
                  <a:lumMod val="25000"/>
                </a:schemeClr>
              </a:solidFill>
            </a:rPr>
            <a:t>БЛАГОПОЛУЧАТЕЛИ</a:t>
          </a:r>
        </a:p>
      </dgm:t>
    </dgm:pt>
    <dgm:pt modelId="{F3C2A9A4-75E4-44F7-A217-34A6A61ECC59}" type="parTrans" cxnId="{DC7AA2C2-4618-4440-8EC0-C3A8838F9E8E}">
      <dgm:prSet/>
      <dgm:spPr/>
      <dgm:t>
        <a:bodyPr/>
        <a:lstStyle/>
        <a:p>
          <a:endParaRPr lang="ru-RU"/>
        </a:p>
      </dgm:t>
    </dgm:pt>
    <dgm:pt modelId="{4A1E45C6-EBAF-49D7-B840-A4F0FA4C013C}" type="sibTrans" cxnId="{DC7AA2C2-4618-4440-8EC0-C3A8838F9E8E}">
      <dgm:prSet/>
      <dgm:spPr/>
      <dgm:t>
        <a:bodyPr/>
        <a:lstStyle/>
        <a:p>
          <a:endParaRPr lang="ru-RU"/>
        </a:p>
      </dgm:t>
    </dgm:pt>
    <dgm:pt modelId="{96F2E982-3979-43C5-9C00-3E079C09BDB7}">
      <dgm:prSet phldrT="[Текст]" custT="1"/>
      <dgm:spPr/>
      <dgm:t>
        <a:bodyPr/>
        <a:lstStyle/>
        <a:p>
          <a:r>
            <a:rPr lang="ru-RU" sz="1600" dirty="0">
              <a:latin typeface="Century Gothic" panose="020B0502020202020204" pitchFamily="34" charset="0"/>
            </a:rPr>
            <a:t>люди с </a:t>
          </a:r>
          <a:r>
            <a:rPr lang="ru-RU" sz="1600" dirty="0" err="1">
              <a:latin typeface="Century Gothic" panose="020B0502020202020204" pitchFamily="34" charset="0"/>
            </a:rPr>
            <a:t>преддиабетом</a:t>
          </a:r>
          <a:r>
            <a:rPr lang="ru-RU" sz="1600" dirty="0">
              <a:latin typeface="Century Gothic" panose="020B0502020202020204" pitchFamily="34" charset="0"/>
            </a:rPr>
            <a:t> и диабетом, члены их семей</a:t>
          </a:r>
        </a:p>
      </dgm:t>
    </dgm:pt>
    <dgm:pt modelId="{D6FFB2B4-804F-45B1-BFCD-0D3A620EE979}" type="parTrans" cxnId="{E585195D-E34F-4876-986B-851BDAA3C295}">
      <dgm:prSet/>
      <dgm:spPr/>
      <dgm:t>
        <a:bodyPr/>
        <a:lstStyle/>
        <a:p>
          <a:endParaRPr lang="ru-RU"/>
        </a:p>
      </dgm:t>
    </dgm:pt>
    <dgm:pt modelId="{DD2D3DEE-FA55-40C4-8012-3226423EDE4C}" type="sibTrans" cxnId="{E585195D-E34F-4876-986B-851BDAA3C295}">
      <dgm:prSet/>
      <dgm:spPr/>
      <dgm:t>
        <a:bodyPr/>
        <a:lstStyle/>
        <a:p>
          <a:endParaRPr lang="ru-RU"/>
        </a:p>
      </dgm:t>
    </dgm:pt>
    <dgm:pt modelId="{D859E75A-AECC-44A1-8449-A39B6B2945F7}">
      <dgm:prSet phldrT="[Текст]" custT="1"/>
      <dgm:spPr/>
      <dgm:t>
        <a:bodyPr/>
        <a:lstStyle/>
        <a:p>
          <a:r>
            <a:rPr lang="ru-RU" sz="1600" dirty="0">
              <a:latin typeface="Century Gothic" panose="020B0502020202020204" pitchFamily="34" charset="0"/>
            </a:rPr>
            <a:t>государство</a:t>
          </a:r>
        </a:p>
      </dgm:t>
    </dgm:pt>
    <dgm:pt modelId="{3FC35E3C-DCA9-407E-8658-0D54A5A3BBE3}" type="parTrans" cxnId="{4AD337B0-6D9A-4C6B-96B2-9E25C1FA284D}">
      <dgm:prSet/>
      <dgm:spPr/>
      <dgm:t>
        <a:bodyPr/>
        <a:lstStyle/>
        <a:p>
          <a:endParaRPr lang="ru-RU"/>
        </a:p>
      </dgm:t>
    </dgm:pt>
    <dgm:pt modelId="{07C389D8-17DB-48C9-B9CA-4EC0D33A979A}" type="sibTrans" cxnId="{4AD337B0-6D9A-4C6B-96B2-9E25C1FA284D}">
      <dgm:prSet/>
      <dgm:spPr/>
      <dgm:t>
        <a:bodyPr/>
        <a:lstStyle/>
        <a:p>
          <a:endParaRPr lang="ru-RU"/>
        </a:p>
      </dgm:t>
    </dgm:pt>
    <dgm:pt modelId="{C871E93B-6748-4063-A139-B9BAD1C92399}">
      <dgm:prSet phldrT="[Текст]"/>
      <dgm:spPr>
        <a:solidFill>
          <a:srgbClr val="F001BF"/>
        </a:solidFill>
      </dgm:spPr>
      <dgm:t>
        <a:bodyPr/>
        <a:lstStyle/>
        <a:p>
          <a:r>
            <a:rPr lang="ru-RU" dirty="0"/>
            <a:t>Партнеры:</a:t>
          </a:r>
        </a:p>
      </dgm:t>
    </dgm:pt>
    <dgm:pt modelId="{B9663341-9EAD-4698-901D-C41B124DA45B}" type="parTrans" cxnId="{44A48951-E08C-44E3-BC78-827A57ABAA40}">
      <dgm:prSet/>
      <dgm:spPr/>
      <dgm:t>
        <a:bodyPr/>
        <a:lstStyle/>
        <a:p>
          <a:endParaRPr lang="ru-RU"/>
        </a:p>
      </dgm:t>
    </dgm:pt>
    <dgm:pt modelId="{AA923EDA-8860-4EF2-9AD1-A036B77A6946}" type="sibTrans" cxnId="{44A48951-E08C-44E3-BC78-827A57ABAA40}">
      <dgm:prSet/>
      <dgm:spPr/>
      <dgm:t>
        <a:bodyPr/>
        <a:lstStyle/>
        <a:p>
          <a:endParaRPr lang="ru-RU"/>
        </a:p>
      </dgm:t>
    </dgm:pt>
    <dgm:pt modelId="{7F7A8D4B-4347-4D12-BEAA-6A2859E12524}">
      <dgm:prSet phldrT="[Текст]" custT="1"/>
      <dgm:spPr/>
      <dgm:t>
        <a:bodyPr/>
        <a:lstStyle/>
        <a:p>
          <a:r>
            <a:rPr lang="ru-RU" sz="1400" b="0" dirty="0">
              <a:latin typeface="Century Gothic" panose="020B0502020202020204" pitchFamily="34" charset="0"/>
            </a:rPr>
            <a:t>врачи</a:t>
          </a:r>
        </a:p>
      </dgm:t>
    </dgm:pt>
    <dgm:pt modelId="{C3683DCF-DBDB-4BEF-B1FB-DF2B37AB4362}" type="parTrans" cxnId="{1ED6CB58-18D7-41FA-ABE1-E801F5001722}">
      <dgm:prSet/>
      <dgm:spPr/>
      <dgm:t>
        <a:bodyPr/>
        <a:lstStyle/>
        <a:p>
          <a:endParaRPr lang="ru-RU"/>
        </a:p>
      </dgm:t>
    </dgm:pt>
    <dgm:pt modelId="{6829FC45-B9A6-4F32-9605-76DE3B2068D4}" type="sibTrans" cxnId="{1ED6CB58-18D7-41FA-ABE1-E801F5001722}">
      <dgm:prSet/>
      <dgm:spPr/>
      <dgm:t>
        <a:bodyPr/>
        <a:lstStyle/>
        <a:p>
          <a:endParaRPr lang="ru-RU"/>
        </a:p>
      </dgm:t>
    </dgm:pt>
    <dgm:pt modelId="{96EA8989-5AE7-448F-B9BF-F992500E646A}">
      <dgm:prSet phldrT="[Текст]" custT="1"/>
      <dgm:spPr/>
      <dgm:t>
        <a:bodyPr/>
        <a:lstStyle/>
        <a:p>
          <a:r>
            <a:rPr lang="ru-RU" sz="1400" dirty="0" err="1">
              <a:latin typeface="Century Gothic" panose="020B0502020202020204" pitchFamily="34" charset="0"/>
            </a:rPr>
            <a:t>ортолаборатория</a:t>
          </a:r>
          <a:endParaRPr lang="ru-RU" sz="1400" dirty="0">
            <a:latin typeface="Century Gothic" panose="020B0502020202020204" pitchFamily="34" charset="0"/>
          </a:endParaRPr>
        </a:p>
      </dgm:t>
    </dgm:pt>
    <dgm:pt modelId="{CDDCB25E-298E-4C3F-A851-6F548A7AD3B5}" type="parTrans" cxnId="{1570A8E7-A085-4FA6-9F8E-0A1E4B2F6E20}">
      <dgm:prSet/>
      <dgm:spPr/>
      <dgm:t>
        <a:bodyPr/>
        <a:lstStyle/>
        <a:p>
          <a:endParaRPr lang="ru-RU"/>
        </a:p>
      </dgm:t>
    </dgm:pt>
    <dgm:pt modelId="{71AAB5D6-59E1-4761-A7AA-E06E92F2396C}" type="sibTrans" cxnId="{1570A8E7-A085-4FA6-9F8E-0A1E4B2F6E20}">
      <dgm:prSet/>
      <dgm:spPr/>
      <dgm:t>
        <a:bodyPr/>
        <a:lstStyle/>
        <a:p>
          <a:endParaRPr lang="ru-RU"/>
        </a:p>
      </dgm:t>
    </dgm:pt>
    <dgm:pt modelId="{AC147A26-D403-4A95-B9A3-C633CF47D82C}">
      <dgm:prSet phldrT="[Текст]" custT="1"/>
      <dgm:spPr>
        <a:solidFill>
          <a:srgbClr val="E20C68"/>
        </a:solidFill>
      </dgm:spPr>
      <dgm:t>
        <a:bodyPr/>
        <a:lstStyle/>
        <a:p>
          <a:endParaRPr lang="ru-RU" sz="1600" dirty="0">
            <a:latin typeface="Century Gothic" panose="020B0502020202020204" pitchFamily="34" charset="0"/>
          </a:endParaRPr>
        </a:p>
        <a:p>
          <a:r>
            <a:rPr lang="ru-RU" sz="1600" dirty="0">
              <a:latin typeface="Century Gothic" panose="020B0502020202020204" pitchFamily="34" charset="0"/>
            </a:rPr>
            <a:t>СПЕЦИАЛИСТЫ ДИАПЕДИКЮРА</a:t>
          </a:r>
        </a:p>
      </dgm:t>
    </dgm:pt>
    <dgm:pt modelId="{D017B410-06CE-4F42-8FCD-872B3A5507F7}" type="parTrans" cxnId="{D4349B38-6583-4E1C-9FA7-FCF353AD0734}">
      <dgm:prSet/>
      <dgm:spPr/>
      <dgm:t>
        <a:bodyPr/>
        <a:lstStyle/>
        <a:p>
          <a:endParaRPr lang="ru-RU"/>
        </a:p>
      </dgm:t>
    </dgm:pt>
    <dgm:pt modelId="{24ED8379-EA43-4BE2-883E-1DFD4F71CE35}" type="sibTrans" cxnId="{D4349B38-6583-4E1C-9FA7-FCF353AD0734}">
      <dgm:prSet/>
      <dgm:spPr/>
      <dgm:t>
        <a:bodyPr/>
        <a:lstStyle/>
        <a:p>
          <a:endParaRPr lang="ru-RU"/>
        </a:p>
      </dgm:t>
    </dgm:pt>
    <dgm:pt modelId="{89C9B501-51E7-455A-B5F4-5BB0A9B758CD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1400" dirty="0">
              <a:latin typeface="Century Gothic" panose="020B0502020202020204" pitchFamily="34" charset="0"/>
            </a:rPr>
            <a:t>услуги </a:t>
          </a:r>
        </a:p>
        <a:p>
          <a:pPr>
            <a:lnSpc>
              <a:spcPct val="100000"/>
            </a:lnSpc>
          </a:pPr>
          <a:r>
            <a:rPr lang="ru-RU" sz="1400" dirty="0" err="1">
              <a:latin typeface="Century Gothic" panose="020B0502020202020204" pitchFamily="34" charset="0"/>
            </a:rPr>
            <a:t>диапедикюра</a:t>
          </a:r>
          <a:endParaRPr lang="ru-RU" sz="1400" dirty="0">
            <a:latin typeface="Century Gothic" panose="020B0502020202020204" pitchFamily="34" charset="0"/>
          </a:endParaRPr>
        </a:p>
      </dgm:t>
    </dgm:pt>
    <dgm:pt modelId="{CC2D3922-4A75-468F-A99D-928078DE833F}" type="parTrans" cxnId="{8F791176-236C-41D7-83D1-ED13C49A9F75}">
      <dgm:prSet/>
      <dgm:spPr/>
      <dgm:t>
        <a:bodyPr/>
        <a:lstStyle/>
        <a:p>
          <a:endParaRPr lang="ru-RU"/>
        </a:p>
      </dgm:t>
    </dgm:pt>
    <dgm:pt modelId="{83500F59-DF7C-4FBF-9CA7-56D823055199}" type="sibTrans" cxnId="{8F791176-236C-41D7-83D1-ED13C49A9F75}">
      <dgm:prSet/>
      <dgm:spPr/>
      <dgm:t>
        <a:bodyPr/>
        <a:lstStyle/>
        <a:p>
          <a:endParaRPr lang="ru-RU"/>
        </a:p>
      </dgm:t>
    </dgm:pt>
    <dgm:pt modelId="{8DD4A00E-B6A9-41F6-883D-E0904F76B31C}">
      <dgm:prSet phldrT="[Текст]" custT="1"/>
      <dgm:spPr/>
      <dgm:t>
        <a:bodyPr/>
        <a:lstStyle/>
        <a:p>
          <a:r>
            <a:rPr lang="ru-RU" sz="1400" dirty="0">
              <a:latin typeface="Century Gothic" panose="020B0502020202020204" pitchFamily="34" charset="0"/>
            </a:rPr>
            <a:t>просветительская</a:t>
          </a:r>
        </a:p>
        <a:p>
          <a:r>
            <a:rPr lang="ru-RU" sz="1400" dirty="0">
              <a:latin typeface="Century Gothic" panose="020B0502020202020204" pitchFamily="34" charset="0"/>
            </a:rPr>
            <a:t>работа</a:t>
          </a:r>
        </a:p>
      </dgm:t>
    </dgm:pt>
    <dgm:pt modelId="{ED0621E0-9DE4-4063-82B4-0DE9878C45E9}" type="parTrans" cxnId="{9E672C78-D1A1-4237-8DBE-CBD450827BAF}">
      <dgm:prSet/>
      <dgm:spPr/>
      <dgm:t>
        <a:bodyPr/>
        <a:lstStyle/>
        <a:p>
          <a:endParaRPr lang="ru-RU"/>
        </a:p>
      </dgm:t>
    </dgm:pt>
    <dgm:pt modelId="{7364BFBB-90CB-4D5B-9658-22BE30FB4161}" type="sibTrans" cxnId="{9E672C78-D1A1-4237-8DBE-CBD450827BAF}">
      <dgm:prSet/>
      <dgm:spPr/>
      <dgm:t>
        <a:bodyPr/>
        <a:lstStyle/>
        <a:p>
          <a:endParaRPr lang="ru-RU"/>
        </a:p>
      </dgm:t>
    </dgm:pt>
    <dgm:pt modelId="{38C73E44-D18E-4F3A-8555-EE3B6F032330}">
      <dgm:prSet phldrT="[Текст]" custT="1"/>
      <dgm:spPr/>
      <dgm:t>
        <a:bodyPr/>
        <a:lstStyle/>
        <a:p>
          <a:r>
            <a:rPr lang="ru-RU" sz="1400" dirty="0">
              <a:latin typeface="Century Gothic" panose="020B0502020202020204" pitchFamily="34" charset="0"/>
            </a:rPr>
            <a:t>мастера </a:t>
          </a:r>
        </a:p>
        <a:p>
          <a:r>
            <a:rPr lang="ru-RU" sz="1400" dirty="0">
              <a:latin typeface="Century Gothic" panose="020B0502020202020204" pitchFamily="34" charset="0"/>
            </a:rPr>
            <a:t>педикюра</a:t>
          </a:r>
        </a:p>
      </dgm:t>
    </dgm:pt>
    <dgm:pt modelId="{D6B6B588-6080-4352-8472-E21474245797}" type="parTrans" cxnId="{540AC746-8202-4475-B62F-CA82A7DA26F8}">
      <dgm:prSet/>
      <dgm:spPr/>
      <dgm:t>
        <a:bodyPr/>
        <a:lstStyle/>
        <a:p>
          <a:endParaRPr lang="ru-RU"/>
        </a:p>
      </dgm:t>
    </dgm:pt>
    <dgm:pt modelId="{C8B4622F-B5EF-4A0C-AEB0-9FCF174C17E1}" type="sibTrans" cxnId="{540AC746-8202-4475-B62F-CA82A7DA26F8}">
      <dgm:prSet/>
      <dgm:spPr/>
      <dgm:t>
        <a:bodyPr/>
        <a:lstStyle/>
        <a:p>
          <a:endParaRPr lang="ru-RU"/>
        </a:p>
      </dgm:t>
    </dgm:pt>
    <dgm:pt modelId="{CFA6F51F-D683-4E11-BF10-A9410A9B063C}">
      <dgm:prSet phldrT="[Текст]" custT="1"/>
      <dgm:spPr/>
      <dgm:t>
        <a:bodyPr/>
        <a:lstStyle/>
        <a:p>
          <a:r>
            <a:rPr lang="ru-RU" sz="1400" dirty="0">
              <a:latin typeface="Century Gothic" panose="020B0502020202020204" pitchFamily="34" charset="0"/>
            </a:rPr>
            <a:t>бренды</a:t>
          </a:r>
        </a:p>
      </dgm:t>
    </dgm:pt>
    <dgm:pt modelId="{B2DAC7DC-E8D0-4302-A3E6-152C70B9FDAD}" type="parTrans" cxnId="{E12A4F82-F411-447B-A786-4C4F36E0E5DE}">
      <dgm:prSet/>
      <dgm:spPr/>
      <dgm:t>
        <a:bodyPr/>
        <a:lstStyle/>
        <a:p>
          <a:endParaRPr lang="ru-RU"/>
        </a:p>
      </dgm:t>
    </dgm:pt>
    <dgm:pt modelId="{4E1D945A-484B-4A77-A47B-1B0A80063E87}" type="sibTrans" cxnId="{E12A4F82-F411-447B-A786-4C4F36E0E5DE}">
      <dgm:prSet/>
      <dgm:spPr/>
      <dgm:t>
        <a:bodyPr/>
        <a:lstStyle/>
        <a:p>
          <a:endParaRPr lang="ru-RU"/>
        </a:p>
      </dgm:t>
    </dgm:pt>
    <dgm:pt modelId="{7C587613-4A7A-4006-887C-F43D305758E6}">
      <dgm:prSet phldrT="[Текст]" custT="1"/>
      <dgm:spPr/>
      <dgm:t>
        <a:bodyPr/>
        <a:lstStyle/>
        <a:p>
          <a:r>
            <a:rPr lang="ru-RU" sz="1400" dirty="0" err="1">
              <a:latin typeface="Century Gothic" panose="020B0502020202020204" pitchFamily="34" charset="0"/>
            </a:rPr>
            <a:t>медВУЗы</a:t>
          </a:r>
          <a:endParaRPr lang="ru-RU" sz="1400" dirty="0">
            <a:latin typeface="Century Gothic" panose="020B0502020202020204" pitchFamily="34" charset="0"/>
          </a:endParaRPr>
        </a:p>
      </dgm:t>
    </dgm:pt>
    <dgm:pt modelId="{91B019ED-5E85-4575-908D-ADC0DCBBE294}" type="parTrans" cxnId="{BB6A56D3-65E5-41FA-8CFE-D5604B584322}">
      <dgm:prSet/>
      <dgm:spPr/>
      <dgm:t>
        <a:bodyPr/>
        <a:lstStyle/>
        <a:p>
          <a:endParaRPr lang="ru-RU"/>
        </a:p>
      </dgm:t>
    </dgm:pt>
    <dgm:pt modelId="{5AEB3E17-2D60-4BEA-8316-E73D5093D6AC}" type="sibTrans" cxnId="{BB6A56D3-65E5-41FA-8CFE-D5604B584322}">
      <dgm:prSet/>
      <dgm:spPr/>
      <dgm:t>
        <a:bodyPr/>
        <a:lstStyle/>
        <a:p>
          <a:endParaRPr lang="ru-RU"/>
        </a:p>
      </dgm:t>
    </dgm:pt>
    <dgm:pt modelId="{6C1D38CE-CE04-4923-8136-2AEAEE427179}">
      <dgm:prSet phldrT="[Текст]" custT="1"/>
      <dgm:spPr/>
      <dgm:t>
        <a:bodyPr/>
        <a:lstStyle/>
        <a:p>
          <a:r>
            <a:rPr lang="ru-RU" sz="1600" dirty="0">
              <a:latin typeface="Century Gothic" panose="020B0502020202020204" pitchFamily="34" charset="0"/>
            </a:rPr>
            <a:t>потребительское сообщество</a:t>
          </a:r>
        </a:p>
      </dgm:t>
    </dgm:pt>
    <dgm:pt modelId="{5CBBFD90-CB1D-4B26-B5AD-05B5FDA2FF39}" type="parTrans" cxnId="{43ACA59A-23F3-46B1-951C-54729D7392BF}">
      <dgm:prSet/>
      <dgm:spPr/>
      <dgm:t>
        <a:bodyPr/>
        <a:lstStyle/>
        <a:p>
          <a:endParaRPr lang="ru-RU"/>
        </a:p>
      </dgm:t>
    </dgm:pt>
    <dgm:pt modelId="{7FDB5FD2-CAA3-417F-876E-283D4B0EDC2E}" type="sibTrans" cxnId="{43ACA59A-23F3-46B1-951C-54729D7392BF}">
      <dgm:prSet/>
      <dgm:spPr/>
      <dgm:t>
        <a:bodyPr/>
        <a:lstStyle/>
        <a:p>
          <a:endParaRPr lang="ru-RU"/>
        </a:p>
      </dgm:t>
    </dgm:pt>
    <dgm:pt modelId="{2704941A-A298-403D-B281-683459C3B592}" type="pres">
      <dgm:prSet presAssocID="{35FF00E8-3A26-4BAB-8684-2C5AC6905382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</dgm:pt>
    <dgm:pt modelId="{70CC9CEE-76C6-480F-92A9-A3BBD8ABB220}" type="pres">
      <dgm:prSet presAssocID="{35FF00E8-3A26-4BAB-8684-2C5AC6905382}" presName="outerBox" presStyleCnt="0"/>
      <dgm:spPr/>
    </dgm:pt>
    <dgm:pt modelId="{218F81C2-5200-4FA2-BE17-C3B9492D6ABC}" type="pres">
      <dgm:prSet presAssocID="{35FF00E8-3A26-4BAB-8684-2C5AC6905382}" presName="outerBoxParent" presStyleLbl="node1" presStyleIdx="0" presStyleCnt="3" custLinFactNeighborX="1069" custLinFactNeighborY="10530"/>
      <dgm:spPr/>
    </dgm:pt>
    <dgm:pt modelId="{16883859-7680-4373-B647-73E36D1C6931}" type="pres">
      <dgm:prSet presAssocID="{35FF00E8-3A26-4BAB-8684-2C5AC6905382}" presName="outerBoxChildren" presStyleCnt="0"/>
      <dgm:spPr/>
    </dgm:pt>
    <dgm:pt modelId="{155BAAFE-8DAB-40FC-97B3-ADEBAC15BBCD}" type="pres">
      <dgm:prSet presAssocID="{96F2E982-3979-43C5-9C00-3E079C09BDB7}" presName="oChild" presStyleLbl="fgAcc1" presStyleIdx="0" presStyleCnt="10" custScaleX="186334" custScaleY="37009" custLinFactNeighborX="69676" custLinFactNeighborY="-3369">
        <dgm:presLayoutVars>
          <dgm:bulletEnabled val="1"/>
        </dgm:presLayoutVars>
      </dgm:prSet>
      <dgm:spPr/>
    </dgm:pt>
    <dgm:pt modelId="{B02CF8A8-47A8-49D7-90A1-BE4C889559BA}" type="pres">
      <dgm:prSet presAssocID="{DD2D3DEE-FA55-40C4-8012-3226423EDE4C}" presName="outerSibTrans" presStyleCnt="0"/>
      <dgm:spPr/>
    </dgm:pt>
    <dgm:pt modelId="{A2091552-2131-4A60-99E5-15D22F5087B0}" type="pres">
      <dgm:prSet presAssocID="{D859E75A-AECC-44A1-8449-A39B6B2945F7}" presName="oChild" presStyleLbl="fgAcc1" presStyleIdx="1" presStyleCnt="10" custScaleX="182259" custScaleY="18337" custLinFactNeighborX="67639" custLinFactNeighborY="-3403">
        <dgm:presLayoutVars>
          <dgm:bulletEnabled val="1"/>
        </dgm:presLayoutVars>
      </dgm:prSet>
      <dgm:spPr/>
    </dgm:pt>
    <dgm:pt modelId="{36E519A4-D45A-43F9-9AB7-836F5DAC34F2}" type="pres">
      <dgm:prSet presAssocID="{07C389D8-17DB-48C9-B9CA-4EC0D33A979A}" presName="outerSibTrans" presStyleCnt="0"/>
      <dgm:spPr/>
    </dgm:pt>
    <dgm:pt modelId="{053D5865-C59D-45AA-AFE1-12C50CC6C5AE}" type="pres">
      <dgm:prSet presAssocID="{6C1D38CE-CE04-4923-8136-2AEAEE427179}" presName="oChild" presStyleLbl="fgAcc1" presStyleIdx="2" presStyleCnt="10" custScaleX="178683" custScaleY="17575" custLinFactNeighborX="64390" custLinFactNeighborY="37734">
        <dgm:presLayoutVars>
          <dgm:bulletEnabled val="1"/>
        </dgm:presLayoutVars>
      </dgm:prSet>
      <dgm:spPr/>
    </dgm:pt>
    <dgm:pt modelId="{7F848F44-12EB-40AD-9C6A-ED0A12F4D0FF}" type="pres">
      <dgm:prSet presAssocID="{35FF00E8-3A26-4BAB-8684-2C5AC6905382}" presName="middleBox" presStyleCnt="0"/>
      <dgm:spPr/>
    </dgm:pt>
    <dgm:pt modelId="{8B8A7E95-79AC-4AD4-85B1-5244272F30CD}" type="pres">
      <dgm:prSet presAssocID="{35FF00E8-3A26-4BAB-8684-2C5AC6905382}" presName="middleBoxParent" presStyleLbl="node1" presStyleIdx="1" presStyleCnt="3" custScaleX="82258" custLinFactNeighborX="13009" custLinFactNeighborY="-4755"/>
      <dgm:spPr/>
    </dgm:pt>
    <dgm:pt modelId="{89BACD6A-9A80-4EFA-9E78-70DCC1EFCB5A}" type="pres">
      <dgm:prSet presAssocID="{35FF00E8-3A26-4BAB-8684-2C5AC6905382}" presName="middleBoxChildren" presStyleCnt="0"/>
      <dgm:spPr/>
    </dgm:pt>
    <dgm:pt modelId="{06E225EC-CAF7-4D16-99FF-D08D6BCA91FF}" type="pres">
      <dgm:prSet presAssocID="{7F7A8D4B-4347-4D12-BEAA-6A2859E12524}" presName="mChild" presStyleLbl="fgAcc1" presStyleIdx="3" presStyleCnt="10" custScaleX="78465" custLinFactX="181885" custLinFactY="-87377" custLinFactNeighborX="200000" custLinFactNeighborY="-100000">
        <dgm:presLayoutVars>
          <dgm:bulletEnabled val="1"/>
        </dgm:presLayoutVars>
      </dgm:prSet>
      <dgm:spPr/>
    </dgm:pt>
    <dgm:pt modelId="{A0D5F70F-315D-41D8-81F9-2A3CC57A43AE}" type="pres">
      <dgm:prSet presAssocID="{6829FC45-B9A6-4F32-9605-76DE3B2068D4}" presName="middleSibTrans" presStyleCnt="0"/>
      <dgm:spPr/>
    </dgm:pt>
    <dgm:pt modelId="{FB8BBCA9-5F45-40F6-B59D-30ECFCBB633A}" type="pres">
      <dgm:prSet presAssocID="{96EA8989-5AE7-448F-B9BF-F992500E646A}" presName="mChild" presStyleLbl="fgAcc1" presStyleIdx="4" presStyleCnt="10" custScaleX="159446" custScaleY="99187" custLinFactX="100000" custLinFactY="-182668" custLinFactNeighborX="152545" custLinFactNeighborY="-200000">
        <dgm:presLayoutVars>
          <dgm:bulletEnabled val="1"/>
        </dgm:presLayoutVars>
      </dgm:prSet>
      <dgm:spPr/>
    </dgm:pt>
    <dgm:pt modelId="{DB27A4E0-E9AB-4005-95E3-6E3617D64703}" type="pres">
      <dgm:prSet presAssocID="{71AAB5D6-59E1-4761-A7AA-E06E92F2396C}" presName="middleSibTrans" presStyleCnt="0"/>
      <dgm:spPr/>
    </dgm:pt>
    <dgm:pt modelId="{63A64241-32B5-43A8-93C0-8A6A883A20DD}" type="pres">
      <dgm:prSet presAssocID="{38C73E44-D18E-4F3A-8555-EE3B6F032330}" presName="mChild" presStyleLbl="fgAcc1" presStyleIdx="5" presStyleCnt="10" custScaleX="107613" custScaleY="218136" custLinFactX="12175" custLinFactY="100000" custLinFactNeighborX="100000" custLinFactNeighborY="141910">
        <dgm:presLayoutVars>
          <dgm:bulletEnabled val="1"/>
        </dgm:presLayoutVars>
      </dgm:prSet>
      <dgm:spPr/>
    </dgm:pt>
    <dgm:pt modelId="{1483E8E1-6AD8-4038-8CE7-B2870F8F2B92}" type="pres">
      <dgm:prSet presAssocID="{C8B4622F-B5EF-4A0C-AEB0-9FCF174C17E1}" presName="middleSibTrans" presStyleCnt="0"/>
      <dgm:spPr/>
    </dgm:pt>
    <dgm:pt modelId="{5C47D0E4-72FD-4B98-B6F4-BC2563AD2CD4}" type="pres">
      <dgm:prSet presAssocID="{CFA6F51F-D683-4E11-BF10-A9410A9B063C}" presName="mChild" presStyleLbl="fgAcc1" presStyleIdx="6" presStyleCnt="10" custLinFactX="13015" custLinFactY="-299245" custLinFactNeighborX="100000" custLinFactNeighborY="-300000">
        <dgm:presLayoutVars>
          <dgm:bulletEnabled val="1"/>
        </dgm:presLayoutVars>
      </dgm:prSet>
      <dgm:spPr/>
    </dgm:pt>
    <dgm:pt modelId="{0142E0D7-232F-4A9B-BA3E-6E044375714E}" type="pres">
      <dgm:prSet presAssocID="{4E1D945A-484B-4A77-A47B-1B0A80063E87}" presName="middleSibTrans" presStyleCnt="0"/>
      <dgm:spPr/>
    </dgm:pt>
    <dgm:pt modelId="{8CB5FDA5-84C5-4441-A471-CBCEC1085E46}" type="pres">
      <dgm:prSet presAssocID="{7C587613-4A7A-4006-887C-F43D305758E6}" presName="mChild" presStyleLbl="fgAcc1" presStyleIdx="7" presStyleCnt="10" custLinFactX="13015" custLinFactY="-531685" custLinFactNeighborX="100000" custLinFactNeighborY="-600000">
        <dgm:presLayoutVars>
          <dgm:bulletEnabled val="1"/>
        </dgm:presLayoutVars>
      </dgm:prSet>
      <dgm:spPr/>
    </dgm:pt>
    <dgm:pt modelId="{2CC985C7-40C6-4FB5-9607-EA35D5D7E50D}" type="pres">
      <dgm:prSet presAssocID="{35FF00E8-3A26-4BAB-8684-2C5AC6905382}" presName="centerBox" presStyleCnt="0"/>
      <dgm:spPr/>
    </dgm:pt>
    <dgm:pt modelId="{991AFB81-10E4-4CD1-9B4E-779F41520017}" type="pres">
      <dgm:prSet presAssocID="{35FF00E8-3A26-4BAB-8684-2C5AC6905382}" presName="centerBoxParent" presStyleLbl="node1" presStyleIdx="2" presStyleCnt="3" custScaleX="79373" custLinFactNeighborX="19859" custLinFactNeighborY="2072"/>
      <dgm:spPr/>
    </dgm:pt>
    <dgm:pt modelId="{FB8866B5-C9F0-43C1-A763-7E0DCC8986A8}" type="pres">
      <dgm:prSet presAssocID="{35FF00E8-3A26-4BAB-8684-2C5AC6905382}" presName="centerBoxChildren" presStyleCnt="0"/>
      <dgm:spPr/>
    </dgm:pt>
    <dgm:pt modelId="{0AA8CC01-5B7B-4F60-B3A3-FCF753BB84AF}" type="pres">
      <dgm:prSet presAssocID="{89C9B501-51E7-455A-B5F4-5BB0A9B758CD}" presName="cChild" presStyleLbl="fgAcc1" presStyleIdx="8" presStyleCnt="10" custScaleX="34028" custLinFactX="27715" custLinFactNeighborX="100000" custLinFactNeighborY="7348">
        <dgm:presLayoutVars>
          <dgm:bulletEnabled val="1"/>
        </dgm:presLayoutVars>
      </dgm:prSet>
      <dgm:spPr/>
    </dgm:pt>
    <dgm:pt modelId="{FF06CB81-9DB8-469A-924D-F5F9CC74C15E}" type="pres">
      <dgm:prSet presAssocID="{83500F59-DF7C-4FBF-9CA7-56D823055199}" presName="centerSibTrans" presStyleCnt="0"/>
      <dgm:spPr/>
    </dgm:pt>
    <dgm:pt modelId="{0F4ECA34-BD28-4A3D-8412-ED94265B913C}" type="pres">
      <dgm:prSet presAssocID="{8DD4A00E-B6A9-41F6-883D-E0904F76B31C}" presName="cChild" presStyleLbl="fgAcc1" presStyleIdx="9" presStyleCnt="10" custScaleX="40459" custLinFactX="29789" custLinFactNeighborX="100000" custLinFactNeighborY="3572">
        <dgm:presLayoutVars>
          <dgm:bulletEnabled val="1"/>
        </dgm:presLayoutVars>
      </dgm:prSet>
      <dgm:spPr/>
    </dgm:pt>
  </dgm:ptLst>
  <dgm:cxnLst>
    <dgm:cxn modelId="{929B090B-5DFF-47E2-AA70-06E9A56C9418}" type="presOf" srcId="{AC147A26-D403-4A95-B9A3-C633CF47D82C}" destId="{991AFB81-10E4-4CD1-9B4E-779F41520017}" srcOrd="0" destOrd="0" presId="urn:microsoft.com/office/officeart/2005/8/layout/target2"/>
    <dgm:cxn modelId="{83131E29-5B03-4BCE-9D4D-07EDD749FD6D}" type="presOf" srcId="{CFA6F51F-D683-4E11-BF10-A9410A9B063C}" destId="{5C47D0E4-72FD-4B98-B6F4-BC2563AD2CD4}" srcOrd="0" destOrd="0" presId="urn:microsoft.com/office/officeart/2005/8/layout/target2"/>
    <dgm:cxn modelId="{C54DF030-A405-4F2A-9B20-EE833CDB47C5}" type="presOf" srcId="{96EA8989-5AE7-448F-B9BF-F992500E646A}" destId="{FB8BBCA9-5F45-40F6-B59D-30ECFCBB633A}" srcOrd="0" destOrd="0" presId="urn:microsoft.com/office/officeart/2005/8/layout/target2"/>
    <dgm:cxn modelId="{34B03831-FD43-4BF0-9D1C-F54A64631F2C}" type="presOf" srcId="{96F2E982-3979-43C5-9C00-3E079C09BDB7}" destId="{155BAAFE-8DAB-40FC-97B3-ADEBAC15BBCD}" srcOrd="0" destOrd="0" presId="urn:microsoft.com/office/officeart/2005/8/layout/target2"/>
    <dgm:cxn modelId="{D4349B38-6583-4E1C-9FA7-FCF353AD0734}" srcId="{35FF00E8-3A26-4BAB-8684-2C5AC6905382}" destId="{AC147A26-D403-4A95-B9A3-C633CF47D82C}" srcOrd="2" destOrd="0" parTransId="{D017B410-06CE-4F42-8FCD-872B3A5507F7}" sibTransId="{24ED8379-EA43-4BE2-883E-1DFD4F71CE35}"/>
    <dgm:cxn modelId="{E585195D-E34F-4876-986B-851BDAA3C295}" srcId="{54336D45-ED1D-45B7-934A-4EA89DAF2E04}" destId="{96F2E982-3979-43C5-9C00-3E079C09BDB7}" srcOrd="0" destOrd="0" parTransId="{D6FFB2B4-804F-45B1-BFCD-0D3A620EE979}" sibTransId="{DD2D3DEE-FA55-40C4-8012-3226423EDE4C}"/>
    <dgm:cxn modelId="{540AC746-8202-4475-B62F-CA82A7DA26F8}" srcId="{C871E93B-6748-4063-A139-B9BAD1C92399}" destId="{38C73E44-D18E-4F3A-8555-EE3B6F032330}" srcOrd="2" destOrd="0" parTransId="{D6B6B588-6080-4352-8472-E21474245797}" sibTransId="{C8B4622F-B5EF-4A0C-AEB0-9FCF174C17E1}"/>
    <dgm:cxn modelId="{44A48951-E08C-44E3-BC78-827A57ABAA40}" srcId="{35FF00E8-3A26-4BAB-8684-2C5AC6905382}" destId="{C871E93B-6748-4063-A139-B9BAD1C92399}" srcOrd="1" destOrd="0" parTransId="{B9663341-9EAD-4698-901D-C41B124DA45B}" sibTransId="{AA923EDA-8860-4EF2-9AD1-A036B77A6946}"/>
    <dgm:cxn modelId="{6F9BFE73-44D5-44C3-97F6-801B6541613C}" type="presOf" srcId="{89C9B501-51E7-455A-B5F4-5BB0A9B758CD}" destId="{0AA8CC01-5B7B-4F60-B3A3-FCF753BB84AF}" srcOrd="0" destOrd="0" presId="urn:microsoft.com/office/officeart/2005/8/layout/target2"/>
    <dgm:cxn modelId="{10E45055-64E0-4027-86E7-A4AC8DC77281}" type="presOf" srcId="{38C73E44-D18E-4F3A-8555-EE3B6F032330}" destId="{63A64241-32B5-43A8-93C0-8A6A883A20DD}" srcOrd="0" destOrd="0" presId="urn:microsoft.com/office/officeart/2005/8/layout/target2"/>
    <dgm:cxn modelId="{8F791176-236C-41D7-83D1-ED13C49A9F75}" srcId="{AC147A26-D403-4A95-B9A3-C633CF47D82C}" destId="{89C9B501-51E7-455A-B5F4-5BB0A9B758CD}" srcOrd="0" destOrd="0" parTransId="{CC2D3922-4A75-468F-A99D-928078DE833F}" sibTransId="{83500F59-DF7C-4FBF-9CA7-56D823055199}"/>
    <dgm:cxn modelId="{086AF156-8EE5-4599-94FE-006D06FA2C76}" type="presOf" srcId="{8DD4A00E-B6A9-41F6-883D-E0904F76B31C}" destId="{0F4ECA34-BD28-4A3D-8412-ED94265B913C}" srcOrd="0" destOrd="0" presId="urn:microsoft.com/office/officeart/2005/8/layout/target2"/>
    <dgm:cxn modelId="{9E672C78-D1A1-4237-8DBE-CBD450827BAF}" srcId="{AC147A26-D403-4A95-B9A3-C633CF47D82C}" destId="{8DD4A00E-B6A9-41F6-883D-E0904F76B31C}" srcOrd="1" destOrd="0" parTransId="{ED0621E0-9DE4-4063-82B4-0DE9878C45E9}" sibTransId="{7364BFBB-90CB-4D5B-9658-22BE30FB4161}"/>
    <dgm:cxn modelId="{1ED6CB58-18D7-41FA-ABE1-E801F5001722}" srcId="{C871E93B-6748-4063-A139-B9BAD1C92399}" destId="{7F7A8D4B-4347-4D12-BEAA-6A2859E12524}" srcOrd="0" destOrd="0" parTransId="{C3683DCF-DBDB-4BEF-B1FB-DF2B37AB4362}" sibTransId="{6829FC45-B9A6-4F32-9605-76DE3B2068D4}"/>
    <dgm:cxn modelId="{E12A4F82-F411-447B-A786-4C4F36E0E5DE}" srcId="{C871E93B-6748-4063-A139-B9BAD1C92399}" destId="{CFA6F51F-D683-4E11-BF10-A9410A9B063C}" srcOrd="3" destOrd="0" parTransId="{B2DAC7DC-E8D0-4302-A3E6-152C70B9FDAD}" sibTransId="{4E1D945A-484B-4A77-A47B-1B0A80063E87}"/>
    <dgm:cxn modelId="{43ACA59A-23F3-46B1-951C-54729D7392BF}" srcId="{54336D45-ED1D-45B7-934A-4EA89DAF2E04}" destId="{6C1D38CE-CE04-4923-8136-2AEAEE427179}" srcOrd="2" destOrd="0" parTransId="{5CBBFD90-CB1D-4B26-B5AD-05B5FDA2FF39}" sibTransId="{7FDB5FD2-CAA3-417F-876E-283D4B0EDC2E}"/>
    <dgm:cxn modelId="{0D285AA1-7DE1-4A50-88DD-200C11264D31}" type="presOf" srcId="{54336D45-ED1D-45B7-934A-4EA89DAF2E04}" destId="{218F81C2-5200-4FA2-BE17-C3B9492D6ABC}" srcOrd="0" destOrd="0" presId="urn:microsoft.com/office/officeart/2005/8/layout/target2"/>
    <dgm:cxn modelId="{6EE502AA-6045-4776-9E45-679F8F2EE068}" type="presOf" srcId="{7C587613-4A7A-4006-887C-F43D305758E6}" destId="{8CB5FDA5-84C5-4441-A471-CBCEC1085E46}" srcOrd="0" destOrd="0" presId="urn:microsoft.com/office/officeart/2005/8/layout/target2"/>
    <dgm:cxn modelId="{4AD337B0-6D9A-4C6B-96B2-9E25C1FA284D}" srcId="{54336D45-ED1D-45B7-934A-4EA89DAF2E04}" destId="{D859E75A-AECC-44A1-8449-A39B6B2945F7}" srcOrd="1" destOrd="0" parTransId="{3FC35E3C-DCA9-407E-8658-0D54A5A3BBE3}" sibTransId="{07C389D8-17DB-48C9-B9CA-4EC0D33A979A}"/>
    <dgm:cxn modelId="{DC7AA2C2-4618-4440-8EC0-C3A8838F9E8E}" srcId="{35FF00E8-3A26-4BAB-8684-2C5AC6905382}" destId="{54336D45-ED1D-45B7-934A-4EA89DAF2E04}" srcOrd="0" destOrd="0" parTransId="{F3C2A9A4-75E4-44F7-A217-34A6A61ECC59}" sibTransId="{4A1E45C6-EBAF-49D7-B840-A4F0FA4C013C}"/>
    <dgm:cxn modelId="{E62BBCD0-316F-4ABF-B4F8-2EF1C341B194}" type="presOf" srcId="{D859E75A-AECC-44A1-8449-A39B6B2945F7}" destId="{A2091552-2131-4A60-99E5-15D22F5087B0}" srcOrd="0" destOrd="0" presId="urn:microsoft.com/office/officeart/2005/8/layout/target2"/>
    <dgm:cxn modelId="{BB6A56D3-65E5-41FA-8CFE-D5604B584322}" srcId="{C871E93B-6748-4063-A139-B9BAD1C92399}" destId="{7C587613-4A7A-4006-887C-F43D305758E6}" srcOrd="4" destOrd="0" parTransId="{91B019ED-5E85-4575-908D-ADC0DCBBE294}" sibTransId="{5AEB3E17-2D60-4BEA-8316-E73D5093D6AC}"/>
    <dgm:cxn modelId="{DAEA9DD4-9CF7-4174-90DD-BDB5CCB640B2}" type="presOf" srcId="{6C1D38CE-CE04-4923-8136-2AEAEE427179}" destId="{053D5865-C59D-45AA-AFE1-12C50CC6C5AE}" srcOrd="0" destOrd="0" presId="urn:microsoft.com/office/officeart/2005/8/layout/target2"/>
    <dgm:cxn modelId="{D2988CE3-2931-44D1-AB4D-9F784F4A0710}" type="presOf" srcId="{35FF00E8-3A26-4BAB-8684-2C5AC6905382}" destId="{2704941A-A298-403D-B281-683459C3B592}" srcOrd="0" destOrd="0" presId="urn:microsoft.com/office/officeart/2005/8/layout/target2"/>
    <dgm:cxn modelId="{1570A8E7-A085-4FA6-9F8E-0A1E4B2F6E20}" srcId="{C871E93B-6748-4063-A139-B9BAD1C92399}" destId="{96EA8989-5AE7-448F-B9BF-F992500E646A}" srcOrd="1" destOrd="0" parTransId="{CDDCB25E-298E-4C3F-A851-6F548A7AD3B5}" sibTransId="{71AAB5D6-59E1-4761-A7AA-E06E92F2396C}"/>
    <dgm:cxn modelId="{2DAF3FFA-0F37-4430-A729-91BC94C2F0AE}" type="presOf" srcId="{C871E93B-6748-4063-A139-B9BAD1C92399}" destId="{8B8A7E95-79AC-4AD4-85B1-5244272F30CD}" srcOrd="0" destOrd="0" presId="urn:microsoft.com/office/officeart/2005/8/layout/target2"/>
    <dgm:cxn modelId="{4E67EEFB-FCE4-4C9E-90EB-FF4D78E36FF9}" type="presOf" srcId="{7F7A8D4B-4347-4D12-BEAA-6A2859E12524}" destId="{06E225EC-CAF7-4D16-99FF-D08D6BCA91FF}" srcOrd="0" destOrd="0" presId="urn:microsoft.com/office/officeart/2005/8/layout/target2"/>
    <dgm:cxn modelId="{68706359-3B76-4A6A-88DC-91644E5B1E7C}" type="presParOf" srcId="{2704941A-A298-403D-B281-683459C3B592}" destId="{70CC9CEE-76C6-480F-92A9-A3BBD8ABB220}" srcOrd="0" destOrd="0" presId="urn:microsoft.com/office/officeart/2005/8/layout/target2"/>
    <dgm:cxn modelId="{B528743F-CE61-4383-A118-696BDA74A114}" type="presParOf" srcId="{70CC9CEE-76C6-480F-92A9-A3BBD8ABB220}" destId="{218F81C2-5200-4FA2-BE17-C3B9492D6ABC}" srcOrd="0" destOrd="0" presId="urn:microsoft.com/office/officeart/2005/8/layout/target2"/>
    <dgm:cxn modelId="{7ED7F00D-70F8-4280-AA63-018F73B7B81F}" type="presParOf" srcId="{70CC9CEE-76C6-480F-92A9-A3BBD8ABB220}" destId="{16883859-7680-4373-B647-73E36D1C6931}" srcOrd="1" destOrd="0" presId="urn:microsoft.com/office/officeart/2005/8/layout/target2"/>
    <dgm:cxn modelId="{484C1516-EC69-4A5F-8165-41A331F12F83}" type="presParOf" srcId="{16883859-7680-4373-B647-73E36D1C6931}" destId="{155BAAFE-8DAB-40FC-97B3-ADEBAC15BBCD}" srcOrd="0" destOrd="0" presId="urn:microsoft.com/office/officeart/2005/8/layout/target2"/>
    <dgm:cxn modelId="{11049264-AB90-4F09-A457-C5F19E8484C6}" type="presParOf" srcId="{16883859-7680-4373-B647-73E36D1C6931}" destId="{B02CF8A8-47A8-49D7-90A1-BE4C889559BA}" srcOrd="1" destOrd="0" presId="urn:microsoft.com/office/officeart/2005/8/layout/target2"/>
    <dgm:cxn modelId="{CD19700B-C9AE-458C-A837-84192C9CAAD9}" type="presParOf" srcId="{16883859-7680-4373-B647-73E36D1C6931}" destId="{A2091552-2131-4A60-99E5-15D22F5087B0}" srcOrd="2" destOrd="0" presId="urn:microsoft.com/office/officeart/2005/8/layout/target2"/>
    <dgm:cxn modelId="{91E83BBC-D482-4DB7-A5C6-D91051410029}" type="presParOf" srcId="{16883859-7680-4373-B647-73E36D1C6931}" destId="{36E519A4-D45A-43F9-9AB7-836F5DAC34F2}" srcOrd="3" destOrd="0" presId="urn:microsoft.com/office/officeart/2005/8/layout/target2"/>
    <dgm:cxn modelId="{1E74BE8A-83B0-4904-A72B-1D11BC87A1CB}" type="presParOf" srcId="{16883859-7680-4373-B647-73E36D1C6931}" destId="{053D5865-C59D-45AA-AFE1-12C50CC6C5AE}" srcOrd="4" destOrd="0" presId="urn:microsoft.com/office/officeart/2005/8/layout/target2"/>
    <dgm:cxn modelId="{5AC34A58-D188-43BA-8548-071FCC852F30}" type="presParOf" srcId="{2704941A-A298-403D-B281-683459C3B592}" destId="{7F848F44-12EB-40AD-9C6A-ED0A12F4D0FF}" srcOrd="1" destOrd="0" presId="urn:microsoft.com/office/officeart/2005/8/layout/target2"/>
    <dgm:cxn modelId="{801B2357-E52D-4719-B413-46F1CC1C93AF}" type="presParOf" srcId="{7F848F44-12EB-40AD-9C6A-ED0A12F4D0FF}" destId="{8B8A7E95-79AC-4AD4-85B1-5244272F30CD}" srcOrd="0" destOrd="0" presId="urn:microsoft.com/office/officeart/2005/8/layout/target2"/>
    <dgm:cxn modelId="{059C2ACE-B960-40F4-8C66-E55095549043}" type="presParOf" srcId="{7F848F44-12EB-40AD-9C6A-ED0A12F4D0FF}" destId="{89BACD6A-9A80-4EFA-9E78-70DCC1EFCB5A}" srcOrd="1" destOrd="0" presId="urn:microsoft.com/office/officeart/2005/8/layout/target2"/>
    <dgm:cxn modelId="{4F435030-8BF3-418E-AFAF-876848EAA835}" type="presParOf" srcId="{89BACD6A-9A80-4EFA-9E78-70DCC1EFCB5A}" destId="{06E225EC-CAF7-4D16-99FF-D08D6BCA91FF}" srcOrd="0" destOrd="0" presId="urn:microsoft.com/office/officeart/2005/8/layout/target2"/>
    <dgm:cxn modelId="{3A2FE514-5C34-4EAD-95CF-38AE6929B6F2}" type="presParOf" srcId="{89BACD6A-9A80-4EFA-9E78-70DCC1EFCB5A}" destId="{A0D5F70F-315D-41D8-81F9-2A3CC57A43AE}" srcOrd="1" destOrd="0" presId="urn:microsoft.com/office/officeart/2005/8/layout/target2"/>
    <dgm:cxn modelId="{4F15CDEB-38FC-4965-9A06-DAEEDCCCDC72}" type="presParOf" srcId="{89BACD6A-9A80-4EFA-9E78-70DCC1EFCB5A}" destId="{FB8BBCA9-5F45-40F6-B59D-30ECFCBB633A}" srcOrd="2" destOrd="0" presId="urn:microsoft.com/office/officeart/2005/8/layout/target2"/>
    <dgm:cxn modelId="{F5EC639E-6E4E-4CFC-B37C-306ECCFF5AF3}" type="presParOf" srcId="{89BACD6A-9A80-4EFA-9E78-70DCC1EFCB5A}" destId="{DB27A4E0-E9AB-4005-95E3-6E3617D64703}" srcOrd="3" destOrd="0" presId="urn:microsoft.com/office/officeart/2005/8/layout/target2"/>
    <dgm:cxn modelId="{79F5AF58-6708-442F-93EB-95C00A96FF9E}" type="presParOf" srcId="{89BACD6A-9A80-4EFA-9E78-70DCC1EFCB5A}" destId="{63A64241-32B5-43A8-93C0-8A6A883A20DD}" srcOrd="4" destOrd="0" presId="urn:microsoft.com/office/officeart/2005/8/layout/target2"/>
    <dgm:cxn modelId="{F41F34A8-AA38-4609-8840-C00ADB04ABA1}" type="presParOf" srcId="{89BACD6A-9A80-4EFA-9E78-70DCC1EFCB5A}" destId="{1483E8E1-6AD8-4038-8CE7-B2870F8F2B92}" srcOrd="5" destOrd="0" presId="urn:microsoft.com/office/officeart/2005/8/layout/target2"/>
    <dgm:cxn modelId="{4D0AC2E2-4978-4F6B-9DCE-2F8C2BCFAA3A}" type="presParOf" srcId="{89BACD6A-9A80-4EFA-9E78-70DCC1EFCB5A}" destId="{5C47D0E4-72FD-4B98-B6F4-BC2563AD2CD4}" srcOrd="6" destOrd="0" presId="urn:microsoft.com/office/officeart/2005/8/layout/target2"/>
    <dgm:cxn modelId="{64E8D936-E3F9-4AF5-98F0-953A90B8EC85}" type="presParOf" srcId="{89BACD6A-9A80-4EFA-9E78-70DCC1EFCB5A}" destId="{0142E0D7-232F-4A9B-BA3E-6E044375714E}" srcOrd="7" destOrd="0" presId="urn:microsoft.com/office/officeart/2005/8/layout/target2"/>
    <dgm:cxn modelId="{B4377408-456F-4F98-93C6-C5074DEC752D}" type="presParOf" srcId="{89BACD6A-9A80-4EFA-9E78-70DCC1EFCB5A}" destId="{8CB5FDA5-84C5-4441-A471-CBCEC1085E46}" srcOrd="8" destOrd="0" presId="urn:microsoft.com/office/officeart/2005/8/layout/target2"/>
    <dgm:cxn modelId="{8C2C92F2-DF51-45CC-B2F5-87251E2DC20A}" type="presParOf" srcId="{2704941A-A298-403D-B281-683459C3B592}" destId="{2CC985C7-40C6-4FB5-9607-EA35D5D7E50D}" srcOrd="2" destOrd="0" presId="urn:microsoft.com/office/officeart/2005/8/layout/target2"/>
    <dgm:cxn modelId="{37180C4F-E505-4D21-8A20-29B48732DDEB}" type="presParOf" srcId="{2CC985C7-40C6-4FB5-9607-EA35D5D7E50D}" destId="{991AFB81-10E4-4CD1-9B4E-779F41520017}" srcOrd="0" destOrd="0" presId="urn:microsoft.com/office/officeart/2005/8/layout/target2"/>
    <dgm:cxn modelId="{7B459159-6A4A-46BC-8AF9-1A4649B55D29}" type="presParOf" srcId="{2CC985C7-40C6-4FB5-9607-EA35D5D7E50D}" destId="{FB8866B5-C9F0-43C1-A763-7E0DCC8986A8}" srcOrd="1" destOrd="0" presId="urn:microsoft.com/office/officeart/2005/8/layout/target2"/>
    <dgm:cxn modelId="{95FE515E-65DC-4765-8462-0CA0CBD674BB}" type="presParOf" srcId="{FB8866B5-C9F0-43C1-A763-7E0DCC8986A8}" destId="{0AA8CC01-5B7B-4F60-B3A3-FCF753BB84AF}" srcOrd="0" destOrd="0" presId="urn:microsoft.com/office/officeart/2005/8/layout/target2"/>
    <dgm:cxn modelId="{704CDFE0-472C-4F6D-BABA-F9124920A26B}" type="presParOf" srcId="{FB8866B5-C9F0-43C1-A763-7E0DCC8986A8}" destId="{FF06CB81-9DB8-469A-924D-F5F9CC74C15E}" srcOrd="1" destOrd="0" presId="urn:microsoft.com/office/officeart/2005/8/layout/target2"/>
    <dgm:cxn modelId="{6477D403-B9D6-43BB-8757-6904F9CA1EB0}" type="presParOf" srcId="{FB8866B5-C9F0-43C1-A763-7E0DCC8986A8}" destId="{0F4ECA34-BD28-4A3D-8412-ED94265B913C}" srcOrd="2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A9421C3-758F-49C1-8BA9-4F931E32276D}" type="doc">
      <dgm:prSet loTypeId="urn:microsoft.com/office/officeart/2009/layout/CirclePicture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8507866-0124-4C27-8054-EDEDF6AEE5B0}">
      <dgm:prSet phldrT="[Текст]" custT="1"/>
      <dgm:spPr/>
      <dgm:t>
        <a:bodyPr/>
        <a:lstStyle/>
        <a:p>
          <a:r>
            <a:rPr lang="ru-RU" sz="1600" b="0" dirty="0">
              <a:latin typeface="Century Gothic" panose="020B0502020202020204" pitchFamily="34" charset="0"/>
            </a:rPr>
            <a:t>Люди, проживающие в Москве, преимущественно в СВАО, нуждающиеся в педикюре</a:t>
          </a:r>
        </a:p>
      </dgm:t>
    </dgm:pt>
    <dgm:pt modelId="{D80B68A1-F3FF-4DDF-8D14-7DF81BFD3A3A}" type="parTrans" cxnId="{3A83E68E-FB31-4207-91D4-BFB0D5AF4E76}">
      <dgm:prSet/>
      <dgm:spPr/>
      <dgm:t>
        <a:bodyPr/>
        <a:lstStyle/>
        <a:p>
          <a:endParaRPr lang="ru-RU"/>
        </a:p>
      </dgm:t>
    </dgm:pt>
    <dgm:pt modelId="{6EBBA714-9705-4E26-8790-6C8E24895DC2}" type="sibTrans" cxnId="{3A83E68E-FB31-4207-91D4-BFB0D5AF4E76}">
      <dgm:prSet/>
      <dgm:spPr/>
      <dgm:t>
        <a:bodyPr/>
        <a:lstStyle/>
        <a:p>
          <a:endParaRPr lang="ru-RU"/>
        </a:p>
      </dgm:t>
    </dgm:pt>
    <dgm:pt modelId="{BD8904DF-148A-42AC-9738-9F8F9A197DF6}">
      <dgm:prSet phldrT="[Текст]" custT="1"/>
      <dgm:spPr/>
      <dgm:t>
        <a:bodyPr/>
        <a:lstStyle/>
        <a:p>
          <a:r>
            <a:rPr lang="ru-RU" sz="1600" b="0" dirty="0">
              <a:latin typeface="Century Gothic" panose="020B0502020202020204" pitchFamily="34" charset="0"/>
            </a:rPr>
            <a:t>Люди с </a:t>
          </a:r>
          <a:r>
            <a:rPr lang="ru-RU" sz="1600" b="0" dirty="0" err="1">
              <a:latin typeface="Century Gothic" panose="020B0502020202020204" pitchFamily="34" charset="0"/>
            </a:rPr>
            <a:t>преддиабетом</a:t>
          </a:r>
          <a:endParaRPr lang="ru-RU" sz="1600" b="0" dirty="0">
            <a:latin typeface="Century Gothic" panose="020B0502020202020204" pitchFamily="34" charset="0"/>
          </a:endParaRPr>
        </a:p>
      </dgm:t>
    </dgm:pt>
    <dgm:pt modelId="{4F79708D-1C4B-4B52-8383-465892FB9F64}" type="parTrans" cxnId="{DF4B80E4-220A-4EAE-B94F-6A648ACDAC72}">
      <dgm:prSet/>
      <dgm:spPr/>
      <dgm:t>
        <a:bodyPr/>
        <a:lstStyle/>
        <a:p>
          <a:endParaRPr lang="ru-RU"/>
        </a:p>
      </dgm:t>
    </dgm:pt>
    <dgm:pt modelId="{0A8D11C5-14AB-4F32-9D2D-BA1179F34B22}" type="sibTrans" cxnId="{DF4B80E4-220A-4EAE-B94F-6A648ACDAC72}">
      <dgm:prSet/>
      <dgm:spPr/>
      <dgm:t>
        <a:bodyPr/>
        <a:lstStyle/>
        <a:p>
          <a:endParaRPr lang="ru-RU"/>
        </a:p>
      </dgm:t>
    </dgm:pt>
    <dgm:pt modelId="{C4BD8478-951B-429A-9958-1316C66578E7}">
      <dgm:prSet phldrT="[Текст]" custT="1"/>
      <dgm:spPr/>
      <dgm:t>
        <a:bodyPr/>
        <a:lstStyle/>
        <a:p>
          <a:r>
            <a:rPr lang="ru-RU" sz="1600" b="0" dirty="0">
              <a:latin typeface="Century Gothic" panose="020B0502020202020204" pitchFamily="34" charset="0"/>
            </a:rPr>
            <a:t>Пожилые люди</a:t>
          </a:r>
        </a:p>
      </dgm:t>
    </dgm:pt>
    <dgm:pt modelId="{EE00DF28-7638-470D-90B2-D9A88F7B3F85}" type="parTrans" cxnId="{BD02F13C-73F1-44DA-8F39-753BD7509F81}">
      <dgm:prSet/>
      <dgm:spPr/>
      <dgm:t>
        <a:bodyPr/>
        <a:lstStyle/>
        <a:p>
          <a:endParaRPr lang="ru-RU"/>
        </a:p>
      </dgm:t>
    </dgm:pt>
    <dgm:pt modelId="{7F76EA04-0900-486A-AEC4-BB18814D5407}" type="sibTrans" cxnId="{BD02F13C-73F1-44DA-8F39-753BD7509F81}">
      <dgm:prSet/>
      <dgm:spPr/>
      <dgm:t>
        <a:bodyPr/>
        <a:lstStyle/>
        <a:p>
          <a:endParaRPr lang="ru-RU"/>
        </a:p>
      </dgm:t>
    </dgm:pt>
    <dgm:pt modelId="{F400D678-5424-46C1-A280-CE00EDEF283C}">
      <dgm:prSet phldrT="[Текст]" custT="1"/>
      <dgm:spPr/>
      <dgm:t>
        <a:bodyPr/>
        <a:lstStyle/>
        <a:p>
          <a:r>
            <a:rPr lang="ru-RU" sz="1600" b="0" dirty="0">
              <a:latin typeface="Century Gothic" panose="020B0502020202020204" pitchFamily="34" charset="0"/>
            </a:rPr>
            <a:t>Инвалиды и </a:t>
          </a:r>
          <a:r>
            <a:rPr lang="ru-RU" sz="1600" b="0" dirty="0">
              <a:effectLst/>
              <a:latin typeface="Century Gothic" panose="020B0502020202020204" pitchFamily="34" charset="0"/>
              <a:ea typeface="Times New Roman" panose="02020603050405020304" pitchFamily="18" charset="0"/>
            </a:rPr>
            <a:t>лица с ограниченными возможностями здоровья </a:t>
          </a:r>
          <a:endParaRPr lang="ru-RU" sz="1600" b="0" dirty="0">
            <a:latin typeface="Century Gothic" panose="020B0502020202020204" pitchFamily="34" charset="0"/>
          </a:endParaRPr>
        </a:p>
      </dgm:t>
    </dgm:pt>
    <dgm:pt modelId="{D71900EA-04F3-4AA5-8972-03C2C689A617}" type="parTrans" cxnId="{80AC79C9-B6E4-41AF-B2D5-F885EF5D46BF}">
      <dgm:prSet/>
      <dgm:spPr/>
      <dgm:t>
        <a:bodyPr/>
        <a:lstStyle/>
        <a:p>
          <a:endParaRPr lang="ru-RU"/>
        </a:p>
      </dgm:t>
    </dgm:pt>
    <dgm:pt modelId="{261AE9EE-52CC-454C-B5D6-FDC6A2527F02}" type="sibTrans" cxnId="{80AC79C9-B6E4-41AF-B2D5-F885EF5D46BF}">
      <dgm:prSet/>
      <dgm:spPr/>
      <dgm:t>
        <a:bodyPr/>
        <a:lstStyle/>
        <a:p>
          <a:endParaRPr lang="ru-RU"/>
        </a:p>
      </dgm:t>
    </dgm:pt>
    <dgm:pt modelId="{45982EBF-1F7E-4BEB-9192-21EAFDC1D049}">
      <dgm:prSet phldrT="[Текст]" custT="1"/>
      <dgm:spPr/>
      <dgm:t>
        <a:bodyPr/>
        <a:lstStyle/>
        <a:p>
          <a:r>
            <a:rPr lang="ru-RU" sz="1600" b="0" dirty="0">
              <a:latin typeface="Century Gothic" panose="020B0502020202020204" pitchFamily="34" charset="0"/>
            </a:rPr>
            <a:t>Люди, у которых в семье есть человек с диабетом</a:t>
          </a:r>
        </a:p>
      </dgm:t>
    </dgm:pt>
    <dgm:pt modelId="{3041F072-43BE-4707-84C5-F55AB284F8E3}" type="parTrans" cxnId="{360CAFCC-C3A8-4E6B-869A-3048B425E4DB}">
      <dgm:prSet/>
      <dgm:spPr/>
      <dgm:t>
        <a:bodyPr/>
        <a:lstStyle/>
        <a:p>
          <a:endParaRPr lang="ru-RU"/>
        </a:p>
      </dgm:t>
    </dgm:pt>
    <dgm:pt modelId="{7FC4DC55-1B52-4C4C-9D48-1496F1F42B77}" type="sibTrans" cxnId="{360CAFCC-C3A8-4E6B-869A-3048B425E4DB}">
      <dgm:prSet/>
      <dgm:spPr/>
      <dgm:t>
        <a:bodyPr/>
        <a:lstStyle/>
        <a:p>
          <a:endParaRPr lang="ru-RU"/>
        </a:p>
      </dgm:t>
    </dgm:pt>
    <dgm:pt modelId="{53F73DC8-8086-4D50-9F42-80A2EB19DA16}">
      <dgm:prSet phldrT="[Текст]" custT="1"/>
      <dgm:spPr/>
      <dgm:t>
        <a:bodyPr/>
        <a:lstStyle/>
        <a:p>
          <a:r>
            <a:rPr lang="ru-RU" sz="1600" b="0" dirty="0">
              <a:latin typeface="Century Gothic" panose="020B0502020202020204" pitchFamily="34" charset="0"/>
            </a:rPr>
            <a:t>Люди с диабетом</a:t>
          </a:r>
        </a:p>
      </dgm:t>
    </dgm:pt>
    <dgm:pt modelId="{5D6906D6-41AD-4B56-ADDA-0D771E26BC7F}" type="parTrans" cxnId="{AC7B9E27-C976-4B80-A6BF-DA7537DFA0D0}">
      <dgm:prSet/>
      <dgm:spPr/>
      <dgm:t>
        <a:bodyPr/>
        <a:lstStyle/>
        <a:p>
          <a:endParaRPr lang="ru-RU"/>
        </a:p>
      </dgm:t>
    </dgm:pt>
    <dgm:pt modelId="{4D31C389-65C4-4CB7-AB1A-ACBBB8FE79B2}" type="sibTrans" cxnId="{AC7B9E27-C976-4B80-A6BF-DA7537DFA0D0}">
      <dgm:prSet/>
      <dgm:spPr/>
      <dgm:t>
        <a:bodyPr/>
        <a:lstStyle/>
        <a:p>
          <a:endParaRPr lang="ru-RU"/>
        </a:p>
      </dgm:t>
    </dgm:pt>
    <dgm:pt modelId="{37D06876-782F-4C79-B83A-9C2D0D08FD35}" type="pres">
      <dgm:prSet presAssocID="{5A9421C3-758F-49C1-8BA9-4F931E32276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23448C9-33DF-4D66-AF3D-DA1755D6DDFF}" type="pres">
      <dgm:prSet presAssocID="{48507866-0124-4C27-8054-EDEDF6AEE5B0}" presName="hierRoot1" presStyleCnt="0"/>
      <dgm:spPr/>
    </dgm:pt>
    <dgm:pt modelId="{61F1E63E-1687-4577-BC17-B1BB8A8A38F7}" type="pres">
      <dgm:prSet presAssocID="{48507866-0124-4C27-8054-EDEDF6AEE5B0}" presName="composite" presStyleCnt="0"/>
      <dgm:spPr/>
    </dgm:pt>
    <dgm:pt modelId="{C2C84B2C-36E3-4FBF-8224-731E9A234B7B}" type="pres">
      <dgm:prSet presAssocID="{48507866-0124-4C27-8054-EDEDF6AEE5B0}" presName="image" presStyleLbl="node0" presStyleIdx="0" presStyleCnt="1" custAng="0" custScaleX="142774" custScaleY="145087" custLinFactNeighborX="42716" custLinFactNeighborY="200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  <dgm:pt modelId="{552586DE-8446-40F5-A808-B0471EF88BAA}" type="pres">
      <dgm:prSet presAssocID="{48507866-0124-4C27-8054-EDEDF6AEE5B0}" presName="text" presStyleLbl="revTx" presStyleIdx="0" presStyleCnt="6" custScaleX="230186" custLinFactX="17515" custLinFactNeighborX="100000" custLinFactNeighborY="-2696">
        <dgm:presLayoutVars>
          <dgm:chPref val="3"/>
        </dgm:presLayoutVars>
      </dgm:prSet>
      <dgm:spPr/>
    </dgm:pt>
    <dgm:pt modelId="{34539FE5-3A65-4C76-B910-67721184DF55}" type="pres">
      <dgm:prSet presAssocID="{48507866-0124-4C27-8054-EDEDF6AEE5B0}" presName="hierChild2" presStyleCnt="0"/>
      <dgm:spPr/>
    </dgm:pt>
    <dgm:pt modelId="{4E3B0054-3BC4-47CB-9CF1-11EC6AB52268}" type="pres">
      <dgm:prSet presAssocID="{4F79708D-1C4B-4B52-8383-465892FB9F64}" presName="Name10" presStyleLbl="parChTrans1D2" presStyleIdx="0" presStyleCnt="3"/>
      <dgm:spPr/>
    </dgm:pt>
    <dgm:pt modelId="{1C807734-162B-43D1-B80C-751D14F17BE4}" type="pres">
      <dgm:prSet presAssocID="{BD8904DF-148A-42AC-9738-9F8F9A197DF6}" presName="hierRoot2" presStyleCnt="0"/>
      <dgm:spPr/>
    </dgm:pt>
    <dgm:pt modelId="{3418DE55-659B-4CC7-A9E1-B8186DDF59F6}" type="pres">
      <dgm:prSet presAssocID="{BD8904DF-148A-42AC-9738-9F8F9A197DF6}" presName="composite2" presStyleCnt="0"/>
      <dgm:spPr/>
    </dgm:pt>
    <dgm:pt modelId="{4AE9BDA0-C78D-4DAE-B16E-A78209186125}" type="pres">
      <dgm:prSet presAssocID="{BD8904DF-148A-42AC-9738-9F8F9A197DF6}" presName="image2" presStyleLbl="node2" presStyleIdx="0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17000" r="-17000"/>
          </a:stretch>
        </a:blipFill>
      </dgm:spPr>
    </dgm:pt>
    <dgm:pt modelId="{C2E072EE-2B90-497A-A8A1-42E8232611FB}" type="pres">
      <dgm:prSet presAssocID="{BD8904DF-148A-42AC-9738-9F8F9A197DF6}" presName="text2" presStyleLbl="revTx" presStyleIdx="1" presStyleCnt="6" custScaleX="123054" custLinFactNeighborX="9057" custLinFactNeighborY="-2707">
        <dgm:presLayoutVars>
          <dgm:chPref val="3"/>
        </dgm:presLayoutVars>
      </dgm:prSet>
      <dgm:spPr/>
    </dgm:pt>
    <dgm:pt modelId="{72DF597C-C34B-4790-AE5C-D4BE313542BD}" type="pres">
      <dgm:prSet presAssocID="{BD8904DF-148A-42AC-9738-9F8F9A197DF6}" presName="hierChild3" presStyleCnt="0"/>
      <dgm:spPr/>
    </dgm:pt>
    <dgm:pt modelId="{B58DC257-2946-4F51-8AAD-468D91C36CEB}" type="pres">
      <dgm:prSet presAssocID="{5D6906D6-41AD-4B56-ADDA-0D771E26BC7F}" presName="Name10" presStyleLbl="parChTrans1D2" presStyleIdx="1" presStyleCnt="3"/>
      <dgm:spPr/>
    </dgm:pt>
    <dgm:pt modelId="{F0F3B5B6-E542-45DE-B95D-91D4E8999A16}" type="pres">
      <dgm:prSet presAssocID="{53F73DC8-8086-4D50-9F42-80A2EB19DA16}" presName="hierRoot2" presStyleCnt="0"/>
      <dgm:spPr/>
    </dgm:pt>
    <dgm:pt modelId="{EAF0D300-0AF3-44BC-837C-AC15007C3D61}" type="pres">
      <dgm:prSet presAssocID="{53F73DC8-8086-4D50-9F42-80A2EB19DA16}" presName="composite2" presStyleCnt="0"/>
      <dgm:spPr/>
    </dgm:pt>
    <dgm:pt modelId="{1590A923-A1D4-4D83-B816-D8A02C951CBE}" type="pres">
      <dgm:prSet presAssocID="{53F73DC8-8086-4D50-9F42-80A2EB19DA16}" presName="image2" presStyleLbl="node2" presStyleIdx="1" presStyleCnt="3" custScaleX="115686" custScaleY="110499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>
            <a:fillRect/>
          </a:stretch>
        </a:blipFill>
      </dgm:spPr>
    </dgm:pt>
    <dgm:pt modelId="{1D2A6484-9DBF-407F-86FC-F3E73AED2365}" type="pres">
      <dgm:prSet presAssocID="{53F73DC8-8086-4D50-9F42-80A2EB19DA16}" presName="text2" presStyleLbl="revTx" presStyleIdx="2" presStyleCnt="6" custScaleX="124058" custLinFactNeighborX="17258" custLinFactNeighborY="-5124">
        <dgm:presLayoutVars>
          <dgm:chPref val="3"/>
        </dgm:presLayoutVars>
      </dgm:prSet>
      <dgm:spPr/>
    </dgm:pt>
    <dgm:pt modelId="{F68D7C48-12F3-4B1E-8AF0-BE5037AE7E2A}" type="pres">
      <dgm:prSet presAssocID="{53F73DC8-8086-4D50-9F42-80A2EB19DA16}" presName="hierChild3" presStyleCnt="0"/>
      <dgm:spPr/>
    </dgm:pt>
    <dgm:pt modelId="{1FBBBFB7-A1CB-4692-BCAB-AA6DE79BBF6F}" type="pres">
      <dgm:prSet presAssocID="{EE00DF28-7638-470D-90B2-D9A88F7B3F85}" presName="Name17" presStyleLbl="parChTrans1D3" presStyleIdx="0" presStyleCnt="2"/>
      <dgm:spPr/>
    </dgm:pt>
    <dgm:pt modelId="{4E894D54-2C34-4B2E-BA10-4EB46289E828}" type="pres">
      <dgm:prSet presAssocID="{C4BD8478-951B-429A-9958-1316C66578E7}" presName="hierRoot3" presStyleCnt="0"/>
      <dgm:spPr/>
    </dgm:pt>
    <dgm:pt modelId="{1297A91E-CA2F-4A33-BFCB-77542897C090}" type="pres">
      <dgm:prSet presAssocID="{C4BD8478-951B-429A-9958-1316C66578E7}" presName="composite3" presStyleCnt="0"/>
      <dgm:spPr/>
    </dgm:pt>
    <dgm:pt modelId="{28582FA8-7B5B-4068-99AB-7D12D0C7A0E7}" type="pres">
      <dgm:prSet presAssocID="{C4BD8478-951B-429A-9958-1316C66578E7}" presName="image3" presStyleLbl="node3" presStyleIdx="0" presStyleCnt="2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63B0D1F5-64A9-4061-A79A-5D9A66856A9E}" type="pres">
      <dgm:prSet presAssocID="{C4BD8478-951B-429A-9958-1316C66578E7}" presName="text3" presStyleLbl="revTx" presStyleIdx="3" presStyleCnt="6">
        <dgm:presLayoutVars>
          <dgm:chPref val="3"/>
        </dgm:presLayoutVars>
      </dgm:prSet>
      <dgm:spPr/>
    </dgm:pt>
    <dgm:pt modelId="{1B5F7009-5D4A-4646-B2D8-55B03ED2DCB7}" type="pres">
      <dgm:prSet presAssocID="{C4BD8478-951B-429A-9958-1316C66578E7}" presName="hierChild4" presStyleCnt="0"/>
      <dgm:spPr/>
    </dgm:pt>
    <dgm:pt modelId="{2099D8AA-6F16-479D-B118-1F9F3BA3BF82}" type="pres">
      <dgm:prSet presAssocID="{D71900EA-04F3-4AA5-8972-03C2C689A617}" presName="Name17" presStyleLbl="parChTrans1D3" presStyleIdx="1" presStyleCnt="2"/>
      <dgm:spPr/>
    </dgm:pt>
    <dgm:pt modelId="{5B806B23-B68B-46C7-85FD-BDBD1097B245}" type="pres">
      <dgm:prSet presAssocID="{F400D678-5424-46C1-A280-CE00EDEF283C}" presName="hierRoot3" presStyleCnt="0"/>
      <dgm:spPr/>
    </dgm:pt>
    <dgm:pt modelId="{FBE6ED6B-1046-4D97-8E3C-78353F326D87}" type="pres">
      <dgm:prSet presAssocID="{F400D678-5424-46C1-A280-CE00EDEF283C}" presName="composite3" presStyleCnt="0"/>
      <dgm:spPr/>
    </dgm:pt>
    <dgm:pt modelId="{56B1DAF5-E2C5-4EED-9F8D-E553E341EF40}" type="pres">
      <dgm:prSet presAssocID="{F400D678-5424-46C1-A280-CE00EDEF283C}" presName="image3" presStyleLbl="node3" presStyleIdx="1" presStyleCnt="2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979FE30C-3690-4FF0-8C2E-82AE0E89E181}" type="pres">
      <dgm:prSet presAssocID="{F400D678-5424-46C1-A280-CE00EDEF283C}" presName="text3" presStyleLbl="revTx" presStyleIdx="4" presStyleCnt="6">
        <dgm:presLayoutVars>
          <dgm:chPref val="3"/>
        </dgm:presLayoutVars>
      </dgm:prSet>
      <dgm:spPr/>
    </dgm:pt>
    <dgm:pt modelId="{EB768A90-7FB4-4A0C-AD8A-9975D932C2CF}" type="pres">
      <dgm:prSet presAssocID="{F400D678-5424-46C1-A280-CE00EDEF283C}" presName="hierChild4" presStyleCnt="0"/>
      <dgm:spPr/>
    </dgm:pt>
    <dgm:pt modelId="{5C2EA7BB-81DC-412D-BA86-32F52AEA56B6}" type="pres">
      <dgm:prSet presAssocID="{3041F072-43BE-4707-84C5-F55AB284F8E3}" presName="Name10" presStyleLbl="parChTrans1D2" presStyleIdx="2" presStyleCnt="3"/>
      <dgm:spPr/>
    </dgm:pt>
    <dgm:pt modelId="{B42665CA-D230-43E8-8008-DB1AD470E9B2}" type="pres">
      <dgm:prSet presAssocID="{45982EBF-1F7E-4BEB-9192-21EAFDC1D049}" presName="hierRoot2" presStyleCnt="0"/>
      <dgm:spPr/>
    </dgm:pt>
    <dgm:pt modelId="{0F18FA16-BBEB-4F75-A734-2F8561A7A814}" type="pres">
      <dgm:prSet presAssocID="{45982EBF-1F7E-4BEB-9192-21EAFDC1D049}" presName="composite2" presStyleCnt="0"/>
      <dgm:spPr/>
    </dgm:pt>
    <dgm:pt modelId="{857274E4-3C42-42E4-9C60-46C27307B4AC}" type="pres">
      <dgm:prSet presAssocID="{45982EBF-1F7E-4BEB-9192-21EAFDC1D049}" presName="image2" presStyleLbl="node2" presStyleIdx="2" presStyleCnt="3"/>
      <dgm:spPr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</dgm:spPr>
    </dgm:pt>
    <dgm:pt modelId="{1B0A27F4-6485-4DEA-A070-0E62E2DAE877}" type="pres">
      <dgm:prSet presAssocID="{45982EBF-1F7E-4BEB-9192-21EAFDC1D049}" presName="text2" presStyleLbl="revTx" presStyleIdx="5" presStyleCnt="6">
        <dgm:presLayoutVars>
          <dgm:chPref val="3"/>
        </dgm:presLayoutVars>
      </dgm:prSet>
      <dgm:spPr/>
    </dgm:pt>
    <dgm:pt modelId="{2238D850-45DA-4097-9BE5-9AAF8E1B1AE1}" type="pres">
      <dgm:prSet presAssocID="{45982EBF-1F7E-4BEB-9192-21EAFDC1D049}" presName="hierChild3" presStyleCnt="0"/>
      <dgm:spPr/>
    </dgm:pt>
  </dgm:ptLst>
  <dgm:cxnLst>
    <dgm:cxn modelId="{DA36B816-23EE-490B-BD9A-8DEBCCFE4751}" type="presOf" srcId="{4F79708D-1C4B-4B52-8383-465892FB9F64}" destId="{4E3B0054-3BC4-47CB-9CF1-11EC6AB52268}" srcOrd="0" destOrd="0" presId="urn:microsoft.com/office/officeart/2009/layout/CirclePictureHierarchy"/>
    <dgm:cxn modelId="{AC7B9E27-C976-4B80-A6BF-DA7537DFA0D0}" srcId="{48507866-0124-4C27-8054-EDEDF6AEE5B0}" destId="{53F73DC8-8086-4D50-9F42-80A2EB19DA16}" srcOrd="1" destOrd="0" parTransId="{5D6906D6-41AD-4B56-ADDA-0D771E26BC7F}" sibTransId="{4D31C389-65C4-4CB7-AB1A-ACBBB8FE79B2}"/>
    <dgm:cxn modelId="{1AEFEA2B-28AA-48F7-B239-835229C2B9EB}" type="presOf" srcId="{F400D678-5424-46C1-A280-CE00EDEF283C}" destId="{979FE30C-3690-4FF0-8C2E-82AE0E89E181}" srcOrd="0" destOrd="0" presId="urn:microsoft.com/office/officeart/2009/layout/CirclePictureHierarchy"/>
    <dgm:cxn modelId="{8FEF063B-8466-4D77-B8A3-BE334C422B45}" type="presOf" srcId="{45982EBF-1F7E-4BEB-9192-21EAFDC1D049}" destId="{1B0A27F4-6485-4DEA-A070-0E62E2DAE877}" srcOrd="0" destOrd="0" presId="urn:microsoft.com/office/officeart/2009/layout/CirclePictureHierarchy"/>
    <dgm:cxn modelId="{BD02F13C-73F1-44DA-8F39-753BD7509F81}" srcId="{53F73DC8-8086-4D50-9F42-80A2EB19DA16}" destId="{C4BD8478-951B-429A-9958-1316C66578E7}" srcOrd="0" destOrd="0" parTransId="{EE00DF28-7638-470D-90B2-D9A88F7B3F85}" sibTransId="{7F76EA04-0900-486A-AEC4-BB18814D5407}"/>
    <dgm:cxn modelId="{385C7542-7E26-408A-9561-22C78BF3D02A}" type="presOf" srcId="{D71900EA-04F3-4AA5-8972-03C2C689A617}" destId="{2099D8AA-6F16-479D-B118-1F9F3BA3BF82}" srcOrd="0" destOrd="0" presId="urn:microsoft.com/office/officeart/2009/layout/CirclePictureHierarchy"/>
    <dgm:cxn modelId="{7F21F863-EBF5-449C-AC07-E8303FC974A3}" type="presOf" srcId="{48507866-0124-4C27-8054-EDEDF6AEE5B0}" destId="{552586DE-8446-40F5-A808-B0471EF88BAA}" srcOrd="0" destOrd="0" presId="urn:microsoft.com/office/officeart/2009/layout/CirclePictureHierarchy"/>
    <dgm:cxn modelId="{2188B66A-77C0-4D66-92CD-C1FE39F6EF85}" type="presOf" srcId="{3041F072-43BE-4707-84C5-F55AB284F8E3}" destId="{5C2EA7BB-81DC-412D-BA86-32F52AEA56B6}" srcOrd="0" destOrd="0" presId="urn:microsoft.com/office/officeart/2009/layout/CirclePictureHierarchy"/>
    <dgm:cxn modelId="{F608FD52-BB85-47FB-B09F-7F6FEDCF3DF8}" type="presOf" srcId="{BD8904DF-148A-42AC-9738-9F8F9A197DF6}" destId="{C2E072EE-2B90-497A-A8A1-42E8232611FB}" srcOrd="0" destOrd="0" presId="urn:microsoft.com/office/officeart/2009/layout/CirclePictureHierarchy"/>
    <dgm:cxn modelId="{3A83E68E-FB31-4207-91D4-BFB0D5AF4E76}" srcId="{5A9421C3-758F-49C1-8BA9-4F931E32276D}" destId="{48507866-0124-4C27-8054-EDEDF6AEE5B0}" srcOrd="0" destOrd="0" parTransId="{D80B68A1-F3FF-4DDF-8D14-7DF81BFD3A3A}" sibTransId="{6EBBA714-9705-4E26-8790-6C8E24895DC2}"/>
    <dgm:cxn modelId="{81B26BAD-38A2-4A71-BC4D-C26A2EFB929A}" type="presOf" srcId="{53F73DC8-8086-4D50-9F42-80A2EB19DA16}" destId="{1D2A6484-9DBF-407F-86FC-F3E73AED2365}" srcOrd="0" destOrd="0" presId="urn:microsoft.com/office/officeart/2009/layout/CirclePictureHierarchy"/>
    <dgm:cxn modelId="{84749BAF-A79F-44C0-9469-FAD22463CC41}" type="presOf" srcId="{EE00DF28-7638-470D-90B2-D9A88F7B3F85}" destId="{1FBBBFB7-A1CB-4692-BCAB-AA6DE79BBF6F}" srcOrd="0" destOrd="0" presId="urn:microsoft.com/office/officeart/2009/layout/CirclePictureHierarchy"/>
    <dgm:cxn modelId="{6E1408C0-ACA0-4CB6-B35C-B9E2D2917513}" type="presOf" srcId="{C4BD8478-951B-429A-9958-1316C66578E7}" destId="{63B0D1F5-64A9-4061-A79A-5D9A66856A9E}" srcOrd="0" destOrd="0" presId="urn:microsoft.com/office/officeart/2009/layout/CirclePictureHierarchy"/>
    <dgm:cxn modelId="{80AC79C9-B6E4-41AF-B2D5-F885EF5D46BF}" srcId="{53F73DC8-8086-4D50-9F42-80A2EB19DA16}" destId="{F400D678-5424-46C1-A280-CE00EDEF283C}" srcOrd="1" destOrd="0" parTransId="{D71900EA-04F3-4AA5-8972-03C2C689A617}" sibTransId="{261AE9EE-52CC-454C-B5D6-FDC6A2527F02}"/>
    <dgm:cxn modelId="{F66264CC-AC0B-4786-8520-02B8DC5F27F9}" type="presOf" srcId="{5D6906D6-41AD-4B56-ADDA-0D771E26BC7F}" destId="{B58DC257-2946-4F51-8AAD-468D91C36CEB}" srcOrd="0" destOrd="0" presId="urn:microsoft.com/office/officeart/2009/layout/CirclePictureHierarchy"/>
    <dgm:cxn modelId="{360CAFCC-C3A8-4E6B-869A-3048B425E4DB}" srcId="{48507866-0124-4C27-8054-EDEDF6AEE5B0}" destId="{45982EBF-1F7E-4BEB-9192-21EAFDC1D049}" srcOrd="2" destOrd="0" parTransId="{3041F072-43BE-4707-84C5-F55AB284F8E3}" sibTransId="{7FC4DC55-1B52-4C4C-9D48-1496F1F42B77}"/>
    <dgm:cxn modelId="{ADCF84D9-88B6-4CFF-B9A4-686507E6D739}" type="presOf" srcId="{5A9421C3-758F-49C1-8BA9-4F931E32276D}" destId="{37D06876-782F-4C79-B83A-9C2D0D08FD35}" srcOrd="0" destOrd="0" presId="urn:microsoft.com/office/officeart/2009/layout/CirclePictureHierarchy"/>
    <dgm:cxn modelId="{DF4B80E4-220A-4EAE-B94F-6A648ACDAC72}" srcId="{48507866-0124-4C27-8054-EDEDF6AEE5B0}" destId="{BD8904DF-148A-42AC-9738-9F8F9A197DF6}" srcOrd="0" destOrd="0" parTransId="{4F79708D-1C4B-4B52-8383-465892FB9F64}" sibTransId="{0A8D11C5-14AB-4F32-9D2D-BA1179F34B22}"/>
    <dgm:cxn modelId="{33B00C05-1BFA-4CDE-BE5C-636471448BC2}" type="presParOf" srcId="{37D06876-782F-4C79-B83A-9C2D0D08FD35}" destId="{823448C9-33DF-4D66-AF3D-DA1755D6DDFF}" srcOrd="0" destOrd="0" presId="urn:microsoft.com/office/officeart/2009/layout/CirclePictureHierarchy"/>
    <dgm:cxn modelId="{0DD00CC5-336F-4D21-9C6A-90B1E021305E}" type="presParOf" srcId="{823448C9-33DF-4D66-AF3D-DA1755D6DDFF}" destId="{61F1E63E-1687-4577-BC17-B1BB8A8A38F7}" srcOrd="0" destOrd="0" presId="urn:microsoft.com/office/officeart/2009/layout/CirclePictureHierarchy"/>
    <dgm:cxn modelId="{9A1F66BE-6BB2-41F2-9114-76E319173F4B}" type="presParOf" srcId="{61F1E63E-1687-4577-BC17-B1BB8A8A38F7}" destId="{C2C84B2C-36E3-4FBF-8224-731E9A234B7B}" srcOrd="0" destOrd="0" presId="urn:microsoft.com/office/officeart/2009/layout/CirclePictureHierarchy"/>
    <dgm:cxn modelId="{F91B7ED6-62B7-477C-A2C9-B1A971BC1F5A}" type="presParOf" srcId="{61F1E63E-1687-4577-BC17-B1BB8A8A38F7}" destId="{552586DE-8446-40F5-A808-B0471EF88BAA}" srcOrd="1" destOrd="0" presId="urn:microsoft.com/office/officeart/2009/layout/CirclePictureHierarchy"/>
    <dgm:cxn modelId="{F0E382C4-1401-4CED-963B-FD4F8120F96C}" type="presParOf" srcId="{823448C9-33DF-4D66-AF3D-DA1755D6DDFF}" destId="{34539FE5-3A65-4C76-B910-67721184DF55}" srcOrd="1" destOrd="0" presId="urn:microsoft.com/office/officeart/2009/layout/CirclePictureHierarchy"/>
    <dgm:cxn modelId="{773EFC05-6D8B-4387-9052-59C01CC1E5DC}" type="presParOf" srcId="{34539FE5-3A65-4C76-B910-67721184DF55}" destId="{4E3B0054-3BC4-47CB-9CF1-11EC6AB52268}" srcOrd="0" destOrd="0" presId="urn:microsoft.com/office/officeart/2009/layout/CirclePictureHierarchy"/>
    <dgm:cxn modelId="{4142FE7F-A5B7-43B7-A982-64EC073C8D7F}" type="presParOf" srcId="{34539FE5-3A65-4C76-B910-67721184DF55}" destId="{1C807734-162B-43D1-B80C-751D14F17BE4}" srcOrd="1" destOrd="0" presId="urn:microsoft.com/office/officeart/2009/layout/CirclePictureHierarchy"/>
    <dgm:cxn modelId="{B5F16175-E7F7-48E2-8298-5275B10EBD05}" type="presParOf" srcId="{1C807734-162B-43D1-B80C-751D14F17BE4}" destId="{3418DE55-659B-4CC7-A9E1-B8186DDF59F6}" srcOrd="0" destOrd="0" presId="urn:microsoft.com/office/officeart/2009/layout/CirclePictureHierarchy"/>
    <dgm:cxn modelId="{CF130312-0DF6-4631-A258-29E3EF795397}" type="presParOf" srcId="{3418DE55-659B-4CC7-A9E1-B8186DDF59F6}" destId="{4AE9BDA0-C78D-4DAE-B16E-A78209186125}" srcOrd="0" destOrd="0" presId="urn:microsoft.com/office/officeart/2009/layout/CirclePictureHierarchy"/>
    <dgm:cxn modelId="{2357732A-EE64-4A0D-9FDD-B0DE43279D17}" type="presParOf" srcId="{3418DE55-659B-4CC7-A9E1-B8186DDF59F6}" destId="{C2E072EE-2B90-497A-A8A1-42E8232611FB}" srcOrd="1" destOrd="0" presId="urn:microsoft.com/office/officeart/2009/layout/CirclePictureHierarchy"/>
    <dgm:cxn modelId="{0396DC9C-C03C-4A31-B7F4-5C085CDFA810}" type="presParOf" srcId="{1C807734-162B-43D1-B80C-751D14F17BE4}" destId="{72DF597C-C34B-4790-AE5C-D4BE313542BD}" srcOrd="1" destOrd="0" presId="urn:microsoft.com/office/officeart/2009/layout/CirclePictureHierarchy"/>
    <dgm:cxn modelId="{4806E928-82D9-4EF5-86FE-8CA89F28E977}" type="presParOf" srcId="{34539FE5-3A65-4C76-B910-67721184DF55}" destId="{B58DC257-2946-4F51-8AAD-468D91C36CEB}" srcOrd="2" destOrd="0" presId="urn:microsoft.com/office/officeart/2009/layout/CirclePictureHierarchy"/>
    <dgm:cxn modelId="{D647FBF4-26C4-4BD5-960F-B6F6E5F9584C}" type="presParOf" srcId="{34539FE5-3A65-4C76-B910-67721184DF55}" destId="{F0F3B5B6-E542-45DE-B95D-91D4E8999A16}" srcOrd="3" destOrd="0" presId="urn:microsoft.com/office/officeart/2009/layout/CirclePictureHierarchy"/>
    <dgm:cxn modelId="{3795C2E5-2D0C-4F6C-89D2-CC547369F622}" type="presParOf" srcId="{F0F3B5B6-E542-45DE-B95D-91D4E8999A16}" destId="{EAF0D300-0AF3-44BC-837C-AC15007C3D61}" srcOrd="0" destOrd="0" presId="urn:microsoft.com/office/officeart/2009/layout/CirclePictureHierarchy"/>
    <dgm:cxn modelId="{6E79624D-B306-4D5A-802A-E1D0CAD64B64}" type="presParOf" srcId="{EAF0D300-0AF3-44BC-837C-AC15007C3D61}" destId="{1590A923-A1D4-4D83-B816-D8A02C951CBE}" srcOrd="0" destOrd="0" presId="urn:microsoft.com/office/officeart/2009/layout/CirclePictureHierarchy"/>
    <dgm:cxn modelId="{A20E3A6F-B23E-4F11-B706-3F3CEA1FA3AF}" type="presParOf" srcId="{EAF0D300-0AF3-44BC-837C-AC15007C3D61}" destId="{1D2A6484-9DBF-407F-86FC-F3E73AED2365}" srcOrd="1" destOrd="0" presId="urn:microsoft.com/office/officeart/2009/layout/CirclePictureHierarchy"/>
    <dgm:cxn modelId="{A608D87E-6302-4F14-A1B0-47D4DC03A049}" type="presParOf" srcId="{F0F3B5B6-E542-45DE-B95D-91D4E8999A16}" destId="{F68D7C48-12F3-4B1E-8AF0-BE5037AE7E2A}" srcOrd="1" destOrd="0" presId="urn:microsoft.com/office/officeart/2009/layout/CirclePictureHierarchy"/>
    <dgm:cxn modelId="{667A6850-68C2-49F6-82D0-C57BB0ACF757}" type="presParOf" srcId="{F68D7C48-12F3-4B1E-8AF0-BE5037AE7E2A}" destId="{1FBBBFB7-A1CB-4692-BCAB-AA6DE79BBF6F}" srcOrd="0" destOrd="0" presId="urn:microsoft.com/office/officeart/2009/layout/CirclePictureHierarchy"/>
    <dgm:cxn modelId="{3CA492EC-5A1F-4437-BD74-9778395549E6}" type="presParOf" srcId="{F68D7C48-12F3-4B1E-8AF0-BE5037AE7E2A}" destId="{4E894D54-2C34-4B2E-BA10-4EB46289E828}" srcOrd="1" destOrd="0" presId="urn:microsoft.com/office/officeart/2009/layout/CirclePictureHierarchy"/>
    <dgm:cxn modelId="{3C145C7B-7AD5-4215-8850-05FDA1982710}" type="presParOf" srcId="{4E894D54-2C34-4B2E-BA10-4EB46289E828}" destId="{1297A91E-CA2F-4A33-BFCB-77542897C090}" srcOrd="0" destOrd="0" presId="urn:microsoft.com/office/officeart/2009/layout/CirclePictureHierarchy"/>
    <dgm:cxn modelId="{316EE8E5-D7DC-4000-85F4-0E4E7E95F16B}" type="presParOf" srcId="{1297A91E-CA2F-4A33-BFCB-77542897C090}" destId="{28582FA8-7B5B-4068-99AB-7D12D0C7A0E7}" srcOrd="0" destOrd="0" presId="urn:microsoft.com/office/officeart/2009/layout/CirclePictureHierarchy"/>
    <dgm:cxn modelId="{9370D265-E7AD-427F-9F66-5E93D41CF41E}" type="presParOf" srcId="{1297A91E-CA2F-4A33-BFCB-77542897C090}" destId="{63B0D1F5-64A9-4061-A79A-5D9A66856A9E}" srcOrd="1" destOrd="0" presId="urn:microsoft.com/office/officeart/2009/layout/CirclePictureHierarchy"/>
    <dgm:cxn modelId="{FFDB2200-3224-4195-979A-0A913408B166}" type="presParOf" srcId="{4E894D54-2C34-4B2E-BA10-4EB46289E828}" destId="{1B5F7009-5D4A-4646-B2D8-55B03ED2DCB7}" srcOrd="1" destOrd="0" presId="urn:microsoft.com/office/officeart/2009/layout/CirclePictureHierarchy"/>
    <dgm:cxn modelId="{A2559252-5C65-4EC3-9987-B2CDB0A1639E}" type="presParOf" srcId="{F68D7C48-12F3-4B1E-8AF0-BE5037AE7E2A}" destId="{2099D8AA-6F16-479D-B118-1F9F3BA3BF82}" srcOrd="2" destOrd="0" presId="urn:microsoft.com/office/officeart/2009/layout/CirclePictureHierarchy"/>
    <dgm:cxn modelId="{292480A0-F0AC-4DC5-86DB-4D2FA4523447}" type="presParOf" srcId="{F68D7C48-12F3-4B1E-8AF0-BE5037AE7E2A}" destId="{5B806B23-B68B-46C7-85FD-BDBD1097B245}" srcOrd="3" destOrd="0" presId="urn:microsoft.com/office/officeart/2009/layout/CirclePictureHierarchy"/>
    <dgm:cxn modelId="{CB3B03F1-441F-4A9C-9EE3-51D2B001A5BB}" type="presParOf" srcId="{5B806B23-B68B-46C7-85FD-BDBD1097B245}" destId="{FBE6ED6B-1046-4D97-8E3C-78353F326D87}" srcOrd="0" destOrd="0" presId="urn:microsoft.com/office/officeart/2009/layout/CirclePictureHierarchy"/>
    <dgm:cxn modelId="{416116E3-DEFC-4559-872D-5B4957155889}" type="presParOf" srcId="{FBE6ED6B-1046-4D97-8E3C-78353F326D87}" destId="{56B1DAF5-E2C5-4EED-9F8D-E553E341EF40}" srcOrd="0" destOrd="0" presId="urn:microsoft.com/office/officeart/2009/layout/CirclePictureHierarchy"/>
    <dgm:cxn modelId="{AB35FD42-B862-4286-AC21-AB10020735DE}" type="presParOf" srcId="{FBE6ED6B-1046-4D97-8E3C-78353F326D87}" destId="{979FE30C-3690-4FF0-8C2E-82AE0E89E181}" srcOrd="1" destOrd="0" presId="urn:microsoft.com/office/officeart/2009/layout/CirclePictureHierarchy"/>
    <dgm:cxn modelId="{49829BC9-B89F-4F6D-8CEA-A763D723F225}" type="presParOf" srcId="{5B806B23-B68B-46C7-85FD-BDBD1097B245}" destId="{EB768A90-7FB4-4A0C-AD8A-9975D932C2CF}" srcOrd="1" destOrd="0" presId="urn:microsoft.com/office/officeart/2009/layout/CirclePictureHierarchy"/>
    <dgm:cxn modelId="{B61570B6-9668-42A0-A82D-42C76E5E7AD4}" type="presParOf" srcId="{34539FE5-3A65-4C76-B910-67721184DF55}" destId="{5C2EA7BB-81DC-412D-BA86-32F52AEA56B6}" srcOrd="4" destOrd="0" presId="urn:microsoft.com/office/officeart/2009/layout/CirclePictureHierarchy"/>
    <dgm:cxn modelId="{EDEAF2E8-B947-4732-A6F6-EF6A8BEEBF14}" type="presParOf" srcId="{34539FE5-3A65-4C76-B910-67721184DF55}" destId="{B42665CA-D230-43E8-8008-DB1AD470E9B2}" srcOrd="5" destOrd="0" presId="urn:microsoft.com/office/officeart/2009/layout/CirclePictureHierarchy"/>
    <dgm:cxn modelId="{70484F63-382E-4DC8-8A14-AF1DC7CD5F6F}" type="presParOf" srcId="{B42665CA-D230-43E8-8008-DB1AD470E9B2}" destId="{0F18FA16-BBEB-4F75-A734-2F8561A7A814}" srcOrd="0" destOrd="0" presId="urn:microsoft.com/office/officeart/2009/layout/CirclePictureHierarchy"/>
    <dgm:cxn modelId="{64A7830E-43CD-4BC7-B775-2CA9C2BCFDF4}" type="presParOf" srcId="{0F18FA16-BBEB-4F75-A734-2F8561A7A814}" destId="{857274E4-3C42-42E4-9C60-46C27307B4AC}" srcOrd="0" destOrd="0" presId="urn:microsoft.com/office/officeart/2009/layout/CirclePictureHierarchy"/>
    <dgm:cxn modelId="{76D42E4F-CB78-4BE2-BB5E-57C24AF8BABA}" type="presParOf" srcId="{0F18FA16-BBEB-4F75-A734-2F8561A7A814}" destId="{1B0A27F4-6485-4DEA-A070-0E62E2DAE877}" srcOrd="1" destOrd="0" presId="urn:microsoft.com/office/officeart/2009/layout/CirclePictureHierarchy"/>
    <dgm:cxn modelId="{0FE8F60C-3653-4663-8344-37C0250DD0DC}" type="presParOf" srcId="{B42665CA-D230-43E8-8008-DB1AD470E9B2}" destId="{2238D850-45DA-4097-9BE5-9AAF8E1B1AE1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3EE31C1-87E8-40D8-88AB-510ABB92D9A7}" type="doc">
      <dgm:prSet loTypeId="urn:microsoft.com/office/officeart/2005/8/layout/cycle2" loCatId="cycle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49403618-7598-4890-9A38-D37D8B848D97}">
      <dgm:prSet phldrT="[Текст]" custT="1"/>
      <dgm:spPr>
        <a:solidFill>
          <a:srgbClr val="FE007A"/>
        </a:solidFill>
      </dgm:spPr>
      <dgm:t>
        <a:bodyPr/>
        <a:lstStyle/>
        <a:p>
          <a:r>
            <a:rPr lang="ru-RU" sz="1400" dirty="0">
              <a:latin typeface="Century Gothic" panose="020B0502020202020204" pitchFamily="34" charset="0"/>
            </a:rPr>
            <a:t>регулярный осмотр стоп</a:t>
          </a:r>
        </a:p>
      </dgm:t>
    </dgm:pt>
    <dgm:pt modelId="{00E8B557-227E-41DC-83AA-3AB5F72CAFA7}" type="parTrans" cxnId="{A5AC144B-378C-447E-8F28-93E4EC0ADF23}">
      <dgm:prSet/>
      <dgm:spPr/>
      <dgm:t>
        <a:bodyPr/>
        <a:lstStyle/>
        <a:p>
          <a:endParaRPr lang="ru-RU"/>
        </a:p>
      </dgm:t>
    </dgm:pt>
    <dgm:pt modelId="{031CB60A-AA78-4EAE-AF08-BCE103F0330B}" type="sibTrans" cxnId="{A5AC144B-378C-447E-8F28-93E4EC0ADF23}">
      <dgm:prSet/>
      <dgm:spPr>
        <a:solidFill>
          <a:srgbClr val="ACAED7"/>
        </a:solidFill>
      </dgm:spPr>
      <dgm:t>
        <a:bodyPr/>
        <a:lstStyle/>
        <a:p>
          <a:endParaRPr lang="ru-RU"/>
        </a:p>
      </dgm:t>
    </dgm:pt>
    <dgm:pt modelId="{83E0A783-75EF-4131-B0BF-250DF9F080D8}">
      <dgm:prSet phldrT="[Текст]" custT="1"/>
      <dgm:spPr>
        <a:solidFill>
          <a:srgbClr val="FE007A"/>
        </a:solidFill>
      </dgm:spPr>
      <dgm:t>
        <a:bodyPr/>
        <a:lstStyle/>
        <a:p>
          <a:r>
            <a:rPr lang="ru-RU" sz="1600" dirty="0">
              <a:latin typeface="Century Gothic" panose="020B0502020202020204" pitchFamily="34" charset="0"/>
            </a:rPr>
            <a:t>рекомендации домашнего ухода</a:t>
          </a:r>
        </a:p>
      </dgm:t>
    </dgm:pt>
    <dgm:pt modelId="{C9393D87-F525-434D-ABAA-6A75202B4CF1}" type="parTrans" cxnId="{933F9A49-169C-4B77-869B-A465BD7544B6}">
      <dgm:prSet/>
      <dgm:spPr/>
      <dgm:t>
        <a:bodyPr/>
        <a:lstStyle/>
        <a:p>
          <a:endParaRPr lang="ru-RU"/>
        </a:p>
      </dgm:t>
    </dgm:pt>
    <dgm:pt modelId="{C38E8E14-5B37-4C3B-AE5B-D2DC6053C394}" type="sibTrans" cxnId="{933F9A49-169C-4B77-869B-A465BD7544B6}">
      <dgm:prSet/>
      <dgm:spPr>
        <a:solidFill>
          <a:srgbClr val="ACAED7"/>
        </a:solidFill>
      </dgm:spPr>
      <dgm:t>
        <a:bodyPr/>
        <a:lstStyle/>
        <a:p>
          <a:endParaRPr lang="ru-RU"/>
        </a:p>
      </dgm:t>
    </dgm:pt>
    <dgm:pt modelId="{42512554-BA45-4C8B-8D6A-3883F8ADA149}">
      <dgm:prSet phldrT="[Текст]" custT="1"/>
      <dgm:spPr>
        <a:solidFill>
          <a:srgbClr val="FE007A"/>
        </a:solidFill>
      </dgm:spPr>
      <dgm:t>
        <a:bodyPr/>
        <a:lstStyle/>
        <a:p>
          <a:r>
            <a:rPr lang="ru-RU" sz="1500" dirty="0">
              <a:latin typeface="Century Gothic" panose="020B0502020202020204" pitchFamily="34" charset="0"/>
            </a:rPr>
            <a:t>контроль за состоянием кожи</a:t>
          </a:r>
        </a:p>
      </dgm:t>
    </dgm:pt>
    <dgm:pt modelId="{F93F7A54-0093-4286-ACBC-E79018B60256}" type="parTrans" cxnId="{7E1353B7-6B48-4C3E-9FBA-D6653FF306B7}">
      <dgm:prSet/>
      <dgm:spPr/>
      <dgm:t>
        <a:bodyPr/>
        <a:lstStyle/>
        <a:p>
          <a:endParaRPr lang="ru-RU"/>
        </a:p>
      </dgm:t>
    </dgm:pt>
    <dgm:pt modelId="{2B5B7D09-C824-4A4A-8BEB-E0AE85097E69}" type="sibTrans" cxnId="{7E1353B7-6B48-4C3E-9FBA-D6653FF306B7}">
      <dgm:prSet/>
      <dgm:spPr>
        <a:solidFill>
          <a:srgbClr val="ACAED7"/>
        </a:solidFill>
      </dgm:spPr>
      <dgm:t>
        <a:bodyPr/>
        <a:lstStyle/>
        <a:p>
          <a:endParaRPr lang="ru-RU"/>
        </a:p>
      </dgm:t>
    </dgm:pt>
    <dgm:pt modelId="{ABB19E1E-7746-466B-AFA6-77FF939C6EAD}">
      <dgm:prSet phldrT="[Текст]" custT="1"/>
      <dgm:spPr>
        <a:solidFill>
          <a:srgbClr val="FE007A"/>
        </a:solidFill>
      </dgm:spPr>
      <dgm:t>
        <a:bodyPr/>
        <a:lstStyle/>
        <a:p>
          <a:r>
            <a:rPr lang="ru-RU" sz="1600" dirty="0">
              <a:latin typeface="Century Gothic" panose="020B0502020202020204" pitchFamily="34" charset="0"/>
            </a:rPr>
            <a:t>оценка чувствительности</a:t>
          </a:r>
        </a:p>
      </dgm:t>
    </dgm:pt>
    <dgm:pt modelId="{08B8CC59-BB75-459B-ADCC-F718B3E0A12D}" type="parTrans" cxnId="{31905A42-9C8D-403A-95F4-80EC8B5B9CC6}">
      <dgm:prSet/>
      <dgm:spPr/>
      <dgm:t>
        <a:bodyPr/>
        <a:lstStyle/>
        <a:p>
          <a:endParaRPr lang="ru-RU"/>
        </a:p>
      </dgm:t>
    </dgm:pt>
    <dgm:pt modelId="{8E559E49-75C6-4049-ADC5-7F3CA1D8F423}" type="sibTrans" cxnId="{31905A42-9C8D-403A-95F4-80EC8B5B9CC6}">
      <dgm:prSet/>
      <dgm:spPr>
        <a:solidFill>
          <a:srgbClr val="ACAED7"/>
        </a:solidFill>
      </dgm:spPr>
      <dgm:t>
        <a:bodyPr/>
        <a:lstStyle/>
        <a:p>
          <a:endParaRPr lang="ru-RU"/>
        </a:p>
      </dgm:t>
    </dgm:pt>
    <dgm:pt modelId="{FCBDE5C1-AE3C-4E2D-8D41-1574454576B8}">
      <dgm:prSet phldrT="[Текст]" custT="1"/>
      <dgm:spPr>
        <a:solidFill>
          <a:srgbClr val="FE007A"/>
        </a:solidFill>
      </dgm:spPr>
      <dgm:t>
        <a:bodyPr/>
        <a:lstStyle/>
        <a:p>
          <a:r>
            <a:rPr lang="ru-RU" sz="1600" dirty="0" err="1">
              <a:latin typeface="Century Gothic" panose="020B0502020202020204" pitchFamily="34" charset="0"/>
            </a:rPr>
            <a:t>диапедикюр</a:t>
          </a:r>
          <a:endParaRPr lang="ru-RU" sz="1600" dirty="0">
            <a:latin typeface="Century Gothic" panose="020B0502020202020204" pitchFamily="34" charset="0"/>
          </a:endParaRPr>
        </a:p>
      </dgm:t>
    </dgm:pt>
    <dgm:pt modelId="{590A04E6-532D-4EC6-99E2-6B21230CDCCB}" type="parTrans" cxnId="{23413D42-64D6-4784-A5C5-0CA1B785D134}">
      <dgm:prSet/>
      <dgm:spPr/>
      <dgm:t>
        <a:bodyPr/>
        <a:lstStyle/>
        <a:p>
          <a:endParaRPr lang="ru-RU"/>
        </a:p>
      </dgm:t>
    </dgm:pt>
    <dgm:pt modelId="{90F22CD7-38B1-4F03-B81D-3B5EB2D88944}" type="sibTrans" cxnId="{23413D42-64D6-4784-A5C5-0CA1B785D134}">
      <dgm:prSet/>
      <dgm:spPr>
        <a:solidFill>
          <a:srgbClr val="ACAED7"/>
        </a:solidFill>
      </dgm:spPr>
      <dgm:t>
        <a:bodyPr/>
        <a:lstStyle/>
        <a:p>
          <a:endParaRPr lang="ru-RU"/>
        </a:p>
      </dgm:t>
    </dgm:pt>
    <dgm:pt modelId="{B568E57A-09F6-410B-A759-2C4ED70D1C25}" type="pres">
      <dgm:prSet presAssocID="{83EE31C1-87E8-40D8-88AB-510ABB92D9A7}" presName="cycle" presStyleCnt="0">
        <dgm:presLayoutVars>
          <dgm:dir/>
          <dgm:resizeHandles val="exact"/>
        </dgm:presLayoutVars>
      </dgm:prSet>
      <dgm:spPr/>
    </dgm:pt>
    <dgm:pt modelId="{75B0DBEA-0140-4B0E-833E-2EF3B3981A5E}" type="pres">
      <dgm:prSet presAssocID="{49403618-7598-4890-9A38-D37D8B848D97}" presName="node" presStyleLbl="node1" presStyleIdx="0" presStyleCnt="5" custScaleX="101558" custScaleY="102320">
        <dgm:presLayoutVars>
          <dgm:bulletEnabled val="1"/>
        </dgm:presLayoutVars>
      </dgm:prSet>
      <dgm:spPr/>
    </dgm:pt>
    <dgm:pt modelId="{A334999B-59A9-42ED-AED9-CBBBC40A4AE2}" type="pres">
      <dgm:prSet presAssocID="{031CB60A-AA78-4EAE-AF08-BCE103F0330B}" presName="sibTrans" presStyleLbl="sibTrans2D1" presStyleIdx="0" presStyleCnt="5"/>
      <dgm:spPr/>
    </dgm:pt>
    <dgm:pt modelId="{EDF49185-2138-4C76-8686-4216A3EE9432}" type="pres">
      <dgm:prSet presAssocID="{031CB60A-AA78-4EAE-AF08-BCE103F0330B}" presName="connectorText" presStyleLbl="sibTrans2D1" presStyleIdx="0" presStyleCnt="5"/>
      <dgm:spPr/>
    </dgm:pt>
    <dgm:pt modelId="{4B302697-7227-4437-BA91-0A958247F4BF}" type="pres">
      <dgm:prSet presAssocID="{ABB19E1E-7746-466B-AFA6-77FF939C6EAD}" presName="node" presStyleLbl="node1" presStyleIdx="1" presStyleCnt="5">
        <dgm:presLayoutVars>
          <dgm:bulletEnabled val="1"/>
        </dgm:presLayoutVars>
      </dgm:prSet>
      <dgm:spPr/>
    </dgm:pt>
    <dgm:pt modelId="{63284585-C999-48D7-AE64-EEF030540468}" type="pres">
      <dgm:prSet presAssocID="{8E559E49-75C6-4049-ADC5-7F3CA1D8F423}" presName="sibTrans" presStyleLbl="sibTrans2D1" presStyleIdx="1" presStyleCnt="5"/>
      <dgm:spPr/>
    </dgm:pt>
    <dgm:pt modelId="{BE8F704A-514F-4C21-BC8B-2F37A04ED8BC}" type="pres">
      <dgm:prSet presAssocID="{8E559E49-75C6-4049-ADC5-7F3CA1D8F423}" presName="connectorText" presStyleLbl="sibTrans2D1" presStyleIdx="1" presStyleCnt="5"/>
      <dgm:spPr/>
    </dgm:pt>
    <dgm:pt modelId="{2175E2AF-761E-4520-A4E3-EECD2195CCD3}" type="pres">
      <dgm:prSet presAssocID="{FCBDE5C1-AE3C-4E2D-8D41-1574454576B8}" presName="node" presStyleLbl="node1" presStyleIdx="2" presStyleCnt="5">
        <dgm:presLayoutVars>
          <dgm:bulletEnabled val="1"/>
        </dgm:presLayoutVars>
      </dgm:prSet>
      <dgm:spPr/>
    </dgm:pt>
    <dgm:pt modelId="{BD5BE9B5-4273-4D7B-97FD-8E622B4928A7}" type="pres">
      <dgm:prSet presAssocID="{90F22CD7-38B1-4F03-B81D-3B5EB2D88944}" presName="sibTrans" presStyleLbl="sibTrans2D1" presStyleIdx="2" presStyleCnt="5"/>
      <dgm:spPr/>
    </dgm:pt>
    <dgm:pt modelId="{489ACC58-DE2F-4BDE-ACDF-3F5BF1A45192}" type="pres">
      <dgm:prSet presAssocID="{90F22CD7-38B1-4F03-B81D-3B5EB2D88944}" presName="connectorText" presStyleLbl="sibTrans2D1" presStyleIdx="2" presStyleCnt="5"/>
      <dgm:spPr/>
    </dgm:pt>
    <dgm:pt modelId="{4B16616A-B0C6-4ECB-BC58-77942313BD98}" type="pres">
      <dgm:prSet presAssocID="{83E0A783-75EF-4131-B0BF-250DF9F080D8}" presName="node" presStyleLbl="node1" presStyleIdx="3" presStyleCnt="5">
        <dgm:presLayoutVars>
          <dgm:bulletEnabled val="1"/>
        </dgm:presLayoutVars>
      </dgm:prSet>
      <dgm:spPr/>
    </dgm:pt>
    <dgm:pt modelId="{BBDD302F-C328-44ED-997C-946D71F15F99}" type="pres">
      <dgm:prSet presAssocID="{C38E8E14-5B37-4C3B-AE5B-D2DC6053C394}" presName="sibTrans" presStyleLbl="sibTrans2D1" presStyleIdx="3" presStyleCnt="5"/>
      <dgm:spPr/>
    </dgm:pt>
    <dgm:pt modelId="{C18AE952-B3AC-436B-8A4F-87E84BF28E70}" type="pres">
      <dgm:prSet presAssocID="{C38E8E14-5B37-4C3B-AE5B-D2DC6053C394}" presName="connectorText" presStyleLbl="sibTrans2D1" presStyleIdx="3" presStyleCnt="5"/>
      <dgm:spPr/>
    </dgm:pt>
    <dgm:pt modelId="{A4FA5607-512E-45CD-98DC-6EE8BF6E1368}" type="pres">
      <dgm:prSet presAssocID="{42512554-BA45-4C8B-8D6A-3883F8ADA149}" presName="node" presStyleLbl="node1" presStyleIdx="4" presStyleCnt="5">
        <dgm:presLayoutVars>
          <dgm:bulletEnabled val="1"/>
        </dgm:presLayoutVars>
      </dgm:prSet>
      <dgm:spPr/>
    </dgm:pt>
    <dgm:pt modelId="{DFBA7454-EF2E-4559-AC6A-81DF2809CB67}" type="pres">
      <dgm:prSet presAssocID="{2B5B7D09-C824-4A4A-8BEB-E0AE85097E69}" presName="sibTrans" presStyleLbl="sibTrans2D1" presStyleIdx="4" presStyleCnt="5"/>
      <dgm:spPr/>
    </dgm:pt>
    <dgm:pt modelId="{772DBF73-3E1B-4F2F-9DC5-2E3B326C4252}" type="pres">
      <dgm:prSet presAssocID="{2B5B7D09-C824-4A4A-8BEB-E0AE85097E69}" presName="connectorText" presStyleLbl="sibTrans2D1" presStyleIdx="4" presStyleCnt="5"/>
      <dgm:spPr/>
    </dgm:pt>
  </dgm:ptLst>
  <dgm:cxnLst>
    <dgm:cxn modelId="{B54D7202-2DCF-4E66-8143-64E277C6FD0A}" type="presOf" srcId="{8E559E49-75C6-4049-ADC5-7F3CA1D8F423}" destId="{BE8F704A-514F-4C21-BC8B-2F37A04ED8BC}" srcOrd="1" destOrd="0" presId="urn:microsoft.com/office/officeart/2005/8/layout/cycle2"/>
    <dgm:cxn modelId="{D8150D04-9AE0-4635-893F-A9C48BB0A7C6}" type="presOf" srcId="{031CB60A-AA78-4EAE-AF08-BCE103F0330B}" destId="{A334999B-59A9-42ED-AED9-CBBBC40A4AE2}" srcOrd="0" destOrd="0" presId="urn:microsoft.com/office/officeart/2005/8/layout/cycle2"/>
    <dgm:cxn modelId="{A10FE90E-69F1-4BFE-9EBA-E5B2C62FFF51}" type="presOf" srcId="{90F22CD7-38B1-4F03-B81D-3B5EB2D88944}" destId="{489ACC58-DE2F-4BDE-ACDF-3F5BF1A45192}" srcOrd="1" destOrd="0" presId="urn:microsoft.com/office/officeart/2005/8/layout/cycle2"/>
    <dgm:cxn modelId="{3B719022-B98D-4962-9960-045A2FBC16DD}" type="presOf" srcId="{90F22CD7-38B1-4F03-B81D-3B5EB2D88944}" destId="{BD5BE9B5-4273-4D7B-97FD-8E622B4928A7}" srcOrd="0" destOrd="0" presId="urn:microsoft.com/office/officeart/2005/8/layout/cycle2"/>
    <dgm:cxn modelId="{D9087F24-0B05-4B42-A1D8-962171FF949A}" type="presOf" srcId="{C38E8E14-5B37-4C3B-AE5B-D2DC6053C394}" destId="{C18AE952-B3AC-436B-8A4F-87E84BF28E70}" srcOrd="1" destOrd="0" presId="urn:microsoft.com/office/officeart/2005/8/layout/cycle2"/>
    <dgm:cxn modelId="{3227A12A-F803-4EA1-84B1-7317FAD798E1}" type="presOf" srcId="{49403618-7598-4890-9A38-D37D8B848D97}" destId="{75B0DBEA-0140-4B0E-833E-2EF3B3981A5E}" srcOrd="0" destOrd="0" presId="urn:microsoft.com/office/officeart/2005/8/layout/cycle2"/>
    <dgm:cxn modelId="{6AD00D2E-CFF1-4F0D-BD9A-445C5F8331F7}" type="presOf" srcId="{ABB19E1E-7746-466B-AFA6-77FF939C6EAD}" destId="{4B302697-7227-4437-BA91-0A958247F4BF}" srcOrd="0" destOrd="0" presId="urn:microsoft.com/office/officeart/2005/8/layout/cycle2"/>
    <dgm:cxn modelId="{EE19F83E-F5C1-445C-BC22-38976CAEBFAF}" type="presOf" srcId="{FCBDE5C1-AE3C-4E2D-8D41-1574454576B8}" destId="{2175E2AF-761E-4520-A4E3-EECD2195CCD3}" srcOrd="0" destOrd="0" presId="urn:microsoft.com/office/officeart/2005/8/layout/cycle2"/>
    <dgm:cxn modelId="{9F28333F-2C42-455E-A5EC-9CDD6EB6B8B2}" type="presOf" srcId="{2B5B7D09-C824-4A4A-8BEB-E0AE85097E69}" destId="{DFBA7454-EF2E-4559-AC6A-81DF2809CB67}" srcOrd="0" destOrd="0" presId="urn:microsoft.com/office/officeart/2005/8/layout/cycle2"/>
    <dgm:cxn modelId="{CDCE603F-F7C3-4195-AC76-3F4CB9B4F4C3}" type="presOf" srcId="{2B5B7D09-C824-4A4A-8BEB-E0AE85097E69}" destId="{772DBF73-3E1B-4F2F-9DC5-2E3B326C4252}" srcOrd="1" destOrd="0" presId="urn:microsoft.com/office/officeart/2005/8/layout/cycle2"/>
    <dgm:cxn modelId="{B27E8A5B-AAA1-4C4D-B68D-E65086A9C00C}" type="presOf" srcId="{C38E8E14-5B37-4C3B-AE5B-D2DC6053C394}" destId="{BBDD302F-C328-44ED-997C-946D71F15F99}" srcOrd="0" destOrd="0" presId="urn:microsoft.com/office/officeart/2005/8/layout/cycle2"/>
    <dgm:cxn modelId="{23413D42-64D6-4784-A5C5-0CA1B785D134}" srcId="{83EE31C1-87E8-40D8-88AB-510ABB92D9A7}" destId="{FCBDE5C1-AE3C-4E2D-8D41-1574454576B8}" srcOrd="2" destOrd="0" parTransId="{590A04E6-532D-4EC6-99E2-6B21230CDCCB}" sibTransId="{90F22CD7-38B1-4F03-B81D-3B5EB2D88944}"/>
    <dgm:cxn modelId="{31905A42-9C8D-403A-95F4-80EC8B5B9CC6}" srcId="{83EE31C1-87E8-40D8-88AB-510ABB92D9A7}" destId="{ABB19E1E-7746-466B-AFA6-77FF939C6EAD}" srcOrd="1" destOrd="0" parTransId="{08B8CC59-BB75-459B-ADCC-F718B3E0A12D}" sibTransId="{8E559E49-75C6-4049-ADC5-7F3CA1D8F423}"/>
    <dgm:cxn modelId="{933F9A49-169C-4B77-869B-A465BD7544B6}" srcId="{83EE31C1-87E8-40D8-88AB-510ABB92D9A7}" destId="{83E0A783-75EF-4131-B0BF-250DF9F080D8}" srcOrd="3" destOrd="0" parTransId="{C9393D87-F525-434D-ABAA-6A75202B4CF1}" sibTransId="{C38E8E14-5B37-4C3B-AE5B-D2DC6053C394}"/>
    <dgm:cxn modelId="{A5AC144B-378C-447E-8F28-93E4EC0ADF23}" srcId="{83EE31C1-87E8-40D8-88AB-510ABB92D9A7}" destId="{49403618-7598-4890-9A38-D37D8B848D97}" srcOrd="0" destOrd="0" parTransId="{00E8B557-227E-41DC-83AA-3AB5F72CAFA7}" sibTransId="{031CB60A-AA78-4EAE-AF08-BCE103F0330B}"/>
    <dgm:cxn modelId="{2ABF266F-D5BF-49AE-8701-0F4B7E473BF6}" type="presOf" srcId="{83EE31C1-87E8-40D8-88AB-510ABB92D9A7}" destId="{B568E57A-09F6-410B-A759-2C4ED70D1C25}" srcOrd="0" destOrd="0" presId="urn:microsoft.com/office/officeart/2005/8/layout/cycle2"/>
    <dgm:cxn modelId="{4EBA0C8A-F932-472F-ABDE-47CD6198AE40}" type="presOf" srcId="{42512554-BA45-4C8B-8D6A-3883F8ADA149}" destId="{A4FA5607-512E-45CD-98DC-6EE8BF6E1368}" srcOrd="0" destOrd="0" presId="urn:microsoft.com/office/officeart/2005/8/layout/cycle2"/>
    <dgm:cxn modelId="{43F3FC9D-ED25-4B93-9772-4A2EBDD71A6F}" type="presOf" srcId="{031CB60A-AA78-4EAE-AF08-BCE103F0330B}" destId="{EDF49185-2138-4C76-8686-4216A3EE9432}" srcOrd="1" destOrd="0" presId="urn:microsoft.com/office/officeart/2005/8/layout/cycle2"/>
    <dgm:cxn modelId="{8552F0A9-622F-4F6F-81FA-0DBEA8494D96}" type="presOf" srcId="{8E559E49-75C6-4049-ADC5-7F3CA1D8F423}" destId="{63284585-C999-48D7-AE64-EEF030540468}" srcOrd="0" destOrd="0" presId="urn:microsoft.com/office/officeart/2005/8/layout/cycle2"/>
    <dgm:cxn modelId="{7E1353B7-6B48-4C3E-9FBA-D6653FF306B7}" srcId="{83EE31C1-87E8-40D8-88AB-510ABB92D9A7}" destId="{42512554-BA45-4C8B-8D6A-3883F8ADA149}" srcOrd="4" destOrd="0" parTransId="{F93F7A54-0093-4286-ACBC-E79018B60256}" sibTransId="{2B5B7D09-C824-4A4A-8BEB-E0AE85097E69}"/>
    <dgm:cxn modelId="{CFC426CF-AA83-4AC3-8C9D-FF1569CCFED3}" type="presOf" srcId="{83E0A783-75EF-4131-B0BF-250DF9F080D8}" destId="{4B16616A-B0C6-4ECB-BC58-77942313BD98}" srcOrd="0" destOrd="0" presId="urn:microsoft.com/office/officeart/2005/8/layout/cycle2"/>
    <dgm:cxn modelId="{25A2C085-8143-4E03-8D97-D98B408FF628}" type="presParOf" srcId="{B568E57A-09F6-410B-A759-2C4ED70D1C25}" destId="{75B0DBEA-0140-4B0E-833E-2EF3B3981A5E}" srcOrd="0" destOrd="0" presId="urn:microsoft.com/office/officeart/2005/8/layout/cycle2"/>
    <dgm:cxn modelId="{BAB6691A-4AF2-4DDE-91D3-921A78B636CC}" type="presParOf" srcId="{B568E57A-09F6-410B-A759-2C4ED70D1C25}" destId="{A334999B-59A9-42ED-AED9-CBBBC40A4AE2}" srcOrd="1" destOrd="0" presId="urn:microsoft.com/office/officeart/2005/8/layout/cycle2"/>
    <dgm:cxn modelId="{64517B62-6507-4A28-8C84-E5E6AE334871}" type="presParOf" srcId="{A334999B-59A9-42ED-AED9-CBBBC40A4AE2}" destId="{EDF49185-2138-4C76-8686-4216A3EE9432}" srcOrd="0" destOrd="0" presId="urn:microsoft.com/office/officeart/2005/8/layout/cycle2"/>
    <dgm:cxn modelId="{DC7A91F1-58E9-4BB8-A65A-255E74DC5F80}" type="presParOf" srcId="{B568E57A-09F6-410B-A759-2C4ED70D1C25}" destId="{4B302697-7227-4437-BA91-0A958247F4BF}" srcOrd="2" destOrd="0" presId="urn:microsoft.com/office/officeart/2005/8/layout/cycle2"/>
    <dgm:cxn modelId="{A24F1474-29EC-46E7-B143-45D50F29B337}" type="presParOf" srcId="{B568E57A-09F6-410B-A759-2C4ED70D1C25}" destId="{63284585-C999-48D7-AE64-EEF030540468}" srcOrd="3" destOrd="0" presId="urn:microsoft.com/office/officeart/2005/8/layout/cycle2"/>
    <dgm:cxn modelId="{3535F619-F9E0-4898-9C2F-F8B3C0450523}" type="presParOf" srcId="{63284585-C999-48D7-AE64-EEF030540468}" destId="{BE8F704A-514F-4C21-BC8B-2F37A04ED8BC}" srcOrd="0" destOrd="0" presId="urn:microsoft.com/office/officeart/2005/8/layout/cycle2"/>
    <dgm:cxn modelId="{ED2F04AE-455D-4DC2-878A-6ED22B17C908}" type="presParOf" srcId="{B568E57A-09F6-410B-A759-2C4ED70D1C25}" destId="{2175E2AF-761E-4520-A4E3-EECD2195CCD3}" srcOrd="4" destOrd="0" presId="urn:microsoft.com/office/officeart/2005/8/layout/cycle2"/>
    <dgm:cxn modelId="{DD0B198B-55BE-4C7A-9763-6E86641D0E85}" type="presParOf" srcId="{B568E57A-09F6-410B-A759-2C4ED70D1C25}" destId="{BD5BE9B5-4273-4D7B-97FD-8E622B4928A7}" srcOrd="5" destOrd="0" presId="urn:microsoft.com/office/officeart/2005/8/layout/cycle2"/>
    <dgm:cxn modelId="{1DBEB068-657F-470B-9DBE-E310B8650D03}" type="presParOf" srcId="{BD5BE9B5-4273-4D7B-97FD-8E622B4928A7}" destId="{489ACC58-DE2F-4BDE-ACDF-3F5BF1A45192}" srcOrd="0" destOrd="0" presId="urn:microsoft.com/office/officeart/2005/8/layout/cycle2"/>
    <dgm:cxn modelId="{A41C65C6-B9C2-4809-B8B6-97701D4BC68B}" type="presParOf" srcId="{B568E57A-09F6-410B-A759-2C4ED70D1C25}" destId="{4B16616A-B0C6-4ECB-BC58-77942313BD98}" srcOrd="6" destOrd="0" presId="urn:microsoft.com/office/officeart/2005/8/layout/cycle2"/>
    <dgm:cxn modelId="{BADA57ED-394F-412A-8698-F8AA5FE9F6C7}" type="presParOf" srcId="{B568E57A-09F6-410B-A759-2C4ED70D1C25}" destId="{BBDD302F-C328-44ED-997C-946D71F15F99}" srcOrd="7" destOrd="0" presId="urn:microsoft.com/office/officeart/2005/8/layout/cycle2"/>
    <dgm:cxn modelId="{0B135AE0-754F-4434-B9DF-77F359F27849}" type="presParOf" srcId="{BBDD302F-C328-44ED-997C-946D71F15F99}" destId="{C18AE952-B3AC-436B-8A4F-87E84BF28E70}" srcOrd="0" destOrd="0" presId="urn:microsoft.com/office/officeart/2005/8/layout/cycle2"/>
    <dgm:cxn modelId="{9FF32AD1-75B8-402D-AAA3-B7CE0E9F46D6}" type="presParOf" srcId="{B568E57A-09F6-410B-A759-2C4ED70D1C25}" destId="{A4FA5607-512E-45CD-98DC-6EE8BF6E1368}" srcOrd="8" destOrd="0" presId="urn:microsoft.com/office/officeart/2005/8/layout/cycle2"/>
    <dgm:cxn modelId="{882412E7-32E3-4A29-9CFE-79A55D87536F}" type="presParOf" srcId="{B568E57A-09F6-410B-A759-2C4ED70D1C25}" destId="{DFBA7454-EF2E-4559-AC6A-81DF2809CB67}" srcOrd="9" destOrd="0" presId="urn:microsoft.com/office/officeart/2005/8/layout/cycle2"/>
    <dgm:cxn modelId="{2D5E7CF6-EBBC-471F-9DCB-E58AD3F12F30}" type="presParOf" srcId="{DFBA7454-EF2E-4559-AC6A-81DF2809CB67}" destId="{772DBF73-3E1B-4F2F-9DC5-2E3B326C4252}" srcOrd="0" destOrd="0" presId="urn:microsoft.com/office/officeart/2005/8/layout/cycle2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3EE31C1-87E8-40D8-88AB-510ABB92D9A7}" type="doc">
      <dgm:prSet loTypeId="urn:microsoft.com/office/officeart/2005/8/layout/cycle2" loCatId="cycle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49403618-7598-4890-9A38-D37D8B848D97}">
      <dgm:prSet phldrT="[Текст]" custT="1"/>
      <dgm:spPr>
        <a:solidFill>
          <a:srgbClr val="FE007A"/>
        </a:solidFill>
      </dgm:spPr>
      <dgm:t>
        <a:bodyPr/>
        <a:lstStyle/>
        <a:p>
          <a:r>
            <a:rPr lang="ru-RU" sz="1400" dirty="0">
              <a:latin typeface="Century Gothic" panose="020B0502020202020204" pitchFamily="34" charset="0"/>
            </a:rPr>
            <a:t>беседа, заполнение карты осмотра</a:t>
          </a:r>
        </a:p>
      </dgm:t>
    </dgm:pt>
    <dgm:pt modelId="{00E8B557-227E-41DC-83AA-3AB5F72CAFA7}" type="parTrans" cxnId="{A5AC144B-378C-447E-8F28-93E4EC0ADF23}">
      <dgm:prSet/>
      <dgm:spPr/>
      <dgm:t>
        <a:bodyPr/>
        <a:lstStyle/>
        <a:p>
          <a:endParaRPr lang="ru-RU" sz="1400">
            <a:latin typeface="Century Gothic" panose="020B0502020202020204" pitchFamily="34" charset="0"/>
          </a:endParaRPr>
        </a:p>
      </dgm:t>
    </dgm:pt>
    <dgm:pt modelId="{031CB60A-AA78-4EAE-AF08-BCE103F0330B}" type="sibTrans" cxnId="{A5AC144B-378C-447E-8F28-93E4EC0ADF23}">
      <dgm:prSet custT="1"/>
      <dgm:spPr>
        <a:solidFill>
          <a:srgbClr val="ACAED7"/>
        </a:solidFill>
      </dgm:spPr>
      <dgm:t>
        <a:bodyPr/>
        <a:lstStyle/>
        <a:p>
          <a:endParaRPr lang="ru-RU" sz="1400" dirty="0">
            <a:latin typeface="Century Gothic" panose="020B0502020202020204" pitchFamily="34" charset="0"/>
          </a:endParaRPr>
        </a:p>
      </dgm:t>
    </dgm:pt>
    <dgm:pt modelId="{83E0A783-75EF-4131-B0BF-250DF9F080D8}">
      <dgm:prSet phldrT="[Текст]" custT="1"/>
      <dgm:spPr>
        <a:solidFill>
          <a:srgbClr val="FE007A"/>
        </a:solidFill>
      </dgm:spPr>
      <dgm:t>
        <a:bodyPr/>
        <a:lstStyle/>
        <a:p>
          <a:r>
            <a:rPr lang="ru-RU" sz="1400" dirty="0">
              <a:latin typeface="Century Gothic" panose="020B0502020202020204" pitchFamily="34" charset="0"/>
            </a:rPr>
            <a:t>рекомендации домашнего ухода</a:t>
          </a:r>
        </a:p>
      </dgm:t>
    </dgm:pt>
    <dgm:pt modelId="{C9393D87-F525-434D-ABAA-6A75202B4CF1}" type="parTrans" cxnId="{933F9A49-169C-4B77-869B-A465BD7544B6}">
      <dgm:prSet/>
      <dgm:spPr/>
      <dgm:t>
        <a:bodyPr/>
        <a:lstStyle/>
        <a:p>
          <a:endParaRPr lang="ru-RU" sz="1400">
            <a:latin typeface="Century Gothic" panose="020B0502020202020204" pitchFamily="34" charset="0"/>
          </a:endParaRPr>
        </a:p>
      </dgm:t>
    </dgm:pt>
    <dgm:pt modelId="{C38E8E14-5B37-4C3B-AE5B-D2DC6053C394}" type="sibTrans" cxnId="{933F9A49-169C-4B77-869B-A465BD7544B6}">
      <dgm:prSet custT="1"/>
      <dgm:spPr>
        <a:solidFill>
          <a:srgbClr val="ACAED7"/>
        </a:solidFill>
      </dgm:spPr>
      <dgm:t>
        <a:bodyPr/>
        <a:lstStyle/>
        <a:p>
          <a:endParaRPr lang="ru-RU" sz="1400">
            <a:latin typeface="Century Gothic" panose="020B0502020202020204" pitchFamily="34" charset="0"/>
          </a:endParaRPr>
        </a:p>
      </dgm:t>
    </dgm:pt>
    <dgm:pt modelId="{42512554-BA45-4C8B-8D6A-3883F8ADA149}">
      <dgm:prSet phldrT="[Текст]" custT="1"/>
      <dgm:spPr>
        <a:solidFill>
          <a:srgbClr val="FE007A"/>
        </a:solidFill>
      </dgm:spPr>
      <dgm:t>
        <a:bodyPr/>
        <a:lstStyle/>
        <a:p>
          <a:r>
            <a:rPr lang="ru-RU" sz="1400" dirty="0">
              <a:latin typeface="Century Gothic" panose="020B0502020202020204" pitchFamily="34" charset="0"/>
            </a:rPr>
            <a:t>контроль за состоянием кожи</a:t>
          </a:r>
        </a:p>
      </dgm:t>
    </dgm:pt>
    <dgm:pt modelId="{F93F7A54-0093-4286-ACBC-E79018B60256}" type="parTrans" cxnId="{7E1353B7-6B48-4C3E-9FBA-D6653FF306B7}">
      <dgm:prSet/>
      <dgm:spPr/>
      <dgm:t>
        <a:bodyPr/>
        <a:lstStyle/>
        <a:p>
          <a:endParaRPr lang="ru-RU" sz="1400">
            <a:latin typeface="Century Gothic" panose="020B0502020202020204" pitchFamily="34" charset="0"/>
          </a:endParaRPr>
        </a:p>
      </dgm:t>
    </dgm:pt>
    <dgm:pt modelId="{2B5B7D09-C824-4A4A-8BEB-E0AE85097E69}" type="sibTrans" cxnId="{7E1353B7-6B48-4C3E-9FBA-D6653FF306B7}">
      <dgm:prSet custT="1"/>
      <dgm:spPr>
        <a:solidFill>
          <a:srgbClr val="ACAED7"/>
        </a:solidFill>
      </dgm:spPr>
      <dgm:t>
        <a:bodyPr/>
        <a:lstStyle/>
        <a:p>
          <a:endParaRPr lang="ru-RU" sz="1400">
            <a:latin typeface="Century Gothic" panose="020B0502020202020204" pitchFamily="34" charset="0"/>
          </a:endParaRPr>
        </a:p>
      </dgm:t>
    </dgm:pt>
    <dgm:pt modelId="{ABB19E1E-7746-466B-AFA6-77FF939C6EAD}">
      <dgm:prSet phldrT="[Текст]" custT="1"/>
      <dgm:spPr>
        <a:solidFill>
          <a:srgbClr val="FE007A"/>
        </a:solidFill>
      </dgm:spPr>
      <dgm:t>
        <a:bodyPr/>
        <a:lstStyle/>
        <a:p>
          <a:r>
            <a:rPr lang="ru-RU" sz="1400" dirty="0">
              <a:latin typeface="Century Gothic" panose="020B0502020202020204" pitchFamily="34" charset="0"/>
            </a:rPr>
            <a:t>оценка чувствительности</a:t>
          </a:r>
        </a:p>
      </dgm:t>
    </dgm:pt>
    <dgm:pt modelId="{08B8CC59-BB75-459B-ADCC-F718B3E0A12D}" type="parTrans" cxnId="{31905A42-9C8D-403A-95F4-80EC8B5B9CC6}">
      <dgm:prSet/>
      <dgm:spPr/>
      <dgm:t>
        <a:bodyPr/>
        <a:lstStyle/>
        <a:p>
          <a:endParaRPr lang="ru-RU" sz="1400">
            <a:latin typeface="Century Gothic" panose="020B0502020202020204" pitchFamily="34" charset="0"/>
          </a:endParaRPr>
        </a:p>
      </dgm:t>
    </dgm:pt>
    <dgm:pt modelId="{8E559E49-75C6-4049-ADC5-7F3CA1D8F423}" type="sibTrans" cxnId="{31905A42-9C8D-403A-95F4-80EC8B5B9CC6}">
      <dgm:prSet custT="1"/>
      <dgm:spPr>
        <a:solidFill>
          <a:srgbClr val="ACAED7"/>
        </a:solidFill>
      </dgm:spPr>
      <dgm:t>
        <a:bodyPr/>
        <a:lstStyle/>
        <a:p>
          <a:endParaRPr lang="ru-RU" sz="1400">
            <a:latin typeface="Century Gothic" panose="020B0502020202020204" pitchFamily="34" charset="0"/>
          </a:endParaRPr>
        </a:p>
      </dgm:t>
    </dgm:pt>
    <dgm:pt modelId="{FCBDE5C1-AE3C-4E2D-8D41-1574454576B8}">
      <dgm:prSet phldrT="[Текст]" custT="1"/>
      <dgm:spPr>
        <a:solidFill>
          <a:srgbClr val="FE007A"/>
        </a:solidFill>
      </dgm:spPr>
      <dgm:t>
        <a:bodyPr/>
        <a:lstStyle/>
        <a:p>
          <a:r>
            <a:rPr lang="ru-RU" sz="1400" dirty="0">
              <a:latin typeface="Century Gothic" panose="020B0502020202020204" pitchFamily="34" charset="0"/>
            </a:rPr>
            <a:t>обработка кожи стопы, ногтей</a:t>
          </a:r>
        </a:p>
      </dgm:t>
    </dgm:pt>
    <dgm:pt modelId="{590A04E6-532D-4EC6-99E2-6B21230CDCCB}" type="parTrans" cxnId="{23413D42-64D6-4784-A5C5-0CA1B785D134}">
      <dgm:prSet/>
      <dgm:spPr/>
      <dgm:t>
        <a:bodyPr/>
        <a:lstStyle/>
        <a:p>
          <a:endParaRPr lang="ru-RU" sz="1400">
            <a:latin typeface="Century Gothic" panose="020B0502020202020204" pitchFamily="34" charset="0"/>
          </a:endParaRPr>
        </a:p>
      </dgm:t>
    </dgm:pt>
    <dgm:pt modelId="{90F22CD7-38B1-4F03-B81D-3B5EB2D88944}" type="sibTrans" cxnId="{23413D42-64D6-4784-A5C5-0CA1B785D134}">
      <dgm:prSet custT="1"/>
      <dgm:spPr>
        <a:solidFill>
          <a:srgbClr val="ACAED7"/>
        </a:solidFill>
      </dgm:spPr>
      <dgm:t>
        <a:bodyPr/>
        <a:lstStyle/>
        <a:p>
          <a:endParaRPr lang="ru-RU" sz="1400">
            <a:latin typeface="Century Gothic" panose="020B0502020202020204" pitchFamily="34" charset="0"/>
          </a:endParaRPr>
        </a:p>
      </dgm:t>
    </dgm:pt>
    <dgm:pt modelId="{B568E57A-09F6-410B-A759-2C4ED70D1C25}" type="pres">
      <dgm:prSet presAssocID="{83EE31C1-87E8-40D8-88AB-510ABB92D9A7}" presName="cycle" presStyleCnt="0">
        <dgm:presLayoutVars>
          <dgm:dir/>
          <dgm:resizeHandles val="exact"/>
        </dgm:presLayoutVars>
      </dgm:prSet>
      <dgm:spPr/>
    </dgm:pt>
    <dgm:pt modelId="{75B0DBEA-0140-4B0E-833E-2EF3B3981A5E}" type="pres">
      <dgm:prSet presAssocID="{49403618-7598-4890-9A38-D37D8B848D97}" presName="node" presStyleLbl="node1" presStyleIdx="0" presStyleCnt="5">
        <dgm:presLayoutVars>
          <dgm:bulletEnabled val="1"/>
        </dgm:presLayoutVars>
      </dgm:prSet>
      <dgm:spPr/>
    </dgm:pt>
    <dgm:pt modelId="{A334999B-59A9-42ED-AED9-CBBBC40A4AE2}" type="pres">
      <dgm:prSet presAssocID="{031CB60A-AA78-4EAE-AF08-BCE103F0330B}" presName="sibTrans" presStyleLbl="sibTrans2D1" presStyleIdx="0" presStyleCnt="5"/>
      <dgm:spPr/>
    </dgm:pt>
    <dgm:pt modelId="{EDF49185-2138-4C76-8686-4216A3EE9432}" type="pres">
      <dgm:prSet presAssocID="{031CB60A-AA78-4EAE-AF08-BCE103F0330B}" presName="connectorText" presStyleLbl="sibTrans2D1" presStyleIdx="0" presStyleCnt="5"/>
      <dgm:spPr/>
    </dgm:pt>
    <dgm:pt modelId="{4B302697-7227-4437-BA91-0A958247F4BF}" type="pres">
      <dgm:prSet presAssocID="{ABB19E1E-7746-466B-AFA6-77FF939C6EAD}" presName="node" presStyleLbl="node1" presStyleIdx="1" presStyleCnt="5">
        <dgm:presLayoutVars>
          <dgm:bulletEnabled val="1"/>
        </dgm:presLayoutVars>
      </dgm:prSet>
      <dgm:spPr/>
    </dgm:pt>
    <dgm:pt modelId="{63284585-C999-48D7-AE64-EEF030540468}" type="pres">
      <dgm:prSet presAssocID="{8E559E49-75C6-4049-ADC5-7F3CA1D8F423}" presName="sibTrans" presStyleLbl="sibTrans2D1" presStyleIdx="1" presStyleCnt="5"/>
      <dgm:spPr/>
    </dgm:pt>
    <dgm:pt modelId="{BE8F704A-514F-4C21-BC8B-2F37A04ED8BC}" type="pres">
      <dgm:prSet presAssocID="{8E559E49-75C6-4049-ADC5-7F3CA1D8F423}" presName="connectorText" presStyleLbl="sibTrans2D1" presStyleIdx="1" presStyleCnt="5"/>
      <dgm:spPr/>
    </dgm:pt>
    <dgm:pt modelId="{2175E2AF-761E-4520-A4E3-EECD2195CCD3}" type="pres">
      <dgm:prSet presAssocID="{FCBDE5C1-AE3C-4E2D-8D41-1574454576B8}" presName="node" presStyleLbl="node1" presStyleIdx="2" presStyleCnt="5">
        <dgm:presLayoutVars>
          <dgm:bulletEnabled val="1"/>
        </dgm:presLayoutVars>
      </dgm:prSet>
      <dgm:spPr/>
    </dgm:pt>
    <dgm:pt modelId="{BD5BE9B5-4273-4D7B-97FD-8E622B4928A7}" type="pres">
      <dgm:prSet presAssocID="{90F22CD7-38B1-4F03-B81D-3B5EB2D88944}" presName="sibTrans" presStyleLbl="sibTrans2D1" presStyleIdx="2" presStyleCnt="5"/>
      <dgm:spPr/>
    </dgm:pt>
    <dgm:pt modelId="{489ACC58-DE2F-4BDE-ACDF-3F5BF1A45192}" type="pres">
      <dgm:prSet presAssocID="{90F22CD7-38B1-4F03-B81D-3B5EB2D88944}" presName="connectorText" presStyleLbl="sibTrans2D1" presStyleIdx="2" presStyleCnt="5"/>
      <dgm:spPr/>
    </dgm:pt>
    <dgm:pt modelId="{4B16616A-B0C6-4ECB-BC58-77942313BD98}" type="pres">
      <dgm:prSet presAssocID="{83E0A783-75EF-4131-B0BF-250DF9F080D8}" presName="node" presStyleLbl="node1" presStyleIdx="3" presStyleCnt="5">
        <dgm:presLayoutVars>
          <dgm:bulletEnabled val="1"/>
        </dgm:presLayoutVars>
      </dgm:prSet>
      <dgm:spPr/>
    </dgm:pt>
    <dgm:pt modelId="{BBDD302F-C328-44ED-997C-946D71F15F99}" type="pres">
      <dgm:prSet presAssocID="{C38E8E14-5B37-4C3B-AE5B-D2DC6053C394}" presName="sibTrans" presStyleLbl="sibTrans2D1" presStyleIdx="3" presStyleCnt="5"/>
      <dgm:spPr/>
    </dgm:pt>
    <dgm:pt modelId="{C18AE952-B3AC-436B-8A4F-87E84BF28E70}" type="pres">
      <dgm:prSet presAssocID="{C38E8E14-5B37-4C3B-AE5B-D2DC6053C394}" presName="connectorText" presStyleLbl="sibTrans2D1" presStyleIdx="3" presStyleCnt="5"/>
      <dgm:spPr/>
    </dgm:pt>
    <dgm:pt modelId="{A4FA5607-512E-45CD-98DC-6EE8BF6E1368}" type="pres">
      <dgm:prSet presAssocID="{42512554-BA45-4C8B-8D6A-3883F8ADA149}" presName="node" presStyleLbl="node1" presStyleIdx="4" presStyleCnt="5">
        <dgm:presLayoutVars>
          <dgm:bulletEnabled val="1"/>
        </dgm:presLayoutVars>
      </dgm:prSet>
      <dgm:spPr/>
    </dgm:pt>
    <dgm:pt modelId="{DFBA7454-EF2E-4559-AC6A-81DF2809CB67}" type="pres">
      <dgm:prSet presAssocID="{2B5B7D09-C824-4A4A-8BEB-E0AE85097E69}" presName="sibTrans" presStyleLbl="sibTrans2D1" presStyleIdx="4" presStyleCnt="5"/>
      <dgm:spPr/>
    </dgm:pt>
    <dgm:pt modelId="{772DBF73-3E1B-4F2F-9DC5-2E3B326C4252}" type="pres">
      <dgm:prSet presAssocID="{2B5B7D09-C824-4A4A-8BEB-E0AE85097E69}" presName="connectorText" presStyleLbl="sibTrans2D1" presStyleIdx="4" presStyleCnt="5"/>
      <dgm:spPr/>
    </dgm:pt>
  </dgm:ptLst>
  <dgm:cxnLst>
    <dgm:cxn modelId="{B54D7202-2DCF-4E66-8143-64E277C6FD0A}" type="presOf" srcId="{8E559E49-75C6-4049-ADC5-7F3CA1D8F423}" destId="{BE8F704A-514F-4C21-BC8B-2F37A04ED8BC}" srcOrd="1" destOrd="0" presId="urn:microsoft.com/office/officeart/2005/8/layout/cycle2"/>
    <dgm:cxn modelId="{D8150D04-9AE0-4635-893F-A9C48BB0A7C6}" type="presOf" srcId="{031CB60A-AA78-4EAE-AF08-BCE103F0330B}" destId="{A334999B-59A9-42ED-AED9-CBBBC40A4AE2}" srcOrd="0" destOrd="0" presId="urn:microsoft.com/office/officeart/2005/8/layout/cycle2"/>
    <dgm:cxn modelId="{A10FE90E-69F1-4BFE-9EBA-E5B2C62FFF51}" type="presOf" srcId="{90F22CD7-38B1-4F03-B81D-3B5EB2D88944}" destId="{489ACC58-DE2F-4BDE-ACDF-3F5BF1A45192}" srcOrd="1" destOrd="0" presId="urn:microsoft.com/office/officeart/2005/8/layout/cycle2"/>
    <dgm:cxn modelId="{3B719022-B98D-4962-9960-045A2FBC16DD}" type="presOf" srcId="{90F22CD7-38B1-4F03-B81D-3B5EB2D88944}" destId="{BD5BE9B5-4273-4D7B-97FD-8E622B4928A7}" srcOrd="0" destOrd="0" presId="urn:microsoft.com/office/officeart/2005/8/layout/cycle2"/>
    <dgm:cxn modelId="{D9087F24-0B05-4B42-A1D8-962171FF949A}" type="presOf" srcId="{C38E8E14-5B37-4C3B-AE5B-D2DC6053C394}" destId="{C18AE952-B3AC-436B-8A4F-87E84BF28E70}" srcOrd="1" destOrd="0" presId="urn:microsoft.com/office/officeart/2005/8/layout/cycle2"/>
    <dgm:cxn modelId="{3227A12A-F803-4EA1-84B1-7317FAD798E1}" type="presOf" srcId="{49403618-7598-4890-9A38-D37D8B848D97}" destId="{75B0DBEA-0140-4B0E-833E-2EF3B3981A5E}" srcOrd="0" destOrd="0" presId="urn:microsoft.com/office/officeart/2005/8/layout/cycle2"/>
    <dgm:cxn modelId="{6AD00D2E-CFF1-4F0D-BD9A-445C5F8331F7}" type="presOf" srcId="{ABB19E1E-7746-466B-AFA6-77FF939C6EAD}" destId="{4B302697-7227-4437-BA91-0A958247F4BF}" srcOrd="0" destOrd="0" presId="urn:microsoft.com/office/officeart/2005/8/layout/cycle2"/>
    <dgm:cxn modelId="{EE19F83E-F5C1-445C-BC22-38976CAEBFAF}" type="presOf" srcId="{FCBDE5C1-AE3C-4E2D-8D41-1574454576B8}" destId="{2175E2AF-761E-4520-A4E3-EECD2195CCD3}" srcOrd="0" destOrd="0" presId="urn:microsoft.com/office/officeart/2005/8/layout/cycle2"/>
    <dgm:cxn modelId="{9F28333F-2C42-455E-A5EC-9CDD6EB6B8B2}" type="presOf" srcId="{2B5B7D09-C824-4A4A-8BEB-E0AE85097E69}" destId="{DFBA7454-EF2E-4559-AC6A-81DF2809CB67}" srcOrd="0" destOrd="0" presId="urn:microsoft.com/office/officeart/2005/8/layout/cycle2"/>
    <dgm:cxn modelId="{CDCE603F-F7C3-4195-AC76-3F4CB9B4F4C3}" type="presOf" srcId="{2B5B7D09-C824-4A4A-8BEB-E0AE85097E69}" destId="{772DBF73-3E1B-4F2F-9DC5-2E3B326C4252}" srcOrd="1" destOrd="0" presId="urn:microsoft.com/office/officeart/2005/8/layout/cycle2"/>
    <dgm:cxn modelId="{B27E8A5B-AAA1-4C4D-B68D-E65086A9C00C}" type="presOf" srcId="{C38E8E14-5B37-4C3B-AE5B-D2DC6053C394}" destId="{BBDD302F-C328-44ED-997C-946D71F15F99}" srcOrd="0" destOrd="0" presId="urn:microsoft.com/office/officeart/2005/8/layout/cycle2"/>
    <dgm:cxn modelId="{23413D42-64D6-4784-A5C5-0CA1B785D134}" srcId="{83EE31C1-87E8-40D8-88AB-510ABB92D9A7}" destId="{FCBDE5C1-AE3C-4E2D-8D41-1574454576B8}" srcOrd="2" destOrd="0" parTransId="{590A04E6-532D-4EC6-99E2-6B21230CDCCB}" sibTransId="{90F22CD7-38B1-4F03-B81D-3B5EB2D88944}"/>
    <dgm:cxn modelId="{31905A42-9C8D-403A-95F4-80EC8B5B9CC6}" srcId="{83EE31C1-87E8-40D8-88AB-510ABB92D9A7}" destId="{ABB19E1E-7746-466B-AFA6-77FF939C6EAD}" srcOrd="1" destOrd="0" parTransId="{08B8CC59-BB75-459B-ADCC-F718B3E0A12D}" sibTransId="{8E559E49-75C6-4049-ADC5-7F3CA1D8F423}"/>
    <dgm:cxn modelId="{933F9A49-169C-4B77-869B-A465BD7544B6}" srcId="{83EE31C1-87E8-40D8-88AB-510ABB92D9A7}" destId="{83E0A783-75EF-4131-B0BF-250DF9F080D8}" srcOrd="3" destOrd="0" parTransId="{C9393D87-F525-434D-ABAA-6A75202B4CF1}" sibTransId="{C38E8E14-5B37-4C3B-AE5B-D2DC6053C394}"/>
    <dgm:cxn modelId="{A5AC144B-378C-447E-8F28-93E4EC0ADF23}" srcId="{83EE31C1-87E8-40D8-88AB-510ABB92D9A7}" destId="{49403618-7598-4890-9A38-D37D8B848D97}" srcOrd="0" destOrd="0" parTransId="{00E8B557-227E-41DC-83AA-3AB5F72CAFA7}" sibTransId="{031CB60A-AA78-4EAE-AF08-BCE103F0330B}"/>
    <dgm:cxn modelId="{2ABF266F-D5BF-49AE-8701-0F4B7E473BF6}" type="presOf" srcId="{83EE31C1-87E8-40D8-88AB-510ABB92D9A7}" destId="{B568E57A-09F6-410B-A759-2C4ED70D1C25}" srcOrd="0" destOrd="0" presId="urn:microsoft.com/office/officeart/2005/8/layout/cycle2"/>
    <dgm:cxn modelId="{4EBA0C8A-F932-472F-ABDE-47CD6198AE40}" type="presOf" srcId="{42512554-BA45-4C8B-8D6A-3883F8ADA149}" destId="{A4FA5607-512E-45CD-98DC-6EE8BF6E1368}" srcOrd="0" destOrd="0" presId="urn:microsoft.com/office/officeart/2005/8/layout/cycle2"/>
    <dgm:cxn modelId="{43F3FC9D-ED25-4B93-9772-4A2EBDD71A6F}" type="presOf" srcId="{031CB60A-AA78-4EAE-AF08-BCE103F0330B}" destId="{EDF49185-2138-4C76-8686-4216A3EE9432}" srcOrd="1" destOrd="0" presId="urn:microsoft.com/office/officeart/2005/8/layout/cycle2"/>
    <dgm:cxn modelId="{8552F0A9-622F-4F6F-81FA-0DBEA8494D96}" type="presOf" srcId="{8E559E49-75C6-4049-ADC5-7F3CA1D8F423}" destId="{63284585-C999-48D7-AE64-EEF030540468}" srcOrd="0" destOrd="0" presId="urn:microsoft.com/office/officeart/2005/8/layout/cycle2"/>
    <dgm:cxn modelId="{7E1353B7-6B48-4C3E-9FBA-D6653FF306B7}" srcId="{83EE31C1-87E8-40D8-88AB-510ABB92D9A7}" destId="{42512554-BA45-4C8B-8D6A-3883F8ADA149}" srcOrd="4" destOrd="0" parTransId="{F93F7A54-0093-4286-ACBC-E79018B60256}" sibTransId="{2B5B7D09-C824-4A4A-8BEB-E0AE85097E69}"/>
    <dgm:cxn modelId="{CFC426CF-AA83-4AC3-8C9D-FF1569CCFED3}" type="presOf" srcId="{83E0A783-75EF-4131-B0BF-250DF9F080D8}" destId="{4B16616A-B0C6-4ECB-BC58-77942313BD98}" srcOrd="0" destOrd="0" presId="urn:microsoft.com/office/officeart/2005/8/layout/cycle2"/>
    <dgm:cxn modelId="{25A2C085-8143-4E03-8D97-D98B408FF628}" type="presParOf" srcId="{B568E57A-09F6-410B-A759-2C4ED70D1C25}" destId="{75B0DBEA-0140-4B0E-833E-2EF3B3981A5E}" srcOrd="0" destOrd="0" presId="urn:microsoft.com/office/officeart/2005/8/layout/cycle2"/>
    <dgm:cxn modelId="{BAB6691A-4AF2-4DDE-91D3-921A78B636CC}" type="presParOf" srcId="{B568E57A-09F6-410B-A759-2C4ED70D1C25}" destId="{A334999B-59A9-42ED-AED9-CBBBC40A4AE2}" srcOrd="1" destOrd="0" presId="urn:microsoft.com/office/officeart/2005/8/layout/cycle2"/>
    <dgm:cxn modelId="{64517B62-6507-4A28-8C84-E5E6AE334871}" type="presParOf" srcId="{A334999B-59A9-42ED-AED9-CBBBC40A4AE2}" destId="{EDF49185-2138-4C76-8686-4216A3EE9432}" srcOrd="0" destOrd="0" presId="urn:microsoft.com/office/officeart/2005/8/layout/cycle2"/>
    <dgm:cxn modelId="{DC7A91F1-58E9-4BB8-A65A-255E74DC5F80}" type="presParOf" srcId="{B568E57A-09F6-410B-A759-2C4ED70D1C25}" destId="{4B302697-7227-4437-BA91-0A958247F4BF}" srcOrd="2" destOrd="0" presId="urn:microsoft.com/office/officeart/2005/8/layout/cycle2"/>
    <dgm:cxn modelId="{A24F1474-29EC-46E7-B143-45D50F29B337}" type="presParOf" srcId="{B568E57A-09F6-410B-A759-2C4ED70D1C25}" destId="{63284585-C999-48D7-AE64-EEF030540468}" srcOrd="3" destOrd="0" presId="urn:microsoft.com/office/officeart/2005/8/layout/cycle2"/>
    <dgm:cxn modelId="{3535F619-F9E0-4898-9C2F-F8B3C0450523}" type="presParOf" srcId="{63284585-C999-48D7-AE64-EEF030540468}" destId="{BE8F704A-514F-4C21-BC8B-2F37A04ED8BC}" srcOrd="0" destOrd="0" presId="urn:microsoft.com/office/officeart/2005/8/layout/cycle2"/>
    <dgm:cxn modelId="{ED2F04AE-455D-4DC2-878A-6ED22B17C908}" type="presParOf" srcId="{B568E57A-09F6-410B-A759-2C4ED70D1C25}" destId="{2175E2AF-761E-4520-A4E3-EECD2195CCD3}" srcOrd="4" destOrd="0" presId="urn:microsoft.com/office/officeart/2005/8/layout/cycle2"/>
    <dgm:cxn modelId="{DD0B198B-55BE-4C7A-9763-6E86641D0E85}" type="presParOf" srcId="{B568E57A-09F6-410B-A759-2C4ED70D1C25}" destId="{BD5BE9B5-4273-4D7B-97FD-8E622B4928A7}" srcOrd="5" destOrd="0" presId="urn:microsoft.com/office/officeart/2005/8/layout/cycle2"/>
    <dgm:cxn modelId="{1DBEB068-657F-470B-9DBE-E310B8650D03}" type="presParOf" srcId="{BD5BE9B5-4273-4D7B-97FD-8E622B4928A7}" destId="{489ACC58-DE2F-4BDE-ACDF-3F5BF1A45192}" srcOrd="0" destOrd="0" presId="urn:microsoft.com/office/officeart/2005/8/layout/cycle2"/>
    <dgm:cxn modelId="{A41C65C6-B9C2-4809-B8B6-97701D4BC68B}" type="presParOf" srcId="{B568E57A-09F6-410B-A759-2C4ED70D1C25}" destId="{4B16616A-B0C6-4ECB-BC58-77942313BD98}" srcOrd="6" destOrd="0" presId="urn:microsoft.com/office/officeart/2005/8/layout/cycle2"/>
    <dgm:cxn modelId="{BADA57ED-394F-412A-8698-F8AA5FE9F6C7}" type="presParOf" srcId="{B568E57A-09F6-410B-A759-2C4ED70D1C25}" destId="{BBDD302F-C328-44ED-997C-946D71F15F99}" srcOrd="7" destOrd="0" presId="urn:microsoft.com/office/officeart/2005/8/layout/cycle2"/>
    <dgm:cxn modelId="{0B135AE0-754F-4434-B9DF-77F359F27849}" type="presParOf" srcId="{BBDD302F-C328-44ED-997C-946D71F15F99}" destId="{C18AE952-B3AC-436B-8A4F-87E84BF28E70}" srcOrd="0" destOrd="0" presId="urn:microsoft.com/office/officeart/2005/8/layout/cycle2"/>
    <dgm:cxn modelId="{9FF32AD1-75B8-402D-AAA3-B7CE0E9F46D6}" type="presParOf" srcId="{B568E57A-09F6-410B-A759-2C4ED70D1C25}" destId="{A4FA5607-512E-45CD-98DC-6EE8BF6E1368}" srcOrd="8" destOrd="0" presId="urn:microsoft.com/office/officeart/2005/8/layout/cycle2"/>
    <dgm:cxn modelId="{882412E7-32E3-4A29-9CFE-79A55D87536F}" type="presParOf" srcId="{B568E57A-09F6-410B-A759-2C4ED70D1C25}" destId="{DFBA7454-EF2E-4559-AC6A-81DF2809CB67}" srcOrd="9" destOrd="0" presId="urn:microsoft.com/office/officeart/2005/8/layout/cycle2"/>
    <dgm:cxn modelId="{2D5E7CF6-EBBC-471F-9DCB-E58AD3F12F30}" type="presParOf" srcId="{DFBA7454-EF2E-4559-AC6A-81DF2809CB67}" destId="{772DBF73-3E1B-4F2F-9DC5-2E3B326C4252}" srcOrd="0" destOrd="0" presId="urn:microsoft.com/office/officeart/2005/8/layout/cycle2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32CA1E-2A68-4D02-A959-168A7A1B531E}">
      <dsp:nvSpPr>
        <dsp:cNvPr id="0" name=""/>
        <dsp:cNvSpPr/>
      </dsp:nvSpPr>
      <dsp:spPr>
        <a:xfrm>
          <a:off x="1328251" y="246207"/>
          <a:ext cx="2199531" cy="2234047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baseline="0" dirty="0">
              <a:latin typeface="Century Gothic" panose="020B0502020202020204" pitchFamily="34" charset="0"/>
            </a:rPr>
            <a:t>деформации ногтей</a:t>
          </a:r>
        </a:p>
      </dsp:txBody>
      <dsp:txXfrm>
        <a:off x="2524115" y="658442"/>
        <a:ext cx="746269" cy="744682"/>
      </dsp:txXfrm>
    </dsp:sp>
    <dsp:sp modelId="{0619059A-D997-4315-B5DC-1C9EA07FC3B1}">
      <dsp:nvSpPr>
        <dsp:cNvPr id="0" name=""/>
        <dsp:cNvSpPr/>
      </dsp:nvSpPr>
      <dsp:spPr>
        <a:xfrm>
          <a:off x="1308406" y="253718"/>
          <a:ext cx="2234047" cy="2234047"/>
        </a:xfrm>
        <a:prstGeom prst="pie">
          <a:avLst>
            <a:gd name="adj1" fmla="val 1800000"/>
            <a:gd name="adj2" fmla="val 90000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latin typeface="Century Gothic" panose="020B0502020202020204" pitchFamily="34" charset="0"/>
            </a:rPr>
            <a:t>язвы на стопе</a:t>
          </a:r>
        </a:p>
      </dsp:txBody>
      <dsp:txXfrm>
        <a:off x="1920110" y="1663296"/>
        <a:ext cx="1010640" cy="691490"/>
      </dsp:txXfrm>
    </dsp:sp>
    <dsp:sp modelId="{C1517E2D-CF4A-4B67-BE48-906EE9037B33}">
      <dsp:nvSpPr>
        <dsp:cNvPr id="0" name=""/>
        <dsp:cNvSpPr/>
      </dsp:nvSpPr>
      <dsp:spPr>
        <a:xfrm>
          <a:off x="1329607" y="251462"/>
          <a:ext cx="2234047" cy="2234047"/>
        </a:xfrm>
        <a:prstGeom prst="pie">
          <a:avLst>
            <a:gd name="adj1" fmla="val 9000000"/>
            <a:gd name="adj2" fmla="val 162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latin typeface="Century Gothic" panose="020B0502020202020204" pitchFamily="34" charset="0"/>
            </a:rPr>
            <a:t>ксероз кожи</a:t>
          </a:r>
        </a:p>
      </dsp:txBody>
      <dsp:txXfrm>
        <a:off x="1568970" y="690292"/>
        <a:ext cx="757980" cy="7446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8F81C2-5200-4FA2-BE17-C3B9492D6ABC}">
      <dsp:nvSpPr>
        <dsp:cNvPr id="0" name=""/>
        <dsp:cNvSpPr/>
      </dsp:nvSpPr>
      <dsp:spPr>
        <a:xfrm>
          <a:off x="0" y="0"/>
          <a:ext cx="8087802" cy="3723409"/>
        </a:xfrm>
        <a:prstGeom prst="roundRect">
          <a:avLst>
            <a:gd name="adj" fmla="val 8500"/>
          </a:avLst>
        </a:prstGeom>
        <a:solidFill>
          <a:srgbClr val="E7E6E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2889779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>
              <a:solidFill>
                <a:schemeClr val="bg2">
                  <a:lumMod val="25000"/>
                </a:schemeClr>
              </a:solidFill>
            </a:rPr>
            <a:t>БЛАГОПОЛУЧАТЕЛИ</a:t>
          </a:r>
        </a:p>
      </dsp:txBody>
      <dsp:txXfrm>
        <a:off x="92697" y="92697"/>
        <a:ext cx="7902408" cy="3538015"/>
      </dsp:txXfrm>
    </dsp:sp>
    <dsp:sp modelId="{155BAAFE-8DAB-40FC-97B3-ADEBAC15BBCD}">
      <dsp:nvSpPr>
        <dsp:cNvPr id="0" name=""/>
        <dsp:cNvSpPr/>
      </dsp:nvSpPr>
      <dsp:spPr>
        <a:xfrm>
          <a:off x="523794" y="926765"/>
          <a:ext cx="2260548" cy="964597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Century Gothic" panose="020B0502020202020204" pitchFamily="34" charset="0"/>
            </a:rPr>
            <a:t>люди с </a:t>
          </a:r>
          <a:r>
            <a:rPr lang="ru-RU" sz="1600" kern="1200" dirty="0" err="1">
              <a:latin typeface="Century Gothic" panose="020B0502020202020204" pitchFamily="34" charset="0"/>
            </a:rPr>
            <a:t>преддиабетом</a:t>
          </a:r>
          <a:r>
            <a:rPr lang="ru-RU" sz="1600" kern="1200" dirty="0">
              <a:latin typeface="Century Gothic" panose="020B0502020202020204" pitchFamily="34" charset="0"/>
            </a:rPr>
            <a:t> и диабетом, члены их семей</a:t>
          </a:r>
        </a:p>
      </dsp:txBody>
      <dsp:txXfrm>
        <a:off x="553459" y="956430"/>
        <a:ext cx="2201218" cy="905267"/>
      </dsp:txXfrm>
    </dsp:sp>
    <dsp:sp modelId="{A2091552-2131-4A60-99E5-15D22F5087B0}">
      <dsp:nvSpPr>
        <dsp:cNvPr id="0" name=""/>
        <dsp:cNvSpPr/>
      </dsp:nvSpPr>
      <dsp:spPr>
        <a:xfrm>
          <a:off x="523800" y="2012638"/>
          <a:ext cx="2211112" cy="477933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Century Gothic" panose="020B0502020202020204" pitchFamily="34" charset="0"/>
            </a:rPr>
            <a:t>государство</a:t>
          </a:r>
        </a:p>
      </dsp:txBody>
      <dsp:txXfrm>
        <a:off x="538498" y="2027336"/>
        <a:ext cx="2181716" cy="448537"/>
      </dsp:txXfrm>
    </dsp:sp>
    <dsp:sp modelId="{053D5865-C59D-45AA-AFE1-12C50CC6C5AE}">
      <dsp:nvSpPr>
        <dsp:cNvPr id="0" name=""/>
        <dsp:cNvSpPr/>
      </dsp:nvSpPr>
      <dsp:spPr>
        <a:xfrm>
          <a:off x="506076" y="2661794"/>
          <a:ext cx="2167729" cy="458072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Century Gothic" panose="020B0502020202020204" pitchFamily="34" charset="0"/>
            </a:rPr>
            <a:t>потребительское сообщество</a:t>
          </a:r>
        </a:p>
      </dsp:txBody>
      <dsp:txXfrm>
        <a:off x="520163" y="2675881"/>
        <a:ext cx="2139555" cy="429898"/>
      </dsp:txXfrm>
    </dsp:sp>
    <dsp:sp modelId="{8B8A7E95-79AC-4AD4-85B1-5244272F30CD}">
      <dsp:nvSpPr>
        <dsp:cNvPr id="0" name=""/>
        <dsp:cNvSpPr/>
      </dsp:nvSpPr>
      <dsp:spPr>
        <a:xfrm>
          <a:off x="2931832" y="806918"/>
          <a:ext cx="5155969" cy="2606386"/>
        </a:xfrm>
        <a:prstGeom prst="roundRect">
          <a:avLst>
            <a:gd name="adj" fmla="val 10500"/>
          </a:avLst>
        </a:prstGeom>
        <a:solidFill>
          <a:srgbClr val="F001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55055" numCol="1" spcCol="1270" anchor="t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400" kern="1200" dirty="0"/>
            <a:t>Партнеры:</a:t>
          </a:r>
        </a:p>
      </dsp:txBody>
      <dsp:txXfrm>
        <a:off x="3011987" y="887073"/>
        <a:ext cx="4995659" cy="2446076"/>
      </dsp:txXfrm>
    </dsp:sp>
    <dsp:sp modelId="{06E225EC-CAF7-4D16-99FF-D08D6BCA91FF}">
      <dsp:nvSpPr>
        <dsp:cNvPr id="0" name=""/>
        <dsp:cNvSpPr/>
      </dsp:nvSpPr>
      <dsp:spPr>
        <a:xfrm>
          <a:off x="6696589" y="1623016"/>
          <a:ext cx="983644" cy="230508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latin typeface="Century Gothic" panose="020B0502020202020204" pitchFamily="34" charset="0"/>
            </a:rPr>
            <a:t>врачи</a:t>
          </a:r>
        </a:p>
      </dsp:txBody>
      <dsp:txXfrm>
        <a:off x="6703678" y="1630105"/>
        <a:ext cx="969466" cy="216330"/>
      </dsp:txXfrm>
    </dsp:sp>
    <dsp:sp modelId="{FB8BBCA9-5F45-40F6-B59D-30ECFCBB633A}">
      <dsp:nvSpPr>
        <dsp:cNvPr id="0" name=""/>
        <dsp:cNvSpPr/>
      </dsp:nvSpPr>
      <dsp:spPr>
        <a:xfrm>
          <a:off x="4567578" y="1633870"/>
          <a:ext cx="1998829" cy="228634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 err="1">
              <a:latin typeface="Century Gothic" panose="020B0502020202020204" pitchFamily="34" charset="0"/>
            </a:rPr>
            <a:t>ортолаборатория</a:t>
          </a:r>
          <a:endParaRPr lang="ru-RU" sz="1400" kern="1200" dirty="0">
            <a:latin typeface="Century Gothic" panose="020B0502020202020204" pitchFamily="34" charset="0"/>
          </a:endParaRPr>
        </a:p>
      </dsp:txBody>
      <dsp:txXfrm>
        <a:off x="4574609" y="1640901"/>
        <a:ext cx="1984767" cy="214572"/>
      </dsp:txXfrm>
    </dsp:sp>
    <dsp:sp modelId="{63A64241-32B5-43A8-93C0-8A6A883A20DD}">
      <dsp:nvSpPr>
        <dsp:cNvPr id="0" name=""/>
        <dsp:cNvSpPr/>
      </dsp:nvSpPr>
      <dsp:spPr>
        <a:xfrm>
          <a:off x="3132779" y="2596538"/>
          <a:ext cx="1349046" cy="502822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Century Gothic" panose="020B0502020202020204" pitchFamily="34" charset="0"/>
            </a:rPr>
            <a:t>мастера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Century Gothic" panose="020B0502020202020204" pitchFamily="34" charset="0"/>
            </a:rPr>
            <a:t>педикюра</a:t>
          </a:r>
        </a:p>
      </dsp:txBody>
      <dsp:txXfrm>
        <a:off x="3148243" y="2612002"/>
        <a:ext cx="1318118" cy="471894"/>
      </dsp:txXfrm>
    </dsp:sp>
    <dsp:sp modelId="{5C47D0E4-72FD-4B98-B6F4-BC2563AD2CD4}">
      <dsp:nvSpPr>
        <dsp:cNvPr id="0" name=""/>
        <dsp:cNvSpPr/>
      </dsp:nvSpPr>
      <dsp:spPr>
        <a:xfrm>
          <a:off x="3191028" y="2115267"/>
          <a:ext cx="1253609" cy="230508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Century Gothic" panose="020B0502020202020204" pitchFamily="34" charset="0"/>
            </a:rPr>
            <a:t>бренды</a:t>
          </a:r>
        </a:p>
      </dsp:txBody>
      <dsp:txXfrm>
        <a:off x="3198117" y="2122356"/>
        <a:ext cx="1239431" cy="216330"/>
      </dsp:txXfrm>
    </dsp:sp>
    <dsp:sp modelId="{8CB5FDA5-84C5-4441-A471-CBCEC1085E46}">
      <dsp:nvSpPr>
        <dsp:cNvPr id="0" name=""/>
        <dsp:cNvSpPr/>
      </dsp:nvSpPr>
      <dsp:spPr>
        <a:xfrm>
          <a:off x="3191028" y="1772662"/>
          <a:ext cx="1253609" cy="230508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 err="1">
              <a:latin typeface="Century Gothic" panose="020B0502020202020204" pitchFamily="34" charset="0"/>
            </a:rPr>
            <a:t>медВУЗы</a:t>
          </a:r>
          <a:endParaRPr lang="ru-RU" sz="1400" kern="1200" dirty="0">
            <a:latin typeface="Century Gothic" panose="020B0502020202020204" pitchFamily="34" charset="0"/>
          </a:endParaRPr>
        </a:p>
      </dsp:txBody>
      <dsp:txXfrm>
        <a:off x="3198117" y="1779751"/>
        <a:ext cx="1239431" cy="216330"/>
      </dsp:txXfrm>
    </dsp:sp>
    <dsp:sp modelId="{991AFB81-10E4-4CD1-9B4E-779F41520017}">
      <dsp:nvSpPr>
        <dsp:cNvPr id="0" name=""/>
        <dsp:cNvSpPr/>
      </dsp:nvSpPr>
      <dsp:spPr>
        <a:xfrm>
          <a:off x="4524962" y="1892564"/>
          <a:ext cx="3562839" cy="1489363"/>
        </a:xfrm>
        <a:prstGeom prst="roundRect">
          <a:avLst>
            <a:gd name="adj" fmla="val 10500"/>
          </a:avLst>
        </a:prstGeom>
        <a:solidFill>
          <a:srgbClr val="E20C6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840663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 dirty="0">
            <a:latin typeface="Century Gothic" panose="020B0502020202020204" pitchFamily="34" charset="0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Century Gothic" panose="020B0502020202020204" pitchFamily="34" charset="0"/>
            </a:rPr>
            <a:t>СПЕЦИАЛИСТЫ ДИАПЕДИКЮРА</a:t>
          </a:r>
        </a:p>
      </dsp:txBody>
      <dsp:txXfrm>
        <a:off x="4570765" y="1938367"/>
        <a:ext cx="3471233" cy="1397757"/>
      </dsp:txXfrm>
    </dsp:sp>
    <dsp:sp modelId="{0AA8CC01-5B7B-4F60-B3A3-FCF753BB84AF}">
      <dsp:nvSpPr>
        <dsp:cNvPr id="0" name=""/>
        <dsp:cNvSpPr/>
      </dsp:nvSpPr>
      <dsp:spPr>
        <a:xfrm>
          <a:off x="4610066" y="2581165"/>
          <a:ext cx="1451053" cy="670213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Century Gothic" panose="020B0502020202020204" pitchFamily="34" charset="0"/>
            </a:rPr>
            <a:t>услуги 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 err="1">
              <a:latin typeface="Century Gothic" panose="020B0502020202020204" pitchFamily="34" charset="0"/>
            </a:rPr>
            <a:t>диапедикюра</a:t>
          </a:r>
          <a:endParaRPr lang="ru-RU" sz="1400" kern="1200" dirty="0">
            <a:latin typeface="Century Gothic" panose="020B0502020202020204" pitchFamily="34" charset="0"/>
          </a:endParaRPr>
        </a:p>
      </dsp:txBody>
      <dsp:txXfrm>
        <a:off x="4630677" y="2601776"/>
        <a:ext cx="1409831" cy="628991"/>
      </dsp:txXfrm>
    </dsp:sp>
    <dsp:sp modelId="{0F4ECA34-BD28-4A3D-8412-ED94265B913C}">
      <dsp:nvSpPr>
        <dsp:cNvPr id="0" name=""/>
        <dsp:cNvSpPr/>
      </dsp:nvSpPr>
      <dsp:spPr>
        <a:xfrm>
          <a:off x="6270878" y="2555858"/>
          <a:ext cx="1725290" cy="670213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Century Gothic" panose="020B0502020202020204" pitchFamily="34" charset="0"/>
            </a:rPr>
            <a:t>просветительская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Century Gothic" panose="020B0502020202020204" pitchFamily="34" charset="0"/>
            </a:rPr>
            <a:t>работа</a:t>
          </a:r>
        </a:p>
      </dsp:txBody>
      <dsp:txXfrm>
        <a:off x="6291489" y="2576469"/>
        <a:ext cx="1684068" cy="6289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2EA7BB-81DC-412D-BA86-32F52AEA56B6}">
      <dsp:nvSpPr>
        <dsp:cNvPr id="0" name=""/>
        <dsp:cNvSpPr/>
      </dsp:nvSpPr>
      <dsp:spPr>
        <a:xfrm>
          <a:off x="4115519" y="1995622"/>
          <a:ext cx="3420448" cy="3455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530"/>
              </a:lnTo>
              <a:lnTo>
                <a:pt x="3420448" y="162530"/>
              </a:lnTo>
              <a:lnTo>
                <a:pt x="3420448" y="34556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99D8AA-6F16-479D-B118-1F9F3BA3BF82}">
      <dsp:nvSpPr>
        <dsp:cNvPr id="0" name=""/>
        <dsp:cNvSpPr/>
      </dsp:nvSpPr>
      <dsp:spPr>
        <a:xfrm>
          <a:off x="4103281" y="3632629"/>
          <a:ext cx="1670406" cy="3689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958"/>
              </a:lnTo>
              <a:lnTo>
                <a:pt x="1670406" y="185958"/>
              </a:lnTo>
              <a:lnTo>
                <a:pt x="1670406" y="36898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BBBFB7-A1CB-4692-BCAB-AA6DE79BBF6F}">
      <dsp:nvSpPr>
        <dsp:cNvPr id="0" name=""/>
        <dsp:cNvSpPr/>
      </dsp:nvSpPr>
      <dsp:spPr>
        <a:xfrm>
          <a:off x="2552362" y="3632629"/>
          <a:ext cx="1550919" cy="368988"/>
        </a:xfrm>
        <a:custGeom>
          <a:avLst/>
          <a:gdLst/>
          <a:ahLst/>
          <a:cxnLst/>
          <a:rect l="0" t="0" r="0" b="0"/>
          <a:pathLst>
            <a:path>
              <a:moveTo>
                <a:pt x="1550919" y="0"/>
              </a:moveTo>
              <a:lnTo>
                <a:pt x="1550919" y="185958"/>
              </a:lnTo>
              <a:lnTo>
                <a:pt x="0" y="185958"/>
              </a:lnTo>
              <a:lnTo>
                <a:pt x="0" y="36898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8DC257-2946-4F51-8AAD-468D91C36CEB}">
      <dsp:nvSpPr>
        <dsp:cNvPr id="0" name=""/>
        <dsp:cNvSpPr/>
      </dsp:nvSpPr>
      <dsp:spPr>
        <a:xfrm>
          <a:off x="4057561" y="1995622"/>
          <a:ext cx="91440" cy="342631"/>
        </a:xfrm>
        <a:custGeom>
          <a:avLst/>
          <a:gdLst/>
          <a:ahLst/>
          <a:cxnLst/>
          <a:rect l="0" t="0" r="0" b="0"/>
          <a:pathLst>
            <a:path>
              <a:moveTo>
                <a:pt x="57958" y="0"/>
              </a:moveTo>
              <a:lnTo>
                <a:pt x="57958" y="159602"/>
              </a:lnTo>
              <a:lnTo>
                <a:pt x="45720" y="159602"/>
              </a:lnTo>
              <a:lnTo>
                <a:pt x="45720" y="34263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3B0054-3BC4-47CB-9CF1-11EC6AB52268}">
      <dsp:nvSpPr>
        <dsp:cNvPr id="0" name=""/>
        <dsp:cNvSpPr/>
      </dsp:nvSpPr>
      <dsp:spPr>
        <a:xfrm>
          <a:off x="587544" y="1995622"/>
          <a:ext cx="3527975" cy="345560"/>
        </a:xfrm>
        <a:custGeom>
          <a:avLst/>
          <a:gdLst/>
          <a:ahLst/>
          <a:cxnLst/>
          <a:rect l="0" t="0" r="0" b="0"/>
          <a:pathLst>
            <a:path>
              <a:moveTo>
                <a:pt x="3527975" y="0"/>
              </a:moveTo>
              <a:lnTo>
                <a:pt x="3527975" y="162530"/>
              </a:lnTo>
              <a:lnTo>
                <a:pt x="0" y="162530"/>
              </a:lnTo>
              <a:lnTo>
                <a:pt x="0" y="34556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C84B2C-36E3-4FBF-8224-731E9A234B7B}">
      <dsp:nvSpPr>
        <dsp:cNvPr id="0" name=""/>
        <dsp:cNvSpPr/>
      </dsp:nvSpPr>
      <dsp:spPr>
        <a:xfrm>
          <a:off x="3279298" y="296085"/>
          <a:ext cx="1672442" cy="1699536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2586DE-8446-40F5-A808-B0471EF88BAA}">
      <dsp:nvSpPr>
        <dsp:cNvPr id="0" name=""/>
        <dsp:cNvSpPr/>
      </dsp:nvSpPr>
      <dsp:spPr>
        <a:xfrm>
          <a:off x="5121944" y="502221"/>
          <a:ext cx="4044568" cy="11713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>
              <a:latin typeface="Century Gothic" panose="020B0502020202020204" pitchFamily="34" charset="0"/>
            </a:rPr>
            <a:t>Люди, проживающие в Москве, преимущественно в СВАО, нуждающиеся в педикюре</a:t>
          </a:r>
        </a:p>
      </dsp:txBody>
      <dsp:txXfrm>
        <a:off x="5121944" y="502221"/>
        <a:ext cx="4044568" cy="1171391"/>
      </dsp:txXfrm>
    </dsp:sp>
    <dsp:sp modelId="{4AE9BDA0-C78D-4DAE-B16E-A78209186125}">
      <dsp:nvSpPr>
        <dsp:cNvPr id="0" name=""/>
        <dsp:cNvSpPr/>
      </dsp:nvSpPr>
      <dsp:spPr>
        <a:xfrm>
          <a:off x="1848" y="2341182"/>
          <a:ext cx="1171391" cy="1171391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E072EE-2B90-497A-A8A1-42E8232611FB}">
      <dsp:nvSpPr>
        <dsp:cNvPr id="0" name=""/>
        <dsp:cNvSpPr/>
      </dsp:nvSpPr>
      <dsp:spPr>
        <a:xfrm>
          <a:off x="1129839" y="2306544"/>
          <a:ext cx="2162165" cy="11713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>
              <a:latin typeface="Century Gothic" panose="020B0502020202020204" pitchFamily="34" charset="0"/>
            </a:rPr>
            <a:t>Люди с </a:t>
          </a:r>
          <a:r>
            <a:rPr lang="ru-RU" sz="1600" b="0" kern="1200" dirty="0" err="1">
              <a:latin typeface="Century Gothic" panose="020B0502020202020204" pitchFamily="34" charset="0"/>
            </a:rPr>
            <a:t>преддиабетом</a:t>
          </a:r>
          <a:endParaRPr lang="ru-RU" sz="1600" b="0" kern="1200" dirty="0">
            <a:latin typeface="Century Gothic" panose="020B0502020202020204" pitchFamily="34" charset="0"/>
          </a:endParaRPr>
        </a:p>
      </dsp:txBody>
      <dsp:txXfrm>
        <a:off x="1129839" y="2306544"/>
        <a:ext cx="2162165" cy="1171391"/>
      </dsp:txXfrm>
    </dsp:sp>
    <dsp:sp modelId="{1590A923-A1D4-4D83-B816-D8A02C951CBE}">
      <dsp:nvSpPr>
        <dsp:cNvPr id="0" name=""/>
        <dsp:cNvSpPr/>
      </dsp:nvSpPr>
      <dsp:spPr>
        <a:xfrm>
          <a:off x="3425713" y="2338254"/>
          <a:ext cx="1355135" cy="1294375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2A6484-9DBF-407F-86FC-F3E73AED2365}">
      <dsp:nvSpPr>
        <dsp:cNvPr id="0" name=""/>
        <dsp:cNvSpPr/>
      </dsp:nvSpPr>
      <dsp:spPr>
        <a:xfrm>
          <a:off x="4780855" y="2336795"/>
          <a:ext cx="2179806" cy="11713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>
              <a:latin typeface="Century Gothic" panose="020B0502020202020204" pitchFamily="34" charset="0"/>
            </a:rPr>
            <a:t>Люди с диабетом</a:t>
          </a:r>
        </a:p>
      </dsp:txBody>
      <dsp:txXfrm>
        <a:off x="4780855" y="2336795"/>
        <a:ext cx="2179806" cy="1171391"/>
      </dsp:txXfrm>
    </dsp:sp>
    <dsp:sp modelId="{28582FA8-7B5B-4068-99AB-7D12D0C7A0E7}">
      <dsp:nvSpPr>
        <dsp:cNvPr id="0" name=""/>
        <dsp:cNvSpPr/>
      </dsp:nvSpPr>
      <dsp:spPr>
        <a:xfrm>
          <a:off x="1966666" y="4001617"/>
          <a:ext cx="1171391" cy="1171391"/>
        </a:xfrm>
        <a:prstGeom prst="ellipse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B0D1F5-64A9-4061-A79A-5D9A66856A9E}">
      <dsp:nvSpPr>
        <dsp:cNvPr id="0" name=""/>
        <dsp:cNvSpPr/>
      </dsp:nvSpPr>
      <dsp:spPr>
        <a:xfrm>
          <a:off x="3138058" y="3998689"/>
          <a:ext cx="1757086" cy="11713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>
              <a:latin typeface="Century Gothic" panose="020B0502020202020204" pitchFamily="34" charset="0"/>
            </a:rPr>
            <a:t>Пожилые люди</a:t>
          </a:r>
        </a:p>
      </dsp:txBody>
      <dsp:txXfrm>
        <a:off x="3138058" y="3998689"/>
        <a:ext cx="1757086" cy="1171391"/>
      </dsp:txXfrm>
    </dsp:sp>
    <dsp:sp modelId="{56B1DAF5-E2C5-4EED-9F8D-E553E341EF40}">
      <dsp:nvSpPr>
        <dsp:cNvPr id="0" name=""/>
        <dsp:cNvSpPr/>
      </dsp:nvSpPr>
      <dsp:spPr>
        <a:xfrm>
          <a:off x="5187993" y="4001617"/>
          <a:ext cx="1171391" cy="1171391"/>
        </a:xfrm>
        <a:prstGeom prst="ellipse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9FE30C-3690-4FF0-8C2E-82AE0E89E181}">
      <dsp:nvSpPr>
        <dsp:cNvPr id="0" name=""/>
        <dsp:cNvSpPr/>
      </dsp:nvSpPr>
      <dsp:spPr>
        <a:xfrm>
          <a:off x="6359384" y="3998689"/>
          <a:ext cx="1757086" cy="11713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>
              <a:latin typeface="Century Gothic" panose="020B0502020202020204" pitchFamily="34" charset="0"/>
            </a:rPr>
            <a:t>Инвалиды и </a:t>
          </a:r>
          <a:r>
            <a:rPr lang="ru-RU" sz="1600" b="0" kern="1200" dirty="0">
              <a:effectLst/>
              <a:latin typeface="Century Gothic" panose="020B0502020202020204" pitchFamily="34" charset="0"/>
              <a:ea typeface="Times New Roman" panose="02020603050405020304" pitchFamily="18" charset="0"/>
            </a:rPr>
            <a:t>лица с ограниченными возможностями здоровья </a:t>
          </a:r>
          <a:endParaRPr lang="ru-RU" sz="1600" b="0" kern="1200" dirty="0">
            <a:latin typeface="Century Gothic" panose="020B0502020202020204" pitchFamily="34" charset="0"/>
          </a:endParaRPr>
        </a:p>
      </dsp:txBody>
      <dsp:txXfrm>
        <a:off x="6359384" y="3998689"/>
        <a:ext cx="1757086" cy="1171391"/>
      </dsp:txXfrm>
    </dsp:sp>
    <dsp:sp modelId="{857274E4-3C42-42E4-9C60-46C27307B4AC}">
      <dsp:nvSpPr>
        <dsp:cNvPr id="0" name=""/>
        <dsp:cNvSpPr/>
      </dsp:nvSpPr>
      <dsp:spPr>
        <a:xfrm>
          <a:off x="6950272" y="2341182"/>
          <a:ext cx="1171391" cy="1171391"/>
        </a:xfrm>
        <a:prstGeom prst="ellipse">
          <a:avLst/>
        </a:prstGeom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0A27F4-6485-4DEA-A070-0E62E2DAE877}">
      <dsp:nvSpPr>
        <dsp:cNvPr id="0" name=""/>
        <dsp:cNvSpPr/>
      </dsp:nvSpPr>
      <dsp:spPr>
        <a:xfrm>
          <a:off x="8121663" y="2338254"/>
          <a:ext cx="1757086" cy="11713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>
              <a:latin typeface="Century Gothic" panose="020B0502020202020204" pitchFamily="34" charset="0"/>
            </a:rPr>
            <a:t>Люди, у которых в семье есть человек с диабетом</a:t>
          </a:r>
        </a:p>
      </dsp:txBody>
      <dsp:txXfrm>
        <a:off x="8121663" y="2338254"/>
        <a:ext cx="1757086" cy="11713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B0DBEA-0140-4B0E-833E-2EF3B3981A5E}">
      <dsp:nvSpPr>
        <dsp:cNvPr id="0" name=""/>
        <dsp:cNvSpPr/>
      </dsp:nvSpPr>
      <dsp:spPr>
        <a:xfrm>
          <a:off x="2598598" y="-6757"/>
          <a:ext cx="1398167" cy="1408657"/>
        </a:xfrm>
        <a:prstGeom prst="ellipse">
          <a:avLst/>
        </a:prstGeom>
        <a:solidFill>
          <a:srgbClr val="FE007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Century Gothic" panose="020B0502020202020204" pitchFamily="34" charset="0"/>
            </a:rPr>
            <a:t>регулярный осмотр стоп</a:t>
          </a:r>
        </a:p>
      </dsp:txBody>
      <dsp:txXfrm>
        <a:off x="2803355" y="199536"/>
        <a:ext cx="988653" cy="996071"/>
      </dsp:txXfrm>
    </dsp:sp>
    <dsp:sp modelId="{A334999B-59A9-42ED-AED9-CBBBC40A4AE2}">
      <dsp:nvSpPr>
        <dsp:cNvPr id="0" name=""/>
        <dsp:cNvSpPr/>
      </dsp:nvSpPr>
      <dsp:spPr>
        <a:xfrm rot="2160000">
          <a:off x="3950926" y="1070184"/>
          <a:ext cx="358753" cy="464642"/>
        </a:xfrm>
        <a:prstGeom prst="rightArrow">
          <a:avLst>
            <a:gd name="adj1" fmla="val 60000"/>
            <a:gd name="adj2" fmla="val 50000"/>
          </a:avLst>
        </a:prstGeom>
        <a:solidFill>
          <a:srgbClr val="ACAED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900" kern="1200"/>
        </a:p>
      </dsp:txBody>
      <dsp:txXfrm>
        <a:off x="3961203" y="1131482"/>
        <a:ext cx="251127" cy="278786"/>
      </dsp:txXfrm>
    </dsp:sp>
    <dsp:sp modelId="{4B302697-7227-4437-BA91-0A958247F4BF}">
      <dsp:nvSpPr>
        <dsp:cNvPr id="0" name=""/>
        <dsp:cNvSpPr/>
      </dsp:nvSpPr>
      <dsp:spPr>
        <a:xfrm>
          <a:off x="4280862" y="1223656"/>
          <a:ext cx="1376718" cy="1376718"/>
        </a:xfrm>
        <a:prstGeom prst="ellipse">
          <a:avLst/>
        </a:prstGeom>
        <a:solidFill>
          <a:srgbClr val="FE007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Century Gothic" panose="020B0502020202020204" pitchFamily="34" charset="0"/>
            </a:rPr>
            <a:t>оценка чувствительности</a:t>
          </a:r>
        </a:p>
      </dsp:txBody>
      <dsp:txXfrm>
        <a:off x="4482478" y="1425272"/>
        <a:ext cx="973486" cy="973486"/>
      </dsp:txXfrm>
    </dsp:sp>
    <dsp:sp modelId="{63284585-C999-48D7-AE64-EEF030540468}">
      <dsp:nvSpPr>
        <dsp:cNvPr id="0" name=""/>
        <dsp:cNvSpPr/>
      </dsp:nvSpPr>
      <dsp:spPr>
        <a:xfrm rot="6480000">
          <a:off x="4470485" y="2652364"/>
          <a:ext cx="365391" cy="464642"/>
        </a:xfrm>
        <a:prstGeom prst="rightArrow">
          <a:avLst>
            <a:gd name="adj1" fmla="val 60000"/>
            <a:gd name="adj2" fmla="val 50000"/>
          </a:avLst>
        </a:prstGeom>
        <a:solidFill>
          <a:srgbClr val="ACAED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900" kern="1200"/>
        </a:p>
      </dsp:txBody>
      <dsp:txXfrm rot="10800000">
        <a:off x="4542230" y="2693166"/>
        <a:ext cx="255774" cy="278786"/>
      </dsp:txXfrm>
    </dsp:sp>
    <dsp:sp modelId="{2175E2AF-761E-4520-A4E3-EECD2195CCD3}">
      <dsp:nvSpPr>
        <dsp:cNvPr id="0" name=""/>
        <dsp:cNvSpPr/>
      </dsp:nvSpPr>
      <dsp:spPr>
        <a:xfrm>
          <a:off x="3642391" y="3188667"/>
          <a:ext cx="1376718" cy="1376718"/>
        </a:xfrm>
        <a:prstGeom prst="ellipse">
          <a:avLst/>
        </a:prstGeom>
        <a:solidFill>
          <a:srgbClr val="FE007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>
              <a:latin typeface="Century Gothic" panose="020B0502020202020204" pitchFamily="34" charset="0"/>
            </a:rPr>
            <a:t>диапедикюр</a:t>
          </a:r>
          <a:endParaRPr lang="ru-RU" sz="1600" kern="1200" dirty="0">
            <a:latin typeface="Century Gothic" panose="020B0502020202020204" pitchFamily="34" charset="0"/>
          </a:endParaRPr>
        </a:p>
      </dsp:txBody>
      <dsp:txXfrm>
        <a:off x="3844007" y="3390283"/>
        <a:ext cx="973486" cy="973486"/>
      </dsp:txXfrm>
    </dsp:sp>
    <dsp:sp modelId="{BD5BE9B5-4273-4D7B-97FD-8E622B4928A7}">
      <dsp:nvSpPr>
        <dsp:cNvPr id="0" name=""/>
        <dsp:cNvSpPr/>
      </dsp:nvSpPr>
      <dsp:spPr>
        <a:xfrm rot="10800000">
          <a:off x="3125328" y="3644705"/>
          <a:ext cx="365391" cy="464642"/>
        </a:xfrm>
        <a:prstGeom prst="rightArrow">
          <a:avLst>
            <a:gd name="adj1" fmla="val 60000"/>
            <a:gd name="adj2" fmla="val 50000"/>
          </a:avLst>
        </a:prstGeom>
        <a:solidFill>
          <a:srgbClr val="ACAED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900" kern="1200"/>
        </a:p>
      </dsp:txBody>
      <dsp:txXfrm rot="10800000">
        <a:off x="3234945" y="3737633"/>
        <a:ext cx="255774" cy="278786"/>
      </dsp:txXfrm>
    </dsp:sp>
    <dsp:sp modelId="{4B16616A-B0C6-4ECB-BC58-77942313BD98}">
      <dsp:nvSpPr>
        <dsp:cNvPr id="0" name=""/>
        <dsp:cNvSpPr/>
      </dsp:nvSpPr>
      <dsp:spPr>
        <a:xfrm>
          <a:off x="1576255" y="3188667"/>
          <a:ext cx="1376718" cy="1376718"/>
        </a:xfrm>
        <a:prstGeom prst="ellipse">
          <a:avLst/>
        </a:prstGeom>
        <a:solidFill>
          <a:srgbClr val="FE007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Century Gothic" panose="020B0502020202020204" pitchFamily="34" charset="0"/>
            </a:rPr>
            <a:t>рекомендации домашнего ухода</a:t>
          </a:r>
        </a:p>
      </dsp:txBody>
      <dsp:txXfrm>
        <a:off x="1777871" y="3390283"/>
        <a:ext cx="973486" cy="973486"/>
      </dsp:txXfrm>
    </dsp:sp>
    <dsp:sp modelId="{BBDD302F-C328-44ED-997C-946D71F15F99}">
      <dsp:nvSpPr>
        <dsp:cNvPr id="0" name=""/>
        <dsp:cNvSpPr/>
      </dsp:nvSpPr>
      <dsp:spPr>
        <a:xfrm rot="15120000">
          <a:off x="1765879" y="2672034"/>
          <a:ext cx="365391" cy="464642"/>
        </a:xfrm>
        <a:prstGeom prst="rightArrow">
          <a:avLst>
            <a:gd name="adj1" fmla="val 60000"/>
            <a:gd name="adj2" fmla="val 50000"/>
          </a:avLst>
        </a:prstGeom>
        <a:solidFill>
          <a:srgbClr val="ACAED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900" kern="1200"/>
        </a:p>
      </dsp:txBody>
      <dsp:txXfrm rot="10800000">
        <a:off x="1837624" y="2817088"/>
        <a:ext cx="255774" cy="278786"/>
      </dsp:txXfrm>
    </dsp:sp>
    <dsp:sp modelId="{A4FA5607-512E-45CD-98DC-6EE8BF6E1368}">
      <dsp:nvSpPr>
        <dsp:cNvPr id="0" name=""/>
        <dsp:cNvSpPr/>
      </dsp:nvSpPr>
      <dsp:spPr>
        <a:xfrm>
          <a:off x="937784" y="1223656"/>
          <a:ext cx="1376718" cy="1376718"/>
        </a:xfrm>
        <a:prstGeom prst="ellipse">
          <a:avLst/>
        </a:prstGeom>
        <a:solidFill>
          <a:srgbClr val="FE007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latin typeface="Century Gothic" panose="020B0502020202020204" pitchFamily="34" charset="0"/>
            </a:rPr>
            <a:t>контроль за состоянием кожи</a:t>
          </a:r>
        </a:p>
      </dsp:txBody>
      <dsp:txXfrm>
        <a:off x="1139400" y="1425272"/>
        <a:ext cx="973486" cy="973486"/>
      </dsp:txXfrm>
    </dsp:sp>
    <dsp:sp modelId="{DFBA7454-EF2E-4559-AC6A-81DF2809CB67}">
      <dsp:nvSpPr>
        <dsp:cNvPr id="0" name=""/>
        <dsp:cNvSpPr/>
      </dsp:nvSpPr>
      <dsp:spPr>
        <a:xfrm rot="19440000">
          <a:off x="2269256" y="1082120"/>
          <a:ext cx="358753" cy="464642"/>
        </a:xfrm>
        <a:prstGeom prst="rightArrow">
          <a:avLst>
            <a:gd name="adj1" fmla="val 60000"/>
            <a:gd name="adj2" fmla="val 50000"/>
          </a:avLst>
        </a:prstGeom>
        <a:solidFill>
          <a:srgbClr val="ACAED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900" kern="1200"/>
        </a:p>
      </dsp:txBody>
      <dsp:txXfrm>
        <a:off x="2279533" y="1206678"/>
        <a:ext cx="251127" cy="2787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B0DBEA-0140-4B0E-833E-2EF3B3981A5E}">
      <dsp:nvSpPr>
        <dsp:cNvPr id="0" name=""/>
        <dsp:cNvSpPr/>
      </dsp:nvSpPr>
      <dsp:spPr>
        <a:xfrm>
          <a:off x="2650947" y="491"/>
          <a:ext cx="1367810" cy="1367810"/>
        </a:xfrm>
        <a:prstGeom prst="ellipse">
          <a:avLst/>
        </a:prstGeom>
        <a:solidFill>
          <a:srgbClr val="FE007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Century Gothic" panose="020B0502020202020204" pitchFamily="34" charset="0"/>
            </a:rPr>
            <a:t>беседа, заполнение карты осмотра</a:t>
          </a:r>
        </a:p>
      </dsp:txBody>
      <dsp:txXfrm>
        <a:off x="2851258" y="200802"/>
        <a:ext cx="967188" cy="967188"/>
      </dsp:txXfrm>
    </dsp:sp>
    <dsp:sp modelId="{A334999B-59A9-42ED-AED9-CBBBC40A4AE2}">
      <dsp:nvSpPr>
        <dsp:cNvPr id="0" name=""/>
        <dsp:cNvSpPr/>
      </dsp:nvSpPr>
      <dsp:spPr>
        <a:xfrm rot="2160000">
          <a:off x="3975377" y="1050805"/>
          <a:ext cx="362977" cy="461636"/>
        </a:xfrm>
        <a:prstGeom prst="rightArrow">
          <a:avLst>
            <a:gd name="adj1" fmla="val 60000"/>
            <a:gd name="adj2" fmla="val 50000"/>
          </a:avLst>
        </a:prstGeom>
        <a:solidFill>
          <a:srgbClr val="ACAED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>
            <a:latin typeface="Century Gothic" panose="020B0502020202020204" pitchFamily="34" charset="0"/>
          </a:endParaRPr>
        </a:p>
      </dsp:txBody>
      <dsp:txXfrm>
        <a:off x="3985775" y="1111129"/>
        <a:ext cx="254084" cy="276982"/>
      </dsp:txXfrm>
    </dsp:sp>
    <dsp:sp modelId="{4B302697-7227-4437-BA91-0A958247F4BF}">
      <dsp:nvSpPr>
        <dsp:cNvPr id="0" name=""/>
        <dsp:cNvSpPr/>
      </dsp:nvSpPr>
      <dsp:spPr>
        <a:xfrm>
          <a:off x="4311595" y="1207022"/>
          <a:ext cx="1367810" cy="1367810"/>
        </a:xfrm>
        <a:prstGeom prst="ellipse">
          <a:avLst/>
        </a:prstGeom>
        <a:solidFill>
          <a:srgbClr val="FE007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Century Gothic" panose="020B0502020202020204" pitchFamily="34" charset="0"/>
            </a:rPr>
            <a:t>оценка чувствительности</a:t>
          </a:r>
        </a:p>
      </dsp:txBody>
      <dsp:txXfrm>
        <a:off x="4511906" y="1407333"/>
        <a:ext cx="967188" cy="967188"/>
      </dsp:txXfrm>
    </dsp:sp>
    <dsp:sp modelId="{63284585-C999-48D7-AE64-EEF030540468}">
      <dsp:nvSpPr>
        <dsp:cNvPr id="0" name=""/>
        <dsp:cNvSpPr/>
      </dsp:nvSpPr>
      <dsp:spPr>
        <a:xfrm rot="6480000">
          <a:off x="4500031" y="2626443"/>
          <a:ext cx="362977" cy="461636"/>
        </a:xfrm>
        <a:prstGeom prst="rightArrow">
          <a:avLst>
            <a:gd name="adj1" fmla="val 60000"/>
            <a:gd name="adj2" fmla="val 50000"/>
          </a:avLst>
        </a:prstGeom>
        <a:solidFill>
          <a:srgbClr val="ACAED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>
            <a:latin typeface="Century Gothic" panose="020B0502020202020204" pitchFamily="34" charset="0"/>
          </a:endParaRPr>
        </a:p>
      </dsp:txBody>
      <dsp:txXfrm rot="10800000">
        <a:off x="4571302" y="2666988"/>
        <a:ext cx="254084" cy="276982"/>
      </dsp:txXfrm>
    </dsp:sp>
    <dsp:sp modelId="{2175E2AF-761E-4520-A4E3-EECD2195CCD3}">
      <dsp:nvSpPr>
        <dsp:cNvPr id="0" name=""/>
        <dsp:cNvSpPr/>
      </dsp:nvSpPr>
      <dsp:spPr>
        <a:xfrm>
          <a:off x="3677284" y="3159230"/>
          <a:ext cx="1367810" cy="1367810"/>
        </a:xfrm>
        <a:prstGeom prst="ellipse">
          <a:avLst/>
        </a:prstGeom>
        <a:solidFill>
          <a:srgbClr val="FE007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Century Gothic" panose="020B0502020202020204" pitchFamily="34" charset="0"/>
            </a:rPr>
            <a:t>обработка кожи стопы, ногтей</a:t>
          </a:r>
        </a:p>
      </dsp:txBody>
      <dsp:txXfrm>
        <a:off x="3877595" y="3359541"/>
        <a:ext cx="967188" cy="967188"/>
      </dsp:txXfrm>
    </dsp:sp>
    <dsp:sp modelId="{BD5BE9B5-4273-4D7B-97FD-8E622B4928A7}">
      <dsp:nvSpPr>
        <dsp:cNvPr id="0" name=""/>
        <dsp:cNvSpPr/>
      </dsp:nvSpPr>
      <dsp:spPr>
        <a:xfrm rot="10800000">
          <a:off x="3163637" y="3612317"/>
          <a:ext cx="362977" cy="461636"/>
        </a:xfrm>
        <a:prstGeom prst="rightArrow">
          <a:avLst>
            <a:gd name="adj1" fmla="val 60000"/>
            <a:gd name="adj2" fmla="val 50000"/>
          </a:avLst>
        </a:prstGeom>
        <a:solidFill>
          <a:srgbClr val="ACAED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>
            <a:latin typeface="Century Gothic" panose="020B0502020202020204" pitchFamily="34" charset="0"/>
          </a:endParaRPr>
        </a:p>
      </dsp:txBody>
      <dsp:txXfrm rot="10800000">
        <a:off x="3272530" y="3704644"/>
        <a:ext cx="254084" cy="276982"/>
      </dsp:txXfrm>
    </dsp:sp>
    <dsp:sp modelId="{4B16616A-B0C6-4ECB-BC58-77942313BD98}">
      <dsp:nvSpPr>
        <dsp:cNvPr id="0" name=""/>
        <dsp:cNvSpPr/>
      </dsp:nvSpPr>
      <dsp:spPr>
        <a:xfrm>
          <a:off x="1624611" y="3159230"/>
          <a:ext cx="1367810" cy="1367810"/>
        </a:xfrm>
        <a:prstGeom prst="ellipse">
          <a:avLst/>
        </a:prstGeom>
        <a:solidFill>
          <a:srgbClr val="FE007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Century Gothic" panose="020B0502020202020204" pitchFamily="34" charset="0"/>
            </a:rPr>
            <a:t>рекомендации домашнего ухода</a:t>
          </a:r>
        </a:p>
      </dsp:txBody>
      <dsp:txXfrm>
        <a:off x="1824922" y="3359541"/>
        <a:ext cx="967188" cy="967188"/>
      </dsp:txXfrm>
    </dsp:sp>
    <dsp:sp modelId="{BBDD302F-C328-44ED-997C-946D71F15F99}">
      <dsp:nvSpPr>
        <dsp:cNvPr id="0" name=""/>
        <dsp:cNvSpPr/>
      </dsp:nvSpPr>
      <dsp:spPr>
        <a:xfrm rot="15120000">
          <a:off x="1813046" y="2645983"/>
          <a:ext cx="362977" cy="461636"/>
        </a:xfrm>
        <a:prstGeom prst="rightArrow">
          <a:avLst>
            <a:gd name="adj1" fmla="val 60000"/>
            <a:gd name="adj2" fmla="val 50000"/>
          </a:avLst>
        </a:prstGeom>
        <a:solidFill>
          <a:srgbClr val="ACAED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>
            <a:latin typeface="Century Gothic" panose="020B0502020202020204" pitchFamily="34" charset="0"/>
          </a:endParaRPr>
        </a:p>
      </dsp:txBody>
      <dsp:txXfrm rot="10800000">
        <a:off x="1884317" y="2790092"/>
        <a:ext cx="254084" cy="276982"/>
      </dsp:txXfrm>
    </dsp:sp>
    <dsp:sp modelId="{A4FA5607-512E-45CD-98DC-6EE8BF6E1368}">
      <dsp:nvSpPr>
        <dsp:cNvPr id="0" name=""/>
        <dsp:cNvSpPr/>
      </dsp:nvSpPr>
      <dsp:spPr>
        <a:xfrm>
          <a:off x="990300" y="1207022"/>
          <a:ext cx="1367810" cy="1367810"/>
        </a:xfrm>
        <a:prstGeom prst="ellipse">
          <a:avLst/>
        </a:prstGeom>
        <a:solidFill>
          <a:srgbClr val="FE007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Century Gothic" panose="020B0502020202020204" pitchFamily="34" charset="0"/>
            </a:rPr>
            <a:t>контроль за состоянием кожи</a:t>
          </a:r>
        </a:p>
      </dsp:txBody>
      <dsp:txXfrm>
        <a:off x="1190611" y="1407333"/>
        <a:ext cx="967188" cy="967188"/>
      </dsp:txXfrm>
    </dsp:sp>
    <dsp:sp modelId="{DFBA7454-EF2E-4559-AC6A-81DF2809CB67}">
      <dsp:nvSpPr>
        <dsp:cNvPr id="0" name=""/>
        <dsp:cNvSpPr/>
      </dsp:nvSpPr>
      <dsp:spPr>
        <a:xfrm rot="19440000">
          <a:off x="2314729" y="1062882"/>
          <a:ext cx="362977" cy="461636"/>
        </a:xfrm>
        <a:prstGeom prst="rightArrow">
          <a:avLst>
            <a:gd name="adj1" fmla="val 60000"/>
            <a:gd name="adj2" fmla="val 50000"/>
          </a:avLst>
        </a:prstGeom>
        <a:solidFill>
          <a:srgbClr val="ACAED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>
            <a:latin typeface="Century Gothic" panose="020B0502020202020204" pitchFamily="34" charset="0"/>
          </a:endParaRPr>
        </a:p>
      </dsp:txBody>
      <dsp:txXfrm>
        <a:off x="2325127" y="1187212"/>
        <a:ext cx="254084" cy="2769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4CB3B8-7F9B-6E7F-1897-FD079B40A6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6BAE706-4E86-7971-3C03-93044A7ADC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EF62CA-F7C0-B812-AAAB-B4AE148C7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14A4-01F3-48B0-A6A1-88376AA055E4}" type="datetimeFigureOut">
              <a:rPr lang="ru-RU" smtClean="0"/>
              <a:t>15.07.2024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6C86E8-B94D-C677-D52D-14F62B745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F400AB-07C0-FC89-5011-1CA4FE4E2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80182-6188-44CA-9DE3-C740669622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05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29B6CD-7F70-E1EC-9B9A-B3300601F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CDB5131-8271-2775-0E8B-38C0306229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0DCE18-0DFE-B43A-9D9F-641224B64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14A4-01F3-48B0-A6A1-88376AA055E4}" type="datetimeFigureOut">
              <a:rPr lang="ru-RU" smtClean="0"/>
              <a:t>15.07.2024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E01922-8204-1F67-E4D7-26D1CFA95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706E35-79A8-0E03-7590-83FE28395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80182-6188-44CA-9DE3-C740669622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316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22B73D5-5EBA-0E9C-D0DB-0B54B5C986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64522D7-54E4-1718-FDBF-A0C19973D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535B9A-DE7D-36E2-3A22-0F6009275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14A4-01F3-48B0-A6A1-88376AA055E4}" type="datetimeFigureOut">
              <a:rPr lang="ru-RU" smtClean="0"/>
              <a:t>15.07.2024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DF6175-CAD8-4A5A-A218-F3E105DBB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44A1A3-B1BB-E715-6BF8-4FA17EAD4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80182-6188-44CA-9DE3-C740669622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145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F71C5B-B67B-C237-B72C-838CA99C5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F6467A-EA58-0346-322C-37F5A00332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FC36A1-5999-CB72-1BFC-F5FAFFF8A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14A4-01F3-48B0-A6A1-88376AA055E4}" type="datetimeFigureOut">
              <a:rPr lang="ru-RU" smtClean="0"/>
              <a:t>15.07.2024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9DD6A1-ED9A-7782-39A8-9240AF27A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640AFD-5184-4457-C850-6BD4FFABA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80182-6188-44CA-9DE3-C740669622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455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38CAE8-912F-62B8-FF00-DF0BAF90C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CDA240-AD91-1DFB-AA29-3F137E1EF3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138FAD-84E7-518B-008A-342E83DD1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14A4-01F3-48B0-A6A1-88376AA055E4}" type="datetimeFigureOut">
              <a:rPr lang="ru-RU" smtClean="0"/>
              <a:t>15.07.2024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71E8BC-C9C7-ED30-3F2E-B324277AB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4C1656-A450-34A1-6C2B-7457F5DBE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80182-6188-44CA-9DE3-C740669622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802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AA28B6-6461-A916-A0B4-EE5443627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DFCE6E-B755-8F1E-56BD-AEE90621AE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6FCAE1F-D0C9-643A-99F5-C68C98AD46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3248D36-BFF8-164C-C38D-AD0D98A39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14A4-01F3-48B0-A6A1-88376AA055E4}" type="datetimeFigureOut">
              <a:rPr lang="ru-RU" smtClean="0"/>
              <a:t>15.07.2024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1A07E1-12B9-0FB2-B14F-4FEBF069E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191481D-3DFE-6992-3420-48C0CB66C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80182-6188-44CA-9DE3-C740669622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017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343810-AB5D-C735-CBF0-4E2941A6D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F06B67B-7F1C-E5C1-FB74-D0590A8B74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C1E50F4-B1A3-8524-41B1-3DECB3444E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42D1D29-48F0-365D-E744-580BF6EEE9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FC7DC7E-F353-6B07-E8E9-47D762FD9C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1CC5344-B889-28BA-A954-81826396E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14A4-01F3-48B0-A6A1-88376AA055E4}" type="datetimeFigureOut">
              <a:rPr lang="ru-RU" smtClean="0"/>
              <a:t>15.07.2024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21A6AFD-82D7-A62B-3758-E3E54ADCA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452EA67-5A2D-2FC1-100C-CCE6F882D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80182-6188-44CA-9DE3-C740669622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54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42D49D-AA9E-CC20-16ED-74B6D0BF8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62362F7-2D28-46DE-A142-EB43C9669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14A4-01F3-48B0-A6A1-88376AA055E4}" type="datetimeFigureOut">
              <a:rPr lang="ru-RU" smtClean="0"/>
              <a:t>15.07.2024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2DD8D25-AC0D-7D02-6290-56C7613E8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F41178A-3D22-DD9B-3509-F54D6C2B6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80182-6188-44CA-9DE3-C740669622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00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ACD0CFD-BF2A-0A9C-1957-96589D7BE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14A4-01F3-48B0-A6A1-88376AA055E4}" type="datetimeFigureOut">
              <a:rPr lang="ru-RU" smtClean="0"/>
              <a:t>15.07.2024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80B4EE-2EBB-6584-77F2-1445C6DD4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8844D1A-CEEB-51DE-A87D-DB0B46DB1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80182-6188-44CA-9DE3-C740669622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010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2D2770-37B8-CAB1-3C73-63D8B0C03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EA5E4E-7C0E-958F-D280-0FA13B7B4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2F95FC2-03C9-6DC1-6CE1-62387B69EB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1ACD36C-2EC5-8D7A-CCD0-0CC6677D8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14A4-01F3-48B0-A6A1-88376AA055E4}" type="datetimeFigureOut">
              <a:rPr lang="ru-RU" smtClean="0"/>
              <a:t>15.07.2024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FAF0899-8AE0-B054-9D41-33CD3D6B6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9A5C563-89AD-7832-AC8F-7F2A78119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80182-6188-44CA-9DE3-C740669622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581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AABDE3-C415-81DB-E0A0-05AA747C8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F34B71A-1DC5-CF98-23EE-E055FEE3F4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16F18A5-DA66-766C-0DC3-F8E246C11B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981F5EC-7F07-A44B-D373-4502ED4CC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14A4-01F3-48B0-A6A1-88376AA055E4}" type="datetimeFigureOut">
              <a:rPr lang="ru-RU" smtClean="0"/>
              <a:t>15.07.2024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4832F13-49A1-FAB3-E609-A60CEBF28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86A5D5-A1D7-350F-79FA-423FCC8AB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80182-6188-44CA-9DE3-C740669622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051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2962E7-B05F-E55B-CE1B-94ABEDB64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C628D85-33C5-DDE7-FCFE-727CFF5BE6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29D5EF-92E9-B8D6-F2EC-1D28EC6B8D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514A4-01F3-48B0-A6A1-88376AA055E4}" type="datetimeFigureOut">
              <a:rPr lang="ru-RU" smtClean="0"/>
              <a:t>15.07.2024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9CF06D-B11D-B069-4D07-68A17FD4FB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08E21F-5A9E-A819-3570-E1E1C5D248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80182-6188-44CA-9DE3-C740669622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928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openxmlformats.org/officeDocument/2006/relationships/image" Target="../media/image25.png"/><Relationship Id="rId18" Type="http://schemas.openxmlformats.org/officeDocument/2006/relationships/image" Target="../media/image30.svg"/><Relationship Id="rId3" Type="http://schemas.openxmlformats.org/officeDocument/2006/relationships/image" Target="../media/image3.jpg"/><Relationship Id="rId7" Type="http://schemas.openxmlformats.org/officeDocument/2006/relationships/diagramColors" Target="../diagrams/colors4.xml"/><Relationship Id="rId12" Type="http://schemas.openxmlformats.org/officeDocument/2006/relationships/image" Target="../media/image24.svg"/><Relationship Id="rId17" Type="http://schemas.openxmlformats.org/officeDocument/2006/relationships/image" Target="../media/image29.png"/><Relationship Id="rId2" Type="http://schemas.openxmlformats.org/officeDocument/2006/relationships/image" Target="../media/image2.jpg"/><Relationship Id="rId16" Type="http://schemas.openxmlformats.org/officeDocument/2006/relationships/image" Target="../media/image28.sv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11" Type="http://schemas.openxmlformats.org/officeDocument/2006/relationships/image" Target="../media/image23.png"/><Relationship Id="rId5" Type="http://schemas.openxmlformats.org/officeDocument/2006/relationships/diagramLayout" Target="../diagrams/layout4.xml"/><Relationship Id="rId15" Type="http://schemas.openxmlformats.org/officeDocument/2006/relationships/image" Target="../media/image27.png"/><Relationship Id="rId10" Type="http://schemas.openxmlformats.org/officeDocument/2006/relationships/image" Target="../media/image22.svg"/><Relationship Id="rId19" Type="http://schemas.openxmlformats.org/officeDocument/2006/relationships/image" Target="../media/image11.png"/><Relationship Id="rId4" Type="http://schemas.openxmlformats.org/officeDocument/2006/relationships/diagramData" Target="../diagrams/data4.xml"/><Relationship Id="rId9" Type="http://schemas.openxmlformats.org/officeDocument/2006/relationships/image" Target="../media/image21.png"/><Relationship Id="rId14" Type="http://schemas.openxmlformats.org/officeDocument/2006/relationships/image" Target="../media/image26.sv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5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3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7.jpg"/><Relationship Id="rId4" Type="http://schemas.openxmlformats.org/officeDocument/2006/relationships/hyperlink" Target="mailto:diastopmsk@mail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phonoteka.org/49505-odin-v-tolpe-art.html" TargetMode="Externa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.jp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microsoft.com/office/2007/relationships/diagramDrawing" Target="../diagrams/drawin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45A57FD-420A-DC00-B611-592F4A8464D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66"/>
            <a:ext cx="12192000" cy="6845067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C63986D9-84FB-3E58-F83F-1E8402CF70E0}"/>
              </a:ext>
            </a:extLst>
          </p:cNvPr>
          <p:cNvSpPr/>
          <p:nvPr/>
        </p:nvSpPr>
        <p:spPr>
          <a:xfrm>
            <a:off x="1418492" y="3982943"/>
            <a:ext cx="9017391" cy="167405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B84A54-5982-0535-4DEB-7C9D78C3AF19}"/>
              </a:ext>
            </a:extLst>
          </p:cNvPr>
          <p:cNvSpPr txBox="1"/>
          <p:nvPr/>
        </p:nvSpPr>
        <p:spPr>
          <a:xfrm>
            <a:off x="1536895" y="4158250"/>
            <a:ext cx="87805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bg2"/>
                </a:solidFill>
              </a:rPr>
              <a:t>Профилактика ампутаций </a:t>
            </a:r>
          </a:p>
          <a:p>
            <a:pPr algn="ctr"/>
            <a:r>
              <a:rPr lang="ru-RU" sz="4000" b="1" dirty="0">
                <a:solidFill>
                  <a:schemeClr val="bg2"/>
                </a:solidFill>
              </a:rPr>
              <a:t>на нижних конечностях  у диабетиков</a:t>
            </a:r>
          </a:p>
        </p:txBody>
      </p:sp>
    </p:spTree>
    <p:extLst>
      <p:ext uri="{BB962C8B-B14F-4D97-AF65-F5344CB8AC3E}">
        <p14:creationId xmlns:p14="http://schemas.microsoft.com/office/powerpoint/2010/main" val="3003090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80465A0-17BA-0657-401F-FFCFFBDF3C2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2185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4E98C4-3C3D-07D0-687C-A853C47F48B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5191"/>
            <a:ext cx="12192000" cy="109280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9E3699C-6DF9-7FD5-215D-2610BDE0F2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825" y="3070569"/>
            <a:ext cx="3439605" cy="26946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67C04F-1EE9-CF44-A651-978BC0086332}"/>
              </a:ext>
            </a:extLst>
          </p:cNvPr>
          <p:cNvSpPr txBox="1"/>
          <p:nvPr/>
        </p:nvSpPr>
        <p:spPr>
          <a:xfrm>
            <a:off x="421144" y="1457549"/>
            <a:ext cx="68069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Мастер педикюра </a:t>
            </a:r>
            <a:r>
              <a:rPr lang="ru-RU" b="1" dirty="0">
                <a:solidFill>
                  <a:srgbClr val="FE007A"/>
                </a:solidFill>
                <a:latin typeface="Century Gothic" panose="020B0502020202020204" pitchFamily="34" charset="0"/>
              </a:rPr>
              <a:t>первый замечает повреждения.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В работе с диабетиками обязательно должен оценивать чувствительность стопы перед педикюром, давать рекомендации по домашнему уходу, мотивировать обращаться к врачам и носить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ортообувь</a:t>
            </a:r>
            <a:endParaRPr lang="ru-RU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object 13">
            <a:extLst>
              <a:ext uri="{FF2B5EF4-FFF2-40B4-BE49-F238E27FC236}">
                <a16:creationId xmlns:a16="http://schemas.microsoft.com/office/drawing/2014/main" id="{98EA71E1-24C6-4740-A560-36A93B14E56A}"/>
              </a:ext>
            </a:extLst>
          </p:cNvPr>
          <p:cNvSpPr txBox="1"/>
          <p:nvPr/>
        </p:nvSpPr>
        <p:spPr>
          <a:xfrm>
            <a:off x="276001" y="1156886"/>
            <a:ext cx="5086351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endParaRPr lang="ru-RU" sz="2400" b="1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2400" dirty="0">
              <a:solidFill>
                <a:srgbClr val="000000"/>
              </a:solidFill>
              <a:latin typeface="+mj-lt"/>
              <a:cs typeface="Arial"/>
              <a:sym typeface="Arial"/>
            </a:endParaRPr>
          </a:p>
        </p:txBody>
      </p:sp>
      <p:pic>
        <p:nvPicPr>
          <p:cNvPr id="8" name="Рисунок 1">
            <a:extLst>
              <a:ext uri="{FF2B5EF4-FFF2-40B4-BE49-F238E27FC236}">
                <a16:creationId xmlns:a16="http://schemas.microsoft.com/office/drawing/2014/main" id="{81D0504C-9D73-5757-9FAB-DFD6661AD71D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7" t="801" r="5422" b="-1"/>
          <a:stretch/>
        </p:blipFill>
        <p:spPr bwMode="auto">
          <a:xfrm rot="5400000">
            <a:off x="7565907" y="2037011"/>
            <a:ext cx="3918858" cy="35995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9156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80465A0-17BA-0657-401F-FFCFFBDF3C2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2185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4E98C4-3C3D-07D0-687C-A853C47F48B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5191"/>
            <a:ext cx="12192000" cy="10928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667C04F-1EE9-CF44-A651-978BC0086332}"/>
              </a:ext>
            </a:extLst>
          </p:cNvPr>
          <p:cNvSpPr txBox="1"/>
          <p:nvPr/>
        </p:nvSpPr>
        <p:spPr>
          <a:xfrm>
            <a:off x="533400" y="1067571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E007A"/>
                </a:solidFill>
                <a:latin typeface="Century Gothic" panose="020B0502020202020204" pitchFamily="34" charset="0"/>
              </a:rPr>
              <a:t>КЛИЕНТЫ </a:t>
            </a:r>
            <a:r>
              <a:rPr lang="ru-RU" sz="3200" b="1" dirty="0" err="1">
                <a:solidFill>
                  <a:srgbClr val="FE007A"/>
                </a:solidFill>
                <a:latin typeface="Century Gothic" panose="020B0502020202020204" pitchFamily="34" charset="0"/>
              </a:rPr>
              <a:t>ДиаСтоп</a:t>
            </a:r>
            <a:endParaRPr lang="ru-RU" sz="3200" b="1" dirty="0">
              <a:solidFill>
                <a:srgbClr val="FE007A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85CD5943-080D-96DD-DD04-B256B72166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1888233"/>
              </p:ext>
            </p:extLst>
          </p:nvPr>
        </p:nvGraphicFramePr>
        <p:xfrm>
          <a:off x="2311401" y="1067571"/>
          <a:ext cx="9880599" cy="5445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53563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80465A0-17BA-0657-401F-FFCFFBDF3C2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2185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4E98C4-3C3D-07D0-687C-A853C47F48B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5191"/>
            <a:ext cx="12192000" cy="1092809"/>
          </a:xfrm>
          <a:prstGeom prst="rect">
            <a:avLst/>
          </a:prstGeom>
        </p:spPr>
      </p:pic>
      <p:sp>
        <p:nvSpPr>
          <p:cNvPr id="4" name="Прямоугольник: скругленные углы 6">
            <a:extLst>
              <a:ext uri="{FF2B5EF4-FFF2-40B4-BE49-F238E27FC236}">
                <a16:creationId xmlns:a16="http://schemas.microsoft.com/office/drawing/2014/main" id="{0B36D647-63ED-6F8C-394A-D9F688D5A6EE}"/>
              </a:ext>
            </a:extLst>
          </p:cNvPr>
          <p:cNvSpPr/>
          <p:nvPr/>
        </p:nvSpPr>
        <p:spPr>
          <a:xfrm>
            <a:off x="431693" y="2730706"/>
            <a:ext cx="5253126" cy="3246598"/>
          </a:xfrm>
          <a:prstGeom prst="roundRect">
            <a:avLst/>
          </a:prstGeom>
          <a:solidFill>
            <a:srgbClr val="FE00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67C04F-1EE9-CF44-A651-978BC0086332}"/>
              </a:ext>
            </a:extLst>
          </p:cNvPr>
          <p:cNvSpPr txBox="1"/>
          <p:nvPr/>
        </p:nvSpPr>
        <p:spPr>
          <a:xfrm>
            <a:off x="431692" y="1005714"/>
            <a:ext cx="77793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FE007A"/>
                </a:solidFill>
                <a:latin typeface="Century Gothic" panose="020B0502020202020204" pitchFamily="34" charset="0"/>
              </a:rPr>
              <a:t>Система оказания услуги </a:t>
            </a:r>
            <a:r>
              <a:rPr lang="ru-RU" sz="3200" dirty="0" err="1">
                <a:solidFill>
                  <a:srgbClr val="FE007A"/>
                </a:solidFill>
                <a:latin typeface="Century Gothic" panose="020B0502020202020204" pitchFamily="34" charset="0"/>
              </a:rPr>
              <a:t>диапедикюра</a:t>
            </a:r>
            <a:r>
              <a:rPr lang="ru-RU" sz="3200" dirty="0">
                <a:solidFill>
                  <a:srgbClr val="FE007A"/>
                </a:solidFill>
                <a:latin typeface="Century Gothic" panose="020B0502020202020204" pitchFamily="34" charset="0"/>
              </a:rPr>
              <a:t> и консультирования клиентов </a:t>
            </a:r>
            <a:r>
              <a:rPr lang="ru-RU" sz="3200" dirty="0" err="1">
                <a:solidFill>
                  <a:srgbClr val="FE007A"/>
                </a:solidFill>
                <a:latin typeface="Century Gothic" panose="020B0502020202020204" pitchFamily="34" charset="0"/>
              </a:rPr>
              <a:t>ДиаСтоп</a:t>
            </a:r>
            <a:r>
              <a:rPr lang="ru-RU" sz="3200" dirty="0">
                <a:solidFill>
                  <a:srgbClr val="FE007A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7" name="object 13">
            <a:extLst>
              <a:ext uri="{FF2B5EF4-FFF2-40B4-BE49-F238E27FC236}">
                <a16:creationId xmlns:a16="http://schemas.microsoft.com/office/drawing/2014/main" id="{98EA71E1-24C6-4740-A560-36A93B14E56A}"/>
              </a:ext>
            </a:extLst>
          </p:cNvPr>
          <p:cNvSpPr txBox="1"/>
          <p:nvPr/>
        </p:nvSpPr>
        <p:spPr>
          <a:xfrm>
            <a:off x="620692" y="3098629"/>
            <a:ext cx="4881857" cy="23827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bg1"/>
                </a:solidFill>
                <a:latin typeface="Century Gothic" panose="020B0502020202020204" pitchFamily="34" charset="0"/>
              </a:rPr>
              <a:t>научный консультант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bg1"/>
                </a:solidFill>
                <a:latin typeface="Century Gothic" panose="020B0502020202020204" pitchFamily="34" charset="0"/>
              </a:rPr>
              <a:t> технология </a:t>
            </a:r>
            <a:r>
              <a:rPr lang="ru-RU" sz="22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диапедикюра</a:t>
            </a:r>
            <a:endParaRPr lang="ru-RU" sz="22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bg1"/>
                </a:solidFill>
                <a:latin typeface="Century Gothic" panose="020B0502020202020204" pitchFamily="34" charset="0"/>
              </a:rPr>
              <a:t>специалисты </a:t>
            </a:r>
            <a:r>
              <a:rPr lang="ru-RU" sz="22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диапедикюра</a:t>
            </a:r>
            <a:r>
              <a:rPr lang="ru-RU" sz="22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bg1"/>
                </a:solidFill>
                <a:latin typeface="Century Gothic" panose="020B0502020202020204" pitchFamily="34" charset="0"/>
              </a:rPr>
              <a:t>партнерские связи (</a:t>
            </a:r>
            <a:r>
              <a:rPr lang="ru-RU" sz="22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врачи,ортолаборатория</a:t>
            </a:r>
            <a:r>
              <a:rPr lang="ru-RU" sz="2200" dirty="0">
                <a:solidFill>
                  <a:schemeClr val="bg1"/>
                </a:solidFill>
                <a:latin typeface="Century Gothic" panose="020B0502020202020204" pitchFamily="34" charset="0"/>
              </a:rPr>
              <a:t>, медицинские институты, бренды товаров для диабета)</a:t>
            </a:r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0EBE0310-2CC8-5CD8-6BBB-F6CECC7A23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828670"/>
              </p:ext>
            </p:extLst>
          </p:nvPr>
        </p:nvGraphicFramePr>
        <p:xfrm>
          <a:off x="6028327" y="1698130"/>
          <a:ext cx="6595365" cy="4558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864E544-8114-8D69-DE9D-CB9C068950C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321253" y="3222570"/>
            <a:ext cx="650017" cy="65001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E08FF3A-BF72-B831-1A73-8CF00A8841C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031367" y="1845982"/>
            <a:ext cx="650017" cy="68933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0DF1C7D-D4B4-473C-6617-981E7CCC99E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19800134">
            <a:off x="11551255" y="3217586"/>
            <a:ext cx="650017" cy="65001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70EB217-4CC0-5ADB-213F-91002918D19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1120738" y="5176060"/>
            <a:ext cx="641350" cy="64135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C13F132-CB23-5972-8E08-35C0517958B0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855155" y="5145617"/>
            <a:ext cx="650017" cy="65001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6A807E4-D163-5A83-03AC-1CD5F8BD90E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564230" y="3390507"/>
            <a:ext cx="1515462" cy="1515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421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80465A0-17BA-0657-401F-FFCFFBDF3C2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2185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4E98C4-3C3D-07D0-687C-A853C47F48B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5191"/>
            <a:ext cx="12192000" cy="1092809"/>
          </a:xfrm>
          <a:prstGeom prst="rect">
            <a:avLst/>
          </a:prstGeom>
        </p:spPr>
      </p:pic>
      <p:sp>
        <p:nvSpPr>
          <p:cNvPr id="4" name="Прямоугольник: скругленные углы 6">
            <a:extLst>
              <a:ext uri="{FF2B5EF4-FFF2-40B4-BE49-F238E27FC236}">
                <a16:creationId xmlns:a16="http://schemas.microsoft.com/office/drawing/2014/main" id="{0B36D647-63ED-6F8C-394A-D9F688D5A6EE}"/>
              </a:ext>
            </a:extLst>
          </p:cNvPr>
          <p:cNvSpPr/>
          <p:nvPr/>
        </p:nvSpPr>
        <p:spPr>
          <a:xfrm>
            <a:off x="348343" y="1804597"/>
            <a:ext cx="6391536" cy="3960594"/>
          </a:xfrm>
          <a:prstGeom prst="roundRect">
            <a:avLst/>
          </a:prstGeom>
          <a:solidFill>
            <a:srgbClr val="FE00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entury Gothic" panose="020B0502020202020204" pitchFamily="34" charset="0"/>
            </a:endParaRPr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0EBE0310-2CC8-5CD8-6BBB-F6CECC7A23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4969897"/>
              </p:ext>
            </p:extLst>
          </p:nvPr>
        </p:nvGraphicFramePr>
        <p:xfrm>
          <a:off x="6025214" y="1497188"/>
          <a:ext cx="6669706" cy="45275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6A807E4-D163-5A83-03AC-1CD5F8BD90E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43431" y="3273635"/>
            <a:ext cx="1329484" cy="132948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98C36BD-3CD6-1D88-5858-0CADDA89C398}"/>
              </a:ext>
            </a:extLst>
          </p:cNvPr>
          <p:cNvSpPr txBox="1"/>
          <p:nvPr/>
        </p:nvSpPr>
        <p:spPr>
          <a:xfrm>
            <a:off x="395351" y="1924638"/>
            <a:ext cx="634452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2873" algn="ctr" rtl="0">
              <a:buClr>
                <a:srgbClr val="434343"/>
              </a:buClr>
              <a:buSzPct val="100000"/>
            </a:pPr>
            <a:r>
              <a:rPr lang="ru-RU" sz="1800" b="1" dirty="0">
                <a:solidFill>
                  <a:schemeClr val="bg2"/>
                </a:solidFill>
                <a:latin typeface="+mj-lt"/>
              </a:rPr>
              <a:t>Задачи на 2024-2025 годы</a:t>
            </a:r>
          </a:p>
          <a:p>
            <a:pPr marL="465773" indent="-342900" algn="l" rtl="0">
              <a:buClr>
                <a:srgbClr val="434343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bg2"/>
                </a:solidFill>
                <a:latin typeface="+mj-lt"/>
              </a:rPr>
              <a:t>Выпуск </a:t>
            </a:r>
            <a:r>
              <a:rPr lang="ru-RU" sz="1800" b="1" dirty="0">
                <a:solidFill>
                  <a:schemeClr val="bg2"/>
                </a:solidFill>
                <a:latin typeface="+mj-lt"/>
              </a:rPr>
              <a:t>600 плакатов, 3000 листовок, </a:t>
            </a:r>
            <a:r>
              <a:rPr lang="ru-RU" sz="1800" dirty="0">
                <a:solidFill>
                  <a:schemeClr val="bg2"/>
                </a:solidFill>
                <a:latin typeface="+mj-lt"/>
              </a:rPr>
              <a:t>наполнение</a:t>
            </a:r>
            <a:r>
              <a:rPr lang="ru-RU" sz="1800" b="1" dirty="0">
                <a:solidFill>
                  <a:schemeClr val="bg2"/>
                </a:solidFill>
                <a:latin typeface="+mj-lt"/>
              </a:rPr>
              <a:t> сайта проекта </a:t>
            </a:r>
          </a:p>
          <a:p>
            <a:pPr marL="465773" indent="-342900" algn="l" rtl="0">
              <a:buClr>
                <a:srgbClr val="434343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bg2"/>
                </a:solidFill>
                <a:latin typeface="+mj-lt"/>
              </a:rPr>
              <a:t>Закуп</a:t>
            </a:r>
            <a:r>
              <a:rPr lang="ru-RU" sz="1800" b="1" dirty="0">
                <a:solidFill>
                  <a:schemeClr val="bg2"/>
                </a:solidFill>
                <a:latin typeface="+mj-lt"/>
              </a:rPr>
              <a:t> </a:t>
            </a:r>
            <a:r>
              <a:rPr lang="ru-RU" sz="1800" dirty="0">
                <a:solidFill>
                  <a:schemeClr val="bg2"/>
                </a:solidFill>
                <a:latin typeface="+mj-lt"/>
              </a:rPr>
              <a:t>ортопедического оборудования  </a:t>
            </a:r>
            <a:r>
              <a:rPr lang="ru-RU" sz="1800" b="1" dirty="0">
                <a:solidFill>
                  <a:schemeClr val="bg2"/>
                </a:solidFill>
                <a:latin typeface="+mj-lt"/>
              </a:rPr>
              <a:t>(костыль под колено </a:t>
            </a:r>
            <a:r>
              <a:rPr lang="en-US" sz="1800" b="1" dirty="0" err="1">
                <a:solidFill>
                  <a:schemeClr val="bg2"/>
                </a:solidFill>
                <a:latin typeface="+mj-lt"/>
              </a:rPr>
              <a:t>Iwalk</a:t>
            </a:r>
            <a:r>
              <a:rPr lang="ru-RU" sz="1800" b="1" dirty="0">
                <a:solidFill>
                  <a:schemeClr val="bg2"/>
                </a:solidFill>
                <a:latin typeface="+mj-lt"/>
              </a:rPr>
              <a:t>, материал для стелек, разгрузок) </a:t>
            </a:r>
          </a:p>
          <a:p>
            <a:pPr marL="465773" indent="-342900" algn="l" rtl="0">
              <a:buClr>
                <a:srgbClr val="434343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bg2"/>
                </a:solidFill>
                <a:latin typeface="+mj-lt"/>
              </a:rPr>
              <a:t>Изготовление</a:t>
            </a:r>
            <a:r>
              <a:rPr lang="ru-RU" sz="1800" b="1" dirty="0">
                <a:solidFill>
                  <a:schemeClr val="bg2"/>
                </a:solidFill>
                <a:latin typeface="+mj-lt"/>
              </a:rPr>
              <a:t> </a:t>
            </a:r>
            <a:r>
              <a:rPr lang="ru-RU" sz="1800" b="1" dirty="0" err="1">
                <a:solidFill>
                  <a:schemeClr val="bg2"/>
                </a:solidFill>
                <a:latin typeface="+mj-lt"/>
              </a:rPr>
              <a:t>франчбука</a:t>
            </a:r>
            <a:r>
              <a:rPr lang="ru-RU" sz="1800" b="1" dirty="0">
                <a:solidFill>
                  <a:schemeClr val="bg2"/>
                </a:solidFill>
                <a:latin typeface="+mj-lt"/>
              </a:rPr>
              <a:t> проекта</a:t>
            </a:r>
          </a:p>
          <a:p>
            <a:pPr marL="465773" indent="-342900" algn="l" rtl="0">
              <a:buClr>
                <a:srgbClr val="434343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bg2"/>
                </a:solidFill>
                <a:latin typeface="+mj-lt"/>
              </a:rPr>
              <a:t>Масштабирование технологии </a:t>
            </a:r>
            <a:r>
              <a:rPr lang="ru-RU" sz="1800" dirty="0" err="1">
                <a:solidFill>
                  <a:schemeClr val="bg2"/>
                </a:solidFill>
                <a:latin typeface="+mj-lt"/>
              </a:rPr>
              <a:t>диапедикюра</a:t>
            </a:r>
            <a:r>
              <a:rPr lang="ru-RU" sz="1800" dirty="0">
                <a:solidFill>
                  <a:schemeClr val="bg2"/>
                </a:solidFill>
                <a:latin typeface="+mj-lt"/>
              </a:rPr>
              <a:t> в других округах Москвы и других регионах России</a:t>
            </a:r>
          </a:p>
          <a:p>
            <a:pPr marL="465773" indent="-342900">
              <a:buClr>
                <a:srgbClr val="434343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/>
                </a:solidFill>
                <a:latin typeface="+mj-lt"/>
              </a:rPr>
              <a:t>Проведение 10 семинаров по </a:t>
            </a:r>
            <a:r>
              <a:rPr lang="ru-RU" dirty="0" err="1">
                <a:solidFill>
                  <a:schemeClr val="bg2"/>
                </a:solidFill>
                <a:latin typeface="+mj-lt"/>
              </a:rPr>
              <a:t>диапедикюру</a:t>
            </a:r>
            <a:r>
              <a:rPr lang="ru-RU" dirty="0">
                <a:solidFill>
                  <a:schemeClr val="bg2"/>
                </a:solidFill>
                <a:latin typeface="+mj-lt"/>
              </a:rPr>
              <a:t>.</a:t>
            </a:r>
          </a:p>
          <a:p>
            <a:pPr marL="465773" indent="-342900">
              <a:buClr>
                <a:srgbClr val="434343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/>
                </a:solidFill>
                <a:latin typeface="+mj-lt"/>
              </a:rPr>
              <a:t>оформление медицинской лицензии </a:t>
            </a:r>
          </a:p>
          <a:p>
            <a:pPr marL="465773" indent="-342900">
              <a:buClr>
                <a:srgbClr val="434343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/>
                </a:solidFill>
                <a:latin typeface="+mj-lt"/>
              </a:rPr>
              <a:t>оказание медуслуг врачом-эндокринологом</a:t>
            </a:r>
          </a:p>
          <a:p>
            <a:pPr marL="465773" indent="-342900">
              <a:buClr>
                <a:srgbClr val="434343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/>
                </a:solidFill>
                <a:latin typeface="+mj-lt"/>
              </a:rPr>
              <a:t>открытие 30 кабинетов </a:t>
            </a:r>
            <a:r>
              <a:rPr lang="ru-RU" dirty="0" err="1">
                <a:solidFill>
                  <a:schemeClr val="bg2"/>
                </a:solidFill>
                <a:latin typeface="+mj-lt"/>
              </a:rPr>
              <a:t>диапедикюра</a:t>
            </a:r>
            <a:endParaRPr lang="ru-RU" dirty="0">
              <a:solidFill>
                <a:schemeClr val="bg2"/>
              </a:solidFill>
              <a:latin typeface="+mj-lt"/>
            </a:endParaRPr>
          </a:p>
          <a:p>
            <a:pPr marL="465773" indent="-342900">
              <a:buClr>
                <a:srgbClr val="434343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/>
                </a:solidFill>
                <a:latin typeface="+mj-lt"/>
              </a:rPr>
              <a:t>обучение правилам ухода за стопой</a:t>
            </a:r>
          </a:p>
          <a:p>
            <a:pPr marL="465773" indent="-342900" algn="l" rtl="0">
              <a:buClr>
                <a:srgbClr val="434343"/>
              </a:buClr>
              <a:buSzPct val="100000"/>
              <a:buFont typeface="Arial" panose="020B0604020202020204" pitchFamily="34" charset="0"/>
              <a:buChar char="•"/>
            </a:pPr>
            <a:endParaRPr lang="ru-RU" sz="1800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669104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80465A0-17BA-0657-401F-FFCFFBDF3C2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2185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4E98C4-3C3D-07D0-687C-A853C47F48B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5191"/>
            <a:ext cx="12192000" cy="1092809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624114" y="1210788"/>
            <a:ext cx="6181101" cy="49900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FE007A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Регулярный осмотр стоп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557655" y="2126975"/>
            <a:ext cx="11076689" cy="432942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ru-RU" sz="1600" dirty="0">
                <a:latin typeface="Century Gothic" panose="020B0502020202020204" pitchFamily="34" charset="0"/>
                <a:ea typeface="Times New Roman" charset="0"/>
                <a:cs typeface="Times New Roman" charset="0"/>
              </a:rPr>
              <a:t>Беседа с клиентом (возраст, тип диабета, стаж диабета, вид терапии, когда последний раз сдавал анализ крови на </a:t>
            </a:r>
            <a:r>
              <a:rPr lang="ru-RU" sz="1600" dirty="0" err="1">
                <a:latin typeface="Century Gothic" panose="020B0502020202020204" pitchFamily="34" charset="0"/>
                <a:ea typeface="Times New Roman" charset="0"/>
                <a:cs typeface="Times New Roman" charset="0"/>
              </a:rPr>
              <a:t>гликированный</a:t>
            </a:r>
            <a:r>
              <a:rPr lang="ru-RU" sz="1600" dirty="0">
                <a:latin typeface="Century Gothic" panose="020B0502020202020204" pitchFamily="34" charset="0"/>
                <a:ea typeface="Times New Roman" charset="0"/>
                <a:cs typeface="Times New Roman" charset="0"/>
              </a:rPr>
              <a:t> гемоглобин из вены, когда последний раз был у врача, какой уровень глюкозы сегодня утром, перед визитом)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ru-RU" sz="1600" dirty="0">
                <a:latin typeface="Century Gothic" panose="020B0502020202020204" pitchFamily="34" charset="0"/>
                <a:ea typeface="Times New Roman" charset="0"/>
                <a:cs typeface="Times New Roman" charset="0"/>
              </a:rPr>
              <a:t>Осмотр обуви, стельки, чулочно-носочных изделий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ru-RU" sz="1600" dirty="0">
                <a:latin typeface="Century Gothic" panose="020B0502020202020204" pitchFamily="34" charset="0"/>
                <a:ea typeface="Times New Roman" charset="0"/>
                <a:cs typeface="Times New Roman" charset="0"/>
              </a:rPr>
              <a:t>Осмотр кожи стопы 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ru-RU" sz="1600" dirty="0">
                <a:latin typeface="Century Gothic" panose="020B0502020202020204" pitchFamily="34" charset="0"/>
                <a:ea typeface="Times New Roman" charset="0"/>
                <a:cs typeface="Times New Roman" charset="0"/>
              </a:rPr>
              <a:t>Осмотр ногтей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ru-RU" sz="1600" dirty="0">
                <a:latin typeface="Century Gothic" panose="020B0502020202020204" pitchFamily="34" charset="0"/>
                <a:ea typeface="Times New Roman" charset="0"/>
                <a:cs typeface="Times New Roman" charset="0"/>
              </a:rPr>
              <a:t>Осмотр кожи между пальцами 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ru-RU" sz="1600" dirty="0">
                <a:latin typeface="Century Gothic" panose="020B0502020202020204" pitchFamily="34" charset="0"/>
                <a:ea typeface="Times New Roman" charset="0"/>
                <a:cs typeface="Times New Roman" charset="0"/>
              </a:rPr>
              <a:t>Оценка чувствительности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endParaRPr lang="ru-RU" sz="1600" dirty="0">
              <a:solidFill>
                <a:srgbClr val="FF0000"/>
              </a:solidFill>
              <a:latin typeface="Century Gothic" panose="020B0502020202020204" pitchFamily="34" charset="0"/>
              <a:ea typeface="Times New Roman" charset="0"/>
              <a:cs typeface="Times New Roman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37085" y="1672683"/>
            <a:ext cx="6792244" cy="4542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srgbClr val="FE007A"/>
                </a:solidFill>
                <a:latin typeface="Century Gothic" panose="020B0502020202020204" pitchFamily="34" charset="0"/>
                <a:ea typeface="Times New Roman" charset="0"/>
                <a:cs typeface="Times New Roman" charset="0"/>
              </a:rPr>
              <a:t>в идеале врачом-эндокринологом, в жизни – </a:t>
            </a:r>
            <a:r>
              <a:rPr lang="ru-RU" b="1" dirty="0" err="1">
                <a:solidFill>
                  <a:srgbClr val="FE007A"/>
                </a:solidFill>
                <a:latin typeface="Century Gothic" panose="020B0502020202020204" pitchFamily="34" charset="0"/>
                <a:ea typeface="Times New Roman" charset="0"/>
                <a:cs typeface="Times New Roman" charset="0"/>
              </a:rPr>
              <a:t>подологом</a:t>
            </a:r>
            <a:endParaRPr lang="ru-RU" b="1" dirty="0">
              <a:solidFill>
                <a:srgbClr val="FE007A"/>
              </a:solidFill>
              <a:latin typeface="Century Gothic" panose="020B0502020202020204" pitchFamily="34" charset="0"/>
              <a:ea typeface="Times New Roman" charset="0"/>
              <a:cs typeface="Times New Roman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82783" y="5803764"/>
            <a:ext cx="27190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Times New Roman" charset="0"/>
                <a:cs typeface="Times New Roman" charset="0"/>
              </a:rPr>
              <a:t>©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Times New Roman" charset="0"/>
                <a:cs typeface="Times New Roman" charset="0"/>
              </a:rPr>
              <a:t> </a:t>
            </a:r>
            <a:r>
              <a:rPr lang="ru-RU" sz="1600" dirty="0" err="1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Times New Roman" charset="0"/>
                <a:cs typeface="Times New Roman" charset="0"/>
              </a:rPr>
              <a:t>docmaximova.ru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Times New Roman" charset="0"/>
                <a:cs typeface="Times New Roman" charset="0"/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18143448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35BF06B-71E7-1D47-6E6F-72158FB809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71"/>
          <a:stretch/>
        </p:blipFill>
        <p:spPr>
          <a:xfrm>
            <a:off x="988907" y="1321858"/>
            <a:ext cx="10531746" cy="553614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80465A0-17BA-0657-401F-FFCFFBDF3C2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2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398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80465A0-17BA-0657-401F-FFCFFBDF3C2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2185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4E98C4-3C3D-07D0-687C-A853C47F48B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5191"/>
            <a:ext cx="12192000" cy="109280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77F6F00-AEE9-F3B0-DF09-6F841C5FE2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85"/>
          <a:stretch/>
        </p:blipFill>
        <p:spPr>
          <a:xfrm>
            <a:off x="9209387" y="1963238"/>
            <a:ext cx="2726422" cy="18324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67C04F-1EE9-CF44-A651-978BC0086332}"/>
              </a:ext>
            </a:extLst>
          </p:cNvPr>
          <p:cNvSpPr txBox="1"/>
          <p:nvPr/>
        </p:nvSpPr>
        <p:spPr>
          <a:xfrm>
            <a:off x="334032" y="784860"/>
            <a:ext cx="45431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E007A"/>
                </a:solidFill>
                <a:latin typeface="Century Gothic" panose="020B0502020202020204" pitchFamily="34" charset="0"/>
              </a:rPr>
              <a:t>Сотрудничество с </a:t>
            </a:r>
          </a:p>
          <a:p>
            <a:r>
              <a:rPr lang="ru-RU" sz="3200" b="1" dirty="0">
                <a:solidFill>
                  <a:srgbClr val="FE007A"/>
                </a:solidFill>
                <a:latin typeface="Century Gothic" panose="020B0502020202020204" pitchFamily="34" charset="0"/>
              </a:rPr>
              <a:t>сообществами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A1BF108-5346-A49A-71E0-B6243B10555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23"/>
          <a:stretch/>
        </p:blipFill>
        <p:spPr>
          <a:xfrm>
            <a:off x="6613697" y="1924753"/>
            <a:ext cx="2389961" cy="1867210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228600" y="1873804"/>
            <a:ext cx="5867400" cy="1812141"/>
            <a:chOff x="241759" y="1976379"/>
            <a:chExt cx="5867400" cy="1812141"/>
          </a:xfrm>
        </p:grpSpPr>
        <p:sp>
          <p:nvSpPr>
            <p:cNvPr id="7" name="Прямоугольник: скругленные углы 20">
              <a:extLst>
                <a:ext uri="{FF2B5EF4-FFF2-40B4-BE49-F238E27FC236}">
                  <a16:creationId xmlns:a16="http://schemas.microsoft.com/office/drawing/2014/main" id="{83B584DD-BD36-A536-312A-DB26479FB45E}"/>
                </a:ext>
              </a:extLst>
            </p:cNvPr>
            <p:cNvSpPr/>
            <p:nvPr/>
          </p:nvSpPr>
          <p:spPr>
            <a:xfrm>
              <a:off x="241759" y="1976379"/>
              <a:ext cx="5867400" cy="1812141"/>
            </a:xfrm>
            <a:prstGeom prst="roundRect">
              <a:avLst/>
            </a:prstGeom>
            <a:solidFill>
              <a:srgbClr val="E7E6E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Century Gothic" panose="020B050202020202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64953CF-E932-D5C3-834E-D71FEB452113}"/>
                </a:ext>
              </a:extLst>
            </p:cNvPr>
            <p:cNvSpPr txBox="1"/>
            <p:nvPr/>
          </p:nvSpPr>
          <p:spPr>
            <a:xfrm>
              <a:off x="369501" y="2093290"/>
              <a:ext cx="573965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>
                  <a:effectLst/>
                  <a:latin typeface="Century Gothic" panose="020B0502020202020204" pitchFamily="34" charset="0"/>
                  <a:ea typeface="Calibri" panose="020F0502020204030204" pitchFamily="34" charset="0"/>
                </a:rPr>
                <a:t>Наш Центр сотрудничает с </a:t>
              </a:r>
              <a:r>
                <a:rPr lang="en-US" sz="1600" dirty="0">
                  <a:effectLst/>
                  <a:latin typeface="Century Gothic" panose="020B0502020202020204" pitchFamily="34" charset="0"/>
                  <a:ea typeface="Calibri" panose="020F0502020204030204" pitchFamily="34" charset="0"/>
                </a:rPr>
                <a:t>TG</a:t>
              </a:r>
              <a:r>
                <a:rPr lang="ru-RU" sz="1600" dirty="0">
                  <a:effectLst/>
                  <a:latin typeface="Century Gothic" panose="020B0502020202020204" pitchFamily="34" charset="0"/>
                  <a:ea typeface="Calibri" panose="020F0502020204030204" pitchFamily="34" charset="0"/>
                </a:rPr>
                <a:t>-каналами и </a:t>
              </a:r>
              <a:r>
                <a:rPr lang="ru-RU" sz="1600" dirty="0">
                  <a:latin typeface="Century Gothic" panose="020B0502020202020204" pitchFamily="34" charset="0"/>
                  <a:ea typeface="Calibri" panose="020F0502020204030204" pitchFamily="34" charset="0"/>
                </a:rPr>
                <a:t>ВК-сообществами диабетиков, </a:t>
              </a:r>
              <a:r>
                <a:rPr lang="ru-RU" sz="1600" dirty="0">
                  <a:effectLst/>
                  <a:latin typeface="Century Gothic" panose="020B0502020202020204" pitchFamily="34" charset="0"/>
                  <a:ea typeface="Calibri" panose="020F0502020204030204" pitchFamily="34" charset="0"/>
                </a:rPr>
                <a:t>врачей, </a:t>
              </a:r>
              <a:r>
                <a:rPr lang="ru-RU" sz="1600" dirty="0" err="1">
                  <a:effectLst/>
                  <a:latin typeface="Century Gothic" panose="020B0502020202020204" pitchFamily="34" charset="0"/>
                  <a:ea typeface="Calibri" panose="020F0502020204030204" pitchFamily="34" charset="0"/>
                </a:rPr>
                <a:t>подологов</a:t>
              </a:r>
              <a:r>
                <a:rPr lang="ru-RU" sz="1600" dirty="0">
                  <a:effectLst/>
                  <a:latin typeface="Century Gothic" panose="020B0502020202020204" pitchFamily="34" charset="0"/>
                  <a:ea typeface="Calibri" panose="020F0502020204030204" pitchFamily="34" charset="0"/>
                </a:rPr>
                <a:t> и мастеров педикюра.</a:t>
              </a:r>
              <a:r>
                <a:rPr lang="ru-RU" sz="1600" dirty="0">
                  <a:latin typeface="Century Gothic" panose="020B0502020202020204" pitchFamily="34" charset="0"/>
                  <a:ea typeface="Calibri" panose="020F0502020204030204" pitchFamily="34" charset="0"/>
                </a:rPr>
                <a:t> </a:t>
              </a:r>
            </a:p>
            <a:p>
              <a:r>
                <a:rPr lang="ru-RU" sz="1600" dirty="0">
                  <a:effectLst/>
                  <a:latin typeface="Century Gothic" panose="020B0502020202020204" pitchFamily="34" charset="0"/>
                  <a:ea typeface="Calibri" panose="020F0502020204030204" pitchFamily="34" charset="0"/>
                </a:rPr>
                <a:t>Участвуем в организации конференций, семинаров по диабетической стопе, эфиров в соцсетях с партнерами-врачами.</a:t>
              </a:r>
            </a:p>
          </p:txBody>
        </p:sp>
      </p:grp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72B1E83-B68B-EAFA-F6ED-62E157D31CC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412" y="4028753"/>
            <a:ext cx="4851949" cy="149590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8D649D8-2F1C-C66F-EC86-9C9E1DE041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6342" y="3941324"/>
            <a:ext cx="1998784" cy="199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124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F639B4D-7ECD-CD19-80FB-5840711A1B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434" y="1214696"/>
            <a:ext cx="9660793" cy="481496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80465A0-17BA-0657-401F-FFCFFBDF3C2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2185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4E98C4-3C3D-07D0-687C-A853C47F48B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95"/>
          <a:stretch/>
        </p:blipFill>
        <p:spPr>
          <a:xfrm>
            <a:off x="0" y="6029661"/>
            <a:ext cx="12192000" cy="93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0987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80465A0-17BA-0657-401F-FFCFFBDF3C2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2185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4E98C4-3C3D-07D0-687C-A853C47F48B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5191"/>
            <a:ext cx="12192000" cy="1092809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68729" y="1364415"/>
            <a:ext cx="6981719" cy="569787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FE007A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Контакты для сотрудничества: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6D4F028-8299-C57C-5C1C-98D7500D947F}"/>
              </a:ext>
            </a:extLst>
          </p:cNvPr>
          <p:cNvSpPr txBox="1">
            <a:spLocks/>
          </p:cNvSpPr>
          <p:nvPr/>
        </p:nvSpPr>
        <p:spPr>
          <a:xfrm>
            <a:off x="7250448" y="1748665"/>
            <a:ext cx="4729629" cy="39938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600" b="1" dirty="0">
                <a:solidFill>
                  <a:srgbClr val="E20C68"/>
                </a:solidFill>
                <a:highlight>
                  <a:srgbClr val="FFFFFF"/>
                </a:highlight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Реквизиты для договора сотрудничества: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1600" b="1" dirty="0">
              <a:solidFill>
                <a:srgbClr val="E20C68"/>
              </a:solidFill>
              <a:highlight>
                <a:srgbClr val="FFFFFF"/>
              </a:highlight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600" dirty="0">
                <a:solidFill>
                  <a:srgbClr val="E20C68"/>
                </a:solidFill>
                <a:highlight>
                  <a:srgbClr val="FFFFFF"/>
                </a:highlight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ИП </a:t>
            </a:r>
            <a:r>
              <a:rPr lang="ru-RU" sz="1600" dirty="0" err="1">
                <a:solidFill>
                  <a:srgbClr val="E20C68"/>
                </a:solidFill>
                <a:highlight>
                  <a:srgbClr val="FFFFFF"/>
                </a:highlight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Табулин</a:t>
            </a:r>
            <a:r>
              <a:rPr lang="ru-RU" sz="1600" dirty="0">
                <a:solidFill>
                  <a:srgbClr val="E20C68"/>
                </a:solidFill>
                <a:highlight>
                  <a:srgbClr val="FFFFFF"/>
                </a:highlight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 О.В. </a:t>
            </a:r>
          </a:p>
          <a:p>
            <a:pPr marL="0" indent="0">
              <a:spcBef>
                <a:spcPts val="1467"/>
              </a:spcBef>
              <a:buFont typeface="Arial" panose="020B0604020202020204" pitchFamily="34" charset="0"/>
              <a:buNone/>
            </a:pPr>
            <a:r>
              <a:rPr lang="ru-RU" sz="1600" dirty="0">
                <a:solidFill>
                  <a:srgbClr val="E20C68"/>
                </a:solidFill>
                <a:highlight>
                  <a:srgbClr val="FFFFFF"/>
                </a:highlight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129128, Москва, Малахитовая, 8к1, 58</a:t>
            </a:r>
          </a:p>
          <a:p>
            <a:pPr marL="0" indent="0">
              <a:spcBef>
                <a:spcPts val="1467"/>
              </a:spcBef>
              <a:buFont typeface="Arial" panose="020B0604020202020204" pitchFamily="34" charset="0"/>
              <a:buNone/>
            </a:pPr>
            <a:r>
              <a:rPr lang="ru-RU" sz="1600" dirty="0">
                <a:solidFill>
                  <a:srgbClr val="E20C68"/>
                </a:solidFill>
                <a:highlight>
                  <a:srgbClr val="FFFFFF"/>
                </a:highlight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ИНН 771601704494</a:t>
            </a:r>
          </a:p>
          <a:p>
            <a:pPr marL="0" indent="0">
              <a:spcBef>
                <a:spcPts val="1467"/>
              </a:spcBef>
              <a:buFont typeface="Arial" panose="020B0604020202020204" pitchFamily="34" charset="0"/>
              <a:buNone/>
            </a:pPr>
            <a:r>
              <a:rPr lang="ru-RU" sz="1600" dirty="0">
                <a:solidFill>
                  <a:srgbClr val="E20C68"/>
                </a:solidFill>
                <a:highlight>
                  <a:srgbClr val="FFFFFF"/>
                </a:highlight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ОГРНИП 317774600258800</a:t>
            </a:r>
          </a:p>
          <a:p>
            <a:pPr marL="0" marR="84665" indent="0">
              <a:spcBef>
                <a:spcPts val="1467"/>
              </a:spcBef>
              <a:buFont typeface="Arial" panose="020B0604020202020204" pitchFamily="34" charset="0"/>
              <a:buNone/>
            </a:pPr>
            <a:r>
              <a:rPr lang="ru-RU" sz="1600" dirty="0">
                <a:solidFill>
                  <a:srgbClr val="E20C68"/>
                </a:solidFill>
                <a:highlight>
                  <a:srgbClr val="FFFFFF"/>
                </a:highlight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ПАО СБЕРБАНК г Москва</a:t>
            </a:r>
          </a:p>
          <a:p>
            <a:pPr marL="0" marR="270927" indent="0">
              <a:buFont typeface="Arial" panose="020B0604020202020204" pitchFamily="34" charset="0"/>
              <a:buNone/>
            </a:pPr>
            <a:r>
              <a:rPr lang="ru-RU" sz="1600" dirty="0">
                <a:solidFill>
                  <a:srgbClr val="E20C68"/>
                </a:solidFill>
                <a:highlight>
                  <a:srgbClr val="FFFFFF"/>
                </a:highlight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40802810040000030241</a:t>
            </a:r>
          </a:p>
          <a:p>
            <a:pPr marL="0" marR="270927" indent="0">
              <a:buFont typeface="Arial" panose="020B0604020202020204" pitchFamily="34" charset="0"/>
              <a:buNone/>
            </a:pPr>
            <a:r>
              <a:rPr lang="ru-RU" sz="1600" dirty="0">
                <a:solidFill>
                  <a:srgbClr val="E20C68"/>
                </a:solidFill>
                <a:highlight>
                  <a:srgbClr val="FFFFFF"/>
                </a:highlight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30101810400000000225</a:t>
            </a:r>
          </a:p>
          <a:p>
            <a:pPr marL="0" marR="270927" indent="0">
              <a:spcBef>
                <a:spcPts val="2000"/>
              </a:spcBef>
              <a:spcAft>
                <a:spcPts val="2000"/>
              </a:spcAft>
              <a:buFont typeface="Arial" panose="020B0604020202020204" pitchFamily="34" charset="0"/>
              <a:buNone/>
            </a:pPr>
            <a:r>
              <a:rPr lang="ru-RU" sz="1600" dirty="0">
                <a:solidFill>
                  <a:srgbClr val="E20C68"/>
                </a:solidFill>
                <a:highlight>
                  <a:srgbClr val="FFFFFF"/>
                </a:highlight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БИК 044525225</a:t>
            </a:r>
            <a:endParaRPr lang="ru-RU" sz="1600" dirty="0">
              <a:solidFill>
                <a:srgbClr val="E20C68"/>
              </a:solidFill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D42427-D0C9-1C6C-D25B-843039BD3EED}"/>
              </a:ext>
            </a:extLst>
          </p:cNvPr>
          <p:cNvSpPr txBox="1"/>
          <p:nvPr/>
        </p:nvSpPr>
        <p:spPr>
          <a:xfrm>
            <a:off x="2783824" y="3861658"/>
            <a:ext cx="337078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933" indent="0" algn="l" rtl="0">
              <a:buNone/>
            </a:pPr>
            <a:r>
              <a:rPr lang="ru-RU" sz="1600" dirty="0">
                <a:solidFill>
                  <a:srgbClr val="E20C68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Почта: </a:t>
            </a:r>
            <a:r>
              <a:rPr lang="en-US" sz="1600" u="sng" dirty="0">
                <a:solidFill>
                  <a:srgbClr val="E20C68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diastopmsk@mail.ru</a:t>
            </a:r>
            <a:endParaRPr lang="en-US" sz="1600" dirty="0">
              <a:solidFill>
                <a:srgbClr val="E20C68"/>
              </a:solidFill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  <a:p>
            <a:pPr marL="16933" indent="0" algn="l" rtl="0">
              <a:buNone/>
            </a:pPr>
            <a:endParaRPr lang="en-US" sz="1600" dirty="0">
              <a:solidFill>
                <a:srgbClr val="E20C68"/>
              </a:solidFill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  <a:p>
            <a:pPr marL="16933" indent="0" algn="l" rtl="0">
              <a:buNone/>
            </a:pPr>
            <a:r>
              <a:rPr lang="ru-RU" sz="1600" dirty="0">
                <a:solidFill>
                  <a:srgbClr val="E20C68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Телефон: +79152680293</a:t>
            </a:r>
          </a:p>
          <a:p>
            <a:pPr marL="16933" indent="0" algn="l" rtl="0">
              <a:buNone/>
            </a:pPr>
            <a:endParaRPr lang="ru-RU" sz="1600" dirty="0">
              <a:solidFill>
                <a:srgbClr val="E20C68"/>
              </a:solidFill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  <a:p>
            <a:pPr marL="16933" indent="0" algn="l" rtl="0">
              <a:buNone/>
            </a:pPr>
            <a:r>
              <a:rPr lang="ru-RU" sz="1600" dirty="0">
                <a:solidFill>
                  <a:srgbClr val="E20C68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Сайт : </a:t>
            </a:r>
            <a:r>
              <a:rPr lang="en-US" sz="1600" dirty="0" err="1">
                <a:solidFill>
                  <a:srgbClr val="E20C68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vk.link</a:t>
            </a:r>
            <a:r>
              <a:rPr lang="en-US" sz="1600" dirty="0">
                <a:solidFill>
                  <a:srgbClr val="E20C68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/</a:t>
            </a:r>
            <a:r>
              <a:rPr lang="en-US" sz="1600" dirty="0" err="1">
                <a:solidFill>
                  <a:srgbClr val="E20C68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diastopmsk</a:t>
            </a:r>
            <a:endParaRPr lang="en-US" sz="1600" dirty="0">
              <a:solidFill>
                <a:srgbClr val="E20C68"/>
              </a:solidFill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  <a:p>
            <a:pPr marL="0" indent="0" algn="l" rtl="0">
              <a:spcAft>
                <a:spcPts val="2133"/>
              </a:spcAft>
              <a:buNone/>
            </a:pPr>
            <a:r>
              <a:rPr lang="ru-RU" sz="1600" dirty="0">
                <a:solidFill>
                  <a:srgbClr val="E20C68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Соцсети @</a:t>
            </a:r>
            <a:r>
              <a:rPr lang="en-US" sz="1600" dirty="0" err="1">
                <a:solidFill>
                  <a:srgbClr val="E20C68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diastopmsk</a:t>
            </a:r>
            <a:endParaRPr lang="en-US" sz="1600" dirty="0">
              <a:solidFill>
                <a:srgbClr val="E20C68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Google Shape;97;p17">
            <a:extLst>
              <a:ext uri="{FF2B5EF4-FFF2-40B4-BE49-F238E27FC236}">
                <a16:creationId xmlns:a16="http://schemas.microsoft.com/office/drawing/2014/main" id="{A4FEA488-8B49-7BC7-41B7-D4647100184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t="6992" r="10737" b="3744"/>
          <a:stretch/>
        </p:blipFill>
        <p:spPr>
          <a:xfrm>
            <a:off x="824953" y="2029688"/>
            <a:ext cx="1826214" cy="23706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E1A2D91-B847-31F3-ABC4-0FCD5938FAC8}"/>
              </a:ext>
            </a:extLst>
          </p:cNvPr>
          <p:cNvSpPr txBox="1"/>
          <p:nvPr/>
        </p:nvSpPr>
        <p:spPr>
          <a:xfrm>
            <a:off x="2783824" y="1839788"/>
            <a:ext cx="44666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" sz="2400" b="1" dirty="0">
                <a:solidFill>
                  <a:srgbClr val="FE007A"/>
                </a:solidFill>
              </a:rPr>
              <a:t>Светлана Афанасьева</a:t>
            </a:r>
            <a:endParaRPr lang="ru-RU" sz="2400" dirty="0">
              <a:solidFill>
                <a:srgbClr val="FE007A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9DEA1E-2FBB-A847-43CC-71A3DD5E2C24}"/>
              </a:ext>
            </a:extLst>
          </p:cNvPr>
          <p:cNvSpPr txBox="1"/>
          <p:nvPr/>
        </p:nvSpPr>
        <p:spPr>
          <a:xfrm>
            <a:off x="2651167" y="2316631"/>
            <a:ext cx="330911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эксперт в ногтевой индустрии международный спикер и модератор отраслевых мероприятий. 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B8B9D7C-2102-DD5E-4209-7B23618A56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729" y="4737808"/>
            <a:ext cx="1998784" cy="199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588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80465A0-17BA-0657-401F-FFCFFBDF3C2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2185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4E98C4-3C3D-07D0-687C-A853C47F48B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5191"/>
            <a:ext cx="12192000" cy="10928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667C04F-1EE9-CF44-A651-978BC0086332}"/>
              </a:ext>
            </a:extLst>
          </p:cNvPr>
          <p:cNvSpPr txBox="1"/>
          <p:nvPr/>
        </p:nvSpPr>
        <p:spPr>
          <a:xfrm>
            <a:off x="344703" y="1878212"/>
            <a:ext cx="108018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В России ежегодно растет число людей с диабетом. </a:t>
            </a:r>
          </a:p>
          <a:p>
            <a:r>
              <a:rPr lang="ru-RU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Число Школ диабета сократилось в разы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329512-360E-9F83-5DEC-69899B322E17}"/>
              </a:ext>
            </a:extLst>
          </p:cNvPr>
          <p:cNvSpPr txBox="1"/>
          <p:nvPr/>
        </p:nvSpPr>
        <p:spPr>
          <a:xfrm>
            <a:off x="344703" y="4011828"/>
            <a:ext cx="737287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0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entury Gothic" panose="020B0502020202020204" pitchFamily="34" charset="0"/>
              </a:rPr>
              <a:t>«</a:t>
            </a:r>
            <a:r>
              <a:rPr lang="ru-RU" i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У</a:t>
            </a:r>
            <a:r>
              <a:rPr lang="ru-RU" b="0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b="1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entury Gothic" panose="020B0502020202020204" pitchFamily="34" charset="0"/>
              </a:rPr>
              <a:t>24%</a:t>
            </a:r>
            <a:r>
              <a:rPr lang="ru-RU" b="0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entury Gothic" panose="020B0502020202020204" pitchFamily="34" charset="0"/>
              </a:rPr>
              <a:t> взрослого населения России </a:t>
            </a:r>
            <a:r>
              <a:rPr lang="ru-RU" b="1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entury Gothic" panose="020B0502020202020204" pitchFamily="34" charset="0"/>
              </a:rPr>
              <a:t>имеется </a:t>
            </a:r>
            <a:r>
              <a:rPr lang="ru-RU" b="1" i="1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entury Gothic" panose="020B0502020202020204" pitchFamily="34" charset="0"/>
              </a:rPr>
              <a:t>предиабет</a:t>
            </a:r>
            <a:r>
              <a:rPr lang="ru-RU" b="0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entury Gothic" panose="020B0502020202020204" pitchFamily="34" charset="0"/>
              </a:rPr>
              <a:t>, </a:t>
            </a:r>
          </a:p>
          <a:p>
            <a:pPr algn="just"/>
            <a:r>
              <a:rPr lang="ru-RU" b="0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entury Gothic" panose="020B0502020202020204" pitchFamily="34" charset="0"/>
              </a:rPr>
              <a:t>у </a:t>
            </a:r>
            <a:r>
              <a:rPr lang="ru-RU" b="1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entury Gothic" panose="020B0502020202020204" pitchFamily="34" charset="0"/>
              </a:rPr>
              <a:t>5,4%</a:t>
            </a:r>
            <a:r>
              <a:rPr lang="ru-RU" b="0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entury Gothic" panose="020B0502020202020204" pitchFamily="34" charset="0"/>
              </a:rPr>
              <a:t> - сахарный </a:t>
            </a:r>
            <a:r>
              <a:rPr lang="ru-RU" b="1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entury Gothic" panose="020B0502020202020204" pitchFamily="34" charset="0"/>
              </a:rPr>
              <a:t>диабет 2 типа</a:t>
            </a:r>
            <a:r>
              <a:rPr lang="ru-RU" b="0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entury Gothic" panose="020B0502020202020204" pitchFamily="34" charset="0"/>
              </a:rPr>
              <a:t>, </a:t>
            </a:r>
            <a:r>
              <a:rPr lang="ru-RU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entury Gothic" panose="020B0502020202020204" pitchFamily="34" charset="0"/>
              </a:rPr>
              <a:t>при чем половина из них </a:t>
            </a:r>
            <a:r>
              <a:rPr lang="ru-RU" b="1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entury Gothic" panose="020B0502020202020204" pitchFamily="34" charset="0"/>
              </a:rPr>
              <a:t>(54%) не знает о наличии заболевания».</a:t>
            </a:r>
            <a:r>
              <a:rPr lang="ru-RU" b="0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entury Gothic" panose="020B0502020202020204" pitchFamily="34" charset="0"/>
              </a:rPr>
              <a:t> 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7902590" y="3010365"/>
            <a:ext cx="3910193" cy="2398735"/>
            <a:chOff x="7876993" y="3472231"/>
            <a:chExt cx="3910193" cy="2398735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E379C216-9473-8B4A-8E4F-AB77EB399F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7876993" y="3472231"/>
              <a:ext cx="3910193" cy="239873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CFB2267-F17B-F367-CE07-F2240BF230C9}"/>
                </a:ext>
              </a:extLst>
            </p:cNvPr>
            <p:cNvSpPr txBox="1"/>
            <p:nvPr/>
          </p:nvSpPr>
          <p:spPr>
            <a:xfrm>
              <a:off x="8295518" y="4389979"/>
              <a:ext cx="307314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b="1" i="0" dirty="0">
                  <a:solidFill>
                    <a:schemeClr val="bg1"/>
                  </a:solidFill>
                  <a:effectLst/>
                  <a:latin typeface="Century Gothic" panose="020B0502020202020204" pitchFamily="34" charset="0"/>
                </a:rPr>
                <a:t>каждый 15-й россиянин страдает от диабета </a:t>
              </a:r>
              <a:endParaRPr lang="ru-RU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621581" y="4785033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Михаил Анциферов,</a:t>
            </a:r>
          </a:p>
          <a:p>
            <a:pPr algn="r"/>
            <a:r>
              <a:rPr lang="ru-RU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 главный эндокринолог </a:t>
            </a:r>
          </a:p>
          <a:p>
            <a:pPr algn="r"/>
            <a:r>
              <a:rPr lang="ru-RU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Департамента здравоохранения Москвы</a:t>
            </a:r>
          </a:p>
          <a:p>
            <a:pPr algn="r"/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320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80465A0-17BA-0657-401F-FFCFFBDF3C2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2185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4E98C4-3C3D-07D0-687C-A853C47F48B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5191"/>
            <a:ext cx="12192000" cy="1092809"/>
          </a:xfrm>
          <a:prstGeom prst="rect">
            <a:avLst/>
          </a:prstGeom>
        </p:spPr>
      </p:pic>
      <p:sp>
        <p:nvSpPr>
          <p:cNvPr id="4" name="Прямоугольник: скругленные углы 16">
            <a:extLst>
              <a:ext uri="{FF2B5EF4-FFF2-40B4-BE49-F238E27FC236}">
                <a16:creationId xmlns:a16="http://schemas.microsoft.com/office/drawing/2014/main" id="{025E5974-CDAD-65F8-BEC8-31489AC0F676}"/>
              </a:ext>
            </a:extLst>
          </p:cNvPr>
          <p:cNvSpPr/>
          <p:nvPr/>
        </p:nvSpPr>
        <p:spPr>
          <a:xfrm>
            <a:off x="652923" y="3757991"/>
            <a:ext cx="6605317" cy="1954090"/>
          </a:xfrm>
          <a:prstGeom prst="roundRect">
            <a:avLst/>
          </a:prstGeom>
          <a:solidFill>
            <a:srgbClr val="E7E6E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E05719-E245-4D75-FBFF-FE967AC477CA}"/>
              </a:ext>
            </a:extLst>
          </p:cNvPr>
          <p:cNvSpPr txBox="1"/>
          <p:nvPr/>
        </p:nvSpPr>
        <p:spPr>
          <a:xfrm>
            <a:off x="729125" y="3753812"/>
            <a:ext cx="653578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>По данным Минздрава России в 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>2022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> г в РФ 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>около 10,5 млн. чел.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>с сахарным диабетом,</a:t>
            </a:r>
            <a:r>
              <a:rPr lang="ru-RU" sz="16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Noto Sans" panose="020B0502040204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>на их лекарственное обеспечение ежегодно выделяется 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>60 млрд. руб.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F0E864-6949-4479-30FC-85DF5142BB4D}"/>
              </a:ext>
            </a:extLst>
          </p:cNvPr>
          <p:cNvSpPr txBox="1"/>
          <p:nvPr/>
        </p:nvSpPr>
        <p:spPr>
          <a:xfrm>
            <a:off x="815874" y="4792815"/>
            <a:ext cx="62480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>В 2023 году Правительством разработан и одобрен 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>новый федеральный проект «Борьба с сахарным диабетом».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FB2267-F17B-F367-CE07-F2240BF230C9}"/>
              </a:ext>
            </a:extLst>
          </p:cNvPr>
          <p:cNvSpPr txBox="1"/>
          <p:nvPr/>
        </p:nvSpPr>
        <p:spPr>
          <a:xfrm>
            <a:off x="1387943" y="3115927"/>
            <a:ext cx="28933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i="0" dirty="0">
                <a:solidFill>
                  <a:schemeClr val="bg1"/>
                </a:solidFill>
                <a:effectLst/>
                <a:latin typeface="Noto Sans" panose="020B0502040204020203" pitchFamily="34" charset="0"/>
              </a:rPr>
              <a:t>каждый 15-й россиянин страдает от диабета 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712434-F7AF-9F7D-494C-7327FA546981}"/>
              </a:ext>
            </a:extLst>
          </p:cNvPr>
          <p:cNvSpPr txBox="1"/>
          <p:nvPr/>
        </p:nvSpPr>
        <p:spPr>
          <a:xfrm>
            <a:off x="651650" y="1497697"/>
            <a:ext cx="103373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В Москве свыше </a:t>
            </a:r>
            <a:r>
              <a:rPr lang="ru-RU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600 тысяч взрослых людей </a:t>
            </a:r>
            <a:r>
              <a:rPr lang="ru-RU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с установленным сахарным диабетом.</a:t>
            </a:r>
          </a:p>
          <a:p>
            <a:r>
              <a:rPr lang="ru-RU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90% </a:t>
            </a:r>
            <a:r>
              <a:rPr lang="ru-RU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- люди с сахарным диабетом 2 типа, 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LADA</a:t>
            </a:r>
            <a:r>
              <a:rPr lang="ru-RU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, 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MODY</a:t>
            </a:r>
            <a:r>
              <a:rPr lang="ru-RU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 и др. видами диабета</a:t>
            </a:r>
          </a:p>
          <a:p>
            <a:r>
              <a:rPr lang="ru-RU" sz="2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10% </a:t>
            </a:r>
            <a:r>
              <a:rPr lang="ru-RU" sz="2200" dirty="0">
                <a:latin typeface="Century Gothic" panose="020B0502020202020204" pitchFamily="34" charset="0"/>
              </a:rPr>
              <a:t>- </a:t>
            </a:r>
            <a:r>
              <a:rPr lang="ru-RU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люди с сахарным диабетом </a:t>
            </a:r>
            <a:r>
              <a:rPr lang="ru-RU" sz="2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 типа, инсулинозависимые</a:t>
            </a:r>
            <a:r>
              <a:rPr lang="ru-RU" sz="2200" dirty="0">
                <a:latin typeface="Century Gothic" panose="020B0502020202020204" pitchFamily="34" charset="0"/>
              </a:rPr>
              <a:t>.</a:t>
            </a:r>
          </a:p>
          <a:p>
            <a:r>
              <a:rPr lang="ru-RU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При этом врачей-эндокринологов в Москве чуть больше </a:t>
            </a:r>
            <a:r>
              <a:rPr lang="ru-RU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500</a:t>
            </a:r>
            <a:r>
              <a:rPr lang="ru-RU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 человек</a:t>
            </a:r>
            <a:r>
              <a:rPr lang="ru-RU" sz="2200" dirty="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5" name="Прямоугольник: скругленные углы 15">
            <a:extLst>
              <a:ext uri="{FF2B5EF4-FFF2-40B4-BE49-F238E27FC236}">
                <a16:creationId xmlns:a16="http://schemas.microsoft.com/office/drawing/2014/main" id="{B1FA5C66-F4DC-31D6-B498-057DA931FCCC}"/>
              </a:ext>
            </a:extLst>
          </p:cNvPr>
          <p:cNvSpPr/>
          <p:nvPr/>
        </p:nvSpPr>
        <p:spPr>
          <a:xfrm>
            <a:off x="7524548" y="3700702"/>
            <a:ext cx="4438851" cy="2011379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7" name="Группа 16"/>
          <p:cNvGrpSpPr/>
          <p:nvPr/>
        </p:nvGrpSpPr>
        <p:grpSpPr>
          <a:xfrm>
            <a:off x="7790606" y="3919334"/>
            <a:ext cx="3897151" cy="1660290"/>
            <a:chOff x="7790606" y="3919333"/>
            <a:chExt cx="3897151" cy="1617859"/>
          </a:xfrm>
        </p:grpSpPr>
        <p:sp>
          <p:nvSpPr>
            <p:cNvPr id="18" name="Shape 17"/>
            <p:cNvSpPr/>
            <p:nvPr/>
          </p:nvSpPr>
          <p:spPr>
            <a:xfrm rot="5400000">
              <a:off x="10055268" y="3880901"/>
              <a:ext cx="1170989" cy="1247853"/>
            </a:xfrm>
            <a:prstGeom prst="swooshArrow">
              <a:avLst>
                <a:gd name="adj1" fmla="val 16310"/>
                <a:gd name="adj2" fmla="val 31370"/>
              </a:avLst>
            </a:prstGeom>
            <a:solidFill>
              <a:srgbClr val="FE007A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Полилиния 18"/>
            <p:cNvSpPr/>
            <p:nvPr/>
          </p:nvSpPr>
          <p:spPr>
            <a:xfrm>
              <a:off x="7790606" y="3919333"/>
              <a:ext cx="3072228" cy="499953"/>
            </a:xfrm>
            <a:custGeom>
              <a:avLst/>
              <a:gdLst>
                <a:gd name="connsiteX0" fmla="*/ 0 w 3072228"/>
                <a:gd name="connsiteY0" fmla="*/ 0 h 499953"/>
                <a:gd name="connsiteX1" fmla="*/ 3072228 w 3072228"/>
                <a:gd name="connsiteY1" fmla="*/ 0 h 499953"/>
                <a:gd name="connsiteX2" fmla="*/ 3072228 w 3072228"/>
                <a:gd name="connsiteY2" fmla="*/ 499953 h 499953"/>
                <a:gd name="connsiteX3" fmla="*/ 0 w 3072228"/>
                <a:gd name="connsiteY3" fmla="*/ 499953 h 499953"/>
                <a:gd name="connsiteX4" fmla="*/ 0 w 3072228"/>
                <a:gd name="connsiteY4" fmla="*/ 0 h 499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72228" h="499953">
                  <a:moveTo>
                    <a:pt x="0" y="0"/>
                  </a:moveTo>
                  <a:lnTo>
                    <a:pt x="3072228" y="0"/>
                  </a:lnTo>
                  <a:lnTo>
                    <a:pt x="3072228" y="499953"/>
                  </a:lnTo>
                  <a:lnTo>
                    <a:pt x="0" y="49995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25400" rIns="25400" bIns="25400" numCol="1" spcCol="1270" anchor="b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baseline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rPr>
                <a:t>в 2014 г. было </a:t>
              </a:r>
            </a:p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baseline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rPr>
                <a:t>1 500 Школ диабета</a:t>
              </a:r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7924800" y="5090322"/>
              <a:ext cx="3762957" cy="446870"/>
            </a:xfrm>
            <a:custGeom>
              <a:avLst/>
              <a:gdLst>
                <a:gd name="connsiteX0" fmla="*/ 0 w 3048206"/>
                <a:gd name="connsiteY0" fmla="*/ 0 h 446870"/>
                <a:gd name="connsiteX1" fmla="*/ 3048206 w 3048206"/>
                <a:gd name="connsiteY1" fmla="*/ 0 h 446870"/>
                <a:gd name="connsiteX2" fmla="*/ 3048206 w 3048206"/>
                <a:gd name="connsiteY2" fmla="*/ 446870 h 446870"/>
                <a:gd name="connsiteX3" fmla="*/ 0 w 3048206"/>
                <a:gd name="connsiteY3" fmla="*/ 446870 h 446870"/>
                <a:gd name="connsiteX4" fmla="*/ 0 w 3048206"/>
                <a:gd name="connsiteY4" fmla="*/ 0 h 446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8206" h="446870">
                  <a:moveTo>
                    <a:pt x="0" y="0"/>
                  </a:moveTo>
                  <a:lnTo>
                    <a:pt x="3048206" y="0"/>
                  </a:lnTo>
                  <a:lnTo>
                    <a:pt x="3048206" y="446870"/>
                  </a:lnTo>
                  <a:lnTo>
                    <a:pt x="0" y="44687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25400" rIns="25400" bIns="25400" numCol="1" spcCol="1270" anchor="t" anchorCtr="0">
              <a:noAutofit/>
            </a:bodyPr>
            <a:lstStyle/>
            <a:p>
              <a:pPr lvl="0" algn="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>
                  <a:solidFill>
                    <a:srgbClr val="FE007A"/>
                  </a:solidFill>
                  <a:latin typeface="Century Gothic" panose="020B0502020202020204" pitchFamily="34" charset="0"/>
                </a:rPr>
                <a:t>в 2020 г. осталось всего 500 Школ диабета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68054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80465A0-17BA-0657-401F-FFCFFBDF3C2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2185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4E98C4-3C3D-07D0-687C-A853C47F48B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5191"/>
            <a:ext cx="12192000" cy="1092809"/>
          </a:xfrm>
          <a:prstGeom prst="rect">
            <a:avLst/>
          </a:prstGeom>
        </p:spPr>
      </p:pic>
      <p:sp>
        <p:nvSpPr>
          <p:cNvPr id="4" name="Прямоугольник: скругленные углы 11">
            <a:extLst>
              <a:ext uri="{FF2B5EF4-FFF2-40B4-BE49-F238E27FC236}">
                <a16:creationId xmlns:a16="http://schemas.microsoft.com/office/drawing/2014/main" id="{9F6D5B96-E92E-6E44-A9CC-2E2E67426B2D}"/>
              </a:ext>
            </a:extLst>
          </p:cNvPr>
          <p:cNvSpPr/>
          <p:nvPr/>
        </p:nvSpPr>
        <p:spPr>
          <a:xfrm>
            <a:off x="539023" y="1570753"/>
            <a:ext cx="8589819" cy="1053983"/>
          </a:xfrm>
          <a:prstGeom prst="roundRect">
            <a:avLst/>
          </a:prstGeom>
          <a:gradFill flip="none" rotWithShape="1">
            <a:gsLst>
              <a:gs pos="0">
                <a:srgbClr val="FE007A">
                  <a:shade val="30000"/>
                  <a:satMod val="115000"/>
                </a:srgbClr>
              </a:gs>
              <a:gs pos="50000">
                <a:srgbClr val="FE007A">
                  <a:shade val="67500"/>
                  <a:satMod val="115000"/>
                </a:srgbClr>
              </a:gs>
              <a:gs pos="100000">
                <a:srgbClr val="FE007A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7" name="Прямоугольник: скругленные углы 7">
            <a:extLst>
              <a:ext uri="{FF2B5EF4-FFF2-40B4-BE49-F238E27FC236}">
                <a16:creationId xmlns:a16="http://schemas.microsoft.com/office/drawing/2014/main" id="{13D52AD0-C27B-590E-7DE2-8566B25681A0}"/>
              </a:ext>
            </a:extLst>
          </p:cNvPr>
          <p:cNvSpPr/>
          <p:nvPr/>
        </p:nvSpPr>
        <p:spPr>
          <a:xfrm>
            <a:off x="5382492" y="2743201"/>
            <a:ext cx="6428509" cy="3091717"/>
          </a:xfrm>
          <a:prstGeom prst="roundRect">
            <a:avLst/>
          </a:prstGeom>
          <a:solidFill>
            <a:srgbClr val="E7E6E6"/>
          </a:solidFill>
          <a:ln>
            <a:solidFill>
              <a:srgbClr val="5588C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67C04F-1EE9-CF44-A651-978BC0086332}"/>
              </a:ext>
            </a:extLst>
          </p:cNvPr>
          <p:cNvSpPr txBox="1"/>
          <p:nvPr/>
        </p:nvSpPr>
        <p:spPr>
          <a:xfrm>
            <a:off x="429490" y="1115054"/>
            <a:ext cx="7883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E007A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FE007A"/>
                </a:solidFill>
                <a:latin typeface="Century Gothic" panose="020B0502020202020204" pitchFamily="34" charset="0"/>
              </a:rPr>
              <a:t>Болезнь легче предупредить, чем лечить</a:t>
            </a:r>
          </a:p>
        </p:txBody>
      </p:sp>
      <p:sp>
        <p:nvSpPr>
          <p:cNvPr id="9" name="object 13">
            <a:extLst>
              <a:ext uri="{FF2B5EF4-FFF2-40B4-BE49-F238E27FC236}">
                <a16:creationId xmlns:a16="http://schemas.microsoft.com/office/drawing/2014/main" id="{98EA71E1-24C6-4740-A560-36A93B14E56A}"/>
              </a:ext>
            </a:extLst>
          </p:cNvPr>
          <p:cNvSpPr txBox="1"/>
          <p:nvPr/>
        </p:nvSpPr>
        <p:spPr>
          <a:xfrm>
            <a:off x="711241" y="1658293"/>
            <a:ext cx="8254064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err="1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Диапедикюр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- л</a:t>
            </a:r>
            <a:r>
              <a:rPr lang="ru-RU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учшая профилактик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а</a:t>
            </a:r>
            <a:r>
              <a:rPr lang="ru-RU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заболеваний стоп при </a:t>
            </a:r>
            <a:r>
              <a:rPr lang="ru-RU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сахарном диабете (СД)</a:t>
            </a:r>
            <a:r>
              <a:rPr lang="ru-RU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, сокращающая расходы бюджета на лечение нижних конечностей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людей с СД и людям с </a:t>
            </a:r>
            <a:r>
              <a:rPr lang="ru-RU" b="1" dirty="0" err="1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преддиабетом</a:t>
            </a:r>
            <a:endParaRPr lang="ru-RU" b="1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FEED47-3789-3846-96B9-34A4231BB043}"/>
              </a:ext>
            </a:extLst>
          </p:cNvPr>
          <p:cNvSpPr txBox="1"/>
          <p:nvPr/>
        </p:nvSpPr>
        <p:spPr>
          <a:xfrm>
            <a:off x="5561675" y="5138089"/>
            <a:ext cx="48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Каждый 2-й человек с СД имеет высокий риск развития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400" b="1" dirty="0">
                <a:solidFill>
                  <a:srgbClr val="F001BF"/>
                </a:solidFill>
                <a:latin typeface="Century Gothic" panose="020B0502020202020204" pitchFamily="34" charset="0"/>
              </a:rPr>
              <a:t>синдрома диабетической стопы </a:t>
            </a:r>
            <a:r>
              <a:rPr lang="ru-RU" sz="1400" dirty="0">
                <a:solidFill>
                  <a:srgbClr val="F001BF"/>
                </a:solidFill>
                <a:latin typeface="Century Gothic" panose="020B0502020202020204" pitchFamily="34" charset="0"/>
              </a:rPr>
              <a:t>(СДС)</a:t>
            </a:r>
            <a:r>
              <a:rPr lang="ru-RU" sz="1400" dirty="0">
                <a:solidFill>
                  <a:srgbClr val="F001B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20" name="Группа 19"/>
          <p:cNvGrpSpPr/>
          <p:nvPr/>
        </p:nvGrpSpPr>
        <p:grpSpPr>
          <a:xfrm>
            <a:off x="335972" y="2712276"/>
            <a:ext cx="4973784" cy="3144612"/>
            <a:chOff x="408708" y="2715984"/>
            <a:chExt cx="4973784" cy="3144612"/>
          </a:xfrm>
        </p:grpSpPr>
        <p:sp>
          <p:nvSpPr>
            <p:cNvPr id="6" name="Прямоугольник: скругленные углы 8">
              <a:extLst>
                <a:ext uri="{FF2B5EF4-FFF2-40B4-BE49-F238E27FC236}">
                  <a16:creationId xmlns:a16="http://schemas.microsoft.com/office/drawing/2014/main" id="{D90EFF04-3FAE-808F-DA22-7CC6ACAA68E4}"/>
                </a:ext>
              </a:extLst>
            </p:cNvPr>
            <p:cNvSpPr/>
            <p:nvPr/>
          </p:nvSpPr>
          <p:spPr>
            <a:xfrm>
              <a:off x="609600" y="2743201"/>
              <a:ext cx="4572000" cy="3117395"/>
            </a:xfrm>
            <a:prstGeom prst="roundRect">
              <a:avLst/>
            </a:prstGeom>
            <a:solidFill>
              <a:srgbClr val="E7E6E6"/>
            </a:solidFill>
            <a:ln>
              <a:solidFill>
                <a:srgbClr val="5588C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11" name="Схема 10">
              <a:extLst>
                <a:ext uri="{FF2B5EF4-FFF2-40B4-BE49-F238E27FC236}">
                  <a16:creationId xmlns:a16="http://schemas.microsoft.com/office/drawing/2014/main" id="{0169251F-8032-6975-D01E-46AF563F0C4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864572877"/>
                </p:ext>
              </p:extLst>
            </p:nvPr>
          </p:nvGraphicFramePr>
          <p:xfrm>
            <a:off x="408708" y="2715984"/>
            <a:ext cx="4973784" cy="265958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2B13363-98B4-3554-C479-F092B5B26D07}"/>
                </a:ext>
              </a:extLst>
            </p:cNvPr>
            <p:cNvSpPr txBox="1"/>
            <p:nvPr/>
          </p:nvSpPr>
          <p:spPr>
            <a:xfrm>
              <a:off x="597148" y="5110114"/>
              <a:ext cx="447708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ru-RU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79% людей с сахарным диабетом страдают от </a:t>
              </a:r>
              <a:r>
                <a:rPr lang="ru-RU" sz="1400" b="1" dirty="0">
                  <a:solidFill>
                    <a:srgbClr val="F001BF"/>
                  </a:solidFill>
                  <a:latin typeface="Century Gothic" panose="020B0502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повреждений на стопе</a:t>
              </a: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5527964" y="2759884"/>
            <a:ext cx="6283037" cy="2901425"/>
            <a:chOff x="5527964" y="2759884"/>
            <a:chExt cx="6483929" cy="3164995"/>
          </a:xfrm>
        </p:grpSpPr>
        <p:sp>
          <p:nvSpPr>
            <p:cNvPr id="16" name="Стрелка вправо 15"/>
            <p:cNvSpPr/>
            <p:nvPr/>
          </p:nvSpPr>
          <p:spPr>
            <a:xfrm>
              <a:off x="5527964" y="2759884"/>
              <a:ext cx="6483929" cy="3164995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Полилиния 16"/>
            <p:cNvSpPr/>
            <p:nvPr/>
          </p:nvSpPr>
          <p:spPr>
            <a:xfrm>
              <a:off x="5649493" y="3643537"/>
              <a:ext cx="1742198" cy="1397688"/>
            </a:xfrm>
            <a:custGeom>
              <a:avLst/>
              <a:gdLst>
                <a:gd name="connsiteX0" fmla="*/ 0 w 1667827"/>
                <a:gd name="connsiteY0" fmla="*/ 232953 h 1397688"/>
                <a:gd name="connsiteX1" fmla="*/ 232953 w 1667827"/>
                <a:gd name="connsiteY1" fmla="*/ 0 h 1397688"/>
                <a:gd name="connsiteX2" fmla="*/ 1434874 w 1667827"/>
                <a:gd name="connsiteY2" fmla="*/ 0 h 1397688"/>
                <a:gd name="connsiteX3" fmla="*/ 1667827 w 1667827"/>
                <a:gd name="connsiteY3" fmla="*/ 232953 h 1397688"/>
                <a:gd name="connsiteX4" fmla="*/ 1667827 w 1667827"/>
                <a:gd name="connsiteY4" fmla="*/ 1164735 h 1397688"/>
                <a:gd name="connsiteX5" fmla="*/ 1434874 w 1667827"/>
                <a:gd name="connsiteY5" fmla="*/ 1397688 h 1397688"/>
                <a:gd name="connsiteX6" fmla="*/ 232953 w 1667827"/>
                <a:gd name="connsiteY6" fmla="*/ 1397688 h 1397688"/>
                <a:gd name="connsiteX7" fmla="*/ 0 w 1667827"/>
                <a:gd name="connsiteY7" fmla="*/ 1164735 h 1397688"/>
                <a:gd name="connsiteX8" fmla="*/ 0 w 1667827"/>
                <a:gd name="connsiteY8" fmla="*/ 232953 h 1397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67827" h="1397688">
                  <a:moveTo>
                    <a:pt x="0" y="232953"/>
                  </a:moveTo>
                  <a:cubicBezTo>
                    <a:pt x="0" y="104297"/>
                    <a:pt x="104297" y="0"/>
                    <a:pt x="232953" y="0"/>
                  </a:cubicBezTo>
                  <a:lnTo>
                    <a:pt x="1434874" y="0"/>
                  </a:lnTo>
                  <a:cubicBezTo>
                    <a:pt x="1563530" y="0"/>
                    <a:pt x="1667827" y="104297"/>
                    <a:pt x="1667827" y="232953"/>
                  </a:cubicBezTo>
                  <a:lnTo>
                    <a:pt x="1667827" y="1164735"/>
                  </a:lnTo>
                  <a:cubicBezTo>
                    <a:pt x="1667827" y="1293391"/>
                    <a:pt x="1563530" y="1397688"/>
                    <a:pt x="1434874" y="1397688"/>
                  </a:cubicBezTo>
                  <a:lnTo>
                    <a:pt x="232953" y="1397688"/>
                  </a:lnTo>
                  <a:cubicBezTo>
                    <a:pt x="104297" y="1397688"/>
                    <a:pt x="0" y="1293391"/>
                    <a:pt x="0" y="1164735"/>
                  </a:cubicBezTo>
                  <a:lnTo>
                    <a:pt x="0" y="232953"/>
                  </a:lnTo>
                  <a:close/>
                </a:path>
              </a:pathLst>
            </a:custGeom>
            <a:solidFill>
              <a:srgbClr val="2F5597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3000" tIns="133000" rIns="133000" bIns="13300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>
                  <a:latin typeface="Century Gothic" panose="020B0502020202020204" pitchFamily="34" charset="0"/>
                </a:rPr>
                <a:t>повреждение кожи стопы</a:t>
              </a:r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7491228" y="3649916"/>
              <a:ext cx="1903814" cy="1397688"/>
            </a:xfrm>
            <a:custGeom>
              <a:avLst/>
              <a:gdLst>
                <a:gd name="connsiteX0" fmla="*/ 0 w 1667827"/>
                <a:gd name="connsiteY0" fmla="*/ 232953 h 1397688"/>
                <a:gd name="connsiteX1" fmla="*/ 232953 w 1667827"/>
                <a:gd name="connsiteY1" fmla="*/ 0 h 1397688"/>
                <a:gd name="connsiteX2" fmla="*/ 1434874 w 1667827"/>
                <a:gd name="connsiteY2" fmla="*/ 0 h 1397688"/>
                <a:gd name="connsiteX3" fmla="*/ 1667827 w 1667827"/>
                <a:gd name="connsiteY3" fmla="*/ 232953 h 1397688"/>
                <a:gd name="connsiteX4" fmla="*/ 1667827 w 1667827"/>
                <a:gd name="connsiteY4" fmla="*/ 1164735 h 1397688"/>
                <a:gd name="connsiteX5" fmla="*/ 1434874 w 1667827"/>
                <a:gd name="connsiteY5" fmla="*/ 1397688 h 1397688"/>
                <a:gd name="connsiteX6" fmla="*/ 232953 w 1667827"/>
                <a:gd name="connsiteY6" fmla="*/ 1397688 h 1397688"/>
                <a:gd name="connsiteX7" fmla="*/ 0 w 1667827"/>
                <a:gd name="connsiteY7" fmla="*/ 1164735 h 1397688"/>
                <a:gd name="connsiteX8" fmla="*/ 0 w 1667827"/>
                <a:gd name="connsiteY8" fmla="*/ 232953 h 1397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67827" h="1397688">
                  <a:moveTo>
                    <a:pt x="0" y="232953"/>
                  </a:moveTo>
                  <a:cubicBezTo>
                    <a:pt x="0" y="104297"/>
                    <a:pt x="104297" y="0"/>
                    <a:pt x="232953" y="0"/>
                  </a:cubicBezTo>
                  <a:lnTo>
                    <a:pt x="1434874" y="0"/>
                  </a:lnTo>
                  <a:cubicBezTo>
                    <a:pt x="1563530" y="0"/>
                    <a:pt x="1667827" y="104297"/>
                    <a:pt x="1667827" y="232953"/>
                  </a:cubicBezTo>
                  <a:lnTo>
                    <a:pt x="1667827" y="1164735"/>
                  </a:lnTo>
                  <a:cubicBezTo>
                    <a:pt x="1667827" y="1293391"/>
                    <a:pt x="1563530" y="1397688"/>
                    <a:pt x="1434874" y="1397688"/>
                  </a:cubicBezTo>
                  <a:lnTo>
                    <a:pt x="232953" y="1397688"/>
                  </a:lnTo>
                  <a:cubicBezTo>
                    <a:pt x="104297" y="1397688"/>
                    <a:pt x="0" y="1293391"/>
                    <a:pt x="0" y="1164735"/>
                  </a:cubicBezTo>
                  <a:lnTo>
                    <a:pt x="0" y="232953"/>
                  </a:lnTo>
                  <a:close/>
                </a:path>
              </a:pathLst>
            </a:custGeom>
            <a:solidFill>
              <a:srgbClr val="70AD47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3000" tIns="133000" rIns="133000" bIns="13300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>
                  <a:latin typeface="Century Gothic" panose="020B0502020202020204" pitchFamily="34" charset="0"/>
                </a:rPr>
                <a:t>синдром диабетической стопы (СДС)</a:t>
              </a:r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9494579" y="3643535"/>
              <a:ext cx="1742198" cy="1397688"/>
            </a:xfrm>
            <a:custGeom>
              <a:avLst/>
              <a:gdLst>
                <a:gd name="connsiteX0" fmla="*/ 0 w 1667827"/>
                <a:gd name="connsiteY0" fmla="*/ 232953 h 1397688"/>
                <a:gd name="connsiteX1" fmla="*/ 232953 w 1667827"/>
                <a:gd name="connsiteY1" fmla="*/ 0 h 1397688"/>
                <a:gd name="connsiteX2" fmla="*/ 1434874 w 1667827"/>
                <a:gd name="connsiteY2" fmla="*/ 0 h 1397688"/>
                <a:gd name="connsiteX3" fmla="*/ 1667827 w 1667827"/>
                <a:gd name="connsiteY3" fmla="*/ 232953 h 1397688"/>
                <a:gd name="connsiteX4" fmla="*/ 1667827 w 1667827"/>
                <a:gd name="connsiteY4" fmla="*/ 1164735 h 1397688"/>
                <a:gd name="connsiteX5" fmla="*/ 1434874 w 1667827"/>
                <a:gd name="connsiteY5" fmla="*/ 1397688 h 1397688"/>
                <a:gd name="connsiteX6" fmla="*/ 232953 w 1667827"/>
                <a:gd name="connsiteY6" fmla="*/ 1397688 h 1397688"/>
                <a:gd name="connsiteX7" fmla="*/ 0 w 1667827"/>
                <a:gd name="connsiteY7" fmla="*/ 1164735 h 1397688"/>
                <a:gd name="connsiteX8" fmla="*/ 0 w 1667827"/>
                <a:gd name="connsiteY8" fmla="*/ 232953 h 1397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67827" h="1397688">
                  <a:moveTo>
                    <a:pt x="0" y="232953"/>
                  </a:moveTo>
                  <a:cubicBezTo>
                    <a:pt x="0" y="104297"/>
                    <a:pt x="104297" y="0"/>
                    <a:pt x="232953" y="0"/>
                  </a:cubicBezTo>
                  <a:lnTo>
                    <a:pt x="1434874" y="0"/>
                  </a:lnTo>
                  <a:cubicBezTo>
                    <a:pt x="1563530" y="0"/>
                    <a:pt x="1667827" y="104297"/>
                    <a:pt x="1667827" y="232953"/>
                  </a:cubicBezTo>
                  <a:lnTo>
                    <a:pt x="1667827" y="1164735"/>
                  </a:lnTo>
                  <a:cubicBezTo>
                    <a:pt x="1667827" y="1293391"/>
                    <a:pt x="1563530" y="1397688"/>
                    <a:pt x="1434874" y="1397688"/>
                  </a:cubicBezTo>
                  <a:lnTo>
                    <a:pt x="232953" y="1397688"/>
                  </a:lnTo>
                  <a:cubicBezTo>
                    <a:pt x="104297" y="1397688"/>
                    <a:pt x="0" y="1293391"/>
                    <a:pt x="0" y="1164735"/>
                  </a:cubicBezTo>
                  <a:lnTo>
                    <a:pt x="0" y="232953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3000" tIns="133000" rIns="133000" bIns="13300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>
                  <a:latin typeface="Century Gothic" panose="020B0502020202020204" pitchFamily="34" charset="0"/>
                </a:rPr>
                <a:t>ампутация на уровне </a:t>
              </a:r>
              <a:r>
                <a:rPr lang="ru-RU" sz="1600" kern="1200" dirty="0">
                  <a:effectLst/>
                  <a:latin typeface="Century Gothic" panose="020B0502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нижних конечностей</a:t>
              </a:r>
              <a:endParaRPr lang="ru-RU" sz="1600" kern="1200" dirty="0"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1979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в мозга  - мозг стоковые фото и изображения">
            <a:extLst>
              <a:ext uri="{FF2B5EF4-FFF2-40B4-BE49-F238E27FC236}">
                <a16:creationId xmlns:a16="http://schemas.microsoft.com/office/drawing/2014/main" id="{8BD528FB-2B67-0204-4D50-B5FF3C3CA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733" y="2803222"/>
            <a:ext cx="1668740" cy="125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80465A0-17BA-0657-401F-FFCFFBDF3C2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41" y="16087"/>
            <a:ext cx="12192000" cy="132185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4E98C4-3C3D-07D0-687C-A853C47F48B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5191"/>
            <a:ext cx="12192000" cy="1092809"/>
          </a:xfrm>
          <a:prstGeom prst="rect">
            <a:avLst/>
          </a:prstGeom>
        </p:spPr>
      </p:pic>
      <p:pic>
        <p:nvPicPr>
          <p:cNvPr id="4" name="Picture 5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9071">
            <a:off x="7470683" y="4383376"/>
            <a:ext cx="1885139" cy="1279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625600" y="3048000"/>
            <a:ext cx="1002453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ru-RU" sz="3600">
              <a:solidFill>
                <a:srgbClr val="17375E"/>
              </a:solidFill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475233" y="5158963"/>
            <a:ext cx="33540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kumimoji="0" lang="ru-RU" sz="2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Диабетическая стопа:</a:t>
            </a:r>
          </a:p>
          <a:p>
            <a:pPr algn="ctr"/>
            <a:r>
              <a:rPr kumimoji="0" lang="ru-RU" sz="2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язва, ампутация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068329" y="1890637"/>
            <a:ext cx="203358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kumimoji="0" lang="ru-RU" sz="20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Ретинопатия</a:t>
            </a:r>
            <a:r>
              <a:rPr kumimoji="0" lang="ru-RU" sz="20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/</a:t>
            </a:r>
          </a:p>
          <a:p>
            <a:r>
              <a:rPr kumimoji="0" lang="ru-RU" sz="20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Слепота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9362136" y="2668175"/>
            <a:ext cx="28361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kumimoji="0" lang="ru-RU" sz="1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Хроническая Боль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9891496" y="1696235"/>
            <a:ext cx="146087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kumimoji="0" lang="ru-RU" sz="1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ИБС/ХСН </a:t>
            </a: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235697" y="3018166"/>
            <a:ext cx="245591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kumimoji="0" lang="ru-RU" sz="20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Инсульт</a:t>
            </a:r>
          </a:p>
          <a:p>
            <a:r>
              <a:rPr kumimoji="0" lang="ru-RU" sz="20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Энцефалопатия</a:t>
            </a: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455489" y="5259091"/>
            <a:ext cx="3822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kumimoji="0" lang="ru-RU" sz="20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Нефропатия/Диализ</a:t>
            </a:r>
            <a:r>
              <a:rPr kumimoji="0" lang="en-US" sz="20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-</a:t>
            </a:r>
            <a:r>
              <a:rPr kumimoji="0" lang="ru-RU" sz="20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Трансплантация почки</a:t>
            </a: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8563367" y="4761690"/>
            <a:ext cx="34731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kumimoji="0" lang="ru-RU" sz="1800" dirty="0">
                <a:solidFill>
                  <a:srgbClr val="17375E"/>
                </a:solidFill>
                <a:latin typeface="Century Gothic" panose="020B0502020202020204" pitchFamily="34" charset="0"/>
              </a:rPr>
              <a:t>Сексуальная дисфункция</a:t>
            </a: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9346547" y="2970461"/>
            <a:ext cx="255076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kumimoji="0" lang="ru-RU" sz="1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Нейропатия/</a:t>
            </a:r>
          </a:p>
          <a:p>
            <a:r>
              <a:rPr kumimoji="0" lang="ru-RU" sz="1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Постуральная нестабильность</a:t>
            </a:r>
            <a:r>
              <a:rPr kumimoji="0" lang="en-US" sz="1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/</a:t>
            </a:r>
            <a:endParaRPr kumimoji="0" lang="ru-RU" sz="18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kumimoji="0" lang="ru-RU" sz="1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падения</a:t>
            </a:r>
          </a:p>
        </p:txBody>
      </p:sp>
      <p:pic>
        <p:nvPicPr>
          <p:cNvPr id="15" name="Picture 19" descr="150px-handicapped_accessible_sign_sv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06137" y="2741060"/>
            <a:ext cx="1568045" cy="1310376"/>
          </a:xfrm>
          <a:prstGeom prst="rect">
            <a:avLst/>
          </a:prstGeom>
        </p:spPr>
      </p:pic>
      <p:sp>
        <p:nvSpPr>
          <p:cNvPr id="16" name="Text Box 41"/>
          <p:cNvSpPr txBox="1">
            <a:spLocks noChangeArrowheads="1"/>
          </p:cNvSpPr>
          <p:nvPr/>
        </p:nvSpPr>
        <p:spPr bwMode="auto">
          <a:xfrm>
            <a:off x="8579000" y="4150234"/>
            <a:ext cx="270815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kumimoji="0" lang="ru-RU" sz="1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Психологический</a:t>
            </a:r>
          </a:p>
          <a:p>
            <a:r>
              <a:rPr kumimoji="0" lang="ru-RU" sz="18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дистресс</a:t>
            </a:r>
            <a:endParaRPr kumimoji="0" lang="ru-RU" sz="18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 Box 42"/>
          <p:cNvSpPr txBox="1">
            <a:spLocks noChangeArrowheads="1"/>
          </p:cNvSpPr>
          <p:nvPr/>
        </p:nvSpPr>
        <p:spPr bwMode="auto">
          <a:xfrm>
            <a:off x="4884815" y="1287460"/>
            <a:ext cx="271904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/>
            <a:r>
              <a:rPr kumimoji="0" lang="ru-RU" sz="2000" dirty="0" err="1">
                <a:solidFill>
                  <a:srgbClr val="17375E"/>
                </a:solidFill>
                <a:latin typeface="Century Gothic" panose="020B0502020202020204" pitchFamily="34" charset="0"/>
              </a:rPr>
              <a:t>Нераспознавание</a:t>
            </a:r>
            <a:endParaRPr kumimoji="0" lang="ru-RU" sz="2000" dirty="0">
              <a:solidFill>
                <a:srgbClr val="17375E"/>
              </a:solidFill>
              <a:latin typeface="Century Gothic" panose="020B0502020202020204" pitchFamily="34" charset="0"/>
            </a:endParaRPr>
          </a:p>
          <a:p>
            <a:pPr algn="ctr"/>
            <a:r>
              <a:rPr kumimoji="0" lang="ru-RU" sz="2000" dirty="0">
                <a:solidFill>
                  <a:srgbClr val="17375E"/>
                </a:solidFill>
                <a:latin typeface="Century Gothic" panose="020B0502020202020204" pitchFamily="34" charset="0"/>
              </a:rPr>
              <a:t>гипогликемий</a:t>
            </a:r>
          </a:p>
        </p:txBody>
      </p:sp>
      <p:grpSp>
        <p:nvGrpSpPr>
          <p:cNvPr id="19" name="Group 6"/>
          <p:cNvGrpSpPr>
            <a:grpSpLocks/>
          </p:cNvGrpSpPr>
          <p:nvPr/>
        </p:nvGrpSpPr>
        <p:grpSpPr bwMode="auto">
          <a:xfrm>
            <a:off x="8500161" y="1477336"/>
            <a:ext cx="1133118" cy="1089554"/>
            <a:chOff x="854" y="544"/>
            <a:chExt cx="384" cy="559"/>
          </a:xfrm>
        </p:grpSpPr>
        <p:grpSp>
          <p:nvGrpSpPr>
            <p:cNvPr id="20" name="Group 7"/>
            <p:cNvGrpSpPr>
              <a:grpSpLocks/>
            </p:cNvGrpSpPr>
            <p:nvPr/>
          </p:nvGrpSpPr>
          <p:grpSpPr bwMode="auto">
            <a:xfrm>
              <a:off x="854" y="544"/>
              <a:ext cx="384" cy="559"/>
              <a:chOff x="3466" y="1832"/>
              <a:chExt cx="673" cy="900"/>
            </a:xfrm>
          </p:grpSpPr>
          <p:grpSp>
            <p:nvGrpSpPr>
              <p:cNvPr id="32" name="Group 8"/>
              <p:cNvGrpSpPr>
                <a:grpSpLocks/>
              </p:cNvGrpSpPr>
              <p:nvPr/>
            </p:nvGrpSpPr>
            <p:grpSpPr bwMode="auto">
              <a:xfrm>
                <a:off x="3471" y="1832"/>
                <a:ext cx="668" cy="900"/>
                <a:chOff x="3471" y="1832"/>
                <a:chExt cx="668" cy="900"/>
              </a:xfrm>
            </p:grpSpPr>
            <p:grpSp>
              <p:nvGrpSpPr>
                <p:cNvPr id="47" name="Group 9"/>
                <p:cNvGrpSpPr>
                  <a:grpSpLocks/>
                </p:cNvGrpSpPr>
                <p:nvPr/>
              </p:nvGrpSpPr>
              <p:grpSpPr bwMode="auto">
                <a:xfrm>
                  <a:off x="3495" y="2041"/>
                  <a:ext cx="644" cy="691"/>
                  <a:chOff x="3495" y="2041"/>
                  <a:chExt cx="644" cy="691"/>
                </a:xfrm>
              </p:grpSpPr>
              <p:grpSp>
                <p:nvGrpSpPr>
                  <p:cNvPr id="83" name="Group 10"/>
                  <p:cNvGrpSpPr>
                    <a:grpSpLocks/>
                  </p:cNvGrpSpPr>
                  <p:nvPr/>
                </p:nvGrpSpPr>
                <p:grpSpPr bwMode="auto">
                  <a:xfrm>
                    <a:off x="3495" y="2041"/>
                    <a:ext cx="520" cy="147"/>
                    <a:chOff x="3495" y="2041"/>
                    <a:chExt cx="520" cy="147"/>
                  </a:xfrm>
                </p:grpSpPr>
                <p:grpSp>
                  <p:nvGrpSpPr>
                    <p:cNvPr id="162" name="Group 1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02" y="2062"/>
                      <a:ext cx="113" cy="126"/>
                      <a:chOff x="3902" y="2062"/>
                      <a:chExt cx="113" cy="126"/>
                    </a:xfrm>
                  </p:grpSpPr>
                  <p:grpSp>
                    <p:nvGrpSpPr>
                      <p:cNvPr id="176" name="Group 1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902" y="2062"/>
                        <a:ext cx="81" cy="78"/>
                        <a:chOff x="3902" y="2062"/>
                        <a:chExt cx="81" cy="78"/>
                      </a:xfrm>
                    </p:grpSpPr>
                    <p:sp>
                      <p:nvSpPr>
                        <p:cNvPr id="181" name="Freeform 1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902" y="2061"/>
                          <a:ext cx="70" cy="76"/>
                        </a:xfrm>
                        <a:custGeom>
                          <a:avLst/>
                          <a:gdLst>
                            <a:gd name="T0" fmla="*/ 0 w 73"/>
                            <a:gd name="T1" fmla="*/ 66 h 66"/>
                            <a:gd name="T2" fmla="*/ 7 w 73"/>
                            <a:gd name="T3" fmla="*/ 55 h 66"/>
                            <a:gd name="T4" fmla="*/ 13 w 73"/>
                            <a:gd name="T5" fmla="*/ 45 h 66"/>
                            <a:gd name="T6" fmla="*/ 21 w 73"/>
                            <a:gd name="T7" fmla="*/ 34 h 66"/>
                            <a:gd name="T8" fmla="*/ 30 w 73"/>
                            <a:gd name="T9" fmla="*/ 24 h 66"/>
                            <a:gd name="T10" fmla="*/ 39 w 73"/>
                            <a:gd name="T11" fmla="*/ 16 h 66"/>
                            <a:gd name="T12" fmla="*/ 48 w 73"/>
                            <a:gd name="T13" fmla="*/ 10 h 66"/>
                            <a:gd name="T14" fmla="*/ 55 w 73"/>
                            <a:gd name="T15" fmla="*/ 6 h 66"/>
                            <a:gd name="T16" fmla="*/ 63 w 73"/>
                            <a:gd name="T17" fmla="*/ 4 h 66"/>
                            <a:gd name="T18" fmla="*/ 73 w 73"/>
                            <a:gd name="T19" fmla="*/ 0 h 66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  <a:gd name="T27" fmla="*/ 0 60000 65536"/>
                            <a:gd name="T28" fmla="*/ 0 60000 65536"/>
                            <a:gd name="T29" fmla="*/ 0 60000 65536"/>
                            <a:gd name="T30" fmla="*/ 0 w 73"/>
                            <a:gd name="T31" fmla="*/ 0 h 66"/>
                            <a:gd name="T32" fmla="*/ 73 w 73"/>
                            <a:gd name="T33" fmla="*/ 66 h 66"/>
                          </a:gdLst>
                          <a:ahLst/>
                          <a:cxnLst>
                            <a:cxn ang="T20">
                              <a:pos x="T0" y="T1"/>
                            </a:cxn>
                            <a:cxn ang="T21">
                              <a:pos x="T2" y="T3"/>
                            </a:cxn>
                            <a:cxn ang="T22">
                              <a:pos x="T4" y="T5"/>
                            </a:cxn>
                            <a:cxn ang="T23">
                              <a:pos x="T6" y="T7"/>
                            </a:cxn>
                            <a:cxn ang="T24">
                              <a:pos x="T8" y="T9"/>
                            </a:cxn>
                            <a:cxn ang="T25">
                              <a:pos x="T10" y="T11"/>
                            </a:cxn>
                            <a:cxn ang="T26">
                              <a:pos x="T12" y="T13"/>
                            </a:cxn>
                            <a:cxn ang="T27">
                              <a:pos x="T14" y="T15"/>
                            </a:cxn>
                            <a:cxn ang="T28">
                              <a:pos x="T16" y="T17"/>
                            </a:cxn>
                            <a:cxn ang="T29">
                              <a:pos x="T18" y="T19"/>
                            </a:cxn>
                          </a:cxnLst>
                          <a:rect l="T30" t="T31" r="T32" b="T33"/>
                          <a:pathLst>
                            <a:path w="73" h="66">
                              <a:moveTo>
                                <a:pt x="0" y="66"/>
                              </a:moveTo>
                              <a:lnTo>
                                <a:pt x="7" y="55"/>
                              </a:lnTo>
                              <a:lnTo>
                                <a:pt x="13" y="45"/>
                              </a:lnTo>
                              <a:lnTo>
                                <a:pt x="21" y="34"/>
                              </a:lnTo>
                              <a:lnTo>
                                <a:pt x="30" y="24"/>
                              </a:lnTo>
                              <a:lnTo>
                                <a:pt x="39" y="16"/>
                              </a:lnTo>
                              <a:lnTo>
                                <a:pt x="48" y="10"/>
                              </a:lnTo>
                              <a:lnTo>
                                <a:pt x="55" y="6"/>
                              </a:lnTo>
                              <a:lnTo>
                                <a:pt x="63" y="4"/>
                              </a:lnTo>
                              <a:lnTo>
                                <a:pt x="73" y="0"/>
                              </a:lnTo>
                            </a:path>
                          </a:pathLst>
                        </a:custGeom>
                        <a:noFill/>
                        <a:ln w="57150">
                          <a:solidFill>
                            <a:srgbClr val="60006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 sz="2800">
                            <a:solidFill>
                              <a:srgbClr val="17375E"/>
                            </a:solidFill>
                            <a:latin typeface="Times New Roman" pitchFamily="18" charset="0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82" name="Freeform 1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913" y="2074"/>
                          <a:ext cx="70" cy="66"/>
                        </a:xfrm>
                        <a:custGeom>
                          <a:avLst/>
                          <a:gdLst>
                            <a:gd name="T0" fmla="*/ 0 w 70"/>
                            <a:gd name="T1" fmla="*/ 66 h 66"/>
                            <a:gd name="T2" fmla="*/ 6 w 70"/>
                            <a:gd name="T3" fmla="*/ 54 h 66"/>
                            <a:gd name="T4" fmla="*/ 13 w 70"/>
                            <a:gd name="T5" fmla="*/ 45 h 66"/>
                            <a:gd name="T6" fmla="*/ 20 w 70"/>
                            <a:gd name="T7" fmla="*/ 34 h 66"/>
                            <a:gd name="T8" fmla="*/ 29 w 70"/>
                            <a:gd name="T9" fmla="*/ 23 h 66"/>
                            <a:gd name="T10" fmla="*/ 39 w 70"/>
                            <a:gd name="T11" fmla="*/ 16 h 66"/>
                            <a:gd name="T12" fmla="*/ 46 w 70"/>
                            <a:gd name="T13" fmla="*/ 10 h 66"/>
                            <a:gd name="T14" fmla="*/ 55 w 70"/>
                            <a:gd name="T15" fmla="*/ 5 h 66"/>
                            <a:gd name="T16" fmla="*/ 63 w 70"/>
                            <a:gd name="T17" fmla="*/ 2 h 66"/>
                            <a:gd name="T18" fmla="*/ 70 w 70"/>
                            <a:gd name="T19" fmla="*/ 0 h 66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  <a:gd name="T27" fmla="*/ 0 60000 65536"/>
                            <a:gd name="T28" fmla="*/ 0 60000 65536"/>
                            <a:gd name="T29" fmla="*/ 0 60000 65536"/>
                            <a:gd name="T30" fmla="*/ 0 w 70"/>
                            <a:gd name="T31" fmla="*/ 0 h 66"/>
                            <a:gd name="T32" fmla="*/ 70 w 70"/>
                            <a:gd name="T33" fmla="*/ 66 h 66"/>
                          </a:gdLst>
                          <a:ahLst/>
                          <a:cxnLst>
                            <a:cxn ang="T20">
                              <a:pos x="T0" y="T1"/>
                            </a:cxn>
                            <a:cxn ang="T21">
                              <a:pos x="T2" y="T3"/>
                            </a:cxn>
                            <a:cxn ang="T22">
                              <a:pos x="T4" y="T5"/>
                            </a:cxn>
                            <a:cxn ang="T23">
                              <a:pos x="T6" y="T7"/>
                            </a:cxn>
                            <a:cxn ang="T24">
                              <a:pos x="T8" y="T9"/>
                            </a:cxn>
                            <a:cxn ang="T25">
                              <a:pos x="T10" y="T11"/>
                            </a:cxn>
                            <a:cxn ang="T26">
                              <a:pos x="T12" y="T13"/>
                            </a:cxn>
                            <a:cxn ang="T27">
                              <a:pos x="T14" y="T15"/>
                            </a:cxn>
                            <a:cxn ang="T28">
                              <a:pos x="T16" y="T17"/>
                            </a:cxn>
                            <a:cxn ang="T29">
                              <a:pos x="T18" y="T19"/>
                            </a:cxn>
                          </a:cxnLst>
                          <a:rect l="T30" t="T31" r="T32" b="T33"/>
                          <a:pathLst>
                            <a:path w="70" h="66">
                              <a:moveTo>
                                <a:pt x="0" y="66"/>
                              </a:moveTo>
                              <a:lnTo>
                                <a:pt x="6" y="54"/>
                              </a:lnTo>
                              <a:lnTo>
                                <a:pt x="13" y="45"/>
                              </a:lnTo>
                              <a:lnTo>
                                <a:pt x="20" y="34"/>
                              </a:lnTo>
                              <a:lnTo>
                                <a:pt x="29" y="23"/>
                              </a:lnTo>
                              <a:lnTo>
                                <a:pt x="39" y="16"/>
                              </a:lnTo>
                              <a:lnTo>
                                <a:pt x="46" y="10"/>
                              </a:lnTo>
                              <a:lnTo>
                                <a:pt x="55" y="5"/>
                              </a:lnTo>
                              <a:lnTo>
                                <a:pt x="63" y="2"/>
                              </a:lnTo>
                              <a:lnTo>
                                <a:pt x="70" y="0"/>
                              </a:lnTo>
                            </a:path>
                          </a:pathLst>
                        </a:custGeom>
                        <a:noFill/>
                        <a:ln w="22225">
                          <a:solidFill>
                            <a:srgbClr val="40004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 sz="2800">
                            <a:solidFill>
                              <a:srgbClr val="17375E"/>
                            </a:solidFill>
                            <a:latin typeface="Times New Roman" pitchFamily="18" charset="0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83" name="Freeform 1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902" y="2061"/>
                          <a:ext cx="70" cy="65"/>
                        </a:xfrm>
                        <a:custGeom>
                          <a:avLst/>
                          <a:gdLst>
                            <a:gd name="T0" fmla="*/ 0 w 72"/>
                            <a:gd name="T1" fmla="*/ 65 h 65"/>
                            <a:gd name="T2" fmla="*/ 7 w 72"/>
                            <a:gd name="T3" fmla="*/ 53 h 65"/>
                            <a:gd name="T4" fmla="*/ 13 w 72"/>
                            <a:gd name="T5" fmla="*/ 44 h 65"/>
                            <a:gd name="T6" fmla="*/ 21 w 72"/>
                            <a:gd name="T7" fmla="*/ 33 h 65"/>
                            <a:gd name="T8" fmla="*/ 30 w 72"/>
                            <a:gd name="T9" fmla="*/ 22 h 65"/>
                            <a:gd name="T10" fmla="*/ 39 w 72"/>
                            <a:gd name="T11" fmla="*/ 15 h 65"/>
                            <a:gd name="T12" fmla="*/ 48 w 72"/>
                            <a:gd name="T13" fmla="*/ 9 h 65"/>
                            <a:gd name="T14" fmla="*/ 57 w 72"/>
                            <a:gd name="T15" fmla="*/ 4 h 65"/>
                            <a:gd name="T16" fmla="*/ 65 w 72"/>
                            <a:gd name="T17" fmla="*/ 2 h 65"/>
                            <a:gd name="T18" fmla="*/ 72 w 72"/>
                            <a:gd name="T19" fmla="*/ 0 h 65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  <a:gd name="T27" fmla="*/ 0 60000 65536"/>
                            <a:gd name="T28" fmla="*/ 0 60000 65536"/>
                            <a:gd name="T29" fmla="*/ 0 60000 65536"/>
                            <a:gd name="T30" fmla="*/ 0 w 72"/>
                            <a:gd name="T31" fmla="*/ 0 h 65"/>
                            <a:gd name="T32" fmla="*/ 72 w 72"/>
                            <a:gd name="T33" fmla="*/ 65 h 65"/>
                          </a:gdLst>
                          <a:ahLst/>
                          <a:cxnLst>
                            <a:cxn ang="T20">
                              <a:pos x="T0" y="T1"/>
                            </a:cxn>
                            <a:cxn ang="T21">
                              <a:pos x="T2" y="T3"/>
                            </a:cxn>
                            <a:cxn ang="T22">
                              <a:pos x="T4" y="T5"/>
                            </a:cxn>
                            <a:cxn ang="T23">
                              <a:pos x="T6" y="T7"/>
                            </a:cxn>
                            <a:cxn ang="T24">
                              <a:pos x="T8" y="T9"/>
                            </a:cxn>
                            <a:cxn ang="T25">
                              <a:pos x="T10" y="T11"/>
                            </a:cxn>
                            <a:cxn ang="T26">
                              <a:pos x="T12" y="T13"/>
                            </a:cxn>
                            <a:cxn ang="T27">
                              <a:pos x="T14" y="T15"/>
                            </a:cxn>
                            <a:cxn ang="T28">
                              <a:pos x="T16" y="T17"/>
                            </a:cxn>
                            <a:cxn ang="T29">
                              <a:pos x="T18" y="T19"/>
                            </a:cxn>
                          </a:cxnLst>
                          <a:rect l="T30" t="T31" r="T32" b="T33"/>
                          <a:pathLst>
                            <a:path w="72" h="65">
                              <a:moveTo>
                                <a:pt x="0" y="65"/>
                              </a:moveTo>
                              <a:lnTo>
                                <a:pt x="7" y="53"/>
                              </a:lnTo>
                              <a:lnTo>
                                <a:pt x="13" y="44"/>
                              </a:lnTo>
                              <a:lnTo>
                                <a:pt x="21" y="33"/>
                              </a:lnTo>
                              <a:lnTo>
                                <a:pt x="30" y="22"/>
                              </a:lnTo>
                              <a:lnTo>
                                <a:pt x="39" y="15"/>
                              </a:lnTo>
                              <a:lnTo>
                                <a:pt x="48" y="9"/>
                              </a:lnTo>
                              <a:lnTo>
                                <a:pt x="57" y="4"/>
                              </a:lnTo>
                              <a:lnTo>
                                <a:pt x="65" y="2"/>
                              </a:lnTo>
                              <a:lnTo>
                                <a:pt x="72" y="0"/>
                              </a:lnTo>
                            </a:path>
                          </a:pathLst>
                        </a:custGeom>
                        <a:noFill/>
                        <a:ln w="12700">
                          <a:solidFill>
                            <a:srgbClr val="A000A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 sz="2800">
                            <a:solidFill>
                              <a:srgbClr val="17375E"/>
                            </a:solidFill>
                            <a:latin typeface="Times New Roman" pitchFamily="18" charset="0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177" name="Group 1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933" y="2109"/>
                        <a:ext cx="82" cy="79"/>
                        <a:chOff x="3933" y="2109"/>
                        <a:chExt cx="82" cy="79"/>
                      </a:xfrm>
                    </p:grpSpPr>
                    <p:sp>
                      <p:nvSpPr>
                        <p:cNvPr id="178" name="Freeform 1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929" y="2112"/>
                          <a:ext cx="73" cy="76"/>
                        </a:xfrm>
                        <a:custGeom>
                          <a:avLst/>
                          <a:gdLst>
                            <a:gd name="T0" fmla="*/ 0 w 73"/>
                            <a:gd name="T1" fmla="*/ 66 h 66"/>
                            <a:gd name="T2" fmla="*/ 8 w 73"/>
                            <a:gd name="T3" fmla="*/ 54 h 66"/>
                            <a:gd name="T4" fmla="*/ 15 w 73"/>
                            <a:gd name="T5" fmla="*/ 45 h 66"/>
                            <a:gd name="T6" fmla="*/ 22 w 73"/>
                            <a:gd name="T7" fmla="*/ 34 h 66"/>
                            <a:gd name="T8" fmla="*/ 30 w 73"/>
                            <a:gd name="T9" fmla="*/ 24 h 66"/>
                            <a:gd name="T10" fmla="*/ 39 w 73"/>
                            <a:gd name="T11" fmla="*/ 16 h 66"/>
                            <a:gd name="T12" fmla="*/ 48 w 73"/>
                            <a:gd name="T13" fmla="*/ 10 h 66"/>
                            <a:gd name="T14" fmla="*/ 55 w 73"/>
                            <a:gd name="T15" fmla="*/ 6 h 66"/>
                            <a:gd name="T16" fmla="*/ 63 w 73"/>
                            <a:gd name="T17" fmla="*/ 3 h 66"/>
                            <a:gd name="T18" fmla="*/ 73 w 73"/>
                            <a:gd name="T19" fmla="*/ 0 h 66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  <a:gd name="T27" fmla="*/ 0 60000 65536"/>
                            <a:gd name="T28" fmla="*/ 0 60000 65536"/>
                            <a:gd name="T29" fmla="*/ 0 60000 65536"/>
                            <a:gd name="T30" fmla="*/ 0 w 73"/>
                            <a:gd name="T31" fmla="*/ 0 h 66"/>
                            <a:gd name="T32" fmla="*/ 73 w 73"/>
                            <a:gd name="T33" fmla="*/ 66 h 66"/>
                          </a:gdLst>
                          <a:ahLst/>
                          <a:cxnLst>
                            <a:cxn ang="T20">
                              <a:pos x="T0" y="T1"/>
                            </a:cxn>
                            <a:cxn ang="T21">
                              <a:pos x="T2" y="T3"/>
                            </a:cxn>
                            <a:cxn ang="T22">
                              <a:pos x="T4" y="T5"/>
                            </a:cxn>
                            <a:cxn ang="T23">
                              <a:pos x="T6" y="T7"/>
                            </a:cxn>
                            <a:cxn ang="T24">
                              <a:pos x="T8" y="T9"/>
                            </a:cxn>
                            <a:cxn ang="T25">
                              <a:pos x="T10" y="T11"/>
                            </a:cxn>
                            <a:cxn ang="T26">
                              <a:pos x="T12" y="T13"/>
                            </a:cxn>
                            <a:cxn ang="T27">
                              <a:pos x="T14" y="T15"/>
                            </a:cxn>
                            <a:cxn ang="T28">
                              <a:pos x="T16" y="T17"/>
                            </a:cxn>
                            <a:cxn ang="T29">
                              <a:pos x="T18" y="T19"/>
                            </a:cxn>
                          </a:cxnLst>
                          <a:rect l="T30" t="T31" r="T32" b="T33"/>
                          <a:pathLst>
                            <a:path w="73" h="66">
                              <a:moveTo>
                                <a:pt x="0" y="66"/>
                              </a:moveTo>
                              <a:lnTo>
                                <a:pt x="8" y="54"/>
                              </a:lnTo>
                              <a:lnTo>
                                <a:pt x="15" y="45"/>
                              </a:lnTo>
                              <a:lnTo>
                                <a:pt x="22" y="34"/>
                              </a:lnTo>
                              <a:lnTo>
                                <a:pt x="30" y="24"/>
                              </a:lnTo>
                              <a:lnTo>
                                <a:pt x="39" y="16"/>
                              </a:lnTo>
                              <a:lnTo>
                                <a:pt x="48" y="10"/>
                              </a:lnTo>
                              <a:lnTo>
                                <a:pt x="55" y="6"/>
                              </a:lnTo>
                              <a:lnTo>
                                <a:pt x="63" y="3"/>
                              </a:lnTo>
                              <a:lnTo>
                                <a:pt x="73" y="0"/>
                              </a:lnTo>
                            </a:path>
                          </a:pathLst>
                        </a:custGeom>
                        <a:noFill/>
                        <a:ln w="57150">
                          <a:solidFill>
                            <a:srgbClr val="60006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 sz="2800">
                            <a:solidFill>
                              <a:srgbClr val="17375E"/>
                            </a:solidFill>
                            <a:latin typeface="Times New Roman" pitchFamily="18" charset="0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79" name="Freeform 1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944" y="2122"/>
                          <a:ext cx="69" cy="66"/>
                        </a:xfrm>
                        <a:custGeom>
                          <a:avLst/>
                          <a:gdLst>
                            <a:gd name="T0" fmla="*/ 0 w 71"/>
                            <a:gd name="T1" fmla="*/ 66 h 66"/>
                            <a:gd name="T2" fmla="*/ 6 w 71"/>
                            <a:gd name="T3" fmla="*/ 54 h 66"/>
                            <a:gd name="T4" fmla="*/ 13 w 71"/>
                            <a:gd name="T5" fmla="*/ 44 h 66"/>
                            <a:gd name="T6" fmla="*/ 21 w 71"/>
                            <a:gd name="T7" fmla="*/ 33 h 66"/>
                            <a:gd name="T8" fmla="*/ 30 w 71"/>
                            <a:gd name="T9" fmla="*/ 23 h 66"/>
                            <a:gd name="T10" fmla="*/ 39 w 71"/>
                            <a:gd name="T11" fmla="*/ 16 h 66"/>
                            <a:gd name="T12" fmla="*/ 47 w 71"/>
                            <a:gd name="T13" fmla="*/ 10 h 66"/>
                            <a:gd name="T14" fmla="*/ 56 w 71"/>
                            <a:gd name="T15" fmla="*/ 5 h 66"/>
                            <a:gd name="T16" fmla="*/ 65 w 71"/>
                            <a:gd name="T17" fmla="*/ 2 h 66"/>
                            <a:gd name="T18" fmla="*/ 71 w 71"/>
                            <a:gd name="T19" fmla="*/ 0 h 66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  <a:gd name="T27" fmla="*/ 0 60000 65536"/>
                            <a:gd name="T28" fmla="*/ 0 60000 65536"/>
                            <a:gd name="T29" fmla="*/ 0 60000 65536"/>
                            <a:gd name="T30" fmla="*/ 0 w 71"/>
                            <a:gd name="T31" fmla="*/ 0 h 66"/>
                            <a:gd name="T32" fmla="*/ 71 w 71"/>
                            <a:gd name="T33" fmla="*/ 66 h 66"/>
                          </a:gdLst>
                          <a:ahLst/>
                          <a:cxnLst>
                            <a:cxn ang="T20">
                              <a:pos x="T0" y="T1"/>
                            </a:cxn>
                            <a:cxn ang="T21">
                              <a:pos x="T2" y="T3"/>
                            </a:cxn>
                            <a:cxn ang="T22">
                              <a:pos x="T4" y="T5"/>
                            </a:cxn>
                            <a:cxn ang="T23">
                              <a:pos x="T6" y="T7"/>
                            </a:cxn>
                            <a:cxn ang="T24">
                              <a:pos x="T8" y="T9"/>
                            </a:cxn>
                            <a:cxn ang="T25">
                              <a:pos x="T10" y="T11"/>
                            </a:cxn>
                            <a:cxn ang="T26">
                              <a:pos x="T12" y="T13"/>
                            </a:cxn>
                            <a:cxn ang="T27">
                              <a:pos x="T14" y="T15"/>
                            </a:cxn>
                            <a:cxn ang="T28">
                              <a:pos x="T16" y="T17"/>
                            </a:cxn>
                            <a:cxn ang="T29">
                              <a:pos x="T18" y="T19"/>
                            </a:cxn>
                          </a:cxnLst>
                          <a:rect l="T30" t="T31" r="T32" b="T33"/>
                          <a:pathLst>
                            <a:path w="71" h="66">
                              <a:moveTo>
                                <a:pt x="0" y="66"/>
                              </a:moveTo>
                              <a:lnTo>
                                <a:pt x="6" y="54"/>
                              </a:lnTo>
                              <a:lnTo>
                                <a:pt x="13" y="44"/>
                              </a:lnTo>
                              <a:lnTo>
                                <a:pt x="21" y="33"/>
                              </a:lnTo>
                              <a:lnTo>
                                <a:pt x="30" y="23"/>
                              </a:lnTo>
                              <a:lnTo>
                                <a:pt x="39" y="16"/>
                              </a:lnTo>
                              <a:lnTo>
                                <a:pt x="47" y="10"/>
                              </a:lnTo>
                              <a:lnTo>
                                <a:pt x="56" y="5"/>
                              </a:lnTo>
                              <a:lnTo>
                                <a:pt x="65" y="2"/>
                              </a:lnTo>
                              <a:lnTo>
                                <a:pt x="71" y="0"/>
                              </a:lnTo>
                            </a:path>
                          </a:pathLst>
                        </a:custGeom>
                        <a:noFill/>
                        <a:ln w="22225">
                          <a:solidFill>
                            <a:srgbClr val="40004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 sz="2800">
                            <a:solidFill>
                              <a:srgbClr val="17375E"/>
                            </a:solidFill>
                            <a:latin typeface="Times New Roman" pitchFamily="18" charset="0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80" name="Freeform 1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929" y="2109"/>
                          <a:ext cx="72" cy="66"/>
                        </a:xfrm>
                        <a:custGeom>
                          <a:avLst/>
                          <a:gdLst>
                            <a:gd name="T0" fmla="*/ 0 w 72"/>
                            <a:gd name="T1" fmla="*/ 66 h 66"/>
                            <a:gd name="T2" fmla="*/ 8 w 72"/>
                            <a:gd name="T3" fmla="*/ 54 h 66"/>
                            <a:gd name="T4" fmla="*/ 15 w 72"/>
                            <a:gd name="T5" fmla="*/ 45 h 66"/>
                            <a:gd name="T6" fmla="*/ 22 w 72"/>
                            <a:gd name="T7" fmla="*/ 34 h 66"/>
                            <a:gd name="T8" fmla="*/ 30 w 72"/>
                            <a:gd name="T9" fmla="*/ 23 h 66"/>
                            <a:gd name="T10" fmla="*/ 39 w 72"/>
                            <a:gd name="T11" fmla="*/ 16 h 66"/>
                            <a:gd name="T12" fmla="*/ 48 w 72"/>
                            <a:gd name="T13" fmla="*/ 10 h 66"/>
                            <a:gd name="T14" fmla="*/ 58 w 72"/>
                            <a:gd name="T15" fmla="*/ 5 h 66"/>
                            <a:gd name="T16" fmla="*/ 65 w 72"/>
                            <a:gd name="T17" fmla="*/ 1 h 66"/>
                            <a:gd name="T18" fmla="*/ 72 w 72"/>
                            <a:gd name="T19" fmla="*/ 0 h 66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  <a:gd name="T27" fmla="*/ 0 60000 65536"/>
                            <a:gd name="T28" fmla="*/ 0 60000 65536"/>
                            <a:gd name="T29" fmla="*/ 0 60000 65536"/>
                            <a:gd name="T30" fmla="*/ 0 w 72"/>
                            <a:gd name="T31" fmla="*/ 0 h 66"/>
                            <a:gd name="T32" fmla="*/ 72 w 72"/>
                            <a:gd name="T33" fmla="*/ 66 h 66"/>
                          </a:gdLst>
                          <a:ahLst/>
                          <a:cxnLst>
                            <a:cxn ang="T20">
                              <a:pos x="T0" y="T1"/>
                            </a:cxn>
                            <a:cxn ang="T21">
                              <a:pos x="T2" y="T3"/>
                            </a:cxn>
                            <a:cxn ang="T22">
                              <a:pos x="T4" y="T5"/>
                            </a:cxn>
                            <a:cxn ang="T23">
                              <a:pos x="T6" y="T7"/>
                            </a:cxn>
                            <a:cxn ang="T24">
                              <a:pos x="T8" y="T9"/>
                            </a:cxn>
                            <a:cxn ang="T25">
                              <a:pos x="T10" y="T11"/>
                            </a:cxn>
                            <a:cxn ang="T26">
                              <a:pos x="T12" y="T13"/>
                            </a:cxn>
                            <a:cxn ang="T27">
                              <a:pos x="T14" y="T15"/>
                            </a:cxn>
                            <a:cxn ang="T28">
                              <a:pos x="T16" y="T17"/>
                            </a:cxn>
                            <a:cxn ang="T29">
                              <a:pos x="T18" y="T19"/>
                            </a:cxn>
                          </a:cxnLst>
                          <a:rect l="T30" t="T31" r="T32" b="T33"/>
                          <a:pathLst>
                            <a:path w="72" h="66">
                              <a:moveTo>
                                <a:pt x="0" y="66"/>
                              </a:moveTo>
                              <a:lnTo>
                                <a:pt x="8" y="54"/>
                              </a:lnTo>
                              <a:lnTo>
                                <a:pt x="15" y="45"/>
                              </a:lnTo>
                              <a:lnTo>
                                <a:pt x="22" y="34"/>
                              </a:lnTo>
                              <a:lnTo>
                                <a:pt x="30" y="23"/>
                              </a:lnTo>
                              <a:lnTo>
                                <a:pt x="39" y="16"/>
                              </a:lnTo>
                              <a:lnTo>
                                <a:pt x="48" y="10"/>
                              </a:lnTo>
                              <a:lnTo>
                                <a:pt x="58" y="5"/>
                              </a:lnTo>
                              <a:lnTo>
                                <a:pt x="65" y="1"/>
                              </a:lnTo>
                              <a:lnTo>
                                <a:pt x="72" y="0"/>
                              </a:lnTo>
                            </a:path>
                          </a:pathLst>
                        </a:custGeom>
                        <a:noFill/>
                        <a:ln w="12700">
                          <a:solidFill>
                            <a:srgbClr val="A000A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 sz="2800">
                            <a:solidFill>
                              <a:srgbClr val="17375E"/>
                            </a:solidFill>
                            <a:latin typeface="Times New Roman" pitchFamily="18" charset="0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63" name="Group 2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495" y="2041"/>
                      <a:ext cx="389" cy="111"/>
                      <a:chOff x="3495" y="2041"/>
                      <a:chExt cx="389" cy="111"/>
                    </a:xfrm>
                  </p:grpSpPr>
                  <p:grpSp>
                    <p:nvGrpSpPr>
                      <p:cNvPr id="164" name="Group 2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542" y="2094"/>
                        <a:ext cx="271" cy="58"/>
                        <a:chOff x="3542" y="2094"/>
                        <a:chExt cx="271" cy="58"/>
                      </a:xfrm>
                    </p:grpSpPr>
                    <p:grpSp>
                      <p:nvGrpSpPr>
                        <p:cNvPr id="171" name="Group 2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553" y="2094"/>
                          <a:ext cx="260" cy="58"/>
                          <a:chOff x="3553" y="2094"/>
                          <a:chExt cx="260" cy="58"/>
                        </a:xfrm>
                      </p:grpSpPr>
                      <p:sp>
                        <p:nvSpPr>
                          <p:cNvPr id="173" name="Freeform 2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565" y="2095"/>
                            <a:ext cx="260" cy="42"/>
                          </a:xfrm>
                          <a:custGeom>
                            <a:avLst/>
                            <a:gdLst>
                              <a:gd name="T0" fmla="*/ 0 w 255"/>
                              <a:gd name="T1" fmla="*/ 32 h 41"/>
                              <a:gd name="T2" fmla="*/ 16 w 255"/>
                              <a:gd name="T3" fmla="*/ 26 h 41"/>
                              <a:gd name="T4" fmla="*/ 31 w 255"/>
                              <a:gd name="T5" fmla="*/ 21 h 41"/>
                              <a:gd name="T6" fmla="*/ 54 w 255"/>
                              <a:gd name="T7" fmla="*/ 15 h 41"/>
                              <a:gd name="T8" fmla="*/ 76 w 255"/>
                              <a:gd name="T9" fmla="*/ 11 h 41"/>
                              <a:gd name="T10" fmla="*/ 99 w 255"/>
                              <a:gd name="T11" fmla="*/ 6 h 41"/>
                              <a:gd name="T12" fmla="*/ 116 w 255"/>
                              <a:gd name="T13" fmla="*/ 3 h 41"/>
                              <a:gd name="T14" fmla="*/ 137 w 255"/>
                              <a:gd name="T15" fmla="*/ 0 h 41"/>
                              <a:gd name="T16" fmla="*/ 159 w 255"/>
                              <a:gd name="T17" fmla="*/ 0 h 41"/>
                              <a:gd name="T18" fmla="*/ 179 w 255"/>
                              <a:gd name="T19" fmla="*/ 1 h 41"/>
                              <a:gd name="T20" fmla="*/ 198 w 255"/>
                              <a:gd name="T21" fmla="*/ 2 h 41"/>
                              <a:gd name="T22" fmla="*/ 216 w 255"/>
                              <a:gd name="T23" fmla="*/ 6 h 41"/>
                              <a:gd name="T24" fmla="*/ 226 w 255"/>
                              <a:gd name="T25" fmla="*/ 9 h 41"/>
                              <a:gd name="T26" fmla="*/ 235 w 255"/>
                              <a:gd name="T27" fmla="*/ 15 h 41"/>
                              <a:gd name="T28" fmla="*/ 243 w 255"/>
                              <a:gd name="T29" fmla="*/ 23 h 41"/>
                              <a:gd name="T30" fmla="*/ 251 w 255"/>
                              <a:gd name="T31" fmla="*/ 33 h 41"/>
                              <a:gd name="T32" fmla="*/ 255 w 255"/>
                              <a:gd name="T33" fmla="*/ 41 h 41"/>
                              <a:gd name="T34" fmla="*/ 0 60000 65536"/>
                              <a:gd name="T35" fmla="*/ 0 60000 65536"/>
                              <a:gd name="T36" fmla="*/ 0 60000 65536"/>
                              <a:gd name="T37" fmla="*/ 0 60000 65536"/>
                              <a:gd name="T38" fmla="*/ 0 60000 65536"/>
                              <a:gd name="T39" fmla="*/ 0 60000 65536"/>
                              <a:gd name="T40" fmla="*/ 0 60000 65536"/>
                              <a:gd name="T41" fmla="*/ 0 60000 65536"/>
                              <a:gd name="T42" fmla="*/ 0 60000 65536"/>
                              <a:gd name="T43" fmla="*/ 0 60000 65536"/>
                              <a:gd name="T44" fmla="*/ 0 60000 65536"/>
                              <a:gd name="T45" fmla="*/ 0 60000 65536"/>
                              <a:gd name="T46" fmla="*/ 0 60000 65536"/>
                              <a:gd name="T47" fmla="*/ 0 60000 65536"/>
                              <a:gd name="T48" fmla="*/ 0 60000 65536"/>
                              <a:gd name="T49" fmla="*/ 0 60000 65536"/>
                              <a:gd name="T50" fmla="*/ 0 60000 65536"/>
                              <a:gd name="T51" fmla="*/ 0 w 255"/>
                              <a:gd name="T52" fmla="*/ 0 h 41"/>
                              <a:gd name="T53" fmla="*/ 255 w 255"/>
                              <a:gd name="T54" fmla="*/ 41 h 41"/>
                            </a:gdLst>
                            <a:ahLst/>
                            <a:cxnLst>
                              <a:cxn ang="T34">
                                <a:pos x="T0" y="T1"/>
                              </a:cxn>
                              <a:cxn ang="T35">
                                <a:pos x="T2" y="T3"/>
                              </a:cxn>
                              <a:cxn ang="T36">
                                <a:pos x="T4" y="T5"/>
                              </a:cxn>
                              <a:cxn ang="T37">
                                <a:pos x="T6" y="T7"/>
                              </a:cxn>
                              <a:cxn ang="T38">
                                <a:pos x="T8" y="T9"/>
                              </a:cxn>
                              <a:cxn ang="T39">
                                <a:pos x="T10" y="T11"/>
                              </a:cxn>
                              <a:cxn ang="T40">
                                <a:pos x="T12" y="T13"/>
                              </a:cxn>
                              <a:cxn ang="T41">
                                <a:pos x="T14" y="T15"/>
                              </a:cxn>
                              <a:cxn ang="T42">
                                <a:pos x="T16" y="T17"/>
                              </a:cxn>
                              <a:cxn ang="T43">
                                <a:pos x="T18" y="T19"/>
                              </a:cxn>
                              <a:cxn ang="T44">
                                <a:pos x="T20" y="T21"/>
                              </a:cxn>
                              <a:cxn ang="T45">
                                <a:pos x="T22" y="T23"/>
                              </a:cxn>
                              <a:cxn ang="T46">
                                <a:pos x="T24" y="T25"/>
                              </a:cxn>
                              <a:cxn ang="T47">
                                <a:pos x="T26" y="T27"/>
                              </a:cxn>
                              <a:cxn ang="T48">
                                <a:pos x="T28" y="T29"/>
                              </a:cxn>
                              <a:cxn ang="T49">
                                <a:pos x="T30" y="T31"/>
                              </a:cxn>
                              <a:cxn ang="T50">
                                <a:pos x="T32" y="T33"/>
                              </a:cxn>
                            </a:cxnLst>
                            <a:rect l="T51" t="T52" r="T53" b="T54"/>
                            <a:pathLst>
                              <a:path w="255" h="41">
                                <a:moveTo>
                                  <a:pt x="0" y="32"/>
                                </a:moveTo>
                                <a:lnTo>
                                  <a:pt x="16" y="26"/>
                                </a:lnTo>
                                <a:lnTo>
                                  <a:pt x="31" y="21"/>
                                </a:lnTo>
                                <a:lnTo>
                                  <a:pt x="54" y="15"/>
                                </a:lnTo>
                                <a:lnTo>
                                  <a:pt x="76" y="11"/>
                                </a:lnTo>
                                <a:lnTo>
                                  <a:pt x="99" y="6"/>
                                </a:lnTo>
                                <a:lnTo>
                                  <a:pt x="116" y="3"/>
                                </a:lnTo>
                                <a:lnTo>
                                  <a:pt x="137" y="0"/>
                                </a:lnTo>
                                <a:lnTo>
                                  <a:pt x="159" y="0"/>
                                </a:lnTo>
                                <a:lnTo>
                                  <a:pt x="179" y="1"/>
                                </a:lnTo>
                                <a:lnTo>
                                  <a:pt x="198" y="2"/>
                                </a:lnTo>
                                <a:lnTo>
                                  <a:pt x="216" y="6"/>
                                </a:lnTo>
                                <a:lnTo>
                                  <a:pt x="226" y="9"/>
                                </a:lnTo>
                                <a:lnTo>
                                  <a:pt x="235" y="15"/>
                                </a:lnTo>
                                <a:lnTo>
                                  <a:pt x="243" y="23"/>
                                </a:lnTo>
                                <a:lnTo>
                                  <a:pt x="251" y="33"/>
                                </a:lnTo>
                                <a:lnTo>
                                  <a:pt x="255" y="41"/>
                                </a:lnTo>
                              </a:path>
                            </a:pathLst>
                          </a:custGeom>
                          <a:noFill/>
                          <a:ln w="57150">
                            <a:solidFill>
                              <a:srgbClr val="60006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>
                              <a:defRPr/>
                            </a:pPr>
                            <a:endParaRPr lang="ru-RU" sz="2800">
                              <a:solidFill>
                                <a:srgbClr val="17375E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74" name="Freeform 2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565" y="2112"/>
                            <a:ext cx="237" cy="42"/>
                          </a:xfrm>
                          <a:custGeom>
                            <a:avLst/>
                            <a:gdLst>
                              <a:gd name="T0" fmla="*/ 0 w 253"/>
                              <a:gd name="T1" fmla="*/ 32 h 40"/>
                              <a:gd name="T2" fmla="*/ 16 w 253"/>
                              <a:gd name="T3" fmla="*/ 27 h 40"/>
                              <a:gd name="T4" fmla="*/ 31 w 253"/>
                              <a:gd name="T5" fmla="*/ 22 h 40"/>
                              <a:gd name="T6" fmla="*/ 52 w 253"/>
                              <a:gd name="T7" fmla="*/ 16 h 40"/>
                              <a:gd name="T8" fmla="*/ 75 w 253"/>
                              <a:gd name="T9" fmla="*/ 10 h 40"/>
                              <a:gd name="T10" fmla="*/ 97 w 253"/>
                              <a:gd name="T11" fmla="*/ 6 h 40"/>
                              <a:gd name="T12" fmla="*/ 114 w 253"/>
                              <a:gd name="T13" fmla="*/ 3 h 40"/>
                              <a:gd name="T14" fmla="*/ 135 w 253"/>
                              <a:gd name="T15" fmla="*/ 1 h 40"/>
                              <a:gd name="T16" fmla="*/ 158 w 253"/>
                              <a:gd name="T17" fmla="*/ 0 h 40"/>
                              <a:gd name="T18" fmla="*/ 179 w 253"/>
                              <a:gd name="T19" fmla="*/ 1 h 40"/>
                              <a:gd name="T20" fmla="*/ 197 w 253"/>
                              <a:gd name="T21" fmla="*/ 2 h 40"/>
                              <a:gd name="T22" fmla="*/ 216 w 253"/>
                              <a:gd name="T23" fmla="*/ 6 h 40"/>
                              <a:gd name="T24" fmla="*/ 226 w 253"/>
                              <a:gd name="T25" fmla="*/ 10 h 40"/>
                              <a:gd name="T26" fmla="*/ 234 w 253"/>
                              <a:gd name="T27" fmla="*/ 15 h 40"/>
                              <a:gd name="T28" fmla="*/ 241 w 253"/>
                              <a:gd name="T29" fmla="*/ 22 h 40"/>
                              <a:gd name="T30" fmla="*/ 251 w 253"/>
                              <a:gd name="T31" fmla="*/ 34 h 40"/>
                              <a:gd name="T32" fmla="*/ 253 w 253"/>
                              <a:gd name="T33" fmla="*/ 40 h 40"/>
                              <a:gd name="T34" fmla="*/ 0 60000 65536"/>
                              <a:gd name="T35" fmla="*/ 0 60000 65536"/>
                              <a:gd name="T36" fmla="*/ 0 60000 65536"/>
                              <a:gd name="T37" fmla="*/ 0 60000 65536"/>
                              <a:gd name="T38" fmla="*/ 0 60000 65536"/>
                              <a:gd name="T39" fmla="*/ 0 60000 65536"/>
                              <a:gd name="T40" fmla="*/ 0 60000 65536"/>
                              <a:gd name="T41" fmla="*/ 0 60000 65536"/>
                              <a:gd name="T42" fmla="*/ 0 60000 65536"/>
                              <a:gd name="T43" fmla="*/ 0 60000 65536"/>
                              <a:gd name="T44" fmla="*/ 0 60000 65536"/>
                              <a:gd name="T45" fmla="*/ 0 60000 65536"/>
                              <a:gd name="T46" fmla="*/ 0 60000 65536"/>
                              <a:gd name="T47" fmla="*/ 0 60000 65536"/>
                              <a:gd name="T48" fmla="*/ 0 60000 65536"/>
                              <a:gd name="T49" fmla="*/ 0 60000 65536"/>
                              <a:gd name="T50" fmla="*/ 0 60000 65536"/>
                              <a:gd name="T51" fmla="*/ 0 w 253"/>
                              <a:gd name="T52" fmla="*/ 0 h 40"/>
                              <a:gd name="T53" fmla="*/ 253 w 253"/>
                              <a:gd name="T54" fmla="*/ 40 h 40"/>
                            </a:gdLst>
                            <a:ahLst/>
                            <a:cxnLst>
                              <a:cxn ang="T34">
                                <a:pos x="T0" y="T1"/>
                              </a:cxn>
                              <a:cxn ang="T35">
                                <a:pos x="T2" y="T3"/>
                              </a:cxn>
                              <a:cxn ang="T36">
                                <a:pos x="T4" y="T5"/>
                              </a:cxn>
                              <a:cxn ang="T37">
                                <a:pos x="T6" y="T7"/>
                              </a:cxn>
                              <a:cxn ang="T38">
                                <a:pos x="T8" y="T9"/>
                              </a:cxn>
                              <a:cxn ang="T39">
                                <a:pos x="T10" y="T11"/>
                              </a:cxn>
                              <a:cxn ang="T40">
                                <a:pos x="T12" y="T13"/>
                              </a:cxn>
                              <a:cxn ang="T41">
                                <a:pos x="T14" y="T15"/>
                              </a:cxn>
                              <a:cxn ang="T42">
                                <a:pos x="T16" y="T17"/>
                              </a:cxn>
                              <a:cxn ang="T43">
                                <a:pos x="T18" y="T19"/>
                              </a:cxn>
                              <a:cxn ang="T44">
                                <a:pos x="T20" y="T21"/>
                              </a:cxn>
                              <a:cxn ang="T45">
                                <a:pos x="T22" y="T23"/>
                              </a:cxn>
                              <a:cxn ang="T46">
                                <a:pos x="T24" y="T25"/>
                              </a:cxn>
                              <a:cxn ang="T47">
                                <a:pos x="T26" y="T27"/>
                              </a:cxn>
                              <a:cxn ang="T48">
                                <a:pos x="T28" y="T29"/>
                              </a:cxn>
                              <a:cxn ang="T49">
                                <a:pos x="T30" y="T31"/>
                              </a:cxn>
                              <a:cxn ang="T50">
                                <a:pos x="T32" y="T33"/>
                              </a:cxn>
                            </a:cxnLst>
                            <a:rect l="T51" t="T52" r="T53" b="T54"/>
                            <a:pathLst>
                              <a:path w="253" h="40">
                                <a:moveTo>
                                  <a:pt x="0" y="32"/>
                                </a:moveTo>
                                <a:lnTo>
                                  <a:pt x="16" y="27"/>
                                </a:lnTo>
                                <a:lnTo>
                                  <a:pt x="31" y="22"/>
                                </a:lnTo>
                                <a:lnTo>
                                  <a:pt x="52" y="16"/>
                                </a:lnTo>
                                <a:lnTo>
                                  <a:pt x="75" y="10"/>
                                </a:lnTo>
                                <a:lnTo>
                                  <a:pt x="97" y="6"/>
                                </a:lnTo>
                                <a:lnTo>
                                  <a:pt x="114" y="3"/>
                                </a:lnTo>
                                <a:lnTo>
                                  <a:pt x="135" y="1"/>
                                </a:lnTo>
                                <a:lnTo>
                                  <a:pt x="158" y="0"/>
                                </a:lnTo>
                                <a:lnTo>
                                  <a:pt x="179" y="1"/>
                                </a:lnTo>
                                <a:lnTo>
                                  <a:pt x="197" y="2"/>
                                </a:lnTo>
                                <a:lnTo>
                                  <a:pt x="216" y="6"/>
                                </a:lnTo>
                                <a:lnTo>
                                  <a:pt x="226" y="10"/>
                                </a:lnTo>
                                <a:lnTo>
                                  <a:pt x="234" y="15"/>
                                </a:lnTo>
                                <a:lnTo>
                                  <a:pt x="241" y="22"/>
                                </a:lnTo>
                                <a:lnTo>
                                  <a:pt x="251" y="34"/>
                                </a:lnTo>
                                <a:lnTo>
                                  <a:pt x="253" y="40"/>
                                </a:lnTo>
                              </a:path>
                            </a:pathLst>
                          </a:custGeom>
                          <a:noFill/>
                          <a:ln w="22225">
                            <a:solidFill>
                              <a:srgbClr val="40004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>
                              <a:defRPr/>
                            </a:pPr>
                            <a:endParaRPr lang="ru-RU" sz="2800">
                              <a:solidFill>
                                <a:srgbClr val="17375E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75" name="Freeform 2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565" y="2094"/>
                            <a:ext cx="260" cy="42"/>
                          </a:xfrm>
                          <a:custGeom>
                            <a:avLst/>
                            <a:gdLst>
                              <a:gd name="T0" fmla="*/ 0 w 254"/>
                              <a:gd name="T1" fmla="*/ 32 h 40"/>
                              <a:gd name="T2" fmla="*/ 16 w 254"/>
                              <a:gd name="T3" fmla="*/ 27 h 40"/>
                              <a:gd name="T4" fmla="*/ 32 w 254"/>
                              <a:gd name="T5" fmla="*/ 22 h 40"/>
                              <a:gd name="T6" fmla="*/ 52 w 254"/>
                              <a:gd name="T7" fmla="*/ 16 h 40"/>
                              <a:gd name="T8" fmla="*/ 74 w 254"/>
                              <a:gd name="T9" fmla="*/ 10 h 40"/>
                              <a:gd name="T10" fmla="*/ 98 w 254"/>
                              <a:gd name="T11" fmla="*/ 6 h 40"/>
                              <a:gd name="T12" fmla="*/ 116 w 254"/>
                              <a:gd name="T13" fmla="*/ 3 h 40"/>
                              <a:gd name="T14" fmla="*/ 137 w 254"/>
                              <a:gd name="T15" fmla="*/ 1 h 40"/>
                              <a:gd name="T16" fmla="*/ 159 w 254"/>
                              <a:gd name="T17" fmla="*/ 0 h 40"/>
                              <a:gd name="T18" fmla="*/ 180 w 254"/>
                              <a:gd name="T19" fmla="*/ 1 h 40"/>
                              <a:gd name="T20" fmla="*/ 198 w 254"/>
                              <a:gd name="T21" fmla="*/ 2 h 40"/>
                              <a:gd name="T22" fmla="*/ 216 w 254"/>
                              <a:gd name="T23" fmla="*/ 6 h 40"/>
                              <a:gd name="T24" fmla="*/ 226 w 254"/>
                              <a:gd name="T25" fmla="*/ 10 h 40"/>
                              <a:gd name="T26" fmla="*/ 235 w 254"/>
                              <a:gd name="T27" fmla="*/ 15 h 40"/>
                              <a:gd name="T28" fmla="*/ 243 w 254"/>
                              <a:gd name="T29" fmla="*/ 22 h 40"/>
                              <a:gd name="T30" fmla="*/ 251 w 254"/>
                              <a:gd name="T31" fmla="*/ 33 h 40"/>
                              <a:gd name="T32" fmla="*/ 254 w 254"/>
                              <a:gd name="T33" fmla="*/ 40 h 40"/>
                              <a:gd name="T34" fmla="*/ 0 60000 65536"/>
                              <a:gd name="T35" fmla="*/ 0 60000 65536"/>
                              <a:gd name="T36" fmla="*/ 0 60000 65536"/>
                              <a:gd name="T37" fmla="*/ 0 60000 65536"/>
                              <a:gd name="T38" fmla="*/ 0 60000 65536"/>
                              <a:gd name="T39" fmla="*/ 0 60000 65536"/>
                              <a:gd name="T40" fmla="*/ 0 60000 65536"/>
                              <a:gd name="T41" fmla="*/ 0 60000 65536"/>
                              <a:gd name="T42" fmla="*/ 0 60000 65536"/>
                              <a:gd name="T43" fmla="*/ 0 60000 65536"/>
                              <a:gd name="T44" fmla="*/ 0 60000 65536"/>
                              <a:gd name="T45" fmla="*/ 0 60000 65536"/>
                              <a:gd name="T46" fmla="*/ 0 60000 65536"/>
                              <a:gd name="T47" fmla="*/ 0 60000 65536"/>
                              <a:gd name="T48" fmla="*/ 0 60000 65536"/>
                              <a:gd name="T49" fmla="*/ 0 60000 65536"/>
                              <a:gd name="T50" fmla="*/ 0 60000 65536"/>
                              <a:gd name="T51" fmla="*/ 0 w 254"/>
                              <a:gd name="T52" fmla="*/ 0 h 40"/>
                              <a:gd name="T53" fmla="*/ 254 w 254"/>
                              <a:gd name="T54" fmla="*/ 40 h 40"/>
                            </a:gdLst>
                            <a:ahLst/>
                            <a:cxnLst>
                              <a:cxn ang="T34">
                                <a:pos x="T0" y="T1"/>
                              </a:cxn>
                              <a:cxn ang="T35">
                                <a:pos x="T2" y="T3"/>
                              </a:cxn>
                              <a:cxn ang="T36">
                                <a:pos x="T4" y="T5"/>
                              </a:cxn>
                              <a:cxn ang="T37">
                                <a:pos x="T6" y="T7"/>
                              </a:cxn>
                              <a:cxn ang="T38">
                                <a:pos x="T8" y="T9"/>
                              </a:cxn>
                              <a:cxn ang="T39">
                                <a:pos x="T10" y="T11"/>
                              </a:cxn>
                              <a:cxn ang="T40">
                                <a:pos x="T12" y="T13"/>
                              </a:cxn>
                              <a:cxn ang="T41">
                                <a:pos x="T14" y="T15"/>
                              </a:cxn>
                              <a:cxn ang="T42">
                                <a:pos x="T16" y="T17"/>
                              </a:cxn>
                              <a:cxn ang="T43">
                                <a:pos x="T18" y="T19"/>
                              </a:cxn>
                              <a:cxn ang="T44">
                                <a:pos x="T20" y="T21"/>
                              </a:cxn>
                              <a:cxn ang="T45">
                                <a:pos x="T22" y="T23"/>
                              </a:cxn>
                              <a:cxn ang="T46">
                                <a:pos x="T24" y="T25"/>
                              </a:cxn>
                              <a:cxn ang="T47">
                                <a:pos x="T26" y="T27"/>
                              </a:cxn>
                              <a:cxn ang="T48">
                                <a:pos x="T28" y="T29"/>
                              </a:cxn>
                              <a:cxn ang="T49">
                                <a:pos x="T30" y="T31"/>
                              </a:cxn>
                              <a:cxn ang="T50">
                                <a:pos x="T32" y="T33"/>
                              </a:cxn>
                            </a:cxnLst>
                            <a:rect l="T51" t="T52" r="T53" b="T54"/>
                            <a:pathLst>
                              <a:path w="254" h="40">
                                <a:moveTo>
                                  <a:pt x="0" y="32"/>
                                </a:moveTo>
                                <a:lnTo>
                                  <a:pt x="16" y="27"/>
                                </a:lnTo>
                                <a:lnTo>
                                  <a:pt x="32" y="22"/>
                                </a:lnTo>
                                <a:lnTo>
                                  <a:pt x="52" y="16"/>
                                </a:lnTo>
                                <a:lnTo>
                                  <a:pt x="74" y="10"/>
                                </a:lnTo>
                                <a:lnTo>
                                  <a:pt x="98" y="6"/>
                                </a:lnTo>
                                <a:lnTo>
                                  <a:pt x="116" y="3"/>
                                </a:lnTo>
                                <a:lnTo>
                                  <a:pt x="137" y="1"/>
                                </a:lnTo>
                                <a:lnTo>
                                  <a:pt x="159" y="0"/>
                                </a:lnTo>
                                <a:lnTo>
                                  <a:pt x="180" y="1"/>
                                </a:lnTo>
                                <a:lnTo>
                                  <a:pt x="198" y="2"/>
                                </a:lnTo>
                                <a:lnTo>
                                  <a:pt x="216" y="6"/>
                                </a:lnTo>
                                <a:lnTo>
                                  <a:pt x="226" y="10"/>
                                </a:lnTo>
                                <a:lnTo>
                                  <a:pt x="235" y="15"/>
                                </a:lnTo>
                                <a:lnTo>
                                  <a:pt x="243" y="22"/>
                                </a:lnTo>
                                <a:lnTo>
                                  <a:pt x="251" y="33"/>
                                </a:lnTo>
                                <a:lnTo>
                                  <a:pt x="254" y="40"/>
                                </a:lnTo>
                              </a:path>
                            </a:pathLst>
                          </a:custGeom>
                          <a:noFill/>
                          <a:ln w="12700">
                            <a:solidFill>
                              <a:srgbClr val="A000A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>
                              <a:defRPr/>
                            </a:pPr>
                            <a:endParaRPr lang="ru-RU" sz="2800">
                              <a:solidFill>
                                <a:srgbClr val="17375E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endParaRPr>
                          </a:p>
                        </p:txBody>
                      </p:sp>
                    </p:grpSp>
                    <p:sp>
                      <p:nvSpPr>
                        <p:cNvPr id="172" name="Oval 2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542" y="2121"/>
                          <a:ext cx="15" cy="28"/>
                        </a:xfrm>
                        <a:prstGeom prst="ellipse">
                          <a:avLst/>
                        </a:prstGeom>
                        <a:solidFill>
                          <a:srgbClr val="200020"/>
                        </a:solidFill>
                        <a:ln w="6350">
                          <a:solidFill>
                            <a:srgbClr val="80008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 sz="1800">
                            <a:solidFill>
                              <a:srgbClr val="17375E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165" name="Group 2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495" y="2041"/>
                        <a:ext cx="389" cy="86"/>
                        <a:chOff x="3495" y="2041"/>
                        <a:chExt cx="389" cy="86"/>
                      </a:xfrm>
                    </p:grpSpPr>
                    <p:grpSp>
                      <p:nvGrpSpPr>
                        <p:cNvPr id="166" name="Group 2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505" y="2041"/>
                          <a:ext cx="379" cy="86"/>
                          <a:chOff x="3505" y="2041"/>
                          <a:chExt cx="379" cy="86"/>
                        </a:xfrm>
                      </p:grpSpPr>
                      <p:sp>
                        <p:nvSpPr>
                          <p:cNvPr id="168" name="Freeform 2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517" y="2050"/>
                            <a:ext cx="379" cy="59"/>
                          </a:xfrm>
                          <a:custGeom>
                            <a:avLst/>
                            <a:gdLst>
                              <a:gd name="T0" fmla="*/ 0 w 370"/>
                              <a:gd name="T1" fmla="*/ 48 h 60"/>
                              <a:gd name="T2" fmla="*/ 22 w 370"/>
                              <a:gd name="T3" fmla="*/ 40 h 60"/>
                              <a:gd name="T4" fmla="*/ 45 w 370"/>
                              <a:gd name="T5" fmla="*/ 33 h 60"/>
                              <a:gd name="T6" fmla="*/ 76 w 370"/>
                              <a:gd name="T7" fmla="*/ 24 h 60"/>
                              <a:gd name="T8" fmla="*/ 109 w 370"/>
                              <a:gd name="T9" fmla="*/ 16 h 60"/>
                              <a:gd name="T10" fmla="*/ 142 w 370"/>
                              <a:gd name="T11" fmla="*/ 9 h 60"/>
                              <a:gd name="T12" fmla="*/ 167 w 370"/>
                              <a:gd name="T13" fmla="*/ 5 h 60"/>
                              <a:gd name="T14" fmla="*/ 198 w 370"/>
                              <a:gd name="T15" fmla="*/ 2 h 60"/>
                              <a:gd name="T16" fmla="*/ 231 w 370"/>
                              <a:gd name="T17" fmla="*/ 0 h 60"/>
                              <a:gd name="T18" fmla="*/ 261 w 370"/>
                              <a:gd name="T19" fmla="*/ 2 h 60"/>
                              <a:gd name="T20" fmla="*/ 288 w 370"/>
                              <a:gd name="T21" fmla="*/ 4 h 60"/>
                              <a:gd name="T22" fmla="*/ 314 w 370"/>
                              <a:gd name="T23" fmla="*/ 9 h 60"/>
                              <a:gd name="T24" fmla="*/ 329 w 370"/>
                              <a:gd name="T25" fmla="*/ 15 h 60"/>
                              <a:gd name="T26" fmla="*/ 342 w 370"/>
                              <a:gd name="T27" fmla="*/ 24 h 60"/>
                              <a:gd name="T28" fmla="*/ 353 w 370"/>
                              <a:gd name="T29" fmla="*/ 34 h 60"/>
                              <a:gd name="T30" fmla="*/ 364 w 370"/>
                              <a:gd name="T31" fmla="*/ 51 h 60"/>
                              <a:gd name="T32" fmla="*/ 370 w 370"/>
                              <a:gd name="T33" fmla="*/ 60 h 60"/>
                              <a:gd name="T34" fmla="*/ 0 60000 65536"/>
                              <a:gd name="T35" fmla="*/ 0 60000 65536"/>
                              <a:gd name="T36" fmla="*/ 0 60000 65536"/>
                              <a:gd name="T37" fmla="*/ 0 60000 65536"/>
                              <a:gd name="T38" fmla="*/ 0 60000 65536"/>
                              <a:gd name="T39" fmla="*/ 0 60000 65536"/>
                              <a:gd name="T40" fmla="*/ 0 60000 65536"/>
                              <a:gd name="T41" fmla="*/ 0 60000 65536"/>
                              <a:gd name="T42" fmla="*/ 0 60000 65536"/>
                              <a:gd name="T43" fmla="*/ 0 60000 65536"/>
                              <a:gd name="T44" fmla="*/ 0 60000 65536"/>
                              <a:gd name="T45" fmla="*/ 0 60000 65536"/>
                              <a:gd name="T46" fmla="*/ 0 60000 65536"/>
                              <a:gd name="T47" fmla="*/ 0 60000 65536"/>
                              <a:gd name="T48" fmla="*/ 0 60000 65536"/>
                              <a:gd name="T49" fmla="*/ 0 60000 65536"/>
                              <a:gd name="T50" fmla="*/ 0 60000 65536"/>
                              <a:gd name="T51" fmla="*/ 0 w 370"/>
                              <a:gd name="T52" fmla="*/ 0 h 60"/>
                              <a:gd name="T53" fmla="*/ 370 w 370"/>
                              <a:gd name="T54" fmla="*/ 60 h 60"/>
                            </a:gdLst>
                            <a:ahLst/>
                            <a:cxnLst>
                              <a:cxn ang="T34">
                                <a:pos x="T0" y="T1"/>
                              </a:cxn>
                              <a:cxn ang="T35">
                                <a:pos x="T2" y="T3"/>
                              </a:cxn>
                              <a:cxn ang="T36">
                                <a:pos x="T4" y="T5"/>
                              </a:cxn>
                              <a:cxn ang="T37">
                                <a:pos x="T6" y="T7"/>
                              </a:cxn>
                              <a:cxn ang="T38">
                                <a:pos x="T8" y="T9"/>
                              </a:cxn>
                              <a:cxn ang="T39">
                                <a:pos x="T10" y="T11"/>
                              </a:cxn>
                              <a:cxn ang="T40">
                                <a:pos x="T12" y="T13"/>
                              </a:cxn>
                              <a:cxn ang="T41">
                                <a:pos x="T14" y="T15"/>
                              </a:cxn>
                              <a:cxn ang="T42">
                                <a:pos x="T16" y="T17"/>
                              </a:cxn>
                              <a:cxn ang="T43">
                                <a:pos x="T18" y="T19"/>
                              </a:cxn>
                              <a:cxn ang="T44">
                                <a:pos x="T20" y="T21"/>
                              </a:cxn>
                              <a:cxn ang="T45">
                                <a:pos x="T22" y="T23"/>
                              </a:cxn>
                              <a:cxn ang="T46">
                                <a:pos x="T24" y="T25"/>
                              </a:cxn>
                              <a:cxn ang="T47">
                                <a:pos x="T26" y="T27"/>
                              </a:cxn>
                              <a:cxn ang="T48">
                                <a:pos x="T28" y="T29"/>
                              </a:cxn>
                              <a:cxn ang="T49">
                                <a:pos x="T30" y="T31"/>
                              </a:cxn>
                              <a:cxn ang="T50">
                                <a:pos x="T32" y="T33"/>
                              </a:cxn>
                            </a:cxnLst>
                            <a:rect l="T51" t="T52" r="T53" b="T54"/>
                            <a:pathLst>
                              <a:path w="370" h="60">
                                <a:moveTo>
                                  <a:pt x="0" y="48"/>
                                </a:moveTo>
                                <a:lnTo>
                                  <a:pt x="22" y="40"/>
                                </a:lnTo>
                                <a:lnTo>
                                  <a:pt x="45" y="33"/>
                                </a:lnTo>
                                <a:lnTo>
                                  <a:pt x="76" y="24"/>
                                </a:lnTo>
                                <a:lnTo>
                                  <a:pt x="109" y="16"/>
                                </a:lnTo>
                                <a:lnTo>
                                  <a:pt x="142" y="9"/>
                                </a:lnTo>
                                <a:lnTo>
                                  <a:pt x="167" y="5"/>
                                </a:lnTo>
                                <a:lnTo>
                                  <a:pt x="198" y="2"/>
                                </a:lnTo>
                                <a:lnTo>
                                  <a:pt x="231" y="0"/>
                                </a:lnTo>
                                <a:lnTo>
                                  <a:pt x="261" y="2"/>
                                </a:lnTo>
                                <a:lnTo>
                                  <a:pt x="288" y="4"/>
                                </a:lnTo>
                                <a:lnTo>
                                  <a:pt x="314" y="9"/>
                                </a:lnTo>
                                <a:lnTo>
                                  <a:pt x="329" y="15"/>
                                </a:lnTo>
                                <a:lnTo>
                                  <a:pt x="342" y="24"/>
                                </a:lnTo>
                                <a:lnTo>
                                  <a:pt x="353" y="34"/>
                                </a:lnTo>
                                <a:lnTo>
                                  <a:pt x="364" y="51"/>
                                </a:lnTo>
                                <a:lnTo>
                                  <a:pt x="370" y="60"/>
                                </a:lnTo>
                              </a:path>
                            </a:pathLst>
                          </a:custGeom>
                          <a:noFill/>
                          <a:ln w="57150">
                            <a:solidFill>
                              <a:srgbClr val="60006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>
                              <a:defRPr/>
                            </a:pPr>
                            <a:endParaRPr lang="ru-RU" sz="2800">
                              <a:solidFill>
                                <a:srgbClr val="17375E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69" name="Freeform 3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517" y="2067"/>
                            <a:ext cx="357" cy="59"/>
                          </a:xfrm>
                          <a:custGeom>
                            <a:avLst/>
                            <a:gdLst>
                              <a:gd name="T0" fmla="*/ 0 w 369"/>
                              <a:gd name="T1" fmla="*/ 48 h 60"/>
                              <a:gd name="T2" fmla="*/ 22 w 369"/>
                              <a:gd name="T3" fmla="*/ 40 h 60"/>
                              <a:gd name="T4" fmla="*/ 44 w 369"/>
                              <a:gd name="T5" fmla="*/ 33 h 60"/>
                              <a:gd name="T6" fmla="*/ 75 w 369"/>
                              <a:gd name="T7" fmla="*/ 24 h 60"/>
                              <a:gd name="T8" fmla="*/ 109 w 369"/>
                              <a:gd name="T9" fmla="*/ 16 h 60"/>
                              <a:gd name="T10" fmla="*/ 143 w 369"/>
                              <a:gd name="T11" fmla="*/ 9 h 60"/>
                              <a:gd name="T12" fmla="*/ 167 w 369"/>
                              <a:gd name="T13" fmla="*/ 5 h 60"/>
                              <a:gd name="T14" fmla="*/ 197 w 369"/>
                              <a:gd name="T15" fmla="*/ 1 h 60"/>
                              <a:gd name="T16" fmla="*/ 231 w 369"/>
                              <a:gd name="T17" fmla="*/ 0 h 60"/>
                              <a:gd name="T18" fmla="*/ 260 w 369"/>
                              <a:gd name="T19" fmla="*/ 1 h 60"/>
                              <a:gd name="T20" fmla="*/ 287 w 369"/>
                              <a:gd name="T21" fmla="*/ 4 h 60"/>
                              <a:gd name="T22" fmla="*/ 314 w 369"/>
                              <a:gd name="T23" fmla="*/ 9 h 60"/>
                              <a:gd name="T24" fmla="*/ 328 w 369"/>
                              <a:gd name="T25" fmla="*/ 15 h 60"/>
                              <a:gd name="T26" fmla="*/ 341 w 369"/>
                              <a:gd name="T27" fmla="*/ 23 h 60"/>
                              <a:gd name="T28" fmla="*/ 353 w 369"/>
                              <a:gd name="T29" fmla="*/ 34 h 60"/>
                              <a:gd name="T30" fmla="*/ 365 w 369"/>
                              <a:gd name="T31" fmla="*/ 49 h 60"/>
                              <a:gd name="T32" fmla="*/ 369 w 369"/>
                              <a:gd name="T33" fmla="*/ 60 h 60"/>
                              <a:gd name="T34" fmla="*/ 0 60000 65536"/>
                              <a:gd name="T35" fmla="*/ 0 60000 65536"/>
                              <a:gd name="T36" fmla="*/ 0 60000 65536"/>
                              <a:gd name="T37" fmla="*/ 0 60000 65536"/>
                              <a:gd name="T38" fmla="*/ 0 60000 65536"/>
                              <a:gd name="T39" fmla="*/ 0 60000 65536"/>
                              <a:gd name="T40" fmla="*/ 0 60000 65536"/>
                              <a:gd name="T41" fmla="*/ 0 60000 65536"/>
                              <a:gd name="T42" fmla="*/ 0 60000 65536"/>
                              <a:gd name="T43" fmla="*/ 0 60000 65536"/>
                              <a:gd name="T44" fmla="*/ 0 60000 65536"/>
                              <a:gd name="T45" fmla="*/ 0 60000 65536"/>
                              <a:gd name="T46" fmla="*/ 0 60000 65536"/>
                              <a:gd name="T47" fmla="*/ 0 60000 65536"/>
                              <a:gd name="T48" fmla="*/ 0 60000 65536"/>
                              <a:gd name="T49" fmla="*/ 0 60000 65536"/>
                              <a:gd name="T50" fmla="*/ 0 60000 65536"/>
                              <a:gd name="T51" fmla="*/ 0 w 369"/>
                              <a:gd name="T52" fmla="*/ 0 h 60"/>
                              <a:gd name="T53" fmla="*/ 369 w 369"/>
                              <a:gd name="T54" fmla="*/ 60 h 60"/>
                            </a:gdLst>
                            <a:ahLst/>
                            <a:cxnLst>
                              <a:cxn ang="T34">
                                <a:pos x="T0" y="T1"/>
                              </a:cxn>
                              <a:cxn ang="T35">
                                <a:pos x="T2" y="T3"/>
                              </a:cxn>
                              <a:cxn ang="T36">
                                <a:pos x="T4" y="T5"/>
                              </a:cxn>
                              <a:cxn ang="T37">
                                <a:pos x="T6" y="T7"/>
                              </a:cxn>
                              <a:cxn ang="T38">
                                <a:pos x="T8" y="T9"/>
                              </a:cxn>
                              <a:cxn ang="T39">
                                <a:pos x="T10" y="T11"/>
                              </a:cxn>
                              <a:cxn ang="T40">
                                <a:pos x="T12" y="T13"/>
                              </a:cxn>
                              <a:cxn ang="T41">
                                <a:pos x="T14" y="T15"/>
                              </a:cxn>
                              <a:cxn ang="T42">
                                <a:pos x="T16" y="T17"/>
                              </a:cxn>
                              <a:cxn ang="T43">
                                <a:pos x="T18" y="T19"/>
                              </a:cxn>
                              <a:cxn ang="T44">
                                <a:pos x="T20" y="T21"/>
                              </a:cxn>
                              <a:cxn ang="T45">
                                <a:pos x="T22" y="T23"/>
                              </a:cxn>
                              <a:cxn ang="T46">
                                <a:pos x="T24" y="T25"/>
                              </a:cxn>
                              <a:cxn ang="T47">
                                <a:pos x="T26" y="T27"/>
                              </a:cxn>
                              <a:cxn ang="T48">
                                <a:pos x="T28" y="T29"/>
                              </a:cxn>
                              <a:cxn ang="T49">
                                <a:pos x="T30" y="T31"/>
                              </a:cxn>
                              <a:cxn ang="T50">
                                <a:pos x="T32" y="T33"/>
                              </a:cxn>
                            </a:cxnLst>
                            <a:rect l="T51" t="T52" r="T53" b="T54"/>
                            <a:pathLst>
                              <a:path w="369" h="60">
                                <a:moveTo>
                                  <a:pt x="0" y="48"/>
                                </a:moveTo>
                                <a:lnTo>
                                  <a:pt x="22" y="40"/>
                                </a:lnTo>
                                <a:lnTo>
                                  <a:pt x="44" y="33"/>
                                </a:lnTo>
                                <a:lnTo>
                                  <a:pt x="75" y="24"/>
                                </a:lnTo>
                                <a:lnTo>
                                  <a:pt x="109" y="16"/>
                                </a:lnTo>
                                <a:lnTo>
                                  <a:pt x="143" y="9"/>
                                </a:lnTo>
                                <a:lnTo>
                                  <a:pt x="167" y="5"/>
                                </a:lnTo>
                                <a:lnTo>
                                  <a:pt x="197" y="1"/>
                                </a:lnTo>
                                <a:lnTo>
                                  <a:pt x="231" y="0"/>
                                </a:lnTo>
                                <a:lnTo>
                                  <a:pt x="260" y="1"/>
                                </a:lnTo>
                                <a:lnTo>
                                  <a:pt x="287" y="4"/>
                                </a:lnTo>
                                <a:lnTo>
                                  <a:pt x="314" y="9"/>
                                </a:lnTo>
                                <a:lnTo>
                                  <a:pt x="328" y="15"/>
                                </a:lnTo>
                                <a:lnTo>
                                  <a:pt x="341" y="23"/>
                                </a:lnTo>
                                <a:lnTo>
                                  <a:pt x="353" y="34"/>
                                </a:lnTo>
                                <a:lnTo>
                                  <a:pt x="365" y="49"/>
                                </a:lnTo>
                                <a:lnTo>
                                  <a:pt x="369" y="60"/>
                                </a:lnTo>
                              </a:path>
                            </a:pathLst>
                          </a:custGeom>
                          <a:noFill/>
                          <a:ln w="22225">
                            <a:solidFill>
                              <a:srgbClr val="40004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>
                              <a:defRPr/>
                            </a:pPr>
                            <a:endParaRPr lang="ru-RU" sz="2800">
                              <a:solidFill>
                                <a:srgbClr val="17375E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70" name="Freeform 3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517" y="2041"/>
                            <a:ext cx="367" cy="59"/>
                          </a:xfrm>
                          <a:custGeom>
                            <a:avLst/>
                            <a:gdLst>
                              <a:gd name="T0" fmla="*/ 0 w 370"/>
                              <a:gd name="T1" fmla="*/ 48 h 60"/>
                              <a:gd name="T2" fmla="*/ 22 w 370"/>
                              <a:gd name="T3" fmla="*/ 39 h 60"/>
                              <a:gd name="T4" fmla="*/ 45 w 370"/>
                              <a:gd name="T5" fmla="*/ 32 h 60"/>
                              <a:gd name="T6" fmla="*/ 77 w 370"/>
                              <a:gd name="T7" fmla="*/ 24 h 60"/>
                              <a:gd name="T8" fmla="*/ 109 w 370"/>
                              <a:gd name="T9" fmla="*/ 15 h 60"/>
                              <a:gd name="T10" fmla="*/ 143 w 370"/>
                              <a:gd name="T11" fmla="*/ 8 h 60"/>
                              <a:gd name="T12" fmla="*/ 168 w 370"/>
                              <a:gd name="T13" fmla="*/ 5 h 60"/>
                              <a:gd name="T14" fmla="*/ 199 w 370"/>
                              <a:gd name="T15" fmla="*/ 1 h 60"/>
                              <a:gd name="T16" fmla="*/ 231 w 370"/>
                              <a:gd name="T17" fmla="*/ 0 h 60"/>
                              <a:gd name="T18" fmla="*/ 261 w 370"/>
                              <a:gd name="T19" fmla="*/ 1 h 60"/>
                              <a:gd name="T20" fmla="*/ 288 w 370"/>
                              <a:gd name="T21" fmla="*/ 3 h 60"/>
                              <a:gd name="T22" fmla="*/ 316 w 370"/>
                              <a:gd name="T23" fmla="*/ 8 h 60"/>
                              <a:gd name="T24" fmla="*/ 330 w 370"/>
                              <a:gd name="T25" fmla="*/ 14 h 60"/>
                              <a:gd name="T26" fmla="*/ 343 w 370"/>
                              <a:gd name="T27" fmla="*/ 23 h 60"/>
                              <a:gd name="T28" fmla="*/ 354 w 370"/>
                              <a:gd name="T29" fmla="*/ 33 h 60"/>
                              <a:gd name="T30" fmla="*/ 365 w 370"/>
                              <a:gd name="T31" fmla="*/ 49 h 60"/>
                              <a:gd name="T32" fmla="*/ 370 w 370"/>
                              <a:gd name="T33" fmla="*/ 60 h 60"/>
                              <a:gd name="T34" fmla="*/ 0 60000 65536"/>
                              <a:gd name="T35" fmla="*/ 0 60000 65536"/>
                              <a:gd name="T36" fmla="*/ 0 60000 65536"/>
                              <a:gd name="T37" fmla="*/ 0 60000 65536"/>
                              <a:gd name="T38" fmla="*/ 0 60000 65536"/>
                              <a:gd name="T39" fmla="*/ 0 60000 65536"/>
                              <a:gd name="T40" fmla="*/ 0 60000 65536"/>
                              <a:gd name="T41" fmla="*/ 0 60000 65536"/>
                              <a:gd name="T42" fmla="*/ 0 60000 65536"/>
                              <a:gd name="T43" fmla="*/ 0 60000 65536"/>
                              <a:gd name="T44" fmla="*/ 0 60000 65536"/>
                              <a:gd name="T45" fmla="*/ 0 60000 65536"/>
                              <a:gd name="T46" fmla="*/ 0 60000 65536"/>
                              <a:gd name="T47" fmla="*/ 0 60000 65536"/>
                              <a:gd name="T48" fmla="*/ 0 60000 65536"/>
                              <a:gd name="T49" fmla="*/ 0 60000 65536"/>
                              <a:gd name="T50" fmla="*/ 0 60000 65536"/>
                              <a:gd name="T51" fmla="*/ 0 w 370"/>
                              <a:gd name="T52" fmla="*/ 0 h 60"/>
                              <a:gd name="T53" fmla="*/ 370 w 370"/>
                              <a:gd name="T54" fmla="*/ 60 h 60"/>
                            </a:gdLst>
                            <a:ahLst/>
                            <a:cxnLst>
                              <a:cxn ang="T34">
                                <a:pos x="T0" y="T1"/>
                              </a:cxn>
                              <a:cxn ang="T35">
                                <a:pos x="T2" y="T3"/>
                              </a:cxn>
                              <a:cxn ang="T36">
                                <a:pos x="T4" y="T5"/>
                              </a:cxn>
                              <a:cxn ang="T37">
                                <a:pos x="T6" y="T7"/>
                              </a:cxn>
                              <a:cxn ang="T38">
                                <a:pos x="T8" y="T9"/>
                              </a:cxn>
                              <a:cxn ang="T39">
                                <a:pos x="T10" y="T11"/>
                              </a:cxn>
                              <a:cxn ang="T40">
                                <a:pos x="T12" y="T13"/>
                              </a:cxn>
                              <a:cxn ang="T41">
                                <a:pos x="T14" y="T15"/>
                              </a:cxn>
                              <a:cxn ang="T42">
                                <a:pos x="T16" y="T17"/>
                              </a:cxn>
                              <a:cxn ang="T43">
                                <a:pos x="T18" y="T19"/>
                              </a:cxn>
                              <a:cxn ang="T44">
                                <a:pos x="T20" y="T21"/>
                              </a:cxn>
                              <a:cxn ang="T45">
                                <a:pos x="T22" y="T23"/>
                              </a:cxn>
                              <a:cxn ang="T46">
                                <a:pos x="T24" y="T25"/>
                              </a:cxn>
                              <a:cxn ang="T47">
                                <a:pos x="T26" y="T27"/>
                              </a:cxn>
                              <a:cxn ang="T48">
                                <a:pos x="T28" y="T29"/>
                              </a:cxn>
                              <a:cxn ang="T49">
                                <a:pos x="T30" y="T31"/>
                              </a:cxn>
                              <a:cxn ang="T50">
                                <a:pos x="T32" y="T33"/>
                              </a:cxn>
                            </a:cxnLst>
                            <a:rect l="T51" t="T52" r="T53" b="T54"/>
                            <a:pathLst>
                              <a:path w="370" h="60">
                                <a:moveTo>
                                  <a:pt x="0" y="48"/>
                                </a:moveTo>
                                <a:lnTo>
                                  <a:pt x="22" y="39"/>
                                </a:lnTo>
                                <a:lnTo>
                                  <a:pt x="45" y="32"/>
                                </a:lnTo>
                                <a:lnTo>
                                  <a:pt x="77" y="24"/>
                                </a:lnTo>
                                <a:lnTo>
                                  <a:pt x="109" y="15"/>
                                </a:lnTo>
                                <a:lnTo>
                                  <a:pt x="143" y="8"/>
                                </a:lnTo>
                                <a:lnTo>
                                  <a:pt x="168" y="5"/>
                                </a:lnTo>
                                <a:lnTo>
                                  <a:pt x="199" y="1"/>
                                </a:lnTo>
                                <a:lnTo>
                                  <a:pt x="231" y="0"/>
                                </a:lnTo>
                                <a:lnTo>
                                  <a:pt x="261" y="1"/>
                                </a:lnTo>
                                <a:lnTo>
                                  <a:pt x="288" y="3"/>
                                </a:lnTo>
                                <a:lnTo>
                                  <a:pt x="316" y="8"/>
                                </a:lnTo>
                                <a:lnTo>
                                  <a:pt x="330" y="14"/>
                                </a:lnTo>
                                <a:lnTo>
                                  <a:pt x="343" y="23"/>
                                </a:lnTo>
                                <a:lnTo>
                                  <a:pt x="354" y="33"/>
                                </a:lnTo>
                                <a:lnTo>
                                  <a:pt x="365" y="49"/>
                                </a:lnTo>
                                <a:lnTo>
                                  <a:pt x="370" y="60"/>
                                </a:lnTo>
                              </a:path>
                            </a:pathLst>
                          </a:custGeom>
                          <a:noFill/>
                          <a:ln w="12700">
                            <a:solidFill>
                              <a:srgbClr val="A000A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>
                              <a:defRPr/>
                            </a:pPr>
                            <a:endParaRPr lang="ru-RU" sz="2800">
                              <a:solidFill>
                                <a:srgbClr val="17375E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endParaRPr>
                          </a:p>
                        </p:txBody>
                      </p:sp>
                    </p:grpSp>
                    <p:sp>
                      <p:nvSpPr>
                        <p:cNvPr id="167" name="Oval 3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495" y="2085"/>
                          <a:ext cx="18" cy="34"/>
                        </a:xfrm>
                        <a:prstGeom prst="ellipse">
                          <a:avLst/>
                        </a:prstGeom>
                        <a:solidFill>
                          <a:srgbClr val="200020"/>
                        </a:solidFill>
                        <a:ln w="6350">
                          <a:solidFill>
                            <a:srgbClr val="80008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 sz="1800">
                            <a:solidFill>
                              <a:srgbClr val="17375E"/>
                            </a:solidFill>
                          </a:endParaRPr>
                        </a:p>
                      </p:txBody>
                    </p:sp>
                  </p:grpSp>
                </p:grpSp>
              </p:grpSp>
              <p:grpSp>
                <p:nvGrpSpPr>
                  <p:cNvPr id="84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3513" y="2109"/>
                    <a:ext cx="626" cy="623"/>
                    <a:chOff x="3513" y="2109"/>
                    <a:chExt cx="626" cy="623"/>
                  </a:xfrm>
                </p:grpSpPr>
                <p:grpSp>
                  <p:nvGrpSpPr>
                    <p:cNvPr id="85" name="Group 3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13" y="2109"/>
                      <a:ext cx="626" cy="623"/>
                      <a:chOff x="3513" y="2109"/>
                      <a:chExt cx="626" cy="623"/>
                    </a:xfrm>
                  </p:grpSpPr>
                  <p:grpSp>
                    <p:nvGrpSpPr>
                      <p:cNvPr id="105" name="Group 3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513" y="2109"/>
                        <a:ext cx="626" cy="623"/>
                        <a:chOff x="3513" y="2109"/>
                        <a:chExt cx="626" cy="623"/>
                      </a:xfrm>
                    </p:grpSpPr>
                    <p:grpSp>
                      <p:nvGrpSpPr>
                        <p:cNvPr id="156" name="Group 3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513" y="2109"/>
                          <a:ext cx="626" cy="623"/>
                          <a:chOff x="3513" y="2109"/>
                          <a:chExt cx="626" cy="623"/>
                        </a:xfrm>
                      </p:grpSpPr>
                      <p:grpSp>
                        <p:nvGrpSpPr>
                          <p:cNvPr id="158" name="Group 37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513" y="2109"/>
                            <a:ext cx="626" cy="623"/>
                            <a:chOff x="3513" y="2109"/>
                            <a:chExt cx="626" cy="623"/>
                          </a:xfrm>
                        </p:grpSpPr>
                        <p:sp>
                          <p:nvSpPr>
                            <p:cNvPr id="160" name="Freeform 38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510" y="2109"/>
                              <a:ext cx="629" cy="623"/>
                            </a:xfrm>
                            <a:custGeom>
                              <a:avLst/>
                              <a:gdLst>
                                <a:gd name="T0" fmla="*/ 200 w 626"/>
                                <a:gd name="T1" fmla="*/ 101 h 623"/>
                                <a:gd name="T2" fmla="*/ 231 w 626"/>
                                <a:gd name="T3" fmla="*/ 58 h 623"/>
                                <a:gd name="T4" fmla="*/ 261 w 626"/>
                                <a:gd name="T5" fmla="*/ 29 h 623"/>
                                <a:gd name="T6" fmla="*/ 293 w 626"/>
                                <a:gd name="T7" fmla="*/ 9 h 623"/>
                                <a:gd name="T8" fmla="*/ 331 w 626"/>
                                <a:gd name="T9" fmla="*/ 0 h 623"/>
                                <a:gd name="T10" fmla="*/ 366 w 626"/>
                                <a:gd name="T11" fmla="*/ 6 h 623"/>
                                <a:gd name="T12" fmla="*/ 396 w 626"/>
                                <a:gd name="T13" fmla="*/ 18 h 623"/>
                                <a:gd name="T14" fmla="*/ 426 w 626"/>
                                <a:gd name="T15" fmla="*/ 35 h 623"/>
                                <a:gd name="T16" fmla="*/ 454 w 626"/>
                                <a:gd name="T17" fmla="*/ 63 h 623"/>
                                <a:gd name="T18" fmla="*/ 467 w 626"/>
                                <a:gd name="T19" fmla="*/ 94 h 623"/>
                                <a:gd name="T20" fmla="*/ 474 w 626"/>
                                <a:gd name="T21" fmla="*/ 121 h 623"/>
                                <a:gd name="T22" fmla="*/ 492 w 626"/>
                                <a:gd name="T23" fmla="*/ 141 h 623"/>
                                <a:gd name="T24" fmla="*/ 511 w 626"/>
                                <a:gd name="T25" fmla="*/ 155 h 623"/>
                                <a:gd name="T26" fmla="*/ 527 w 626"/>
                                <a:gd name="T27" fmla="*/ 180 h 623"/>
                                <a:gd name="T28" fmla="*/ 549 w 626"/>
                                <a:gd name="T29" fmla="*/ 208 h 623"/>
                                <a:gd name="T30" fmla="*/ 571 w 626"/>
                                <a:gd name="T31" fmla="*/ 246 h 623"/>
                                <a:gd name="T32" fmla="*/ 587 w 626"/>
                                <a:gd name="T33" fmla="*/ 291 h 623"/>
                                <a:gd name="T34" fmla="*/ 598 w 626"/>
                                <a:gd name="T35" fmla="*/ 341 h 623"/>
                                <a:gd name="T36" fmla="*/ 609 w 626"/>
                                <a:gd name="T37" fmla="*/ 389 h 623"/>
                                <a:gd name="T38" fmla="*/ 618 w 626"/>
                                <a:gd name="T39" fmla="*/ 434 h 623"/>
                                <a:gd name="T40" fmla="*/ 624 w 626"/>
                                <a:gd name="T41" fmla="*/ 489 h 623"/>
                                <a:gd name="T42" fmla="*/ 623 w 626"/>
                                <a:gd name="T43" fmla="*/ 533 h 623"/>
                                <a:gd name="T44" fmla="*/ 619 w 626"/>
                                <a:gd name="T45" fmla="*/ 563 h 623"/>
                                <a:gd name="T46" fmla="*/ 605 w 626"/>
                                <a:gd name="T47" fmla="*/ 589 h 623"/>
                                <a:gd name="T48" fmla="*/ 575 w 626"/>
                                <a:gd name="T49" fmla="*/ 607 h 623"/>
                                <a:gd name="T50" fmla="*/ 533 w 626"/>
                                <a:gd name="T51" fmla="*/ 615 h 623"/>
                                <a:gd name="T52" fmla="*/ 491 w 626"/>
                                <a:gd name="T53" fmla="*/ 619 h 623"/>
                                <a:gd name="T54" fmla="*/ 441 w 626"/>
                                <a:gd name="T55" fmla="*/ 623 h 623"/>
                                <a:gd name="T56" fmla="*/ 400 w 626"/>
                                <a:gd name="T57" fmla="*/ 622 h 623"/>
                                <a:gd name="T58" fmla="*/ 365 w 626"/>
                                <a:gd name="T59" fmla="*/ 617 h 623"/>
                                <a:gd name="T60" fmla="*/ 330 w 626"/>
                                <a:gd name="T61" fmla="*/ 607 h 623"/>
                                <a:gd name="T62" fmla="*/ 291 w 626"/>
                                <a:gd name="T63" fmla="*/ 591 h 623"/>
                                <a:gd name="T64" fmla="*/ 253 w 626"/>
                                <a:gd name="T65" fmla="*/ 574 h 623"/>
                                <a:gd name="T66" fmla="*/ 218 w 626"/>
                                <a:gd name="T67" fmla="*/ 554 h 623"/>
                                <a:gd name="T68" fmla="*/ 183 w 626"/>
                                <a:gd name="T69" fmla="*/ 527 h 623"/>
                                <a:gd name="T70" fmla="*/ 156 w 626"/>
                                <a:gd name="T71" fmla="*/ 502 h 623"/>
                                <a:gd name="T72" fmla="*/ 130 w 626"/>
                                <a:gd name="T73" fmla="*/ 462 h 623"/>
                                <a:gd name="T74" fmla="*/ 109 w 626"/>
                                <a:gd name="T75" fmla="*/ 431 h 623"/>
                                <a:gd name="T76" fmla="*/ 92 w 626"/>
                                <a:gd name="T77" fmla="*/ 413 h 623"/>
                                <a:gd name="T78" fmla="*/ 69 w 626"/>
                                <a:gd name="T79" fmla="*/ 402 h 623"/>
                                <a:gd name="T80" fmla="*/ 40 w 626"/>
                                <a:gd name="T81" fmla="*/ 381 h 623"/>
                                <a:gd name="T82" fmla="*/ 19 w 626"/>
                                <a:gd name="T83" fmla="*/ 351 h 623"/>
                                <a:gd name="T84" fmla="*/ 4 w 626"/>
                                <a:gd name="T85" fmla="*/ 318 h 623"/>
                                <a:gd name="T86" fmla="*/ 0 w 626"/>
                                <a:gd name="T87" fmla="*/ 281 h 623"/>
                                <a:gd name="T88" fmla="*/ 4 w 626"/>
                                <a:gd name="T89" fmla="*/ 245 h 623"/>
                                <a:gd name="T90" fmla="*/ 17 w 626"/>
                                <a:gd name="T91" fmla="*/ 206 h 623"/>
                                <a:gd name="T92" fmla="*/ 39 w 626"/>
                                <a:gd name="T93" fmla="*/ 168 h 623"/>
                                <a:gd name="T94" fmla="*/ 61 w 626"/>
                                <a:gd name="T95" fmla="*/ 143 h 623"/>
                                <a:gd name="T96" fmla="*/ 89 w 626"/>
                                <a:gd name="T97" fmla="*/ 124 h 623"/>
                                <a:gd name="T98" fmla="*/ 131 w 626"/>
                                <a:gd name="T99" fmla="*/ 115 h 623"/>
                                <a:gd name="T100" fmla="*/ 170 w 626"/>
                                <a:gd name="T101" fmla="*/ 118 h 623"/>
                                <a:gd name="T102" fmla="*/ 0 60000 65536"/>
                                <a:gd name="T103" fmla="*/ 0 60000 65536"/>
                                <a:gd name="T104" fmla="*/ 0 60000 65536"/>
                                <a:gd name="T105" fmla="*/ 0 60000 65536"/>
                                <a:gd name="T106" fmla="*/ 0 60000 65536"/>
                                <a:gd name="T107" fmla="*/ 0 60000 65536"/>
                                <a:gd name="T108" fmla="*/ 0 60000 65536"/>
                                <a:gd name="T109" fmla="*/ 0 60000 65536"/>
                                <a:gd name="T110" fmla="*/ 0 60000 65536"/>
                                <a:gd name="T111" fmla="*/ 0 60000 65536"/>
                                <a:gd name="T112" fmla="*/ 0 60000 65536"/>
                                <a:gd name="T113" fmla="*/ 0 60000 65536"/>
                                <a:gd name="T114" fmla="*/ 0 60000 65536"/>
                                <a:gd name="T115" fmla="*/ 0 60000 65536"/>
                                <a:gd name="T116" fmla="*/ 0 60000 65536"/>
                                <a:gd name="T117" fmla="*/ 0 60000 65536"/>
                                <a:gd name="T118" fmla="*/ 0 60000 65536"/>
                                <a:gd name="T119" fmla="*/ 0 60000 65536"/>
                                <a:gd name="T120" fmla="*/ 0 60000 65536"/>
                                <a:gd name="T121" fmla="*/ 0 60000 65536"/>
                                <a:gd name="T122" fmla="*/ 0 60000 65536"/>
                                <a:gd name="T123" fmla="*/ 0 60000 65536"/>
                                <a:gd name="T124" fmla="*/ 0 60000 65536"/>
                                <a:gd name="T125" fmla="*/ 0 60000 65536"/>
                                <a:gd name="T126" fmla="*/ 0 60000 65536"/>
                                <a:gd name="T127" fmla="*/ 0 60000 65536"/>
                                <a:gd name="T128" fmla="*/ 0 60000 65536"/>
                                <a:gd name="T129" fmla="*/ 0 60000 65536"/>
                                <a:gd name="T130" fmla="*/ 0 60000 65536"/>
                                <a:gd name="T131" fmla="*/ 0 60000 65536"/>
                                <a:gd name="T132" fmla="*/ 0 60000 65536"/>
                                <a:gd name="T133" fmla="*/ 0 60000 65536"/>
                                <a:gd name="T134" fmla="*/ 0 60000 65536"/>
                                <a:gd name="T135" fmla="*/ 0 60000 65536"/>
                                <a:gd name="T136" fmla="*/ 0 60000 65536"/>
                                <a:gd name="T137" fmla="*/ 0 60000 65536"/>
                                <a:gd name="T138" fmla="*/ 0 60000 65536"/>
                                <a:gd name="T139" fmla="*/ 0 60000 65536"/>
                                <a:gd name="T140" fmla="*/ 0 60000 65536"/>
                                <a:gd name="T141" fmla="*/ 0 60000 65536"/>
                                <a:gd name="T142" fmla="*/ 0 60000 65536"/>
                                <a:gd name="T143" fmla="*/ 0 60000 65536"/>
                                <a:gd name="T144" fmla="*/ 0 60000 65536"/>
                                <a:gd name="T145" fmla="*/ 0 60000 65536"/>
                                <a:gd name="T146" fmla="*/ 0 60000 65536"/>
                                <a:gd name="T147" fmla="*/ 0 60000 65536"/>
                                <a:gd name="T148" fmla="*/ 0 60000 65536"/>
                                <a:gd name="T149" fmla="*/ 0 60000 65536"/>
                                <a:gd name="T150" fmla="*/ 0 60000 65536"/>
                                <a:gd name="T151" fmla="*/ 0 60000 65536"/>
                                <a:gd name="T152" fmla="*/ 0 60000 65536"/>
                                <a:gd name="T153" fmla="*/ 0 w 626"/>
                                <a:gd name="T154" fmla="*/ 0 h 623"/>
                                <a:gd name="T155" fmla="*/ 626 w 626"/>
                                <a:gd name="T156" fmla="*/ 623 h 623"/>
                              </a:gdLst>
                              <a:ahLst/>
                              <a:cxnLst>
                                <a:cxn ang="T102">
                                  <a:pos x="T0" y="T1"/>
                                </a:cxn>
                                <a:cxn ang="T103">
                                  <a:pos x="T2" y="T3"/>
                                </a:cxn>
                                <a:cxn ang="T104">
                                  <a:pos x="T4" y="T5"/>
                                </a:cxn>
                                <a:cxn ang="T105">
                                  <a:pos x="T6" y="T7"/>
                                </a:cxn>
                                <a:cxn ang="T106">
                                  <a:pos x="T8" y="T9"/>
                                </a:cxn>
                                <a:cxn ang="T107">
                                  <a:pos x="T10" y="T11"/>
                                </a:cxn>
                                <a:cxn ang="T108">
                                  <a:pos x="T12" y="T13"/>
                                </a:cxn>
                                <a:cxn ang="T109">
                                  <a:pos x="T14" y="T15"/>
                                </a:cxn>
                                <a:cxn ang="T110">
                                  <a:pos x="T16" y="T17"/>
                                </a:cxn>
                                <a:cxn ang="T111">
                                  <a:pos x="T18" y="T19"/>
                                </a:cxn>
                                <a:cxn ang="T112">
                                  <a:pos x="T20" y="T21"/>
                                </a:cxn>
                                <a:cxn ang="T113">
                                  <a:pos x="T22" y="T23"/>
                                </a:cxn>
                                <a:cxn ang="T114">
                                  <a:pos x="T24" y="T25"/>
                                </a:cxn>
                                <a:cxn ang="T115">
                                  <a:pos x="T26" y="T27"/>
                                </a:cxn>
                                <a:cxn ang="T116">
                                  <a:pos x="T28" y="T29"/>
                                </a:cxn>
                                <a:cxn ang="T117">
                                  <a:pos x="T30" y="T31"/>
                                </a:cxn>
                                <a:cxn ang="T118">
                                  <a:pos x="T32" y="T33"/>
                                </a:cxn>
                                <a:cxn ang="T119">
                                  <a:pos x="T34" y="T35"/>
                                </a:cxn>
                                <a:cxn ang="T120">
                                  <a:pos x="T36" y="T37"/>
                                </a:cxn>
                                <a:cxn ang="T121">
                                  <a:pos x="T38" y="T39"/>
                                </a:cxn>
                                <a:cxn ang="T122">
                                  <a:pos x="T40" y="T41"/>
                                </a:cxn>
                                <a:cxn ang="T123">
                                  <a:pos x="T42" y="T43"/>
                                </a:cxn>
                                <a:cxn ang="T124">
                                  <a:pos x="T44" y="T45"/>
                                </a:cxn>
                                <a:cxn ang="T125">
                                  <a:pos x="T46" y="T47"/>
                                </a:cxn>
                                <a:cxn ang="T126">
                                  <a:pos x="T48" y="T49"/>
                                </a:cxn>
                                <a:cxn ang="T127">
                                  <a:pos x="T50" y="T51"/>
                                </a:cxn>
                                <a:cxn ang="T128">
                                  <a:pos x="T52" y="T53"/>
                                </a:cxn>
                                <a:cxn ang="T129">
                                  <a:pos x="T54" y="T55"/>
                                </a:cxn>
                                <a:cxn ang="T130">
                                  <a:pos x="T56" y="T57"/>
                                </a:cxn>
                                <a:cxn ang="T131">
                                  <a:pos x="T58" y="T59"/>
                                </a:cxn>
                                <a:cxn ang="T132">
                                  <a:pos x="T60" y="T61"/>
                                </a:cxn>
                                <a:cxn ang="T133">
                                  <a:pos x="T62" y="T63"/>
                                </a:cxn>
                                <a:cxn ang="T134">
                                  <a:pos x="T64" y="T65"/>
                                </a:cxn>
                                <a:cxn ang="T135">
                                  <a:pos x="T66" y="T67"/>
                                </a:cxn>
                                <a:cxn ang="T136">
                                  <a:pos x="T68" y="T69"/>
                                </a:cxn>
                                <a:cxn ang="T137">
                                  <a:pos x="T70" y="T71"/>
                                </a:cxn>
                                <a:cxn ang="T138">
                                  <a:pos x="T72" y="T73"/>
                                </a:cxn>
                                <a:cxn ang="T139">
                                  <a:pos x="T74" y="T75"/>
                                </a:cxn>
                                <a:cxn ang="T140">
                                  <a:pos x="T76" y="T77"/>
                                </a:cxn>
                                <a:cxn ang="T141">
                                  <a:pos x="T78" y="T79"/>
                                </a:cxn>
                                <a:cxn ang="T142">
                                  <a:pos x="T80" y="T81"/>
                                </a:cxn>
                                <a:cxn ang="T143">
                                  <a:pos x="T82" y="T83"/>
                                </a:cxn>
                                <a:cxn ang="T144">
                                  <a:pos x="T84" y="T85"/>
                                </a:cxn>
                                <a:cxn ang="T145">
                                  <a:pos x="T86" y="T87"/>
                                </a:cxn>
                                <a:cxn ang="T146">
                                  <a:pos x="T88" y="T89"/>
                                </a:cxn>
                                <a:cxn ang="T147">
                                  <a:pos x="T90" y="T91"/>
                                </a:cxn>
                                <a:cxn ang="T148">
                                  <a:pos x="T92" y="T93"/>
                                </a:cxn>
                                <a:cxn ang="T149">
                                  <a:pos x="T94" y="T95"/>
                                </a:cxn>
                                <a:cxn ang="T150">
                                  <a:pos x="T96" y="T97"/>
                                </a:cxn>
                                <a:cxn ang="T151">
                                  <a:pos x="T98" y="T99"/>
                                </a:cxn>
                                <a:cxn ang="T152">
                                  <a:pos x="T100" y="T101"/>
                                </a:cxn>
                              </a:cxnLst>
                              <a:rect l="T153" t="T154" r="T155" b="T156"/>
                              <a:pathLst>
                                <a:path w="626" h="623">
                                  <a:moveTo>
                                    <a:pt x="182" y="115"/>
                                  </a:moveTo>
                                  <a:lnTo>
                                    <a:pt x="200" y="101"/>
                                  </a:lnTo>
                                  <a:lnTo>
                                    <a:pt x="215" y="79"/>
                                  </a:lnTo>
                                  <a:lnTo>
                                    <a:pt x="231" y="58"/>
                                  </a:lnTo>
                                  <a:lnTo>
                                    <a:pt x="245" y="43"/>
                                  </a:lnTo>
                                  <a:lnTo>
                                    <a:pt x="261" y="29"/>
                                  </a:lnTo>
                                  <a:lnTo>
                                    <a:pt x="280" y="17"/>
                                  </a:lnTo>
                                  <a:lnTo>
                                    <a:pt x="293" y="9"/>
                                  </a:lnTo>
                                  <a:lnTo>
                                    <a:pt x="311" y="4"/>
                                  </a:lnTo>
                                  <a:lnTo>
                                    <a:pt x="331" y="0"/>
                                  </a:lnTo>
                                  <a:lnTo>
                                    <a:pt x="350" y="3"/>
                                  </a:lnTo>
                                  <a:lnTo>
                                    <a:pt x="366" y="6"/>
                                  </a:lnTo>
                                  <a:lnTo>
                                    <a:pt x="379" y="10"/>
                                  </a:lnTo>
                                  <a:lnTo>
                                    <a:pt x="396" y="18"/>
                                  </a:lnTo>
                                  <a:lnTo>
                                    <a:pt x="413" y="27"/>
                                  </a:lnTo>
                                  <a:lnTo>
                                    <a:pt x="426" y="35"/>
                                  </a:lnTo>
                                  <a:lnTo>
                                    <a:pt x="441" y="48"/>
                                  </a:lnTo>
                                  <a:lnTo>
                                    <a:pt x="454" y="63"/>
                                  </a:lnTo>
                                  <a:lnTo>
                                    <a:pt x="463" y="82"/>
                                  </a:lnTo>
                                  <a:lnTo>
                                    <a:pt x="467" y="94"/>
                                  </a:lnTo>
                                  <a:lnTo>
                                    <a:pt x="467" y="108"/>
                                  </a:lnTo>
                                  <a:lnTo>
                                    <a:pt x="474" y="121"/>
                                  </a:lnTo>
                                  <a:lnTo>
                                    <a:pt x="481" y="132"/>
                                  </a:lnTo>
                                  <a:lnTo>
                                    <a:pt x="492" y="141"/>
                                  </a:lnTo>
                                  <a:lnTo>
                                    <a:pt x="504" y="148"/>
                                  </a:lnTo>
                                  <a:lnTo>
                                    <a:pt x="511" y="155"/>
                                  </a:lnTo>
                                  <a:lnTo>
                                    <a:pt x="516" y="166"/>
                                  </a:lnTo>
                                  <a:lnTo>
                                    <a:pt x="527" y="180"/>
                                  </a:lnTo>
                                  <a:lnTo>
                                    <a:pt x="537" y="193"/>
                                  </a:lnTo>
                                  <a:lnTo>
                                    <a:pt x="549" y="208"/>
                                  </a:lnTo>
                                  <a:lnTo>
                                    <a:pt x="559" y="221"/>
                                  </a:lnTo>
                                  <a:lnTo>
                                    <a:pt x="571" y="246"/>
                                  </a:lnTo>
                                  <a:lnTo>
                                    <a:pt x="580" y="272"/>
                                  </a:lnTo>
                                  <a:lnTo>
                                    <a:pt x="587" y="291"/>
                                  </a:lnTo>
                                  <a:lnTo>
                                    <a:pt x="592" y="316"/>
                                  </a:lnTo>
                                  <a:lnTo>
                                    <a:pt x="598" y="341"/>
                                  </a:lnTo>
                                  <a:lnTo>
                                    <a:pt x="603" y="365"/>
                                  </a:lnTo>
                                  <a:lnTo>
                                    <a:pt x="609" y="389"/>
                                  </a:lnTo>
                                  <a:lnTo>
                                    <a:pt x="613" y="412"/>
                                  </a:lnTo>
                                  <a:lnTo>
                                    <a:pt x="618" y="434"/>
                                  </a:lnTo>
                                  <a:lnTo>
                                    <a:pt x="620" y="460"/>
                                  </a:lnTo>
                                  <a:lnTo>
                                    <a:pt x="624" y="489"/>
                                  </a:lnTo>
                                  <a:lnTo>
                                    <a:pt x="626" y="514"/>
                                  </a:lnTo>
                                  <a:lnTo>
                                    <a:pt x="623" y="533"/>
                                  </a:lnTo>
                                  <a:lnTo>
                                    <a:pt x="620" y="550"/>
                                  </a:lnTo>
                                  <a:lnTo>
                                    <a:pt x="619" y="563"/>
                                  </a:lnTo>
                                  <a:lnTo>
                                    <a:pt x="614" y="575"/>
                                  </a:lnTo>
                                  <a:lnTo>
                                    <a:pt x="605" y="589"/>
                                  </a:lnTo>
                                  <a:lnTo>
                                    <a:pt x="592" y="601"/>
                                  </a:lnTo>
                                  <a:lnTo>
                                    <a:pt x="575" y="607"/>
                                  </a:lnTo>
                                  <a:lnTo>
                                    <a:pt x="557" y="611"/>
                                  </a:lnTo>
                                  <a:lnTo>
                                    <a:pt x="533" y="615"/>
                                  </a:lnTo>
                                  <a:lnTo>
                                    <a:pt x="514" y="617"/>
                                  </a:lnTo>
                                  <a:lnTo>
                                    <a:pt x="491" y="619"/>
                                  </a:lnTo>
                                  <a:lnTo>
                                    <a:pt x="465" y="622"/>
                                  </a:lnTo>
                                  <a:lnTo>
                                    <a:pt x="441" y="623"/>
                                  </a:lnTo>
                                  <a:lnTo>
                                    <a:pt x="420" y="623"/>
                                  </a:lnTo>
                                  <a:lnTo>
                                    <a:pt x="400" y="622"/>
                                  </a:lnTo>
                                  <a:lnTo>
                                    <a:pt x="380" y="619"/>
                                  </a:lnTo>
                                  <a:lnTo>
                                    <a:pt x="365" y="617"/>
                                  </a:lnTo>
                                  <a:lnTo>
                                    <a:pt x="349" y="613"/>
                                  </a:lnTo>
                                  <a:lnTo>
                                    <a:pt x="330" y="607"/>
                                  </a:lnTo>
                                  <a:lnTo>
                                    <a:pt x="307" y="598"/>
                                  </a:lnTo>
                                  <a:lnTo>
                                    <a:pt x="291" y="591"/>
                                  </a:lnTo>
                                  <a:lnTo>
                                    <a:pt x="270" y="583"/>
                                  </a:lnTo>
                                  <a:lnTo>
                                    <a:pt x="253" y="574"/>
                                  </a:lnTo>
                                  <a:lnTo>
                                    <a:pt x="236" y="565"/>
                                  </a:lnTo>
                                  <a:lnTo>
                                    <a:pt x="218" y="554"/>
                                  </a:lnTo>
                                  <a:lnTo>
                                    <a:pt x="200" y="542"/>
                                  </a:lnTo>
                                  <a:lnTo>
                                    <a:pt x="183" y="527"/>
                                  </a:lnTo>
                                  <a:lnTo>
                                    <a:pt x="167" y="514"/>
                                  </a:lnTo>
                                  <a:lnTo>
                                    <a:pt x="156" y="502"/>
                                  </a:lnTo>
                                  <a:lnTo>
                                    <a:pt x="141" y="480"/>
                                  </a:lnTo>
                                  <a:lnTo>
                                    <a:pt x="130" y="462"/>
                                  </a:lnTo>
                                  <a:lnTo>
                                    <a:pt x="117" y="442"/>
                                  </a:lnTo>
                                  <a:lnTo>
                                    <a:pt x="109" y="431"/>
                                  </a:lnTo>
                                  <a:lnTo>
                                    <a:pt x="104" y="416"/>
                                  </a:lnTo>
                                  <a:lnTo>
                                    <a:pt x="92" y="413"/>
                                  </a:lnTo>
                                  <a:lnTo>
                                    <a:pt x="80" y="408"/>
                                  </a:lnTo>
                                  <a:lnTo>
                                    <a:pt x="69" y="402"/>
                                  </a:lnTo>
                                  <a:lnTo>
                                    <a:pt x="54" y="393"/>
                                  </a:lnTo>
                                  <a:lnTo>
                                    <a:pt x="40" y="381"/>
                                  </a:lnTo>
                                  <a:lnTo>
                                    <a:pt x="31" y="366"/>
                                  </a:lnTo>
                                  <a:lnTo>
                                    <a:pt x="19" y="351"/>
                                  </a:lnTo>
                                  <a:lnTo>
                                    <a:pt x="11" y="335"/>
                                  </a:lnTo>
                                  <a:lnTo>
                                    <a:pt x="4" y="318"/>
                                  </a:lnTo>
                                  <a:lnTo>
                                    <a:pt x="1" y="303"/>
                                  </a:lnTo>
                                  <a:lnTo>
                                    <a:pt x="0" y="281"/>
                                  </a:lnTo>
                                  <a:lnTo>
                                    <a:pt x="1" y="263"/>
                                  </a:lnTo>
                                  <a:lnTo>
                                    <a:pt x="4" y="245"/>
                                  </a:lnTo>
                                  <a:lnTo>
                                    <a:pt x="9" y="225"/>
                                  </a:lnTo>
                                  <a:lnTo>
                                    <a:pt x="17" y="206"/>
                                  </a:lnTo>
                                  <a:lnTo>
                                    <a:pt x="27" y="185"/>
                                  </a:lnTo>
                                  <a:lnTo>
                                    <a:pt x="39" y="168"/>
                                  </a:lnTo>
                                  <a:lnTo>
                                    <a:pt x="48" y="155"/>
                                  </a:lnTo>
                                  <a:lnTo>
                                    <a:pt x="61" y="143"/>
                                  </a:lnTo>
                                  <a:lnTo>
                                    <a:pt x="75" y="131"/>
                                  </a:lnTo>
                                  <a:lnTo>
                                    <a:pt x="89" y="124"/>
                                  </a:lnTo>
                                  <a:lnTo>
                                    <a:pt x="107" y="119"/>
                                  </a:lnTo>
                                  <a:lnTo>
                                    <a:pt x="131" y="115"/>
                                  </a:lnTo>
                                  <a:lnTo>
                                    <a:pt x="150" y="115"/>
                                  </a:lnTo>
                                  <a:lnTo>
                                    <a:pt x="170" y="118"/>
                                  </a:lnTo>
                                  <a:lnTo>
                                    <a:pt x="182" y="115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FFC080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>
                                <a:defRPr/>
                              </a:pPr>
                              <a:endParaRPr lang="ru-RU" sz="2800">
                                <a:solidFill>
                                  <a:srgbClr val="17375E"/>
                                </a:solidFill>
                                <a:latin typeface="Times New Roman" pitchFamily="18" charset="0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  <p:sp>
                          <p:nvSpPr>
                            <p:cNvPr id="161" name="Freeform 39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637" y="2264"/>
                              <a:ext cx="502" cy="468"/>
                            </a:xfrm>
                            <a:custGeom>
                              <a:avLst/>
                              <a:gdLst>
                                <a:gd name="T0" fmla="*/ 380 w 496"/>
                                <a:gd name="T1" fmla="*/ 11 h 468"/>
                                <a:gd name="T2" fmla="*/ 386 w 496"/>
                                <a:gd name="T3" fmla="*/ 11 h 468"/>
                                <a:gd name="T4" fmla="*/ 407 w 496"/>
                                <a:gd name="T5" fmla="*/ 38 h 468"/>
                                <a:gd name="T6" fmla="*/ 429 w 496"/>
                                <a:gd name="T7" fmla="*/ 67 h 468"/>
                                <a:gd name="T8" fmla="*/ 450 w 496"/>
                                <a:gd name="T9" fmla="*/ 117 h 468"/>
                                <a:gd name="T10" fmla="*/ 462 w 496"/>
                                <a:gd name="T11" fmla="*/ 161 h 468"/>
                                <a:gd name="T12" fmla="*/ 473 w 496"/>
                                <a:gd name="T13" fmla="*/ 210 h 468"/>
                                <a:gd name="T14" fmla="*/ 483 w 496"/>
                                <a:gd name="T15" fmla="*/ 257 h 468"/>
                                <a:gd name="T16" fmla="*/ 490 w 496"/>
                                <a:gd name="T17" fmla="*/ 305 h 468"/>
                                <a:gd name="T18" fmla="*/ 496 w 496"/>
                                <a:gd name="T19" fmla="*/ 359 h 468"/>
                                <a:gd name="T20" fmla="*/ 490 w 496"/>
                                <a:gd name="T21" fmla="*/ 395 h 468"/>
                                <a:gd name="T22" fmla="*/ 484 w 496"/>
                                <a:gd name="T23" fmla="*/ 420 h 468"/>
                                <a:gd name="T24" fmla="*/ 462 w 496"/>
                                <a:gd name="T25" fmla="*/ 446 h 468"/>
                                <a:gd name="T26" fmla="*/ 427 w 496"/>
                                <a:gd name="T27" fmla="*/ 456 h 468"/>
                                <a:gd name="T28" fmla="*/ 384 w 496"/>
                                <a:gd name="T29" fmla="*/ 462 h 468"/>
                                <a:gd name="T30" fmla="*/ 335 w 496"/>
                                <a:gd name="T31" fmla="*/ 467 h 468"/>
                                <a:gd name="T32" fmla="*/ 290 w 496"/>
                                <a:gd name="T33" fmla="*/ 468 h 468"/>
                                <a:gd name="T34" fmla="*/ 250 w 496"/>
                                <a:gd name="T35" fmla="*/ 464 h 468"/>
                                <a:gd name="T36" fmla="*/ 219 w 496"/>
                                <a:gd name="T37" fmla="*/ 458 h 468"/>
                                <a:gd name="T38" fmla="*/ 177 w 496"/>
                                <a:gd name="T39" fmla="*/ 443 h 468"/>
                                <a:gd name="T40" fmla="*/ 140 w 496"/>
                                <a:gd name="T41" fmla="*/ 428 h 468"/>
                                <a:gd name="T42" fmla="*/ 106 w 496"/>
                                <a:gd name="T43" fmla="*/ 410 h 468"/>
                                <a:gd name="T44" fmla="*/ 71 w 496"/>
                                <a:gd name="T45" fmla="*/ 387 h 468"/>
                                <a:gd name="T46" fmla="*/ 37 w 496"/>
                                <a:gd name="T47" fmla="*/ 359 h 468"/>
                                <a:gd name="T48" fmla="*/ 11 w 496"/>
                                <a:gd name="T49" fmla="*/ 325 h 468"/>
                                <a:gd name="T50" fmla="*/ 10 w 496"/>
                                <a:gd name="T51" fmla="*/ 312 h 468"/>
                                <a:gd name="T52" fmla="*/ 29 w 496"/>
                                <a:gd name="T53" fmla="*/ 336 h 468"/>
                                <a:gd name="T54" fmla="*/ 57 w 496"/>
                                <a:gd name="T55" fmla="*/ 360 h 468"/>
                                <a:gd name="T56" fmla="*/ 85 w 496"/>
                                <a:gd name="T57" fmla="*/ 383 h 468"/>
                                <a:gd name="T58" fmla="*/ 115 w 496"/>
                                <a:gd name="T59" fmla="*/ 400 h 468"/>
                                <a:gd name="T60" fmla="*/ 148 w 496"/>
                                <a:gd name="T61" fmla="*/ 416 h 468"/>
                                <a:gd name="T62" fmla="*/ 175 w 496"/>
                                <a:gd name="T63" fmla="*/ 430 h 468"/>
                                <a:gd name="T64" fmla="*/ 206 w 496"/>
                                <a:gd name="T65" fmla="*/ 442 h 468"/>
                                <a:gd name="T66" fmla="*/ 240 w 496"/>
                                <a:gd name="T67" fmla="*/ 448 h 468"/>
                                <a:gd name="T68" fmla="*/ 275 w 496"/>
                                <a:gd name="T69" fmla="*/ 454 h 468"/>
                                <a:gd name="T70" fmla="*/ 307 w 496"/>
                                <a:gd name="T71" fmla="*/ 454 h 468"/>
                                <a:gd name="T72" fmla="*/ 337 w 496"/>
                                <a:gd name="T73" fmla="*/ 453 h 468"/>
                                <a:gd name="T74" fmla="*/ 368 w 496"/>
                                <a:gd name="T75" fmla="*/ 450 h 468"/>
                                <a:gd name="T76" fmla="*/ 399 w 496"/>
                                <a:gd name="T77" fmla="*/ 444 h 468"/>
                                <a:gd name="T78" fmla="*/ 424 w 496"/>
                                <a:gd name="T79" fmla="*/ 437 h 468"/>
                                <a:gd name="T80" fmla="*/ 444 w 496"/>
                                <a:gd name="T81" fmla="*/ 424 h 468"/>
                                <a:gd name="T82" fmla="*/ 455 w 496"/>
                                <a:gd name="T83" fmla="*/ 402 h 468"/>
                                <a:gd name="T84" fmla="*/ 467 w 496"/>
                                <a:gd name="T85" fmla="*/ 378 h 468"/>
                                <a:gd name="T86" fmla="*/ 475 w 496"/>
                                <a:gd name="T87" fmla="*/ 355 h 468"/>
                                <a:gd name="T88" fmla="*/ 471 w 496"/>
                                <a:gd name="T89" fmla="*/ 307 h 468"/>
                                <a:gd name="T90" fmla="*/ 468 w 496"/>
                                <a:gd name="T91" fmla="*/ 264 h 468"/>
                                <a:gd name="T92" fmla="*/ 462 w 496"/>
                                <a:gd name="T93" fmla="*/ 229 h 468"/>
                                <a:gd name="T94" fmla="*/ 454 w 496"/>
                                <a:gd name="T95" fmla="*/ 197 h 468"/>
                                <a:gd name="T96" fmla="*/ 445 w 496"/>
                                <a:gd name="T97" fmla="*/ 159 h 468"/>
                                <a:gd name="T98" fmla="*/ 438 w 496"/>
                                <a:gd name="T99" fmla="*/ 123 h 468"/>
                                <a:gd name="T100" fmla="*/ 422 w 496"/>
                                <a:gd name="T101" fmla="*/ 95 h 468"/>
                                <a:gd name="T102" fmla="*/ 406 w 496"/>
                                <a:gd name="T103" fmla="*/ 61 h 468"/>
                                <a:gd name="T104" fmla="*/ 389 w 496"/>
                                <a:gd name="T105" fmla="*/ 35 h 468"/>
                                <a:gd name="T106" fmla="*/ 0 60000 65536"/>
                                <a:gd name="T107" fmla="*/ 0 60000 65536"/>
                                <a:gd name="T108" fmla="*/ 0 60000 65536"/>
                                <a:gd name="T109" fmla="*/ 0 60000 65536"/>
                                <a:gd name="T110" fmla="*/ 0 60000 65536"/>
                                <a:gd name="T111" fmla="*/ 0 60000 65536"/>
                                <a:gd name="T112" fmla="*/ 0 60000 65536"/>
                                <a:gd name="T113" fmla="*/ 0 60000 65536"/>
                                <a:gd name="T114" fmla="*/ 0 60000 65536"/>
                                <a:gd name="T115" fmla="*/ 0 60000 65536"/>
                                <a:gd name="T116" fmla="*/ 0 60000 65536"/>
                                <a:gd name="T117" fmla="*/ 0 60000 65536"/>
                                <a:gd name="T118" fmla="*/ 0 60000 65536"/>
                                <a:gd name="T119" fmla="*/ 0 60000 65536"/>
                                <a:gd name="T120" fmla="*/ 0 60000 65536"/>
                                <a:gd name="T121" fmla="*/ 0 60000 65536"/>
                                <a:gd name="T122" fmla="*/ 0 60000 65536"/>
                                <a:gd name="T123" fmla="*/ 0 60000 65536"/>
                                <a:gd name="T124" fmla="*/ 0 60000 65536"/>
                                <a:gd name="T125" fmla="*/ 0 60000 65536"/>
                                <a:gd name="T126" fmla="*/ 0 60000 65536"/>
                                <a:gd name="T127" fmla="*/ 0 60000 65536"/>
                                <a:gd name="T128" fmla="*/ 0 60000 65536"/>
                                <a:gd name="T129" fmla="*/ 0 60000 65536"/>
                                <a:gd name="T130" fmla="*/ 0 60000 65536"/>
                                <a:gd name="T131" fmla="*/ 0 60000 65536"/>
                                <a:gd name="T132" fmla="*/ 0 60000 65536"/>
                                <a:gd name="T133" fmla="*/ 0 60000 65536"/>
                                <a:gd name="T134" fmla="*/ 0 60000 65536"/>
                                <a:gd name="T135" fmla="*/ 0 60000 65536"/>
                                <a:gd name="T136" fmla="*/ 0 60000 65536"/>
                                <a:gd name="T137" fmla="*/ 0 60000 65536"/>
                                <a:gd name="T138" fmla="*/ 0 60000 65536"/>
                                <a:gd name="T139" fmla="*/ 0 60000 65536"/>
                                <a:gd name="T140" fmla="*/ 0 60000 65536"/>
                                <a:gd name="T141" fmla="*/ 0 60000 65536"/>
                                <a:gd name="T142" fmla="*/ 0 60000 65536"/>
                                <a:gd name="T143" fmla="*/ 0 60000 65536"/>
                                <a:gd name="T144" fmla="*/ 0 60000 65536"/>
                                <a:gd name="T145" fmla="*/ 0 60000 65536"/>
                                <a:gd name="T146" fmla="*/ 0 60000 65536"/>
                                <a:gd name="T147" fmla="*/ 0 60000 65536"/>
                                <a:gd name="T148" fmla="*/ 0 60000 65536"/>
                                <a:gd name="T149" fmla="*/ 0 60000 65536"/>
                                <a:gd name="T150" fmla="*/ 0 60000 65536"/>
                                <a:gd name="T151" fmla="*/ 0 60000 65536"/>
                                <a:gd name="T152" fmla="*/ 0 60000 65536"/>
                                <a:gd name="T153" fmla="*/ 0 60000 65536"/>
                                <a:gd name="T154" fmla="*/ 0 60000 65536"/>
                                <a:gd name="T155" fmla="*/ 0 60000 65536"/>
                                <a:gd name="T156" fmla="*/ 0 60000 65536"/>
                                <a:gd name="T157" fmla="*/ 0 60000 65536"/>
                                <a:gd name="T158" fmla="*/ 0 60000 65536"/>
                                <a:gd name="T159" fmla="*/ 0 w 496"/>
                                <a:gd name="T160" fmla="*/ 0 h 468"/>
                                <a:gd name="T161" fmla="*/ 496 w 496"/>
                                <a:gd name="T162" fmla="*/ 468 h 468"/>
                              </a:gdLst>
                              <a:ahLst/>
                              <a:cxnLst>
                                <a:cxn ang="T106">
                                  <a:pos x="T0" y="T1"/>
                                </a:cxn>
                                <a:cxn ang="T107">
                                  <a:pos x="T2" y="T3"/>
                                </a:cxn>
                                <a:cxn ang="T108">
                                  <a:pos x="T4" y="T5"/>
                                </a:cxn>
                                <a:cxn ang="T109">
                                  <a:pos x="T6" y="T7"/>
                                </a:cxn>
                                <a:cxn ang="T110">
                                  <a:pos x="T8" y="T9"/>
                                </a:cxn>
                                <a:cxn ang="T111">
                                  <a:pos x="T10" y="T11"/>
                                </a:cxn>
                                <a:cxn ang="T112">
                                  <a:pos x="T12" y="T13"/>
                                </a:cxn>
                                <a:cxn ang="T113">
                                  <a:pos x="T14" y="T15"/>
                                </a:cxn>
                                <a:cxn ang="T114">
                                  <a:pos x="T16" y="T17"/>
                                </a:cxn>
                                <a:cxn ang="T115">
                                  <a:pos x="T18" y="T19"/>
                                </a:cxn>
                                <a:cxn ang="T116">
                                  <a:pos x="T20" y="T21"/>
                                </a:cxn>
                                <a:cxn ang="T117">
                                  <a:pos x="T22" y="T23"/>
                                </a:cxn>
                                <a:cxn ang="T118">
                                  <a:pos x="T24" y="T25"/>
                                </a:cxn>
                                <a:cxn ang="T119">
                                  <a:pos x="T26" y="T27"/>
                                </a:cxn>
                                <a:cxn ang="T120">
                                  <a:pos x="T28" y="T29"/>
                                </a:cxn>
                                <a:cxn ang="T121">
                                  <a:pos x="T30" y="T31"/>
                                </a:cxn>
                                <a:cxn ang="T122">
                                  <a:pos x="T32" y="T33"/>
                                </a:cxn>
                                <a:cxn ang="T123">
                                  <a:pos x="T34" y="T35"/>
                                </a:cxn>
                                <a:cxn ang="T124">
                                  <a:pos x="T36" y="T37"/>
                                </a:cxn>
                                <a:cxn ang="T125">
                                  <a:pos x="T38" y="T39"/>
                                </a:cxn>
                                <a:cxn ang="T126">
                                  <a:pos x="T40" y="T41"/>
                                </a:cxn>
                                <a:cxn ang="T127">
                                  <a:pos x="T42" y="T43"/>
                                </a:cxn>
                                <a:cxn ang="T128">
                                  <a:pos x="T44" y="T45"/>
                                </a:cxn>
                                <a:cxn ang="T129">
                                  <a:pos x="T46" y="T47"/>
                                </a:cxn>
                                <a:cxn ang="T130">
                                  <a:pos x="T48" y="T49"/>
                                </a:cxn>
                                <a:cxn ang="T131">
                                  <a:pos x="T50" y="T51"/>
                                </a:cxn>
                                <a:cxn ang="T132">
                                  <a:pos x="T52" y="T53"/>
                                </a:cxn>
                                <a:cxn ang="T133">
                                  <a:pos x="T54" y="T55"/>
                                </a:cxn>
                                <a:cxn ang="T134">
                                  <a:pos x="T56" y="T57"/>
                                </a:cxn>
                                <a:cxn ang="T135">
                                  <a:pos x="T58" y="T59"/>
                                </a:cxn>
                                <a:cxn ang="T136">
                                  <a:pos x="T60" y="T61"/>
                                </a:cxn>
                                <a:cxn ang="T137">
                                  <a:pos x="T62" y="T63"/>
                                </a:cxn>
                                <a:cxn ang="T138">
                                  <a:pos x="T64" y="T65"/>
                                </a:cxn>
                                <a:cxn ang="T139">
                                  <a:pos x="T66" y="T67"/>
                                </a:cxn>
                                <a:cxn ang="T140">
                                  <a:pos x="T68" y="T69"/>
                                </a:cxn>
                                <a:cxn ang="T141">
                                  <a:pos x="T70" y="T71"/>
                                </a:cxn>
                                <a:cxn ang="T142">
                                  <a:pos x="T72" y="T73"/>
                                </a:cxn>
                                <a:cxn ang="T143">
                                  <a:pos x="T74" y="T75"/>
                                </a:cxn>
                                <a:cxn ang="T144">
                                  <a:pos x="T76" y="T77"/>
                                </a:cxn>
                                <a:cxn ang="T145">
                                  <a:pos x="T78" y="T79"/>
                                </a:cxn>
                                <a:cxn ang="T146">
                                  <a:pos x="T80" y="T81"/>
                                </a:cxn>
                                <a:cxn ang="T147">
                                  <a:pos x="T82" y="T83"/>
                                </a:cxn>
                                <a:cxn ang="T148">
                                  <a:pos x="T84" y="T85"/>
                                </a:cxn>
                                <a:cxn ang="T149">
                                  <a:pos x="T86" y="T87"/>
                                </a:cxn>
                                <a:cxn ang="T150">
                                  <a:pos x="T88" y="T89"/>
                                </a:cxn>
                                <a:cxn ang="T151">
                                  <a:pos x="T90" y="T91"/>
                                </a:cxn>
                                <a:cxn ang="T152">
                                  <a:pos x="T92" y="T93"/>
                                </a:cxn>
                                <a:cxn ang="T153">
                                  <a:pos x="T94" y="T95"/>
                                </a:cxn>
                                <a:cxn ang="T154">
                                  <a:pos x="T96" y="T97"/>
                                </a:cxn>
                                <a:cxn ang="T155">
                                  <a:pos x="T98" y="T99"/>
                                </a:cxn>
                                <a:cxn ang="T156">
                                  <a:pos x="T100" y="T101"/>
                                </a:cxn>
                                <a:cxn ang="T157">
                                  <a:pos x="T102" y="T103"/>
                                </a:cxn>
                                <a:cxn ang="T158">
                                  <a:pos x="T104" y="T105"/>
                                </a:cxn>
                              </a:cxnLst>
                              <a:rect l="T159" t="T160" r="T161" b="T162"/>
                              <a:pathLst>
                                <a:path w="496" h="468">
                                  <a:moveTo>
                                    <a:pt x="383" y="22"/>
                                  </a:moveTo>
                                  <a:lnTo>
                                    <a:pt x="380" y="11"/>
                                  </a:lnTo>
                                  <a:lnTo>
                                    <a:pt x="381" y="0"/>
                                  </a:lnTo>
                                  <a:lnTo>
                                    <a:pt x="386" y="11"/>
                                  </a:lnTo>
                                  <a:lnTo>
                                    <a:pt x="397" y="25"/>
                                  </a:lnTo>
                                  <a:lnTo>
                                    <a:pt x="407" y="38"/>
                                  </a:lnTo>
                                  <a:lnTo>
                                    <a:pt x="419" y="53"/>
                                  </a:lnTo>
                                  <a:lnTo>
                                    <a:pt x="429" y="67"/>
                                  </a:lnTo>
                                  <a:lnTo>
                                    <a:pt x="441" y="93"/>
                                  </a:lnTo>
                                  <a:lnTo>
                                    <a:pt x="450" y="117"/>
                                  </a:lnTo>
                                  <a:lnTo>
                                    <a:pt x="457" y="136"/>
                                  </a:lnTo>
                                  <a:lnTo>
                                    <a:pt x="462" y="161"/>
                                  </a:lnTo>
                                  <a:lnTo>
                                    <a:pt x="468" y="186"/>
                                  </a:lnTo>
                                  <a:lnTo>
                                    <a:pt x="473" y="210"/>
                                  </a:lnTo>
                                  <a:lnTo>
                                    <a:pt x="479" y="234"/>
                                  </a:lnTo>
                                  <a:lnTo>
                                    <a:pt x="483" y="257"/>
                                  </a:lnTo>
                                  <a:lnTo>
                                    <a:pt x="488" y="279"/>
                                  </a:lnTo>
                                  <a:lnTo>
                                    <a:pt x="490" y="305"/>
                                  </a:lnTo>
                                  <a:lnTo>
                                    <a:pt x="494" y="334"/>
                                  </a:lnTo>
                                  <a:lnTo>
                                    <a:pt x="496" y="359"/>
                                  </a:lnTo>
                                  <a:lnTo>
                                    <a:pt x="493" y="378"/>
                                  </a:lnTo>
                                  <a:lnTo>
                                    <a:pt x="490" y="395"/>
                                  </a:lnTo>
                                  <a:lnTo>
                                    <a:pt x="489" y="408"/>
                                  </a:lnTo>
                                  <a:lnTo>
                                    <a:pt x="484" y="420"/>
                                  </a:lnTo>
                                  <a:lnTo>
                                    <a:pt x="475" y="434"/>
                                  </a:lnTo>
                                  <a:lnTo>
                                    <a:pt x="462" y="446"/>
                                  </a:lnTo>
                                  <a:lnTo>
                                    <a:pt x="445" y="452"/>
                                  </a:lnTo>
                                  <a:lnTo>
                                    <a:pt x="427" y="456"/>
                                  </a:lnTo>
                                  <a:lnTo>
                                    <a:pt x="403" y="460"/>
                                  </a:lnTo>
                                  <a:lnTo>
                                    <a:pt x="384" y="462"/>
                                  </a:lnTo>
                                  <a:lnTo>
                                    <a:pt x="362" y="464"/>
                                  </a:lnTo>
                                  <a:lnTo>
                                    <a:pt x="335" y="467"/>
                                  </a:lnTo>
                                  <a:lnTo>
                                    <a:pt x="311" y="468"/>
                                  </a:lnTo>
                                  <a:lnTo>
                                    <a:pt x="290" y="468"/>
                                  </a:lnTo>
                                  <a:lnTo>
                                    <a:pt x="270" y="467"/>
                                  </a:lnTo>
                                  <a:lnTo>
                                    <a:pt x="250" y="464"/>
                                  </a:lnTo>
                                  <a:lnTo>
                                    <a:pt x="235" y="462"/>
                                  </a:lnTo>
                                  <a:lnTo>
                                    <a:pt x="219" y="458"/>
                                  </a:lnTo>
                                  <a:lnTo>
                                    <a:pt x="200" y="452"/>
                                  </a:lnTo>
                                  <a:lnTo>
                                    <a:pt x="177" y="443"/>
                                  </a:lnTo>
                                  <a:lnTo>
                                    <a:pt x="161" y="436"/>
                                  </a:lnTo>
                                  <a:lnTo>
                                    <a:pt x="140" y="428"/>
                                  </a:lnTo>
                                  <a:lnTo>
                                    <a:pt x="123" y="419"/>
                                  </a:lnTo>
                                  <a:lnTo>
                                    <a:pt x="106" y="410"/>
                                  </a:lnTo>
                                  <a:lnTo>
                                    <a:pt x="88" y="399"/>
                                  </a:lnTo>
                                  <a:lnTo>
                                    <a:pt x="71" y="387"/>
                                  </a:lnTo>
                                  <a:lnTo>
                                    <a:pt x="54" y="372"/>
                                  </a:lnTo>
                                  <a:lnTo>
                                    <a:pt x="37" y="359"/>
                                  </a:lnTo>
                                  <a:lnTo>
                                    <a:pt x="26" y="347"/>
                                  </a:lnTo>
                                  <a:lnTo>
                                    <a:pt x="11" y="325"/>
                                  </a:lnTo>
                                  <a:lnTo>
                                    <a:pt x="0" y="307"/>
                                  </a:lnTo>
                                  <a:lnTo>
                                    <a:pt x="10" y="312"/>
                                  </a:lnTo>
                                  <a:lnTo>
                                    <a:pt x="19" y="321"/>
                                  </a:lnTo>
                                  <a:lnTo>
                                    <a:pt x="29" y="336"/>
                                  </a:lnTo>
                                  <a:lnTo>
                                    <a:pt x="44" y="351"/>
                                  </a:lnTo>
                                  <a:lnTo>
                                    <a:pt x="57" y="360"/>
                                  </a:lnTo>
                                  <a:lnTo>
                                    <a:pt x="71" y="372"/>
                                  </a:lnTo>
                                  <a:lnTo>
                                    <a:pt x="85" y="383"/>
                                  </a:lnTo>
                                  <a:lnTo>
                                    <a:pt x="101" y="394"/>
                                  </a:lnTo>
                                  <a:lnTo>
                                    <a:pt x="115" y="400"/>
                                  </a:lnTo>
                                  <a:lnTo>
                                    <a:pt x="132" y="411"/>
                                  </a:lnTo>
                                  <a:lnTo>
                                    <a:pt x="148" y="416"/>
                                  </a:lnTo>
                                  <a:lnTo>
                                    <a:pt x="161" y="424"/>
                                  </a:lnTo>
                                  <a:lnTo>
                                    <a:pt x="175" y="430"/>
                                  </a:lnTo>
                                  <a:lnTo>
                                    <a:pt x="189" y="434"/>
                                  </a:lnTo>
                                  <a:lnTo>
                                    <a:pt x="206" y="442"/>
                                  </a:lnTo>
                                  <a:lnTo>
                                    <a:pt x="223" y="446"/>
                                  </a:lnTo>
                                  <a:lnTo>
                                    <a:pt x="240" y="448"/>
                                  </a:lnTo>
                                  <a:lnTo>
                                    <a:pt x="258" y="452"/>
                                  </a:lnTo>
                                  <a:lnTo>
                                    <a:pt x="275" y="454"/>
                                  </a:lnTo>
                                  <a:lnTo>
                                    <a:pt x="293" y="455"/>
                                  </a:lnTo>
                                  <a:lnTo>
                                    <a:pt x="307" y="454"/>
                                  </a:lnTo>
                                  <a:lnTo>
                                    <a:pt x="324" y="454"/>
                                  </a:lnTo>
                                  <a:lnTo>
                                    <a:pt x="337" y="453"/>
                                  </a:lnTo>
                                  <a:lnTo>
                                    <a:pt x="354" y="452"/>
                                  </a:lnTo>
                                  <a:lnTo>
                                    <a:pt x="368" y="450"/>
                                  </a:lnTo>
                                  <a:lnTo>
                                    <a:pt x="384" y="447"/>
                                  </a:lnTo>
                                  <a:lnTo>
                                    <a:pt x="399" y="444"/>
                                  </a:lnTo>
                                  <a:lnTo>
                                    <a:pt x="415" y="443"/>
                                  </a:lnTo>
                                  <a:lnTo>
                                    <a:pt x="424" y="437"/>
                                  </a:lnTo>
                                  <a:lnTo>
                                    <a:pt x="433" y="430"/>
                                  </a:lnTo>
                                  <a:lnTo>
                                    <a:pt x="444" y="424"/>
                                  </a:lnTo>
                                  <a:lnTo>
                                    <a:pt x="450" y="413"/>
                                  </a:lnTo>
                                  <a:lnTo>
                                    <a:pt x="455" y="402"/>
                                  </a:lnTo>
                                  <a:lnTo>
                                    <a:pt x="460" y="390"/>
                                  </a:lnTo>
                                  <a:lnTo>
                                    <a:pt x="467" y="378"/>
                                  </a:lnTo>
                                  <a:lnTo>
                                    <a:pt x="470" y="364"/>
                                  </a:lnTo>
                                  <a:lnTo>
                                    <a:pt x="475" y="355"/>
                                  </a:lnTo>
                                  <a:lnTo>
                                    <a:pt x="472" y="333"/>
                                  </a:lnTo>
                                  <a:lnTo>
                                    <a:pt x="471" y="307"/>
                                  </a:lnTo>
                                  <a:lnTo>
                                    <a:pt x="470" y="285"/>
                                  </a:lnTo>
                                  <a:lnTo>
                                    <a:pt x="468" y="264"/>
                                  </a:lnTo>
                                  <a:lnTo>
                                    <a:pt x="466" y="247"/>
                                  </a:lnTo>
                                  <a:lnTo>
                                    <a:pt x="462" y="229"/>
                                  </a:lnTo>
                                  <a:lnTo>
                                    <a:pt x="457" y="211"/>
                                  </a:lnTo>
                                  <a:lnTo>
                                    <a:pt x="454" y="197"/>
                                  </a:lnTo>
                                  <a:lnTo>
                                    <a:pt x="450" y="179"/>
                                  </a:lnTo>
                                  <a:lnTo>
                                    <a:pt x="445" y="159"/>
                                  </a:lnTo>
                                  <a:lnTo>
                                    <a:pt x="440" y="138"/>
                                  </a:lnTo>
                                  <a:lnTo>
                                    <a:pt x="438" y="123"/>
                                  </a:lnTo>
                                  <a:lnTo>
                                    <a:pt x="431" y="108"/>
                                  </a:lnTo>
                                  <a:lnTo>
                                    <a:pt x="422" y="95"/>
                                  </a:lnTo>
                                  <a:lnTo>
                                    <a:pt x="414" y="79"/>
                                  </a:lnTo>
                                  <a:lnTo>
                                    <a:pt x="406" y="61"/>
                                  </a:lnTo>
                                  <a:lnTo>
                                    <a:pt x="398" y="47"/>
                                  </a:lnTo>
                                  <a:lnTo>
                                    <a:pt x="389" y="35"/>
                                  </a:lnTo>
                                  <a:lnTo>
                                    <a:pt x="383" y="22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FFA040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>
                                <a:defRPr/>
                              </a:pPr>
                              <a:endParaRPr lang="ru-RU" sz="2800">
                                <a:solidFill>
                                  <a:srgbClr val="17375E"/>
                                </a:solidFill>
                                <a:latin typeface="Times New Roman" pitchFamily="18" charset="0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159" name="Freeform 4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41" y="2452"/>
                            <a:ext cx="178" cy="200"/>
                          </a:xfrm>
                          <a:custGeom>
                            <a:avLst/>
                            <a:gdLst>
                              <a:gd name="T0" fmla="*/ 8 w 178"/>
                              <a:gd name="T1" fmla="*/ 0 h 200"/>
                              <a:gd name="T2" fmla="*/ 21 w 178"/>
                              <a:gd name="T3" fmla="*/ 10 h 200"/>
                              <a:gd name="T4" fmla="*/ 33 w 178"/>
                              <a:gd name="T5" fmla="*/ 22 h 200"/>
                              <a:gd name="T6" fmla="*/ 44 w 178"/>
                              <a:gd name="T7" fmla="*/ 37 h 200"/>
                              <a:gd name="T8" fmla="*/ 57 w 178"/>
                              <a:gd name="T9" fmla="*/ 54 h 200"/>
                              <a:gd name="T10" fmla="*/ 73 w 178"/>
                              <a:gd name="T11" fmla="*/ 70 h 200"/>
                              <a:gd name="T12" fmla="*/ 90 w 178"/>
                              <a:gd name="T13" fmla="*/ 91 h 200"/>
                              <a:gd name="T14" fmla="*/ 107 w 178"/>
                              <a:gd name="T15" fmla="*/ 112 h 200"/>
                              <a:gd name="T16" fmla="*/ 118 w 178"/>
                              <a:gd name="T17" fmla="*/ 128 h 200"/>
                              <a:gd name="T18" fmla="*/ 129 w 178"/>
                              <a:gd name="T19" fmla="*/ 139 h 200"/>
                              <a:gd name="T20" fmla="*/ 139 w 178"/>
                              <a:gd name="T21" fmla="*/ 148 h 200"/>
                              <a:gd name="T22" fmla="*/ 151 w 178"/>
                              <a:gd name="T23" fmla="*/ 158 h 200"/>
                              <a:gd name="T24" fmla="*/ 163 w 178"/>
                              <a:gd name="T25" fmla="*/ 169 h 200"/>
                              <a:gd name="T26" fmla="*/ 172 w 178"/>
                              <a:gd name="T27" fmla="*/ 177 h 200"/>
                              <a:gd name="T28" fmla="*/ 177 w 178"/>
                              <a:gd name="T29" fmla="*/ 183 h 200"/>
                              <a:gd name="T30" fmla="*/ 178 w 178"/>
                              <a:gd name="T31" fmla="*/ 190 h 200"/>
                              <a:gd name="T32" fmla="*/ 177 w 178"/>
                              <a:gd name="T33" fmla="*/ 196 h 200"/>
                              <a:gd name="T34" fmla="*/ 174 w 178"/>
                              <a:gd name="T35" fmla="*/ 199 h 200"/>
                              <a:gd name="T36" fmla="*/ 169 w 178"/>
                              <a:gd name="T37" fmla="*/ 200 h 200"/>
                              <a:gd name="T38" fmla="*/ 163 w 178"/>
                              <a:gd name="T39" fmla="*/ 198 h 200"/>
                              <a:gd name="T40" fmla="*/ 153 w 178"/>
                              <a:gd name="T41" fmla="*/ 189 h 200"/>
                              <a:gd name="T42" fmla="*/ 143 w 178"/>
                              <a:gd name="T43" fmla="*/ 183 h 200"/>
                              <a:gd name="T44" fmla="*/ 134 w 178"/>
                              <a:gd name="T45" fmla="*/ 178 h 200"/>
                              <a:gd name="T46" fmla="*/ 122 w 178"/>
                              <a:gd name="T47" fmla="*/ 169 h 200"/>
                              <a:gd name="T48" fmla="*/ 113 w 178"/>
                              <a:gd name="T49" fmla="*/ 159 h 200"/>
                              <a:gd name="T50" fmla="*/ 100 w 178"/>
                              <a:gd name="T51" fmla="*/ 147 h 200"/>
                              <a:gd name="T52" fmla="*/ 90 w 178"/>
                              <a:gd name="T53" fmla="*/ 138 h 200"/>
                              <a:gd name="T54" fmla="*/ 77 w 178"/>
                              <a:gd name="T55" fmla="*/ 126 h 200"/>
                              <a:gd name="T56" fmla="*/ 65 w 178"/>
                              <a:gd name="T57" fmla="*/ 115 h 200"/>
                              <a:gd name="T58" fmla="*/ 57 w 178"/>
                              <a:gd name="T59" fmla="*/ 103 h 200"/>
                              <a:gd name="T60" fmla="*/ 48 w 178"/>
                              <a:gd name="T61" fmla="*/ 93 h 200"/>
                              <a:gd name="T62" fmla="*/ 43 w 178"/>
                              <a:gd name="T63" fmla="*/ 85 h 200"/>
                              <a:gd name="T64" fmla="*/ 34 w 178"/>
                              <a:gd name="T65" fmla="*/ 72 h 200"/>
                              <a:gd name="T66" fmla="*/ 26 w 178"/>
                              <a:gd name="T67" fmla="*/ 58 h 200"/>
                              <a:gd name="T68" fmla="*/ 18 w 178"/>
                              <a:gd name="T69" fmla="*/ 45 h 200"/>
                              <a:gd name="T70" fmla="*/ 12 w 178"/>
                              <a:gd name="T71" fmla="*/ 32 h 200"/>
                              <a:gd name="T72" fmla="*/ 5 w 178"/>
                              <a:gd name="T73" fmla="*/ 21 h 200"/>
                              <a:gd name="T74" fmla="*/ 2 w 178"/>
                              <a:gd name="T75" fmla="*/ 13 h 200"/>
                              <a:gd name="T76" fmla="*/ 0 w 178"/>
                              <a:gd name="T77" fmla="*/ 6 h 200"/>
                              <a:gd name="T78" fmla="*/ 2 w 178"/>
                              <a:gd name="T79" fmla="*/ 2 h 200"/>
                              <a:gd name="T80" fmla="*/ 8 w 178"/>
                              <a:gd name="T81" fmla="*/ 0 h 200"/>
                              <a:gd name="T82" fmla="*/ 0 60000 65536"/>
                              <a:gd name="T83" fmla="*/ 0 60000 65536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w 178"/>
                              <a:gd name="T124" fmla="*/ 0 h 200"/>
                              <a:gd name="T125" fmla="*/ 178 w 178"/>
                              <a:gd name="T126" fmla="*/ 200 h 200"/>
                            </a:gdLst>
                            <a:ahLst/>
                            <a:cxnLst>
                              <a:cxn ang="T82">
                                <a:pos x="T0" y="T1"/>
                              </a:cxn>
                              <a:cxn ang="T83">
                                <a:pos x="T2" y="T3"/>
                              </a:cxn>
                              <a:cxn ang="T84">
                                <a:pos x="T4" y="T5"/>
                              </a:cxn>
                              <a:cxn ang="T85">
                                <a:pos x="T6" y="T7"/>
                              </a:cxn>
                              <a:cxn ang="T86">
                                <a:pos x="T8" y="T9"/>
                              </a:cxn>
                              <a:cxn ang="T87">
                                <a:pos x="T10" y="T11"/>
                              </a:cxn>
                              <a:cxn ang="T88">
                                <a:pos x="T12" y="T13"/>
                              </a:cxn>
                              <a:cxn ang="T89">
                                <a:pos x="T14" y="T15"/>
                              </a:cxn>
                              <a:cxn ang="T90">
                                <a:pos x="T16" y="T17"/>
                              </a:cxn>
                              <a:cxn ang="T91">
                                <a:pos x="T18" y="T19"/>
                              </a:cxn>
                              <a:cxn ang="T92">
                                <a:pos x="T20" y="T21"/>
                              </a:cxn>
                              <a:cxn ang="T93">
                                <a:pos x="T22" y="T23"/>
                              </a:cxn>
                              <a:cxn ang="T94">
                                <a:pos x="T24" y="T25"/>
                              </a:cxn>
                              <a:cxn ang="T95">
                                <a:pos x="T26" y="T27"/>
                              </a:cxn>
                              <a:cxn ang="T96">
                                <a:pos x="T28" y="T29"/>
                              </a:cxn>
                              <a:cxn ang="T97">
                                <a:pos x="T30" y="T31"/>
                              </a:cxn>
                              <a:cxn ang="T98">
                                <a:pos x="T32" y="T33"/>
                              </a:cxn>
                              <a:cxn ang="T99">
                                <a:pos x="T34" y="T35"/>
                              </a:cxn>
                              <a:cxn ang="T100">
                                <a:pos x="T36" y="T37"/>
                              </a:cxn>
                              <a:cxn ang="T101">
                                <a:pos x="T38" y="T39"/>
                              </a:cxn>
                              <a:cxn ang="T102">
                                <a:pos x="T40" y="T41"/>
                              </a:cxn>
                              <a:cxn ang="T103">
                                <a:pos x="T42" y="T43"/>
                              </a:cxn>
                              <a:cxn ang="T104">
                                <a:pos x="T44" y="T45"/>
                              </a:cxn>
                              <a:cxn ang="T105">
                                <a:pos x="T46" y="T47"/>
                              </a:cxn>
                              <a:cxn ang="T106">
                                <a:pos x="T48" y="T49"/>
                              </a:cxn>
                              <a:cxn ang="T107">
                                <a:pos x="T50" y="T51"/>
                              </a:cxn>
                              <a:cxn ang="T108">
                                <a:pos x="T52" y="T53"/>
                              </a:cxn>
                              <a:cxn ang="T109">
                                <a:pos x="T54" y="T55"/>
                              </a:cxn>
                              <a:cxn ang="T110">
                                <a:pos x="T56" y="T57"/>
                              </a:cxn>
                              <a:cxn ang="T111">
                                <a:pos x="T58" y="T59"/>
                              </a:cxn>
                              <a:cxn ang="T112">
                                <a:pos x="T60" y="T61"/>
                              </a:cxn>
                              <a:cxn ang="T113">
                                <a:pos x="T62" y="T63"/>
                              </a:cxn>
                              <a:cxn ang="T114">
                                <a:pos x="T64" y="T65"/>
                              </a:cxn>
                              <a:cxn ang="T115">
                                <a:pos x="T66" y="T67"/>
                              </a:cxn>
                              <a:cxn ang="T116">
                                <a:pos x="T68" y="T69"/>
                              </a:cxn>
                              <a:cxn ang="T117">
                                <a:pos x="T70" y="T71"/>
                              </a:cxn>
                              <a:cxn ang="T118">
                                <a:pos x="T72" y="T73"/>
                              </a:cxn>
                              <a:cxn ang="T119">
                                <a:pos x="T74" y="T75"/>
                              </a:cxn>
                              <a:cxn ang="T120">
                                <a:pos x="T76" y="T77"/>
                              </a:cxn>
                              <a:cxn ang="T121">
                                <a:pos x="T78" y="T79"/>
                              </a:cxn>
                              <a:cxn ang="T122">
                                <a:pos x="T80" y="T81"/>
                              </a:cxn>
                            </a:cxnLst>
                            <a:rect l="T123" t="T124" r="T125" b="T126"/>
                            <a:pathLst>
                              <a:path w="178" h="200">
                                <a:moveTo>
                                  <a:pt x="8" y="0"/>
                                </a:moveTo>
                                <a:lnTo>
                                  <a:pt x="21" y="10"/>
                                </a:lnTo>
                                <a:lnTo>
                                  <a:pt x="33" y="22"/>
                                </a:lnTo>
                                <a:lnTo>
                                  <a:pt x="44" y="37"/>
                                </a:lnTo>
                                <a:lnTo>
                                  <a:pt x="57" y="54"/>
                                </a:lnTo>
                                <a:lnTo>
                                  <a:pt x="73" y="70"/>
                                </a:lnTo>
                                <a:lnTo>
                                  <a:pt x="90" y="91"/>
                                </a:lnTo>
                                <a:lnTo>
                                  <a:pt x="107" y="112"/>
                                </a:lnTo>
                                <a:lnTo>
                                  <a:pt x="118" y="128"/>
                                </a:lnTo>
                                <a:lnTo>
                                  <a:pt x="129" y="139"/>
                                </a:lnTo>
                                <a:lnTo>
                                  <a:pt x="139" y="148"/>
                                </a:lnTo>
                                <a:lnTo>
                                  <a:pt x="151" y="158"/>
                                </a:lnTo>
                                <a:lnTo>
                                  <a:pt x="163" y="169"/>
                                </a:lnTo>
                                <a:lnTo>
                                  <a:pt x="172" y="177"/>
                                </a:lnTo>
                                <a:lnTo>
                                  <a:pt x="177" y="183"/>
                                </a:lnTo>
                                <a:lnTo>
                                  <a:pt x="178" y="190"/>
                                </a:lnTo>
                                <a:lnTo>
                                  <a:pt x="177" y="196"/>
                                </a:lnTo>
                                <a:lnTo>
                                  <a:pt x="174" y="199"/>
                                </a:lnTo>
                                <a:lnTo>
                                  <a:pt x="169" y="200"/>
                                </a:lnTo>
                                <a:lnTo>
                                  <a:pt x="163" y="198"/>
                                </a:lnTo>
                                <a:lnTo>
                                  <a:pt x="153" y="189"/>
                                </a:lnTo>
                                <a:lnTo>
                                  <a:pt x="143" y="183"/>
                                </a:lnTo>
                                <a:lnTo>
                                  <a:pt x="134" y="178"/>
                                </a:lnTo>
                                <a:lnTo>
                                  <a:pt x="122" y="169"/>
                                </a:lnTo>
                                <a:lnTo>
                                  <a:pt x="113" y="159"/>
                                </a:lnTo>
                                <a:lnTo>
                                  <a:pt x="100" y="147"/>
                                </a:lnTo>
                                <a:lnTo>
                                  <a:pt x="90" y="138"/>
                                </a:lnTo>
                                <a:lnTo>
                                  <a:pt x="77" y="126"/>
                                </a:lnTo>
                                <a:lnTo>
                                  <a:pt x="65" y="115"/>
                                </a:lnTo>
                                <a:lnTo>
                                  <a:pt x="57" y="103"/>
                                </a:lnTo>
                                <a:lnTo>
                                  <a:pt x="48" y="93"/>
                                </a:lnTo>
                                <a:lnTo>
                                  <a:pt x="43" y="85"/>
                                </a:lnTo>
                                <a:lnTo>
                                  <a:pt x="34" y="72"/>
                                </a:lnTo>
                                <a:lnTo>
                                  <a:pt x="26" y="58"/>
                                </a:lnTo>
                                <a:lnTo>
                                  <a:pt x="18" y="45"/>
                                </a:lnTo>
                                <a:lnTo>
                                  <a:pt x="12" y="32"/>
                                </a:lnTo>
                                <a:lnTo>
                                  <a:pt x="5" y="21"/>
                                </a:lnTo>
                                <a:lnTo>
                                  <a:pt x="2" y="13"/>
                                </a:lnTo>
                                <a:lnTo>
                                  <a:pt x="0" y="6"/>
                                </a:lnTo>
                                <a:lnTo>
                                  <a:pt x="2" y="2"/>
                                </a:lnTo>
                                <a:lnTo>
                                  <a:pt x="8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E0C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>
                              <a:defRPr/>
                            </a:pPr>
                            <a:endParaRPr lang="ru-RU" sz="2800">
                              <a:solidFill>
                                <a:srgbClr val="17375E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endParaRPr>
                          </a:p>
                        </p:txBody>
                      </p:sp>
                    </p:grpSp>
                    <p:sp>
                      <p:nvSpPr>
                        <p:cNvPr id="157" name="Freeform 4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937" y="2571"/>
                          <a:ext cx="155" cy="134"/>
                        </a:xfrm>
                        <a:custGeom>
                          <a:avLst/>
                          <a:gdLst>
                            <a:gd name="T0" fmla="*/ 155 w 155"/>
                            <a:gd name="T1" fmla="*/ 0 h 134"/>
                            <a:gd name="T2" fmla="*/ 155 w 155"/>
                            <a:gd name="T3" fmla="*/ 18 h 134"/>
                            <a:gd name="T4" fmla="*/ 155 w 155"/>
                            <a:gd name="T5" fmla="*/ 41 h 134"/>
                            <a:gd name="T6" fmla="*/ 152 w 155"/>
                            <a:gd name="T7" fmla="*/ 62 h 134"/>
                            <a:gd name="T8" fmla="*/ 147 w 155"/>
                            <a:gd name="T9" fmla="*/ 77 h 134"/>
                            <a:gd name="T10" fmla="*/ 141 w 155"/>
                            <a:gd name="T11" fmla="*/ 89 h 134"/>
                            <a:gd name="T12" fmla="*/ 131 w 155"/>
                            <a:gd name="T13" fmla="*/ 98 h 134"/>
                            <a:gd name="T14" fmla="*/ 120 w 155"/>
                            <a:gd name="T15" fmla="*/ 107 h 134"/>
                            <a:gd name="T16" fmla="*/ 107 w 155"/>
                            <a:gd name="T17" fmla="*/ 115 h 134"/>
                            <a:gd name="T18" fmla="*/ 87 w 155"/>
                            <a:gd name="T19" fmla="*/ 124 h 134"/>
                            <a:gd name="T20" fmla="*/ 70 w 155"/>
                            <a:gd name="T21" fmla="*/ 129 h 134"/>
                            <a:gd name="T22" fmla="*/ 52 w 155"/>
                            <a:gd name="T23" fmla="*/ 131 h 134"/>
                            <a:gd name="T24" fmla="*/ 35 w 155"/>
                            <a:gd name="T25" fmla="*/ 134 h 134"/>
                            <a:gd name="T26" fmla="*/ 17 w 155"/>
                            <a:gd name="T27" fmla="*/ 133 h 134"/>
                            <a:gd name="T28" fmla="*/ 0 w 155"/>
                            <a:gd name="T29" fmla="*/ 131 h 134"/>
                            <a:gd name="T30" fmla="*/ 0 60000 65536"/>
                            <a:gd name="T31" fmla="*/ 0 60000 65536"/>
                            <a:gd name="T32" fmla="*/ 0 60000 65536"/>
                            <a:gd name="T33" fmla="*/ 0 60000 65536"/>
                            <a:gd name="T34" fmla="*/ 0 60000 65536"/>
                            <a:gd name="T35" fmla="*/ 0 60000 65536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w 155"/>
                            <a:gd name="T46" fmla="*/ 0 h 134"/>
                            <a:gd name="T47" fmla="*/ 155 w 155"/>
                            <a:gd name="T48" fmla="*/ 134 h 134"/>
                          </a:gdLst>
                          <a:ahLst/>
                          <a:cxnLst>
                            <a:cxn ang="T30">
                              <a:pos x="T0" y="T1"/>
                            </a:cxn>
                            <a:cxn ang="T31">
                              <a:pos x="T2" y="T3"/>
                            </a:cxn>
                            <a:cxn ang="T32">
                              <a:pos x="T4" y="T5"/>
                            </a:cxn>
                            <a:cxn ang="T33">
                              <a:pos x="T6" y="T7"/>
                            </a:cxn>
                            <a:cxn ang="T34">
                              <a:pos x="T8" y="T9"/>
                            </a:cxn>
                            <a:cxn ang="T35">
                              <a:pos x="T10" y="T11"/>
                            </a:cxn>
                            <a:cxn ang="T36">
                              <a:pos x="T12" y="T13"/>
                            </a:cxn>
                            <a:cxn ang="T37">
                              <a:pos x="T14" y="T15"/>
                            </a:cxn>
                            <a:cxn ang="T38">
                              <a:pos x="T16" y="T17"/>
                            </a:cxn>
                            <a:cxn ang="T39">
                              <a:pos x="T18" y="T19"/>
                            </a:cxn>
                            <a:cxn ang="T40">
                              <a:pos x="T20" y="T21"/>
                            </a:cxn>
                            <a:cxn ang="T41">
                              <a:pos x="T22" y="T23"/>
                            </a:cxn>
                            <a:cxn ang="T42">
                              <a:pos x="T24" y="T25"/>
                            </a:cxn>
                            <a:cxn ang="T43">
                              <a:pos x="T26" y="T27"/>
                            </a:cxn>
                            <a:cxn ang="T44">
                              <a:pos x="T28" y="T29"/>
                            </a:cxn>
                          </a:cxnLst>
                          <a:rect l="T45" t="T46" r="T47" b="T48"/>
                          <a:pathLst>
                            <a:path w="155" h="134">
                              <a:moveTo>
                                <a:pt x="155" y="0"/>
                              </a:moveTo>
                              <a:lnTo>
                                <a:pt x="155" y="18"/>
                              </a:lnTo>
                              <a:lnTo>
                                <a:pt x="155" y="41"/>
                              </a:lnTo>
                              <a:lnTo>
                                <a:pt x="152" y="62"/>
                              </a:lnTo>
                              <a:lnTo>
                                <a:pt x="147" y="77"/>
                              </a:lnTo>
                              <a:lnTo>
                                <a:pt x="141" y="89"/>
                              </a:lnTo>
                              <a:lnTo>
                                <a:pt x="131" y="98"/>
                              </a:lnTo>
                              <a:lnTo>
                                <a:pt x="120" y="107"/>
                              </a:lnTo>
                              <a:lnTo>
                                <a:pt x="107" y="115"/>
                              </a:lnTo>
                              <a:lnTo>
                                <a:pt x="87" y="124"/>
                              </a:lnTo>
                              <a:lnTo>
                                <a:pt x="70" y="129"/>
                              </a:lnTo>
                              <a:lnTo>
                                <a:pt x="52" y="131"/>
                              </a:lnTo>
                              <a:lnTo>
                                <a:pt x="35" y="134"/>
                              </a:lnTo>
                              <a:lnTo>
                                <a:pt x="17" y="133"/>
                              </a:lnTo>
                              <a:lnTo>
                                <a:pt x="0" y="131"/>
                              </a:lnTo>
                            </a:path>
                          </a:pathLst>
                        </a:custGeom>
                        <a:noFill/>
                        <a:ln w="6350">
                          <a:solidFill>
                            <a:srgbClr val="FF8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 sz="2800">
                            <a:solidFill>
                              <a:srgbClr val="17375E"/>
                            </a:solidFill>
                            <a:latin typeface="Times New Roman" pitchFamily="18" charset="0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106" name="Group 4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531" y="2128"/>
                        <a:ext cx="535" cy="556"/>
                        <a:chOff x="3531" y="2128"/>
                        <a:chExt cx="535" cy="556"/>
                      </a:xfrm>
                    </p:grpSpPr>
                    <p:grpSp>
                      <p:nvGrpSpPr>
                        <p:cNvPr id="107" name="Group 4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723" y="2128"/>
                          <a:ext cx="343" cy="499"/>
                          <a:chOff x="3723" y="2128"/>
                          <a:chExt cx="343" cy="499"/>
                        </a:xfrm>
                      </p:grpSpPr>
                      <p:grpSp>
                        <p:nvGrpSpPr>
                          <p:cNvPr id="133" name="Group 44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723" y="2128"/>
                            <a:ext cx="343" cy="499"/>
                            <a:chOff x="3723" y="2128"/>
                            <a:chExt cx="343" cy="499"/>
                          </a:xfrm>
                        </p:grpSpPr>
                        <p:grpSp>
                          <p:nvGrpSpPr>
                            <p:cNvPr id="138" name="Group 45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723" y="2128"/>
                              <a:ext cx="343" cy="499"/>
                              <a:chOff x="3723" y="2128"/>
                              <a:chExt cx="343" cy="499"/>
                            </a:xfrm>
                          </p:grpSpPr>
                          <p:grpSp>
                            <p:nvGrpSpPr>
                              <p:cNvPr id="144" name="Group 46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3723" y="2128"/>
                                <a:ext cx="343" cy="499"/>
                                <a:chOff x="3723" y="2128"/>
                                <a:chExt cx="343" cy="499"/>
                              </a:xfrm>
                            </p:grpSpPr>
                            <p:grpSp>
                              <p:nvGrpSpPr>
                                <p:cNvPr id="150" name="Group 47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3723" y="2128"/>
                                  <a:ext cx="343" cy="499"/>
                                  <a:chOff x="3723" y="2128"/>
                                  <a:chExt cx="343" cy="499"/>
                                </a:xfrm>
                              </p:grpSpPr>
                              <p:sp>
                                <p:nvSpPr>
                                  <p:cNvPr id="152" name="Freeform 48"/>
                                  <p:cNvSpPr>
                                    <a:spLocks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3704" y="2128"/>
                                    <a:ext cx="360" cy="501"/>
                                  </a:xfrm>
                                  <a:custGeom>
                                    <a:avLst/>
                                    <a:gdLst>
                                      <a:gd name="T0" fmla="*/ 8 w 343"/>
                                      <a:gd name="T1" fmla="*/ 94 h 499"/>
                                      <a:gd name="T2" fmla="*/ 21 w 343"/>
                                      <a:gd name="T3" fmla="*/ 74 h 499"/>
                                      <a:gd name="T4" fmla="*/ 40 w 343"/>
                                      <a:gd name="T5" fmla="*/ 47 h 499"/>
                                      <a:gd name="T6" fmla="*/ 60 w 343"/>
                                      <a:gd name="T7" fmla="*/ 26 h 499"/>
                                      <a:gd name="T8" fmla="*/ 84 w 343"/>
                                      <a:gd name="T9" fmla="*/ 9 h 499"/>
                                      <a:gd name="T10" fmla="*/ 118 w 343"/>
                                      <a:gd name="T11" fmla="*/ 0 h 499"/>
                                      <a:gd name="T12" fmla="*/ 151 w 343"/>
                                      <a:gd name="T13" fmla="*/ 3 h 499"/>
                                      <a:gd name="T14" fmla="*/ 182 w 343"/>
                                      <a:gd name="T15" fmla="*/ 14 h 499"/>
                                      <a:gd name="T16" fmla="*/ 207 w 343"/>
                                      <a:gd name="T17" fmla="*/ 30 h 499"/>
                                      <a:gd name="T18" fmla="*/ 225 w 343"/>
                                      <a:gd name="T19" fmla="*/ 56 h 499"/>
                                      <a:gd name="T20" fmla="*/ 236 w 343"/>
                                      <a:gd name="T21" fmla="*/ 84 h 499"/>
                                      <a:gd name="T22" fmla="*/ 239 w 343"/>
                                      <a:gd name="T23" fmla="*/ 111 h 499"/>
                                      <a:gd name="T24" fmla="*/ 227 w 343"/>
                                      <a:gd name="T25" fmla="*/ 140 h 499"/>
                                      <a:gd name="T26" fmla="*/ 217 w 343"/>
                                      <a:gd name="T27" fmla="*/ 168 h 499"/>
                                      <a:gd name="T28" fmla="*/ 210 w 343"/>
                                      <a:gd name="T29" fmla="*/ 191 h 499"/>
                                      <a:gd name="T30" fmla="*/ 216 w 343"/>
                                      <a:gd name="T31" fmla="*/ 195 h 499"/>
                                      <a:gd name="T32" fmla="*/ 223 w 343"/>
                                      <a:gd name="T33" fmla="*/ 181 h 499"/>
                                      <a:gd name="T34" fmla="*/ 239 w 343"/>
                                      <a:gd name="T35" fmla="*/ 149 h 499"/>
                                      <a:gd name="T36" fmla="*/ 249 w 343"/>
                                      <a:gd name="T37" fmla="*/ 135 h 499"/>
                                      <a:gd name="T38" fmla="*/ 260 w 343"/>
                                      <a:gd name="T39" fmla="*/ 144 h 499"/>
                                      <a:gd name="T40" fmla="*/ 271 w 343"/>
                                      <a:gd name="T41" fmla="*/ 168 h 499"/>
                                      <a:gd name="T42" fmla="*/ 282 w 343"/>
                                      <a:gd name="T43" fmla="*/ 193 h 499"/>
                                      <a:gd name="T44" fmla="*/ 295 w 343"/>
                                      <a:gd name="T45" fmla="*/ 215 h 499"/>
                                      <a:gd name="T46" fmla="*/ 300 w 343"/>
                                      <a:gd name="T47" fmla="*/ 238 h 499"/>
                                      <a:gd name="T48" fmla="*/ 295 w 343"/>
                                      <a:gd name="T49" fmla="*/ 271 h 499"/>
                                      <a:gd name="T50" fmla="*/ 305 w 343"/>
                                      <a:gd name="T51" fmla="*/ 291 h 499"/>
                                      <a:gd name="T52" fmla="*/ 321 w 343"/>
                                      <a:gd name="T53" fmla="*/ 323 h 499"/>
                                      <a:gd name="T54" fmla="*/ 332 w 343"/>
                                      <a:gd name="T55" fmla="*/ 353 h 499"/>
                                      <a:gd name="T56" fmla="*/ 339 w 343"/>
                                      <a:gd name="T57" fmla="*/ 386 h 499"/>
                                      <a:gd name="T58" fmla="*/ 342 w 343"/>
                                      <a:gd name="T59" fmla="*/ 419 h 499"/>
                                      <a:gd name="T60" fmla="*/ 343 w 343"/>
                                      <a:gd name="T61" fmla="*/ 472 h 499"/>
                                      <a:gd name="T62" fmla="*/ 338 w 343"/>
                                      <a:gd name="T63" fmla="*/ 495 h 499"/>
                                      <a:gd name="T64" fmla="*/ 319 w 343"/>
                                      <a:gd name="T65" fmla="*/ 495 h 499"/>
                                      <a:gd name="T66" fmla="*/ 295 w 343"/>
                                      <a:gd name="T67" fmla="*/ 478 h 499"/>
                                      <a:gd name="T68" fmla="*/ 264 w 343"/>
                                      <a:gd name="T69" fmla="*/ 453 h 499"/>
                                      <a:gd name="T70" fmla="*/ 227 w 343"/>
                                      <a:gd name="T71" fmla="*/ 411 h 499"/>
                                      <a:gd name="T72" fmla="*/ 190 w 343"/>
                                      <a:gd name="T73" fmla="*/ 364 h 499"/>
                                      <a:gd name="T74" fmla="*/ 140 w 343"/>
                                      <a:gd name="T75" fmla="*/ 309 h 499"/>
                                      <a:gd name="T76" fmla="*/ 107 w 343"/>
                                      <a:gd name="T77" fmla="*/ 272 h 499"/>
                                      <a:gd name="T78" fmla="*/ 99 w 343"/>
                                      <a:gd name="T79" fmla="*/ 249 h 499"/>
                                      <a:gd name="T80" fmla="*/ 112 w 343"/>
                                      <a:gd name="T81" fmla="*/ 237 h 499"/>
                                      <a:gd name="T82" fmla="*/ 133 w 343"/>
                                      <a:gd name="T83" fmla="*/ 221 h 499"/>
                                      <a:gd name="T84" fmla="*/ 155 w 343"/>
                                      <a:gd name="T85" fmla="*/ 212 h 499"/>
                                      <a:gd name="T86" fmla="*/ 168 w 343"/>
                                      <a:gd name="T87" fmla="*/ 205 h 499"/>
                                      <a:gd name="T88" fmla="*/ 155 w 343"/>
                                      <a:gd name="T89" fmla="*/ 202 h 499"/>
                                      <a:gd name="T90" fmla="*/ 125 w 343"/>
                                      <a:gd name="T91" fmla="*/ 209 h 499"/>
                                      <a:gd name="T92" fmla="*/ 107 w 343"/>
                                      <a:gd name="T93" fmla="*/ 223 h 499"/>
                                      <a:gd name="T94" fmla="*/ 84 w 343"/>
                                      <a:gd name="T95" fmla="*/ 232 h 499"/>
                                      <a:gd name="T96" fmla="*/ 66 w 343"/>
                                      <a:gd name="T97" fmla="*/ 229 h 499"/>
                                      <a:gd name="T98" fmla="*/ 52 w 343"/>
                                      <a:gd name="T99" fmla="*/ 214 h 499"/>
                                      <a:gd name="T100" fmla="*/ 36 w 343"/>
                                      <a:gd name="T101" fmla="*/ 191 h 499"/>
                                      <a:gd name="T102" fmla="*/ 16 w 343"/>
                                      <a:gd name="T103" fmla="*/ 168 h 499"/>
                                      <a:gd name="T104" fmla="*/ 7 w 343"/>
                                      <a:gd name="T105" fmla="*/ 148 h 499"/>
                                      <a:gd name="T106" fmla="*/ 0 w 343"/>
                                      <a:gd name="T107" fmla="*/ 118 h 499"/>
                                      <a:gd name="T108" fmla="*/ 0 60000 65536"/>
                                      <a:gd name="T109" fmla="*/ 0 60000 65536"/>
                                      <a:gd name="T110" fmla="*/ 0 60000 65536"/>
                                      <a:gd name="T111" fmla="*/ 0 60000 65536"/>
                                      <a:gd name="T112" fmla="*/ 0 60000 65536"/>
                                      <a:gd name="T113" fmla="*/ 0 60000 65536"/>
                                      <a:gd name="T114" fmla="*/ 0 60000 65536"/>
                                      <a:gd name="T115" fmla="*/ 0 60000 65536"/>
                                      <a:gd name="T116" fmla="*/ 0 60000 65536"/>
                                      <a:gd name="T117" fmla="*/ 0 60000 65536"/>
                                      <a:gd name="T118" fmla="*/ 0 60000 65536"/>
                                      <a:gd name="T119" fmla="*/ 0 60000 65536"/>
                                      <a:gd name="T120" fmla="*/ 0 60000 65536"/>
                                      <a:gd name="T121" fmla="*/ 0 60000 65536"/>
                                      <a:gd name="T122" fmla="*/ 0 60000 65536"/>
                                      <a:gd name="T123" fmla="*/ 0 60000 65536"/>
                                      <a:gd name="T124" fmla="*/ 0 60000 65536"/>
                                      <a:gd name="T125" fmla="*/ 0 60000 65536"/>
                                      <a:gd name="T126" fmla="*/ 0 60000 65536"/>
                                      <a:gd name="T127" fmla="*/ 0 60000 65536"/>
                                      <a:gd name="T128" fmla="*/ 0 60000 65536"/>
                                      <a:gd name="T129" fmla="*/ 0 60000 65536"/>
                                      <a:gd name="T130" fmla="*/ 0 60000 65536"/>
                                      <a:gd name="T131" fmla="*/ 0 60000 65536"/>
                                      <a:gd name="T132" fmla="*/ 0 60000 65536"/>
                                      <a:gd name="T133" fmla="*/ 0 60000 65536"/>
                                      <a:gd name="T134" fmla="*/ 0 60000 65536"/>
                                      <a:gd name="T135" fmla="*/ 0 60000 65536"/>
                                      <a:gd name="T136" fmla="*/ 0 60000 65536"/>
                                      <a:gd name="T137" fmla="*/ 0 60000 65536"/>
                                      <a:gd name="T138" fmla="*/ 0 60000 65536"/>
                                      <a:gd name="T139" fmla="*/ 0 60000 65536"/>
                                      <a:gd name="T140" fmla="*/ 0 60000 65536"/>
                                      <a:gd name="T141" fmla="*/ 0 60000 65536"/>
                                      <a:gd name="T142" fmla="*/ 0 60000 65536"/>
                                      <a:gd name="T143" fmla="*/ 0 60000 65536"/>
                                      <a:gd name="T144" fmla="*/ 0 60000 65536"/>
                                      <a:gd name="T145" fmla="*/ 0 60000 65536"/>
                                      <a:gd name="T146" fmla="*/ 0 60000 65536"/>
                                      <a:gd name="T147" fmla="*/ 0 60000 65536"/>
                                      <a:gd name="T148" fmla="*/ 0 60000 65536"/>
                                      <a:gd name="T149" fmla="*/ 0 60000 65536"/>
                                      <a:gd name="T150" fmla="*/ 0 60000 65536"/>
                                      <a:gd name="T151" fmla="*/ 0 60000 65536"/>
                                      <a:gd name="T152" fmla="*/ 0 60000 65536"/>
                                      <a:gd name="T153" fmla="*/ 0 60000 65536"/>
                                      <a:gd name="T154" fmla="*/ 0 60000 65536"/>
                                      <a:gd name="T155" fmla="*/ 0 60000 65536"/>
                                      <a:gd name="T156" fmla="*/ 0 60000 65536"/>
                                      <a:gd name="T157" fmla="*/ 0 60000 65536"/>
                                      <a:gd name="T158" fmla="*/ 0 60000 65536"/>
                                      <a:gd name="T159" fmla="*/ 0 60000 65536"/>
                                      <a:gd name="T160" fmla="*/ 0 60000 65536"/>
                                      <a:gd name="T161" fmla="*/ 0 60000 65536"/>
                                      <a:gd name="T162" fmla="*/ 0 w 343"/>
                                      <a:gd name="T163" fmla="*/ 0 h 499"/>
                                      <a:gd name="T164" fmla="*/ 343 w 343"/>
                                      <a:gd name="T165" fmla="*/ 499 h 499"/>
                                    </a:gdLst>
                                    <a:ahLst/>
                                    <a:cxnLst>
                                      <a:cxn ang="T108">
                                        <a:pos x="T0" y="T1"/>
                                      </a:cxn>
                                      <a:cxn ang="T109">
                                        <a:pos x="T2" y="T3"/>
                                      </a:cxn>
                                      <a:cxn ang="T110">
                                        <a:pos x="T4" y="T5"/>
                                      </a:cxn>
                                      <a:cxn ang="T111">
                                        <a:pos x="T6" y="T7"/>
                                      </a:cxn>
                                      <a:cxn ang="T112">
                                        <a:pos x="T8" y="T9"/>
                                      </a:cxn>
                                      <a:cxn ang="T113">
                                        <a:pos x="T10" y="T11"/>
                                      </a:cxn>
                                      <a:cxn ang="T114">
                                        <a:pos x="T12" y="T13"/>
                                      </a:cxn>
                                      <a:cxn ang="T115">
                                        <a:pos x="T14" y="T15"/>
                                      </a:cxn>
                                      <a:cxn ang="T116">
                                        <a:pos x="T16" y="T17"/>
                                      </a:cxn>
                                      <a:cxn ang="T117">
                                        <a:pos x="T18" y="T19"/>
                                      </a:cxn>
                                      <a:cxn ang="T118">
                                        <a:pos x="T20" y="T21"/>
                                      </a:cxn>
                                      <a:cxn ang="T119">
                                        <a:pos x="T22" y="T23"/>
                                      </a:cxn>
                                      <a:cxn ang="T120">
                                        <a:pos x="T24" y="T25"/>
                                      </a:cxn>
                                      <a:cxn ang="T121">
                                        <a:pos x="T26" y="T27"/>
                                      </a:cxn>
                                      <a:cxn ang="T122">
                                        <a:pos x="T28" y="T29"/>
                                      </a:cxn>
                                      <a:cxn ang="T123">
                                        <a:pos x="T30" y="T31"/>
                                      </a:cxn>
                                      <a:cxn ang="T124">
                                        <a:pos x="T32" y="T33"/>
                                      </a:cxn>
                                      <a:cxn ang="T125">
                                        <a:pos x="T34" y="T35"/>
                                      </a:cxn>
                                      <a:cxn ang="T126">
                                        <a:pos x="T36" y="T37"/>
                                      </a:cxn>
                                      <a:cxn ang="T127">
                                        <a:pos x="T38" y="T39"/>
                                      </a:cxn>
                                      <a:cxn ang="T128">
                                        <a:pos x="T40" y="T41"/>
                                      </a:cxn>
                                      <a:cxn ang="T129">
                                        <a:pos x="T42" y="T43"/>
                                      </a:cxn>
                                      <a:cxn ang="T130">
                                        <a:pos x="T44" y="T45"/>
                                      </a:cxn>
                                      <a:cxn ang="T131">
                                        <a:pos x="T46" y="T47"/>
                                      </a:cxn>
                                      <a:cxn ang="T132">
                                        <a:pos x="T48" y="T49"/>
                                      </a:cxn>
                                      <a:cxn ang="T133">
                                        <a:pos x="T50" y="T51"/>
                                      </a:cxn>
                                      <a:cxn ang="T134">
                                        <a:pos x="T52" y="T53"/>
                                      </a:cxn>
                                      <a:cxn ang="T135">
                                        <a:pos x="T54" y="T55"/>
                                      </a:cxn>
                                      <a:cxn ang="T136">
                                        <a:pos x="T56" y="T57"/>
                                      </a:cxn>
                                      <a:cxn ang="T137">
                                        <a:pos x="T58" y="T59"/>
                                      </a:cxn>
                                      <a:cxn ang="T138">
                                        <a:pos x="T60" y="T61"/>
                                      </a:cxn>
                                      <a:cxn ang="T139">
                                        <a:pos x="T62" y="T63"/>
                                      </a:cxn>
                                      <a:cxn ang="T140">
                                        <a:pos x="T64" y="T65"/>
                                      </a:cxn>
                                      <a:cxn ang="T141">
                                        <a:pos x="T66" y="T67"/>
                                      </a:cxn>
                                      <a:cxn ang="T142">
                                        <a:pos x="T68" y="T69"/>
                                      </a:cxn>
                                      <a:cxn ang="T143">
                                        <a:pos x="T70" y="T71"/>
                                      </a:cxn>
                                      <a:cxn ang="T144">
                                        <a:pos x="T72" y="T73"/>
                                      </a:cxn>
                                      <a:cxn ang="T145">
                                        <a:pos x="T74" y="T75"/>
                                      </a:cxn>
                                      <a:cxn ang="T146">
                                        <a:pos x="T76" y="T77"/>
                                      </a:cxn>
                                      <a:cxn ang="T147">
                                        <a:pos x="T78" y="T79"/>
                                      </a:cxn>
                                      <a:cxn ang="T148">
                                        <a:pos x="T80" y="T81"/>
                                      </a:cxn>
                                      <a:cxn ang="T149">
                                        <a:pos x="T82" y="T83"/>
                                      </a:cxn>
                                      <a:cxn ang="T150">
                                        <a:pos x="T84" y="T85"/>
                                      </a:cxn>
                                      <a:cxn ang="T151">
                                        <a:pos x="T86" y="T87"/>
                                      </a:cxn>
                                      <a:cxn ang="T152">
                                        <a:pos x="T88" y="T89"/>
                                      </a:cxn>
                                      <a:cxn ang="T153">
                                        <a:pos x="T90" y="T91"/>
                                      </a:cxn>
                                      <a:cxn ang="T154">
                                        <a:pos x="T92" y="T93"/>
                                      </a:cxn>
                                      <a:cxn ang="T155">
                                        <a:pos x="T94" y="T95"/>
                                      </a:cxn>
                                      <a:cxn ang="T156">
                                        <a:pos x="T96" y="T97"/>
                                      </a:cxn>
                                      <a:cxn ang="T157">
                                        <a:pos x="T98" y="T99"/>
                                      </a:cxn>
                                      <a:cxn ang="T158">
                                        <a:pos x="T100" y="T101"/>
                                      </a:cxn>
                                      <a:cxn ang="T159">
                                        <a:pos x="T102" y="T103"/>
                                      </a:cxn>
                                      <a:cxn ang="T160">
                                        <a:pos x="T104" y="T105"/>
                                      </a:cxn>
                                      <a:cxn ang="T161">
                                        <a:pos x="T106" y="T107"/>
                                      </a:cxn>
                                    </a:cxnLst>
                                    <a:rect l="T162" t="T163" r="T164" b="T165"/>
                                    <a:pathLst>
                                      <a:path w="343" h="499">
                                        <a:moveTo>
                                          <a:pt x="1" y="111"/>
                                        </a:moveTo>
                                        <a:lnTo>
                                          <a:pt x="4" y="102"/>
                                        </a:lnTo>
                                        <a:lnTo>
                                          <a:pt x="8" y="94"/>
                                        </a:lnTo>
                                        <a:lnTo>
                                          <a:pt x="12" y="84"/>
                                        </a:lnTo>
                                        <a:lnTo>
                                          <a:pt x="17" y="78"/>
                                        </a:lnTo>
                                        <a:lnTo>
                                          <a:pt x="21" y="74"/>
                                        </a:lnTo>
                                        <a:lnTo>
                                          <a:pt x="27" y="65"/>
                                        </a:lnTo>
                                        <a:lnTo>
                                          <a:pt x="35" y="57"/>
                                        </a:lnTo>
                                        <a:lnTo>
                                          <a:pt x="40" y="47"/>
                                        </a:lnTo>
                                        <a:lnTo>
                                          <a:pt x="46" y="40"/>
                                        </a:lnTo>
                                        <a:lnTo>
                                          <a:pt x="52" y="33"/>
                                        </a:lnTo>
                                        <a:lnTo>
                                          <a:pt x="60" y="26"/>
                                        </a:lnTo>
                                        <a:lnTo>
                                          <a:pt x="68" y="20"/>
                                        </a:lnTo>
                                        <a:lnTo>
                                          <a:pt x="75" y="14"/>
                                        </a:lnTo>
                                        <a:lnTo>
                                          <a:pt x="84" y="9"/>
                                        </a:lnTo>
                                        <a:lnTo>
                                          <a:pt x="95" y="5"/>
                                        </a:lnTo>
                                        <a:lnTo>
                                          <a:pt x="105" y="2"/>
                                        </a:lnTo>
                                        <a:lnTo>
                                          <a:pt x="118" y="0"/>
                                        </a:lnTo>
                                        <a:lnTo>
                                          <a:pt x="131" y="0"/>
                                        </a:lnTo>
                                        <a:lnTo>
                                          <a:pt x="140" y="2"/>
                                        </a:lnTo>
                                        <a:lnTo>
                                          <a:pt x="151" y="3"/>
                                        </a:lnTo>
                                        <a:lnTo>
                                          <a:pt x="160" y="5"/>
                                        </a:lnTo>
                                        <a:lnTo>
                                          <a:pt x="173" y="8"/>
                                        </a:lnTo>
                                        <a:lnTo>
                                          <a:pt x="182" y="14"/>
                                        </a:lnTo>
                                        <a:lnTo>
                                          <a:pt x="191" y="18"/>
                                        </a:lnTo>
                                        <a:lnTo>
                                          <a:pt x="200" y="23"/>
                                        </a:lnTo>
                                        <a:lnTo>
                                          <a:pt x="207" y="30"/>
                                        </a:lnTo>
                                        <a:lnTo>
                                          <a:pt x="213" y="39"/>
                                        </a:lnTo>
                                        <a:lnTo>
                                          <a:pt x="219" y="46"/>
                                        </a:lnTo>
                                        <a:lnTo>
                                          <a:pt x="225" y="56"/>
                                        </a:lnTo>
                                        <a:lnTo>
                                          <a:pt x="230" y="65"/>
                                        </a:lnTo>
                                        <a:lnTo>
                                          <a:pt x="234" y="74"/>
                                        </a:lnTo>
                                        <a:lnTo>
                                          <a:pt x="236" y="84"/>
                                        </a:lnTo>
                                        <a:lnTo>
                                          <a:pt x="238" y="95"/>
                                        </a:lnTo>
                                        <a:lnTo>
                                          <a:pt x="239" y="102"/>
                                        </a:lnTo>
                                        <a:lnTo>
                                          <a:pt x="239" y="111"/>
                                        </a:lnTo>
                                        <a:lnTo>
                                          <a:pt x="236" y="118"/>
                                        </a:lnTo>
                                        <a:lnTo>
                                          <a:pt x="232" y="128"/>
                                        </a:lnTo>
                                        <a:lnTo>
                                          <a:pt x="227" y="140"/>
                                        </a:lnTo>
                                        <a:lnTo>
                                          <a:pt x="223" y="149"/>
                                        </a:lnTo>
                                        <a:lnTo>
                                          <a:pt x="219" y="159"/>
                                        </a:lnTo>
                                        <a:lnTo>
                                          <a:pt x="217" y="168"/>
                                        </a:lnTo>
                                        <a:lnTo>
                                          <a:pt x="214" y="178"/>
                                        </a:lnTo>
                                        <a:lnTo>
                                          <a:pt x="212" y="187"/>
                                        </a:lnTo>
                                        <a:lnTo>
                                          <a:pt x="210" y="191"/>
                                        </a:lnTo>
                                        <a:lnTo>
                                          <a:pt x="210" y="194"/>
                                        </a:lnTo>
                                        <a:lnTo>
                                          <a:pt x="213" y="195"/>
                                        </a:lnTo>
                                        <a:lnTo>
                                          <a:pt x="216" y="195"/>
                                        </a:lnTo>
                                        <a:lnTo>
                                          <a:pt x="218" y="193"/>
                                        </a:lnTo>
                                        <a:lnTo>
                                          <a:pt x="221" y="189"/>
                                        </a:lnTo>
                                        <a:lnTo>
                                          <a:pt x="223" y="181"/>
                                        </a:lnTo>
                                        <a:lnTo>
                                          <a:pt x="229" y="168"/>
                                        </a:lnTo>
                                        <a:lnTo>
                                          <a:pt x="234" y="158"/>
                                        </a:lnTo>
                                        <a:lnTo>
                                          <a:pt x="239" y="149"/>
                                        </a:lnTo>
                                        <a:lnTo>
                                          <a:pt x="244" y="141"/>
                                        </a:lnTo>
                                        <a:lnTo>
                                          <a:pt x="247" y="137"/>
                                        </a:lnTo>
                                        <a:lnTo>
                                          <a:pt x="249" y="135"/>
                                        </a:lnTo>
                                        <a:lnTo>
                                          <a:pt x="253" y="135"/>
                                        </a:lnTo>
                                        <a:lnTo>
                                          <a:pt x="256" y="137"/>
                                        </a:lnTo>
                                        <a:lnTo>
                                          <a:pt x="260" y="144"/>
                                        </a:lnTo>
                                        <a:lnTo>
                                          <a:pt x="262" y="150"/>
                                        </a:lnTo>
                                        <a:lnTo>
                                          <a:pt x="268" y="160"/>
                                        </a:lnTo>
                                        <a:lnTo>
                                          <a:pt x="271" y="168"/>
                                        </a:lnTo>
                                        <a:lnTo>
                                          <a:pt x="275" y="176"/>
                                        </a:lnTo>
                                        <a:lnTo>
                                          <a:pt x="278" y="185"/>
                                        </a:lnTo>
                                        <a:lnTo>
                                          <a:pt x="282" y="193"/>
                                        </a:lnTo>
                                        <a:lnTo>
                                          <a:pt x="284" y="202"/>
                                        </a:lnTo>
                                        <a:lnTo>
                                          <a:pt x="290" y="207"/>
                                        </a:lnTo>
                                        <a:lnTo>
                                          <a:pt x="295" y="215"/>
                                        </a:lnTo>
                                        <a:lnTo>
                                          <a:pt x="300" y="223"/>
                                        </a:lnTo>
                                        <a:lnTo>
                                          <a:pt x="301" y="230"/>
                                        </a:lnTo>
                                        <a:lnTo>
                                          <a:pt x="300" y="238"/>
                                        </a:lnTo>
                                        <a:lnTo>
                                          <a:pt x="299" y="249"/>
                                        </a:lnTo>
                                        <a:lnTo>
                                          <a:pt x="296" y="260"/>
                                        </a:lnTo>
                                        <a:lnTo>
                                          <a:pt x="295" y="271"/>
                                        </a:lnTo>
                                        <a:lnTo>
                                          <a:pt x="299" y="277"/>
                                        </a:lnTo>
                                        <a:lnTo>
                                          <a:pt x="303" y="284"/>
                                        </a:lnTo>
                                        <a:lnTo>
                                          <a:pt x="305" y="291"/>
                                        </a:lnTo>
                                        <a:lnTo>
                                          <a:pt x="309" y="299"/>
                                        </a:lnTo>
                                        <a:lnTo>
                                          <a:pt x="316" y="313"/>
                                        </a:lnTo>
                                        <a:lnTo>
                                          <a:pt x="321" y="323"/>
                                        </a:lnTo>
                                        <a:lnTo>
                                          <a:pt x="326" y="335"/>
                                        </a:lnTo>
                                        <a:lnTo>
                                          <a:pt x="331" y="346"/>
                                        </a:lnTo>
                                        <a:lnTo>
                                          <a:pt x="332" y="353"/>
                                        </a:lnTo>
                                        <a:lnTo>
                                          <a:pt x="335" y="364"/>
                                        </a:lnTo>
                                        <a:lnTo>
                                          <a:pt x="336" y="376"/>
                                        </a:lnTo>
                                        <a:lnTo>
                                          <a:pt x="339" y="386"/>
                                        </a:lnTo>
                                        <a:lnTo>
                                          <a:pt x="340" y="398"/>
                                        </a:lnTo>
                                        <a:lnTo>
                                          <a:pt x="342" y="411"/>
                                        </a:lnTo>
                                        <a:lnTo>
                                          <a:pt x="342" y="419"/>
                                        </a:lnTo>
                                        <a:lnTo>
                                          <a:pt x="342" y="429"/>
                                        </a:lnTo>
                                        <a:lnTo>
                                          <a:pt x="342" y="449"/>
                                        </a:lnTo>
                                        <a:lnTo>
                                          <a:pt x="343" y="472"/>
                                        </a:lnTo>
                                        <a:lnTo>
                                          <a:pt x="343" y="483"/>
                                        </a:lnTo>
                                        <a:lnTo>
                                          <a:pt x="342" y="490"/>
                                        </a:lnTo>
                                        <a:lnTo>
                                          <a:pt x="338" y="495"/>
                                        </a:lnTo>
                                        <a:lnTo>
                                          <a:pt x="331" y="497"/>
                                        </a:lnTo>
                                        <a:lnTo>
                                          <a:pt x="325" y="499"/>
                                        </a:lnTo>
                                        <a:lnTo>
                                          <a:pt x="319" y="495"/>
                                        </a:lnTo>
                                        <a:lnTo>
                                          <a:pt x="314" y="491"/>
                                        </a:lnTo>
                                        <a:lnTo>
                                          <a:pt x="304" y="484"/>
                                        </a:lnTo>
                                        <a:lnTo>
                                          <a:pt x="295" y="478"/>
                                        </a:lnTo>
                                        <a:lnTo>
                                          <a:pt x="284" y="473"/>
                                        </a:lnTo>
                                        <a:lnTo>
                                          <a:pt x="277" y="466"/>
                                        </a:lnTo>
                                        <a:lnTo>
                                          <a:pt x="264" y="453"/>
                                        </a:lnTo>
                                        <a:lnTo>
                                          <a:pt x="251" y="439"/>
                                        </a:lnTo>
                                        <a:lnTo>
                                          <a:pt x="239" y="425"/>
                                        </a:lnTo>
                                        <a:lnTo>
                                          <a:pt x="227" y="411"/>
                                        </a:lnTo>
                                        <a:lnTo>
                                          <a:pt x="213" y="391"/>
                                        </a:lnTo>
                                        <a:lnTo>
                                          <a:pt x="203" y="376"/>
                                        </a:lnTo>
                                        <a:lnTo>
                                          <a:pt x="190" y="364"/>
                                        </a:lnTo>
                                        <a:lnTo>
                                          <a:pt x="175" y="347"/>
                                        </a:lnTo>
                                        <a:lnTo>
                                          <a:pt x="161" y="331"/>
                                        </a:lnTo>
                                        <a:lnTo>
                                          <a:pt x="140" y="309"/>
                                        </a:lnTo>
                                        <a:lnTo>
                                          <a:pt x="122" y="291"/>
                                        </a:lnTo>
                                        <a:lnTo>
                                          <a:pt x="113" y="280"/>
                                        </a:lnTo>
                                        <a:lnTo>
                                          <a:pt x="107" y="272"/>
                                        </a:lnTo>
                                        <a:lnTo>
                                          <a:pt x="103" y="263"/>
                                        </a:lnTo>
                                        <a:lnTo>
                                          <a:pt x="99" y="254"/>
                                        </a:lnTo>
                                        <a:lnTo>
                                          <a:pt x="99" y="249"/>
                                        </a:lnTo>
                                        <a:lnTo>
                                          <a:pt x="100" y="245"/>
                                        </a:lnTo>
                                        <a:lnTo>
                                          <a:pt x="105" y="242"/>
                                        </a:lnTo>
                                        <a:lnTo>
                                          <a:pt x="112" y="237"/>
                                        </a:lnTo>
                                        <a:lnTo>
                                          <a:pt x="120" y="231"/>
                                        </a:lnTo>
                                        <a:lnTo>
                                          <a:pt x="126" y="225"/>
                                        </a:lnTo>
                                        <a:lnTo>
                                          <a:pt x="133" y="221"/>
                                        </a:lnTo>
                                        <a:lnTo>
                                          <a:pt x="139" y="218"/>
                                        </a:lnTo>
                                        <a:lnTo>
                                          <a:pt x="147" y="215"/>
                                        </a:lnTo>
                                        <a:lnTo>
                                          <a:pt x="155" y="212"/>
                                        </a:lnTo>
                                        <a:lnTo>
                                          <a:pt x="162" y="209"/>
                                        </a:lnTo>
                                        <a:lnTo>
                                          <a:pt x="168" y="207"/>
                                        </a:lnTo>
                                        <a:lnTo>
                                          <a:pt x="168" y="205"/>
                                        </a:lnTo>
                                        <a:lnTo>
                                          <a:pt x="166" y="202"/>
                                        </a:lnTo>
                                        <a:lnTo>
                                          <a:pt x="162" y="201"/>
                                        </a:lnTo>
                                        <a:lnTo>
                                          <a:pt x="155" y="202"/>
                                        </a:lnTo>
                                        <a:lnTo>
                                          <a:pt x="145" y="203"/>
                                        </a:lnTo>
                                        <a:lnTo>
                                          <a:pt x="135" y="206"/>
                                        </a:lnTo>
                                        <a:lnTo>
                                          <a:pt x="125" y="209"/>
                                        </a:lnTo>
                                        <a:lnTo>
                                          <a:pt x="120" y="212"/>
                                        </a:lnTo>
                                        <a:lnTo>
                                          <a:pt x="113" y="217"/>
                                        </a:lnTo>
                                        <a:lnTo>
                                          <a:pt x="107" y="223"/>
                                        </a:lnTo>
                                        <a:lnTo>
                                          <a:pt x="97" y="231"/>
                                        </a:lnTo>
                                        <a:lnTo>
                                          <a:pt x="92" y="232"/>
                                        </a:lnTo>
                                        <a:lnTo>
                                          <a:pt x="84" y="232"/>
                                        </a:lnTo>
                                        <a:lnTo>
                                          <a:pt x="77" y="233"/>
                                        </a:lnTo>
                                        <a:lnTo>
                                          <a:pt x="71" y="231"/>
                                        </a:lnTo>
                                        <a:lnTo>
                                          <a:pt x="66" y="229"/>
                                        </a:lnTo>
                                        <a:lnTo>
                                          <a:pt x="60" y="225"/>
                                        </a:lnTo>
                                        <a:lnTo>
                                          <a:pt x="56" y="221"/>
                                        </a:lnTo>
                                        <a:lnTo>
                                          <a:pt x="52" y="214"/>
                                        </a:lnTo>
                                        <a:lnTo>
                                          <a:pt x="47" y="207"/>
                                        </a:lnTo>
                                        <a:lnTo>
                                          <a:pt x="43" y="201"/>
                                        </a:lnTo>
                                        <a:lnTo>
                                          <a:pt x="36" y="191"/>
                                        </a:lnTo>
                                        <a:lnTo>
                                          <a:pt x="30" y="184"/>
                                        </a:lnTo>
                                        <a:lnTo>
                                          <a:pt x="22" y="176"/>
                                        </a:lnTo>
                                        <a:lnTo>
                                          <a:pt x="16" y="168"/>
                                        </a:lnTo>
                                        <a:lnTo>
                                          <a:pt x="12" y="164"/>
                                        </a:lnTo>
                                        <a:lnTo>
                                          <a:pt x="9" y="158"/>
                                        </a:lnTo>
                                        <a:lnTo>
                                          <a:pt x="7" y="148"/>
                                        </a:lnTo>
                                        <a:lnTo>
                                          <a:pt x="4" y="138"/>
                                        </a:lnTo>
                                        <a:lnTo>
                                          <a:pt x="1" y="129"/>
                                        </a:lnTo>
                                        <a:lnTo>
                                          <a:pt x="0" y="118"/>
                                        </a:lnTo>
                                        <a:lnTo>
                                          <a:pt x="1" y="111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rgbClr val="FF8080"/>
                                  </a:solidFill>
                                  <a:ln w="9525">
                                    <a:noFill/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pPr>
                                      <a:defRPr/>
                                    </a:pPr>
                                    <a:endParaRPr lang="ru-RU" sz="2800">
                                      <a:solidFill>
                                        <a:srgbClr val="17375E"/>
                                      </a:solidFill>
                                      <a:latin typeface="Times New Roman" pitchFamily="18" charset="0"/>
                                      <a:ea typeface="+mn-ea"/>
                                      <a:cs typeface="+mn-cs"/>
                                    </a:endParaRPr>
                                  </a:p>
                                </p:txBody>
                              </p:sp>
                              <p:grpSp>
                                <p:nvGrpSpPr>
                                  <p:cNvPr id="153" name="Group 49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3723" y="2128"/>
                                    <a:ext cx="343" cy="497"/>
                                    <a:chOff x="3723" y="2128"/>
                                    <a:chExt cx="343" cy="497"/>
                                  </a:xfrm>
                                </p:grpSpPr>
                                <p:sp>
                                  <p:nvSpPr>
                                    <p:cNvPr id="154" name="Freeform 50"/>
                                    <p:cNvSpPr>
                                      <a:spLocks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3808" y="2263"/>
                                      <a:ext cx="245" cy="365"/>
                                    </a:xfrm>
                                    <a:custGeom>
                                      <a:avLst/>
                                      <a:gdLst>
                                        <a:gd name="T0" fmla="*/ 139 w 244"/>
                                        <a:gd name="T1" fmla="*/ 27 h 362"/>
                                        <a:gd name="T2" fmla="*/ 135 w 244"/>
                                        <a:gd name="T3" fmla="*/ 23 h 362"/>
                                        <a:gd name="T4" fmla="*/ 148 w 244"/>
                                        <a:gd name="T5" fmla="*/ 2 h 362"/>
                                        <a:gd name="T6" fmla="*/ 157 w 244"/>
                                        <a:gd name="T7" fmla="*/ 2 h 362"/>
                                        <a:gd name="T8" fmla="*/ 169 w 244"/>
                                        <a:gd name="T9" fmla="*/ 25 h 362"/>
                                        <a:gd name="T10" fmla="*/ 179 w 244"/>
                                        <a:gd name="T11" fmla="*/ 50 h 362"/>
                                        <a:gd name="T12" fmla="*/ 191 w 244"/>
                                        <a:gd name="T13" fmla="*/ 72 h 362"/>
                                        <a:gd name="T14" fmla="*/ 202 w 244"/>
                                        <a:gd name="T15" fmla="*/ 95 h 362"/>
                                        <a:gd name="T16" fmla="*/ 197 w 244"/>
                                        <a:gd name="T17" fmla="*/ 125 h 362"/>
                                        <a:gd name="T18" fmla="*/ 204 w 244"/>
                                        <a:gd name="T19" fmla="*/ 148 h 362"/>
                                        <a:gd name="T20" fmla="*/ 217 w 244"/>
                                        <a:gd name="T21" fmla="*/ 178 h 362"/>
                                        <a:gd name="T22" fmla="*/ 232 w 244"/>
                                        <a:gd name="T23" fmla="*/ 210 h 362"/>
                                        <a:gd name="T24" fmla="*/ 237 w 244"/>
                                        <a:gd name="T25" fmla="*/ 241 h 362"/>
                                        <a:gd name="T26" fmla="*/ 243 w 244"/>
                                        <a:gd name="T27" fmla="*/ 276 h 362"/>
                                        <a:gd name="T28" fmla="*/ 243 w 244"/>
                                        <a:gd name="T29" fmla="*/ 314 h 362"/>
                                        <a:gd name="T30" fmla="*/ 243 w 244"/>
                                        <a:gd name="T31" fmla="*/ 355 h 362"/>
                                        <a:gd name="T32" fmla="*/ 226 w 244"/>
                                        <a:gd name="T33" fmla="*/ 362 h 362"/>
                                        <a:gd name="T34" fmla="*/ 205 w 244"/>
                                        <a:gd name="T35" fmla="*/ 349 h 362"/>
                                        <a:gd name="T36" fmla="*/ 178 w 244"/>
                                        <a:gd name="T37" fmla="*/ 330 h 362"/>
                                        <a:gd name="T38" fmla="*/ 140 w 244"/>
                                        <a:gd name="T39" fmla="*/ 290 h 362"/>
                                        <a:gd name="T40" fmla="*/ 104 w 244"/>
                                        <a:gd name="T41" fmla="*/ 241 h 362"/>
                                        <a:gd name="T42" fmla="*/ 62 w 244"/>
                                        <a:gd name="T43" fmla="*/ 196 h 362"/>
                                        <a:gd name="T44" fmla="*/ 14 w 244"/>
                                        <a:gd name="T45" fmla="*/ 145 h 362"/>
                                        <a:gd name="T46" fmla="*/ 0 w 244"/>
                                        <a:gd name="T47" fmla="*/ 119 h 362"/>
                                        <a:gd name="T48" fmla="*/ 6 w 244"/>
                                        <a:gd name="T49" fmla="*/ 107 h 362"/>
                                        <a:gd name="T50" fmla="*/ 28 w 244"/>
                                        <a:gd name="T51" fmla="*/ 90 h 362"/>
                                        <a:gd name="T52" fmla="*/ 26 w 244"/>
                                        <a:gd name="T53" fmla="*/ 106 h 362"/>
                                        <a:gd name="T54" fmla="*/ 21 w 244"/>
                                        <a:gd name="T55" fmla="*/ 126 h 362"/>
                                        <a:gd name="T56" fmla="*/ 34 w 244"/>
                                        <a:gd name="T57" fmla="*/ 150 h 362"/>
                                        <a:gd name="T58" fmla="*/ 61 w 244"/>
                                        <a:gd name="T59" fmla="*/ 178 h 362"/>
                                        <a:gd name="T60" fmla="*/ 87 w 244"/>
                                        <a:gd name="T61" fmla="*/ 203 h 362"/>
                                        <a:gd name="T62" fmla="*/ 111 w 244"/>
                                        <a:gd name="T63" fmla="*/ 228 h 362"/>
                                        <a:gd name="T64" fmla="*/ 131 w 244"/>
                                        <a:gd name="T65" fmla="*/ 257 h 362"/>
                                        <a:gd name="T66" fmla="*/ 153 w 244"/>
                                        <a:gd name="T67" fmla="*/ 286 h 362"/>
                                        <a:gd name="T68" fmla="*/ 182 w 244"/>
                                        <a:gd name="T69" fmla="*/ 311 h 362"/>
                                        <a:gd name="T70" fmla="*/ 200 w 244"/>
                                        <a:gd name="T71" fmla="*/ 324 h 362"/>
                                        <a:gd name="T72" fmla="*/ 217 w 244"/>
                                        <a:gd name="T73" fmla="*/ 328 h 362"/>
                                        <a:gd name="T74" fmla="*/ 227 w 244"/>
                                        <a:gd name="T75" fmla="*/ 319 h 362"/>
                                        <a:gd name="T76" fmla="*/ 226 w 244"/>
                                        <a:gd name="T77" fmla="*/ 288 h 362"/>
                                        <a:gd name="T78" fmla="*/ 222 w 244"/>
                                        <a:gd name="T79" fmla="*/ 252 h 362"/>
                                        <a:gd name="T80" fmla="*/ 214 w 244"/>
                                        <a:gd name="T81" fmla="*/ 221 h 362"/>
                                        <a:gd name="T82" fmla="*/ 206 w 244"/>
                                        <a:gd name="T83" fmla="*/ 197 h 362"/>
                                        <a:gd name="T84" fmla="*/ 193 w 244"/>
                                        <a:gd name="T85" fmla="*/ 170 h 362"/>
                                        <a:gd name="T86" fmla="*/ 180 w 244"/>
                                        <a:gd name="T87" fmla="*/ 142 h 362"/>
                                        <a:gd name="T88" fmla="*/ 178 w 244"/>
                                        <a:gd name="T89" fmla="*/ 127 h 362"/>
                                        <a:gd name="T90" fmla="*/ 183 w 244"/>
                                        <a:gd name="T91" fmla="*/ 103 h 362"/>
                                        <a:gd name="T92" fmla="*/ 178 w 244"/>
                                        <a:gd name="T93" fmla="*/ 79 h 362"/>
                                        <a:gd name="T94" fmla="*/ 163 w 244"/>
                                        <a:gd name="T95" fmla="*/ 42 h 362"/>
                                        <a:gd name="T96" fmla="*/ 153 w 244"/>
                                        <a:gd name="T97" fmla="*/ 20 h 362"/>
                                        <a:gd name="T98" fmla="*/ 0 60000 65536"/>
                                        <a:gd name="T99" fmla="*/ 0 60000 65536"/>
                                        <a:gd name="T100" fmla="*/ 0 60000 65536"/>
                                        <a:gd name="T101" fmla="*/ 0 60000 65536"/>
                                        <a:gd name="T102" fmla="*/ 0 60000 65536"/>
                                        <a:gd name="T103" fmla="*/ 0 60000 65536"/>
                                        <a:gd name="T104" fmla="*/ 0 60000 65536"/>
                                        <a:gd name="T105" fmla="*/ 0 60000 65536"/>
                                        <a:gd name="T106" fmla="*/ 0 60000 65536"/>
                                        <a:gd name="T107" fmla="*/ 0 60000 65536"/>
                                        <a:gd name="T108" fmla="*/ 0 60000 65536"/>
                                        <a:gd name="T109" fmla="*/ 0 60000 65536"/>
                                        <a:gd name="T110" fmla="*/ 0 60000 65536"/>
                                        <a:gd name="T111" fmla="*/ 0 60000 65536"/>
                                        <a:gd name="T112" fmla="*/ 0 60000 65536"/>
                                        <a:gd name="T113" fmla="*/ 0 60000 65536"/>
                                        <a:gd name="T114" fmla="*/ 0 60000 65536"/>
                                        <a:gd name="T115" fmla="*/ 0 60000 65536"/>
                                        <a:gd name="T116" fmla="*/ 0 60000 65536"/>
                                        <a:gd name="T117" fmla="*/ 0 60000 65536"/>
                                        <a:gd name="T118" fmla="*/ 0 60000 65536"/>
                                        <a:gd name="T119" fmla="*/ 0 60000 65536"/>
                                        <a:gd name="T120" fmla="*/ 0 60000 65536"/>
                                        <a:gd name="T121" fmla="*/ 0 60000 65536"/>
                                        <a:gd name="T122" fmla="*/ 0 60000 65536"/>
                                        <a:gd name="T123" fmla="*/ 0 60000 65536"/>
                                        <a:gd name="T124" fmla="*/ 0 60000 65536"/>
                                        <a:gd name="T125" fmla="*/ 0 60000 65536"/>
                                        <a:gd name="T126" fmla="*/ 0 60000 65536"/>
                                        <a:gd name="T127" fmla="*/ 0 60000 65536"/>
                                        <a:gd name="T128" fmla="*/ 0 60000 65536"/>
                                        <a:gd name="T129" fmla="*/ 0 60000 65536"/>
                                        <a:gd name="T130" fmla="*/ 0 60000 65536"/>
                                        <a:gd name="T131" fmla="*/ 0 60000 65536"/>
                                        <a:gd name="T132" fmla="*/ 0 60000 65536"/>
                                        <a:gd name="T133" fmla="*/ 0 60000 65536"/>
                                        <a:gd name="T134" fmla="*/ 0 60000 65536"/>
                                        <a:gd name="T135" fmla="*/ 0 60000 65536"/>
                                        <a:gd name="T136" fmla="*/ 0 60000 65536"/>
                                        <a:gd name="T137" fmla="*/ 0 60000 65536"/>
                                        <a:gd name="T138" fmla="*/ 0 60000 65536"/>
                                        <a:gd name="T139" fmla="*/ 0 60000 65536"/>
                                        <a:gd name="T140" fmla="*/ 0 60000 65536"/>
                                        <a:gd name="T141" fmla="*/ 0 60000 65536"/>
                                        <a:gd name="T142" fmla="*/ 0 60000 65536"/>
                                        <a:gd name="T143" fmla="*/ 0 60000 65536"/>
                                        <a:gd name="T144" fmla="*/ 0 60000 65536"/>
                                        <a:gd name="T145" fmla="*/ 0 60000 65536"/>
                                        <a:gd name="T146" fmla="*/ 0 60000 65536"/>
                                        <a:gd name="T147" fmla="*/ 0 w 244"/>
                                        <a:gd name="T148" fmla="*/ 0 h 362"/>
                                        <a:gd name="T149" fmla="*/ 244 w 244"/>
                                        <a:gd name="T150" fmla="*/ 362 h 362"/>
                                      </a:gdLst>
                                      <a:ahLst/>
                                      <a:cxnLst>
                                        <a:cxn ang="T98">
                                          <a:pos x="T0" y="T1"/>
                                        </a:cxn>
                                        <a:cxn ang="T99">
                                          <a:pos x="T2" y="T3"/>
                                        </a:cxn>
                                        <a:cxn ang="T100">
                                          <a:pos x="T4" y="T5"/>
                                        </a:cxn>
                                        <a:cxn ang="T101">
                                          <a:pos x="T6" y="T7"/>
                                        </a:cxn>
                                        <a:cxn ang="T102">
                                          <a:pos x="T8" y="T9"/>
                                        </a:cxn>
                                        <a:cxn ang="T103">
                                          <a:pos x="T10" y="T11"/>
                                        </a:cxn>
                                        <a:cxn ang="T104">
                                          <a:pos x="T12" y="T13"/>
                                        </a:cxn>
                                        <a:cxn ang="T105">
                                          <a:pos x="T14" y="T15"/>
                                        </a:cxn>
                                        <a:cxn ang="T106">
                                          <a:pos x="T16" y="T17"/>
                                        </a:cxn>
                                        <a:cxn ang="T107">
                                          <a:pos x="T18" y="T19"/>
                                        </a:cxn>
                                        <a:cxn ang="T108">
                                          <a:pos x="T20" y="T21"/>
                                        </a:cxn>
                                        <a:cxn ang="T109">
                                          <a:pos x="T22" y="T23"/>
                                        </a:cxn>
                                        <a:cxn ang="T110">
                                          <a:pos x="T24" y="T25"/>
                                        </a:cxn>
                                        <a:cxn ang="T111">
                                          <a:pos x="T26" y="T27"/>
                                        </a:cxn>
                                        <a:cxn ang="T112">
                                          <a:pos x="T28" y="T29"/>
                                        </a:cxn>
                                        <a:cxn ang="T113">
                                          <a:pos x="T30" y="T31"/>
                                        </a:cxn>
                                        <a:cxn ang="T114">
                                          <a:pos x="T32" y="T33"/>
                                        </a:cxn>
                                        <a:cxn ang="T115">
                                          <a:pos x="T34" y="T35"/>
                                        </a:cxn>
                                        <a:cxn ang="T116">
                                          <a:pos x="T36" y="T37"/>
                                        </a:cxn>
                                        <a:cxn ang="T117">
                                          <a:pos x="T38" y="T39"/>
                                        </a:cxn>
                                        <a:cxn ang="T118">
                                          <a:pos x="T40" y="T41"/>
                                        </a:cxn>
                                        <a:cxn ang="T119">
                                          <a:pos x="T42" y="T43"/>
                                        </a:cxn>
                                        <a:cxn ang="T120">
                                          <a:pos x="T44" y="T45"/>
                                        </a:cxn>
                                        <a:cxn ang="T121">
                                          <a:pos x="T46" y="T47"/>
                                        </a:cxn>
                                        <a:cxn ang="T122">
                                          <a:pos x="T48" y="T49"/>
                                        </a:cxn>
                                        <a:cxn ang="T123">
                                          <a:pos x="T50" y="T51"/>
                                        </a:cxn>
                                        <a:cxn ang="T124">
                                          <a:pos x="T52" y="T53"/>
                                        </a:cxn>
                                        <a:cxn ang="T125">
                                          <a:pos x="T54" y="T55"/>
                                        </a:cxn>
                                        <a:cxn ang="T126">
                                          <a:pos x="T56" y="T57"/>
                                        </a:cxn>
                                        <a:cxn ang="T127">
                                          <a:pos x="T58" y="T59"/>
                                        </a:cxn>
                                        <a:cxn ang="T128">
                                          <a:pos x="T60" y="T61"/>
                                        </a:cxn>
                                        <a:cxn ang="T129">
                                          <a:pos x="T62" y="T63"/>
                                        </a:cxn>
                                        <a:cxn ang="T130">
                                          <a:pos x="T64" y="T65"/>
                                        </a:cxn>
                                        <a:cxn ang="T131">
                                          <a:pos x="T66" y="T67"/>
                                        </a:cxn>
                                        <a:cxn ang="T132">
                                          <a:pos x="T68" y="T69"/>
                                        </a:cxn>
                                        <a:cxn ang="T133">
                                          <a:pos x="T70" y="T71"/>
                                        </a:cxn>
                                        <a:cxn ang="T134">
                                          <a:pos x="T72" y="T73"/>
                                        </a:cxn>
                                        <a:cxn ang="T135">
                                          <a:pos x="T74" y="T75"/>
                                        </a:cxn>
                                        <a:cxn ang="T136">
                                          <a:pos x="T76" y="T77"/>
                                        </a:cxn>
                                        <a:cxn ang="T137">
                                          <a:pos x="T78" y="T79"/>
                                        </a:cxn>
                                        <a:cxn ang="T138">
                                          <a:pos x="T80" y="T81"/>
                                        </a:cxn>
                                        <a:cxn ang="T139">
                                          <a:pos x="T82" y="T83"/>
                                        </a:cxn>
                                        <a:cxn ang="T140">
                                          <a:pos x="T84" y="T85"/>
                                        </a:cxn>
                                        <a:cxn ang="T141">
                                          <a:pos x="T86" y="T87"/>
                                        </a:cxn>
                                        <a:cxn ang="T142">
                                          <a:pos x="T88" y="T89"/>
                                        </a:cxn>
                                        <a:cxn ang="T143">
                                          <a:pos x="T90" y="T91"/>
                                        </a:cxn>
                                        <a:cxn ang="T144">
                                          <a:pos x="T92" y="T93"/>
                                        </a:cxn>
                                        <a:cxn ang="T145">
                                          <a:pos x="T94" y="T95"/>
                                        </a:cxn>
                                        <a:cxn ang="T146">
                                          <a:pos x="T96" y="T97"/>
                                        </a:cxn>
                                      </a:cxnLst>
                                      <a:rect l="T147" t="T148" r="T149" b="T150"/>
                                      <a:pathLst>
                                        <a:path w="244" h="362">
                                          <a:moveTo>
                                            <a:pt x="149" y="21"/>
                                          </a:moveTo>
                                          <a:lnTo>
                                            <a:pt x="144" y="23"/>
                                          </a:lnTo>
                                          <a:lnTo>
                                            <a:pt x="139" y="27"/>
                                          </a:lnTo>
                                          <a:lnTo>
                                            <a:pt x="133" y="31"/>
                                          </a:lnTo>
                                          <a:lnTo>
                                            <a:pt x="130" y="33"/>
                                          </a:lnTo>
                                          <a:lnTo>
                                            <a:pt x="135" y="23"/>
                                          </a:lnTo>
                                          <a:lnTo>
                                            <a:pt x="140" y="14"/>
                                          </a:lnTo>
                                          <a:lnTo>
                                            <a:pt x="145" y="6"/>
                                          </a:lnTo>
                                          <a:lnTo>
                                            <a:pt x="148" y="2"/>
                                          </a:lnTo>
                                          <a:lnTo>
                                            <a:pt x="150" y="0"/>
                                          </a:lnTo>
                                          <a:lnTo>
                                            <a:pt x="154" y="0"/>
                                          </a:lnTo>
                                          <a:lnTo>
                                            <a:pt x="157" y="2"/>
                                          </a:lnTo>
                                          <a:lnTo>
                                            <a:pt x="161" y="9"/>
                                          </a:lnTo>
                                          <a:lnTo>
                                            <a:pt x="165" y="15"/>
                                          </a:lnTo>
                                          <a:lnTo>
                                            <a:pt x="169" y="25"/>
                                          </a:lnTo>
                                          <a:lnTo>
                                            <a:pt x="172" y="33"/>
                                          </a:lnTo>
                                          <a:lnTo>
                                            <a:pt x="176" y="41"/>
                                          </a:lnTo>
                                          <a:lnTo>
                                            <a:pt x="179" y="50"/>
                                          </a:lnTo>
                                          <a:lnTo>
                                            <a:pt x="183" y="58"/>
                                          </a:lnTo>
                                          <a:lnTo>
                                            <a:pt x="185" y="67"/>
                                          </a:lnTo>
                                          <a:lnTo>
                                            <a:pt x="191" y="72"/>
                                          </a:lnTo>
                                          <a:lnTo>
                                            <a:pt x="196" y="80"/>
                                          </a:lnTo>
                                          <a:lnTo>
                                            <a:pt x="201" y="88"/>
                                          </a:lnTo>
                                          <a:lnTo>
                                            <a:pt x="202" y="95"/>
                                          </a:lnTo>
                                          <a:lnTo>
                                            <a:pt x="201" y="103"/>
                                          </a:lnTo>
                                          <a:lnTo>
                                            <a:pt x="200" y="114"/>
                                          </a:lnTo>
                                          <a:lnTo>
                                            <a:pt x="197" y="125"/>
                                          </a:lnTo>
                                          <a:lnTo>
                                            <a:pt x="196" y="136"/>
                                          </a:lnTo>
                                          <a:lnTo>
                                            <a:pt x="200" y="142"/>
                                          </a:lnTo>
                                          <a:lnTo>
                                            <a:pt x="204" y="148"/>
                                          </a:lnTo>
                                          <a:lnTo>
                                            <a:pt x="206" y="155"/>
                                          </a:lnTo>
                                          <a:lnTo>
                                            <a:pt x="210" y="163"/>
                                          </a:lnTo>
                                          <a:lnTo>
                                            <a:pt x="217" y="178"/>
                                          </a:lnTo>
                                          <a:lnTo>
                                            <a:pt x="222" y="188"/>
                                          </a:lnTo>
                                          <a:lnTo>
                                            <a:pt x="227" y="200"/>
                                          </a:lnTo>
                                          <a:lnTo>
                                            <a:pt x="232" y="210"/>
                                          </a:lnTo>
                                          <a:lnTo>
                                            <a:pt x="233" y="218"/>
                                          </a:lnTo>
                                          <a:lnTo>
                                            <a:pt x="236" y="229"/>
                                          </a:lnTo>
                                          <a:lnTo>
                                            <a:pt x="237" y="241"/>
                                          </a:lnTo>
                                          <a:lnTo>
                                            <a:pt x="240" y="251"/>
                                          </a:lnTo>
                                          <a:lnTo>
                                            <a:pt x="241" y="263"/>
                                          </a:lnTo>
                                          <a:lnTo>
                                            <a:pt x="243" y="276"/>
                                          </a:lnTo>
                                          <a:lnTo>
                                            <a:pt x="243" y="284"/>
                                          </a:lnTo>
                                          <a:lnTo>
                                            <a:pt x="243" y="294"/>
                                          </a:lnTo>
                                          <a:lnTo>
                                            <a:pt x="243" y="314"/>
                                          </a:lnTo>
                                          <a:lnTo>
                                            <a:pt x="244" y="337"/>
                                          </a:lnTo>
                                          <a:lnTo>
                                            <a:pt x="244" y="348"/>
                                          </a:lnTo>
                                          <a:lnTo>
                                            <a:pt x="243" y="355"/>
                                          </a:lnTo>
                                          <a:lnTo>
                                            <a:pt x="239" y="359"/>
                                          </a:lnTo>
                                          <a:lnTo>
                                            <a:pt x="232" y="362"/>
                                          </a:lnTo>
                                          <a:lnTo>
                                            <a:pt x="226" y="362"/>
                                          </a:lnTo>
                                          <a:lnTo>
                                            <a:pt x="220" y="360"/>
                                          </a:lnTo>
                                          <a:lnTo>
                                            <a:pt x="215" y="356"/>
                                          </a:lnTo>
                                          <a:lnTo>
                                            <a:pt x="205" y="349"/>
                                          </a:lnTo>
                                          <a:lnTo>
                                            <a:pt x="196" y="343"/>
                                          </a:lnTo>
                                          <a:lnTo>
                                            <a:pt x="185" y="338"/>
                                          </a:lnTo>
                                          <a:lnTo>
                                            <a:pt x="178" y="330"/>
                                          </a:lnTo>
                                          <a:lnTo>
                                            <a:pt x="165" y="317"/>
                                          </a:lnTo>
                                          <a:lnTo>
                                            <a:pt x="152" y="302"/>
                                          </a:lnTo>
                                          <a:lnTo>
                                            <a:pt x="140" y="290"/>
                                          </a:lnTo>
                                          <a:lnTo>
                                            <a:pt x="128" y="276"/>
                                          </a:lnTo>
                                          <a:lnTo>
                                            <a:pt x="114" y="256"/>
                                          </a:lnTo>
                                          <a:lnTo>
                                            <a:pt x="104" y="241"/>
                                          </a:lnTo>
                                          <a:lnTo>
                                            <a:pt x="91" y="229"/>
                                          </a:lnTo>
                                          <a:lnTo>
                                            <a:pt x="76" y="212"/>
                                          </a:lnTo>
                                          <a:lnTo>
                                            <a:pt x="62" y="196"/>
                                          </a:lnTo>
                                          <a:lnTo>
                                            <a:pt x="43" y="174"/>
                                          </a:lnTo>
                                          <a:lnTo>
                                            <a:pt x="23" y="156"/>
                                          </a:lnTo>
                                          <a:lnTo>
                                            <a:pt x="14" y="145"/>
                                          </a:lnTo>
                                          <a:lnTo>
                                            <a:pt x="8" y="137"/>
                                          </a:lnTo>
                                          <a:lnTo>
                                            <a:pt x="4" y="128"/>
                                          </a:lnTo>
                                          <a:lnTo>
                                            <a:pt x="0" y="119"/>
                                          </a:lnTo>
                                          <a:lnTo>
                                            <a:pt x="0" y="114"/>
                                          </a:lnTo>
                                          <a:lnTo>
                                            <a:pt x="2" y="110"/>
                                          </a:lnTo>
                                          <a:lnTo>
                                            <a:pt x="6" y="107"/>
                                          </a:lnTo>
                                          <a:lnTo>
                                            <a:pt x="13" y="101"/>
                                          </a:lnTo>
                                          <a:lnTo>
                                            <a:pt x="21" y="95"/>
                                          </a:lnTo>
                                          <a:lnTo>
                                            <a:pt x="28" y="90"/>
                                          </a:lnTo>
                                          <a:lnTo>
                                            <a:pt x="34" y="86"/>
                                          </a:lnTo>
                                          <a:lnTo>
                                            <a:pt x="30" y="96"/>
                                          </a:lnTo>
                                          <a:lnTo>
                                            <a:pt x="26" y="106"/>
                                          </a:lnTo>
                                          <a:lnTo>
                                            <a:pt x="22" y="114"/>
                                          </a:lnTo>
                                          <a:lnTo>
                                            <a:pt x="19" y="120"/>
                                          </a:lnTo>
                                          <a:lnTo>
                                            <a:pt x="21" y="126"/>
                                          </a:lnTo>
                                          <a:lnTo>
                                            <a:pt x="23" y="133"/>
                                          </a:lnTo>
                                          <a:lnTo>
                                            <a:pt x="27" y="142"/>
                                          </a:lnTo>
                                          <a:lnTo>
                                            <a:pt x="34" y="150"/>
                                          </a:lnTo>
                                          <a:lnTo>
                                            <a:pt x="40" y="160"/>
                                          </a:lnTo>
                                          <a:lnTo>
                                            <a:pt x="50" y="168"/>
                                          </a:lnTo>
                                          <a:lnTo>
                                            <a:pt x="61" y="178"/>
                                          </a:lnTo>
                                          <a:lnTo>
                                            <a:pt x="70" y="186"/>
                                          </a:lnTo>
                                          <a:lnTo>
                                            <a:pt x="79" y="194"/>
                                          </a:lnTo>
                                          <a:lnTo>
                                            <a:pt x="87" y="203"/>
                                          </a:lnTo>
                                          <a:lnTo>
                                            <a:pt x="96" y="211"/>
                                          </a:lnTo>
                                          <a:lnTo>
                                            <a:pt x="104" y="221"/>
                                          </a:lnTo>
                                          <a:lnTo>
                                            <a:pt x="111" y="228"/>
                                          </a:lnTo>
                                          <a:lnTo>
                                            <a:pt x="118" y="236"/>
                                          </a:lnTo>
                                          <a:lnTo>
                                            <a:pt x="124" y="246"/>
                                          </a:lnTo>
                                          <a:lnTo>
                                            <a:pt x="131" y="257"/>
                                          </a:lnTo>
                                          <a:lnTo>
                                            <a:pt x="137" y="268"/>
                                          </a:lnTo>
                                          <a:lnTo>
                                            <a:pt x="145" y="277"/>
                                          </a:lnTo>
                                          <a:lnTo>
                                            <a:pt x="153" y="286"/>
                                          </a:lnTo>
                                          <a:lnTo>
                                            <a:pt x="166" y="296"/>
                                          </a:lnTo>
                                          <a:lnTo>
                                            <a:pt x="174" y="304"/>
                                          </a:lnTo>
                                          <a:lnTo>
                                            <a:pt x="182" y="311"/>
                                          </a:lnTo>
                                          <a:lnTo>
                                            <a:pt x="185" y="318"/>
                                          </a:lnTo>
                                          <a:lnTo>
                                            <a:pt x="193" y="320"/>
                                          </a:lnTo>
                                          <a:lnTo>
                                            <a:pt x="200" y="324"/>
                                          </a:lnTo>
                                          <a:lnTo>
                                            <a:pt x="206" y="326"/>
                                          </a:lnTo>
                                          <a:lnTo>
                                            <a:pt x="213" y="329"/>
                                          </a:lnTo>
                                          <a:lnTo>
                                            <a:pt x="217" y="328"/>
                                          </a:lnTo>
                                          <a:lnTo>
                                            <a:pt x="220" y="326"/>
                                          </a:lnTo>
                                          <a:lnTo>
                                            <a:pt x="224" y="324"/>
                                          </a:lnTo>
                                          <a:lnTo>
                                            <a:pt x="227" y="319"/>
                                          </a:lnTo>
                                          <a:lnTo>
                                            <a:pt x="227" y="313"/>
                                          </a:lnTo>
                                          <a:lnTo>
                                            <a:pt x="227" y="302"/>
                                          </a:lnTo>
                                          <a:lnTo>
                                            <a:pt x="226" y="288"/>
                                          </a:lnTo>
                                          <a:lnTo>
                                            <a:pt x="224" y="275"/>
                                          </a:lnTo>
                                          <a:lnTo>
                                            <a:pt x="223" y="262"/>
                                          </a:lnTo>
                                          <a:lnTo>
                                            <a:pt x="222" y="252"/>
                                          </a:lnTo>
                                          <a:lnTo>
                                            <a:pt x="219" y="244"/>
                                          </a:lnTo>
                                          <a:lnTo>
                                            <a:pt x="218" y="232"/>
                                          </a:lnTo>
                                          <a:lnTo>
                                            <a:pt x="214" y="221"/>
                                          </a:lnTo>
                                          <a:lnTo>
                                            <a:pt x="213" y="212"/>
                                          </a:lnTo>
                                          <a:lnTo>
                                            <a:pt x="210" y="205"/>
                                          </a:lnTo>
                                          <a:lnTo>
                                            <a:pt x="206" y="197"/>
                                          </a:lnTo>
                                          <a:lnTo>
                                            <a:pt x="202" y="187"/>
                                          </a:lnTo>
                                          <a:lnTo>
                                            <a:pt x="198" y="180"/>
                                          </a:lnTo>
                                          <a:lnTo>
                                            <a:pt x="193" y="170"/>
                                          </a:lnTo>
                                          <a:lnTo>
                                            <a:pt x="189" y="161"/>
                                          </a:lnTo>
                                          <a:lnTo>
                                            <a:pt x="185" y="151"/>
                                          </a:lnTo>
                                          <a:lnTo>
                                            <a:pt x="180" y="142"/>
                                          </a:lnTo>
                                          <a:lnTo>
                                            <a:pt x="178" y="137"/>
                                          </a:lnTo>
                                          <a:lnTo>
                                            <a:pt x="176" y="133"/>
                                          </a:lnTo>
                                          <a:lnTo>
                                            <a:pt x="178" y="127"/>
                                          </a:lnTo>
                                          <a:lnTo>
                                            <a:pt x="180" y="119"/>
                                          </a:lnTo>
                                          <a:lnTo>
                                            <a:pt x="182" y="109"/>
                                          </a:lnTo>
                                          <a:lnTo>
                                            <a:pt x="183" y="103"/>
                                          </a:lnTo>
                                          <a:lnTo>
                                            <a:pt x="185" y="98"/>
                                          </a:lnTo>
                                          <a:lnTo>
                                            <a:pt x="182" y="90"/>
                                          </a:lnTo>
                                          <a:lnTo>
                                            <a:pt x="178" y="79"/>
                                          </a:lnTo>
                                          <a:lnTo>
                                            <a:pt x="174" y="67"/>
                                          </a:lnTo>
                                          <a:lnTo>
                                            <a:pt x="169" y="55"/>
                                          </a:lnTo>
                                          <a:lnTo>
                                            <a:pt x="163" y="42"/>
                                          </a:lnTo>
                                          <a:lnTo>
                                            <a:pt x="159" y="31"/>
                                          </a:lnTo>
                                          <a:lnTo>
                                            <a:pt x="156" y="23"/>
                                          </a:lnTo>
                                          <a:lnTo>
                                            <a:pt x="153" y="20"/>
                                          </a:lnTo>
                                          <a:lnTo>
                                            <a:pt x="149" y="21"/>
                                          </a:lnTo>
                                          <a:close/>
                                        </a:path>
                                      </a:pathLst>
                                    </a:custGeom>
                                    <a:solidFill>
                                      <a:srgbClr val="FF4040"/>
                                    </a:solidFill>
                                    <a:ln w="9525">
                                      <a:noFill/>
                                      <a:round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/>
                                    <a:lstStyle/>
                                    <a:p>
                                      <a:pPr>
                                        <a:defRPr/>
                                      </a:pPr>
                                      <a:endParaRPr lang="ru-RU" sz="2800">
                                        <a:solidFill>
                                          <a:srgbClr val="17375E"/>
                                        </a:solidFill>
                                        <a:latin typeface="Times New Roman" pitchFamily="18" charset="0"/>
                                        <a:ea typeface="+mn-ea"/>
                                        <a:cs typeface="+mn-cs"/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155" name="Freeform 51"/>
                                    <p:cNvSpPr>
                                      <a:spLocks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3704" y="2128"/>
                                      <a:ext cx="248" cy="232"/>
                                    </a:xfrm>
                                    <a:custGeom>
                                      <a:avLst/>
                                      <a:gdLst>
                                        <a:gd name="T0" fmla="*/ 4 w 238"/>
                                        <a:gd name="T1" fmla="*/ 101 h 232"/>
                                        <a:gd name="T2" fmla="*/ 12 w 238"/>
                                        <a:gd name="T3" fmla="*/ 84 h 232"/>
                                        <a:gd name="T4" fmla="*/ 21 w 238"/>
                                        <a:gd name="T5" fmla="*/ 72 h 232"/>
                                        <a:gd name="T6" fmla="*/ 34 w 238"/>
                                        <a:gd name="T7" fmla="*/ 57 h 232"/>
                                        <a:gd name="T8" fmla="*/ 46 w 238"/>
                                        <a:gd name="T9" fmla="*/ 40 h 232"/>
                                        <a:gd name="T10" fmla="*/ 60 w 238"/>
                                        <a:gd name="T11" fmla="*/ 26 h 232"/>
                                        <a:gd name="T12" fmla="*/ 74 w 238"/>
                                        <a:gd name="T13" fmla="*/ 14 h 232"/>
                                        <a:gd name="T14" fmla="*/ 94 w 238"/>
                                        <a:gd name="T15" fmla="*/ 5 h 232"/>
                                        <a:gd name="T16" fmla="*/ 118 w 238"/>
                                        <a:gd name="T17" fmla="*/ 0 h 232"/>
                                        <a:gd name="T18" fmla="*/ 140 w 238"/>
                                        <a:gd name="T19" fmla="*/ 2 h 232"/>
                                        <a:gd name="T20" fmla="*/ 160 w 238"/>
                                        <a:gd name="T21" fmla="*/ 5 h 232"/>
                                        <a:gd name="T22" fmla="*/ 182 w 238"/>
                                        <a:gd name="T23" fmla="*/ 14 h 232"/>
                                        <a:gd name="T24" fmla="*/ 199 w 238"/>
                                        <a:gd name="T25" fmla="*/ 23 h 232"/>
                                        <a:gd name="T26" fmla="*/ 213 w 238"/>
                                        <a:gd name="T27" fmla="*/ 39 h 232"/>
                                        <a:gd name="T28" fmla="*/ 225 w 238"/>
                                        <a:gd name="T29" fmla="*/ 56 h 232"/>
                                        <a:gd name="T30" fmla="*/ 232 w 238"/>
                                        <a:gd name="T31" fmla="*/ 74 h 232"/>
                                        <a:gd name="T32" fmla="*/ 238 w 238"/>
                                        <a:gd name="T33" fmla="*/ 94 h 232"/>
                                        <a:gd name="T34" fmla="*/ 231 w 238"/>
                                        <a:gd name="T35" fmla="*/ 86 h 232"/>
                                        <a:gd name="T36" fmla="*/ 222 w 238"/>
                                        <a:gd name="T37" fmla="*/ 66 h 232"/>
                                        <a:gd name="T38" fmla="*/ 213 w 238"/>
                                        <a:gd name="T39" fmla="*/ 52 h 232"/>
                                        <a:gd name="T40" fmla="*/ 201 w 238"/>
                                        <a:gd name="T41" fmla="*/ 36 h 232"/>
                                        <a:gd name="T42" fmla="*/ 190 w 238"/>
                                        <a:gd name="T43" fmla="*/ 27 h 232"/>
                                        <a:gd name="T44" fmla="*/ 177 w 238"/>
                                        <a:gd name="T45" fmla="*/ 21 h 232"/>
                                        <a:gd name="T46" fmla="*/ 162 w 238"/>
                                        <a:gd name="T47" fmla="*/ 16 h 232"/>
                                        <a:gd name="T48" fmla="*/ 144 w 238"/>
                                        <a:gd name="T49" fmla="*/ 11 h 232"/>
                                        <a:gd name="T50" fmla="*/ 127 w 238"/>
                                        <a:gd name="T51" fmla="*/ 10 h 232"/>
                                        <a:gd name="T52" fmla="*/ 110 w 238"/>
                                        <a:gd name="T53" fmla="*/ 12 h 232"/>
                                        <a:gd name="T54" fmla="*/ 95 w 238"/>
                                        <a:gd name="T55" fmla="*/ 16 h 232"/>
                                        <a:gd name="T56" fmla="*/ 78 w 238"/>
                                        <a:gd name="T57" fmla="*/ 26 h 232"/>
                                        <a:gd name="T58" fmla="*/ 66 w 238"/>
                                        <a:gd name="T59" fmla="*/ 34 h 232"/>
                                        <a:gd name="T60" fmla="*/ 51 w 238"/>
                                        <a:gd name="T61" fmla="*/ 50 h 232"/>
                                        <a:gd name="T62" fmla="*/ 36 w 238"/>
                                        <a:gd name="T63" fmla="*/ 68 h 232"/>
                                        <a:gd name="T64" fmla="*/ 23 w 238"/>
                                        <a:gd name="T65" fmla="*/ 87 h 232"/>
                                        <a:gd name="T66" fmla="*/ 18 w 238"/>
                                        <a:gd name="T67" fmla="*/ 100 h 232"/>
                                        <a:gd name="T68" fmla="*/ 13 w 238"/>
                                        <a:gd name="T69" fmla="*/ 112 h 232"/>
                                        <a:gd name="T70" fmla="*/ 14 w 238"/>
                                        <a:gd name="T71" fmla="*/ 131 h 232"/>
                                        <a:gd name="T72" fmla="*/ 20 w 238"/>
                                        <a:gd name="T73" fmla="*/ 146 h 232"/>
                                        <a:gd name="T74" fmla="*/ 26 w 238"/>
                                        <a:gd name="T75" fmla="*/ 161 h 232"/>
                                        <a:gd name="T76" fmla="*/ 40 w 238"/>
                                        <a:gd name="T77" fmla="*/ 181 h 232"/>
                                        <a:gd name="T78" fmla="*/ 55 w 238"/>
                                        <a:gd name="T79" fmla="*/ 199 h 232"/>
                                        <a:gd name="T80" fmla="*/ 64 w 238"/>
                                        <a:gd name="T81" fmla="*/ 212 h 232"/>
                                        <a:gd name="T82" fmla="*/ 70 w 238"/>
                                        <a:gd name="T83" fmla="*/ 219 h 232"/>
                                        <a:gd name="T84" fmla="*/ 82 w 238"/>
                                        <a:gd name="T85" fmla="*/ 221 h 232"/>
                                        <a:gd name="T86" fmla="*/ 94 w 238"/>
                                        <a:gd name="T87" fmla="*/ 227 h 232"/>
                                        <a:gd name="T88" fmla="*/ 92 w 238"/>
                                        <a:gd name="T89" fmla="*/ 231 h 232"/>
                                        <a:gd name="T90" fmla="*/ 77 w 238"/>
                                        <a:gd name="T91" fmla="*/ 232 h 232"/>
                                        <a:gd name="T92" fmla="*/ 66 w 238"/>
                                        <a:gd name="T93" fmla="*/ 229 h 232"/>
                                        <a:gd name="T94" fmla="*/ 56 w 238"/>
                                        <a:gd name="T95" fmla="*/ 221 h 232"/>
                                        <a:gd name="T96" fmla="*/ 47 w 238"/>
                                        <a:gd name="T97" fmla="*/ 207 h 232"/>
                                        <a:gd name="T98" fmla="*/ 35 w 238"/>
                                        <a:gd name="T99" fmla="*/ 191 h 232"/>
                                        <a:gd name="T100" fmla="*/ 22 w 238"/>
                                        <a:gd name="T101" fmla="*/ 174 h 232"/>
                                        <a:gd name="T102" fmla="*/ 12 w 238"/>
                                        <a:gd name="T103" fmla="*/ 164 h 232"/>
                                        <a:gd name="T104" fmla="*/ 7 w 238"/>
                                        <a:gd name="T105" fmla="*/ 148 h 232"/>
                                        <a:gd name="T106" fmla="*/ 1 w 238"/>
                                        <a:gd name="T107" fmla="*/ 129 h 232"/>
                                        <a:gd name="T108" fmla="*/ 0 w 238"/>
                                        <a:gd name="T109" fmla="*/ 111 h 232"/>
                                        <a:gd name="T110" fmla="*/ 0 60000 65536"/>
                                        <a:gd name="T111" fmla="*/ 0 60000 65536"/>
                                        <a:gd name="T112" fmla="*/ 0 60000 65536"/>
                                        <a:gd name="T113" fmla="*/ 0 60000 65536"/>
                                        <a:gd name="T114" fmla="*/ 0 60000 65536"/>
                                        <a:gd name="T115" fmla="*/ 0 60000 65536"/>
                                        <a:gd name="T116" fmla="*/ 0 60000 65536"/>
                                        <a:gd name="T117" fmla="*/ 0 60000 65536"/>
                                        <a:gd name="T118" fmla="*/ 0 60000 65536"/>
                                        <a:gd name="T119" fmla="*/ 0 60000 65536"/>
                                        <a:gd name="T120" fmla="*/ 0 60000 65536"/>
                                        <a:gd name="T121" fmla="*/ 0 60000 65536"/>
                                        <a:gd name="T122" fmla="*/ 0 60000 65536"/>
                                        <a:gd name="T123" fmla="*/ 0 60000 65536"/>
                                        <a:gd name="T124" fmla="*/ 0 60000 65536"/>
                                        <a:gd name="T125" fmla="*/ 0 60000 65536"/>
                                        <a:gd name="T126" fmla="*/ 0 60000 65536"/>
                                        <a:gd name="T127" fmla="*/ 0 60000 65536"/>
                                        <a:gd name="T128" fmla="*/ 0 60000 65536"/>
                                        <a:gd name="T129" fmla="*/ 0 60000 65536"/>
                                        <a:gd name="T130" fmla="*/ 0 60000 65536"/>
                                        <a:gd name="T131" fmla="*/ 0 60000 65536"/>
                                        <a:gd name="T132" fmla="*/ 0 60000 65536"/>
                                        <a:gd name="T133" fmla="*/ 0 60000 65536"/>
                                        <a:gd name="T134" fmla="*/ 0 60000 65536"/>
                                        <a:gd name="T135" fmla="*/ 0 60000 65536"/>
                                        <a:gd name="T136" fmla="*/ 0 60000 65536"/>
                                        <a:gd name="T137" fmla="*/ 0 60000 65536"/>
                                        <a:gd name="T138" fmla="*/ 0 60000 65536"/>
                                        <a:gd name="T139" fmla="*/ 0 60000 65536"/>
                                        <a:gd name="T140" fmla="*/ 0 60000 65536"/>
                                        <a:gd name="T141" fmla="*/ 0 60000 65536"/>
                                        <a:gd name="T142" fmla="*/ 0 60000 65536"/>
                                        <a:gd name="T143" fmla="*/ 0 60000 65536"/>
                                        <a:gd name="T144" fmla="*/ 0 60000 65536"/>
                                        <a:gd name="T145" fmla="*/ 0 60000 65536"/>
                                        <a:gd name="T146" fmla="*/ 0 60000 65536"/>
                                        <a:gd name="T147" fmla="*/ 0 60000 65536"/>
                                        <a:gd name="T148" fmla="*/ 0 60000 65536"/>
                                        <a:gd name="T149" fmla="*/ 0 60000 65536"/>
                                        <a:gd name="T150" fmla="*/ 0 60000 65536"/>
                                        <a:gd name="T151" fmla="*/ 0 60000 65536"/>
                                        <a:gd name="T152" fmla="*/ 0 60000 65536"/>
                                        <a:gd name="T153" fmla="*/ 0 60000 65536"/>
                                        <a:gd name="T154" fmla="*/ 0 60000 65536"/>
                                        <a:gd name="T155" fmla="*/ 0 60000 65536"/>
                                        <a:gd name="T156" fmla="*/ 0 60000 65536"/>
                                        <a:gd name="T157" fmla="*/ 0 60000 65536"/>
                                        <a:gd name="T158" fmla="*/ 0 60000 65536"/>
                                        <a:gd name="T159" fmla="*/ 0 60000 65536"/>
                                        <a:gd name="T160" fmla="*/ 0 60000 65536"/>
                                        <a:gd name="T161" fmla="*/ 0 60000 65536"/>
                                        <a:gd name="T162" fmla="*/ 0 60000 65536"/>
                                        <a:gd name="T163" fmla="*/ 0 60000 65536"/>
                                        <a:gd name="T164" fmla="*/ 0 60000 65536"/>
                                        <a:gd name="T165" fmla="*/ 0 w 238"/>
                                        <a:gd name="T166" fmla="*/ 0 h 232"/>
                                        <a:gd name="T167" fmla="*/ 238 w 238"/>
                                        <a:gd name="T168" fmla="*/ 232 h 232"/>
                                      </a:gdLst>
                                      <a:ahLst/>
                                      <a:cxnLst>
                                        <a:cxn ang="T110">
                                          <a:pos x="T0" y="T1"/>
                                        </a:cxn>
                                        <a:cxn ang="T111">
                                          <a:pos x="T2" y="T3"/>
                                        </a:cxn>
                                        <a:cxn ang="T112">
                                          <a:pos x="T4" y="T5"/>
                                        </a:cxn>
                                        <a:cxn ang="T113">
                                          <a:pos x="T6" y="T7"/>
                                        </a:cxn>
                                        <a:cxn ang="T114">
                                          <a:pos x="T8" y="T9"/>
                                        </a:cxn>
                                        <a:cxn ang="T115">
                                          <a:pos x="T10" y="T11"/>
                                        </a:cxn>
                                        <a:cxn ang="T116">
                                          <a:pos x="T12" y="T13"/>
                                        </a:cxn>
                                        <a:cxn ang="T117">
                                          <a:pos x="T14" y="T15"/>
                                        </a:cxn>
                                        <a:cxn ang="T118">
                                          <a:pos x="T16" y="T17"/>
                                        </a:cxn>
                                        <a:cxn ang="T119">
                                          <a:pos x="T18" y="T19"/>
                                        </a:cxn>
                                        <a:cxn ang="T120">
                                          <a:pos x="T20" y="T21"/>
                                        </a:cxn>
                                        <a:cxn ang="T121">
                                          <a:pos x="T22" y="T23"/>
                                        </a:cxn>
                                        <a:cxn ang="T122">
                                          <a:pos x="T24" y="T25"/>
                                        </a:cxn>
                                        <a:cxn ang="T123">
                                          <a:pos x="T26" y="T27"/>
                                        </a:cxn>
                                        <a:cxn ang="T124">
                                          <a:pos x="T28" y="T29"/>
                                        </a:cxn>
                                        <a:cxn ang="T125">
                                          <a:pos x="T30" y="T31"/>
                                        </a:cxn>
                                        <a:cxn ang="T126">
                                          <a:pos x="T32" y="T33"/>
                                        </a:cxn>
                                        <a:cxn ang="T127">
                                          <a:pos x="T34" y="T35"/>
                                        </a:cxn>
                                        <a:cxn ang="T128">
                                          <a:pos x="T36" y="T37"/>
                                        </a:cxn>
                                        <a:cxn ang="T129">
                                          <a:pos x="T38" y="T39"/>
                                        </a:cxn>
                                        <a:cxn ang="T130">
                                          <a:pos x="T40" y="T41"/>
                                        </a:cxn>
                                        <a:cxn ang="T131">
                                          <a:pos x="T42" y="T43"/>
                                        </a:cxn>
                                        <a:cxn ang="T132">
                                          <a:pos x="T44" y="T45"/>
                                        </a:cxn>
                                        <a:cxn ang="T133">
                                          <a:pos x="T46" y="T47"/>
                                        </a:cxn>
                                        <a:cxn ang="T134">
                                          <a:pos x="T48" y="T49"/>
                                        </a:cxn>
                                        <a:cxn ang="T135">
                                          <a:pos x="T50" y="T51"/>
                                        </a:cxn>
                                        <a:cxn ang="T136">
                                          <a:pos x="T52" y="T53"/>
                                        </a:cxn>
                                        <a:cxn ang="T137">
                                          <a:pos x="T54" y="T55"/>
                                        </a:cxn>
                                        <a:cxn ang="T138">
                                          <a:pos x="T56" y="T57"/>
                                        </a:cxn>
                                        <a:cxn ang="T139">
                                          <a:pos x="T58" y="T59"/>
                                        </a:cxn>
                                        <a:cxn ang="T140">
                                          <a:pos x="T60" y="T61"/>
                                        </a:cxn>
                                        <a:cxn ang="T141">
                                          <a:pos x="T62" y="T63"/>
                                        </a:cxn>
                                        <a:cxn ang="T142">
                                          <a:pos x="T64" y="T65"/>
                                        </a:cxn>
                                        <a:cxn ang="T143">
                                          <a:pos x="T66" y="T67"/>
                                        </a:cxn>
                                        <a:cxn ang="T144">
                                          <a:pos x="T68" y="T69"/>
                                        </a:cxn>
                                        <a:cxn ang="T145">
                                          <a:pos x="T70" y="T71"/>
                                        </a:cxn>
                                        <a:cxn ang="T146">
                                          <a:pos x="T72" y="T73"/>
                                        </a:cxn>
                                        <a:cxn ang="T147">
                                          <a:pos x="T74" y="T75"/>
                                        </a:cxn>
                                        <a:cxn ang="T148">
                                          <a:pos x="T76" y="T77"/>
                                        </a:cxn>
                                        <a:cxn ang="T149">
                                          <a:pos x="T78" y="T79"/>
                                        </a:cxn>
                                        <a:cxn ang="T150">
                                          <a:pos x="T80" y="T81"/>
                                        </a:cxn>
                                        <a:cxn ang="T151">
                                          <a:pos x="T82" y="T83"/>
                                        </a:cxn>
                                        <a:cxn ang="T152">
                                          <a:pos x="T84" y="T85"/>
                                        </a:cxn>
                                        <a:cxn ang="T153">
                                          <a:pos x="T86" y="T87"/>
                                        </a:cxn>
                                        <a:cxn ang="T154">
                                          <a:pos x="T88" y="T89"/>
                                        </a:cxn>
                                        <a:cxn ang="T155">
                                          <a:pos x="T90" y="T91"/>
                                        </a:cxn>
                                        <a:cxn ang="T156">
                                          <a:pos x="T92" y="T93"/>
                                        </a:cxn>
                                        <a:cxn ang="T157">
                                          <a:pos x="T94" y="T95"/>
                                        </a:cxn>
                                        <a:cxn ang="T158">
                                          <a:pos x="T96" y="T97"/>
                                        </a:cxn>
                                        <a:cxn ang="T159">
                                          <a:pos x="T98" y="T99"/>
                                        </a:cxn>
                                        <a:cxn ang="T160">
                                          <a:pos x="T100" y="T101"/>
                                        </a:cxn>
                                        <a:cxn ang="T161">
                                          <a:pos x="T102" y="T103"/>
                                        </a:cxn>
                                        <a:cxn ang="T162">
                                          <a:pos x="T104" y="T105"/>
                                        </a:cxn>
                                        <a:cxn ang="T163">
                                          <a:pos x="T106" y="T107"/>
                                        </a:cxn>
                                        <a:cxn ang="T164">
                                          <a:pos x="T108" y="T109"/>
                                        </a:cxn>
                                      </a:cxnLst>
                                      <a:rect l="T165" t="T166" r="T167" b="T168"/>
                                      <a:pathLst>
                                        <a:path w="238" h="232">
                                          <a:moveTo>
                                            <a:pt x="0" y="111"/>
                                          </a:moveTo>
                                          <a:lnTo>
                                            <a:pt x="4" y="101"/>
                                          </a:lnTo>
                                          <a:lnTo>
                                            <a:pt x="7" y="93"/>
                                          </a:lnTo>
                                          <a:lnTo>
                                            <a:pt x="12" y="84"/>
                                          </a:lnTo>
                                          <a:lnTo>
                                            <a:pt x="16" y="78"/>
                                          </a:lnTo>
                                          <a:lnTo>
                                            <a:pt x="21" y="72"/>
                                          </a:lnTo>
                                          <a:lnTo>
                                            <a:pt x="27" y="65"/>
                                          </a:lnTo>
                                          <a:lnTo>
                                            <a:pt x="34" y="57"/>
                                          </a:lnTo>
                                          <a:lnTo>
                                            <a:pt x="40" y="47"/>
                                          </a:lnTo>
                                          <a:lnTo>
                                            <a:pt x="46" y="40"/>
                                          </a:lnTo>
                                          <a:lnTo>
                                            <a:pt x="52" y="33"/>
                                          </a:lnTo>
                                          <a:lnTo>
                                            <a:pt x="60" y="26"/>
                                          </a:lnTo>
                                          <a:lnTo>
                                            <a:pt x="66" y="20"/>
                                          </a:lnTo>
                                          <a:lnTo>
                                            <a:pt x="74" y="14"/>
                                          </a:lnTo>
                                          <a:lnTo>
                                            <a:pt x="83" y="9"/>
                                          </a:lnTo>
                                          <a:lnTo>
                                            <a:pt x="94" y="5"/>
                                          </a:lnTo>
                                          <a:lnTo>
                                            <a:pt x="105" y="2"/>
                                          </a:lnTo>
                                          <a:lnTo>
                                            <a:pt x="118" y="0"/>
                                          </a:lnTo>
                                          <a:lnTo>
                                            <a:pt x="130" y="0"/>
                                          </a:lnTo>
                                          <a:lnTo>
                                            <a:pt x="140" y="2"/>
                                          </a:lnTo>
                                          <a:lnTo>
                                            <a:pt x="151" y="3"/>
                                          </a:lnTo>
                                          <a:lnTo>
                                            <a:pt x="160" y="5"/>
                                          </a:lnTo>
                                          <a:lnTo>
                                            <a:pt x="171" y="8"/>
                                          </a:lnTo>
                                          <a:lnTo>
                                            <a:pt x="182" y="14"/>
                                          </a:lnTo>
                                          <a:lnTo>
                                            <a:pt x="190" y="18"/>
                                          </a:lnTo>
                                          <a:lnTo>
                                            <a:pt x="199" y="23"/>
                                          </a:lnTo>
                                          <a:lnTo>
                                            <a:pt x="205" y="30"/>
                                          </a:lnTo>
                                          <a:lnTo>
                                            <a:pt x="213" y="39"/>
                                          </a:lnTo>
                                          <a:lnTo>
                                            <a:pt x="218" y="46"/>
                                          </a:lnTo>
                                          <a:lnTo>
                                            <a:pt x="225" y="56"/>
                                          </a:lnTo>
                                          <a:lnTo>
                                            <a:pt x="230" y="64"/>
                                          </a:lnTo>
                                          <a:lnTo>
                                            <a:pt x="232" y="74"/>
                                          </a:lnTo>
                                          <a:lnTo>
                                            <a:pt x="235" y="84"/>
                                          </a:lnTo>
                                          <a:lnTo>
                                            <a:pt x="238" y="94"/>
                                          </a:lnTo>
                                          <a:lnTo>
                                            <a:pt x="238" y="102"/>
                                          </a:lnTo>
                                          <a:lnTo>
                                            <a:pt x="231" y="86"/>
                                          </a:lnTo>
                                          <a:lnTo>
                                            <a:pt x="227" y="77"/>
                                          </a:lnTo>
                                          <a:lnTo>
                                            <a:pt x="222" y="66"/>
                                          </a:lnTo>
                                          <a:lnTo>
                                            <a:pt x="218" y="58"/>
                                          </a:lnTo>
                                          <a:lnTo>
                                            <a:pt x="213" y="52"/>
                                          </a:lnTo>
                                          <a:lnTo>
                                            <a:pt x="208" y="44"/>
                                          </a:lnTo>
                                          <a:lnTo>
                                            <a:pt x="201" y="36"/>
                                          </a:lnTo>
                                          <a:lnTo>
                                            <a:pt x="196" y="30"/>
                                          </a:lnTo>
                                          <a:lnTo>
                                            <a:pt x="190" y="27"/>
                                          </a:lnTo>
                                          <a:lnTo>
                                            <a:pt x="183" y="24"/>
                                          </a:lnTo>
                                          <a:lnTo>
                                            <a:pt x="177" y="21"/>
                                          </a:lnTo>
                                          <a:lnTo>
                                            <a:pt x="169" y="18"/>
                                          </a:lnTo>
                                          <a:lnTo>
                                            <a:pt x="162" y="16"/>
                                          </a:lnTo>
                                          <a:lnTo>
                                            <a:pt x="153" y="14"/>
                                          </a:lnTo>
                                          <a:lnTo>
                                            <a:pt x="144" y="11"/>
                                          </a:lnTo>
                                          <a:lnTo>
                                            <a:pt x="135" y="10"/>
                                          </a:lnTo>
                                          <a:lnTo>
                                            <a:pt x="127" y="10"/>
                                          </a:lnTo>
                                          <a:lnTo>
                                            <a:pt x="121" y="10"/>
                                          </a:lnTo>
                                          <a:lnTo>
                                            <a:pt x="110" y="12"/>
                                          </a:lnTo>
                                          <a:lnTo>
                                            <a:pt x="101" y="15"/>
                                          </a:lnTo>
                                          <a:lnTo>
                                            <a:pt x="95" y="16"/>
                                          </a:lnTo>
                                          <a:lnTo>
                                            <a:pt x="87" y="21"/>
                                          </a:lnTo>
                                          <a:lnTo>
                                            <a:pt x="78" y="26"/>
                                          </a:lnTo>
                                          <a:lnTo>
                                            <a:pt x="73" y="28"/>
                                          </a:lnTo>
                                          <a:lnTo>
                                            <a:pt x="66" y="34"/>
                                          </a:lnTo>
                                          <a:lnTo>
                                            <a:pt x="58" y="41"/>
                                          </a:lnTo>
                                          <a:lnTo>
                                            <a:pt x="51" y="50"/>
                                          </a:lnTo>
                                          <a:lnTo>
                                            <a:pt x="43" y="58"/>
                                          </a:lnTo>
                                          <a:lnTo>
                                            <a:pt x="36" y="68"/>
                                          </a:lnTo>
                                          <a:lnTo>
                                            <a:pt x="30" y="77"/>
                                          </a:lnTo>
                                          <a:lnTo>
                                            <a:pt x="23" y="87"/>
                                          </a:lnTo>
                                          <a:lnTo>
                                            <a:pt x="20" y="93"/>
                                          </a:lnTo>
                                          <a:lnTo>
                                            <a:pt x="18" y="100"/>
                                          </a:lnTo>
                                          <a:lnTo>
                                            <a:pt x="16" y="107"/>
                                          </a:lnTo>
                                          <a:lnTo>
                                            <a:pt x="13" y="112"/>
                                          </a:lnTo>
                                          <a:lnTo>
                                            <a:pt x="14" y="123"/>
                                          </a:lnTo>
                                          <a:lnTo>
                                            <a:pt x="14" y="131"/>
                                          </a:lnTo>
                                          <a:lnTo>
                                            <a:pt x="17" y="138"/>
                                          </a:lnTo>
                                          <a:lnTo>
                                            <a:pt x="20" y="146"/>
                                          </a:lnTo>
                                          <a:lnTo>
                                            <a:pt x="22" y="154"/>
                                          </a:lnTo>
                                          <a:lnTo>
                                            <a:pt x="26" y="161"/>
                                          </a:lnTo>
                                          <a:lnTo>
                                            <a:pt x="33" y="171"/>
                                          </a:lnTo>
                                          <a:lnTo>
                                            <a:pt x="40" y="181"/>
                                          </a:lnTo>
                                          <a:lnTo>
                                            <a:pt x="48" y="190"/>
                                          </a:lnTo>
                                          <a:lnTo>
                                            <a:pt x="55" y="199"/>
                                          </a:lnTo>
                                          <a:lnTo>
                                            <a:pt x="60" y="206"/>
                                          </a:lnTo>
                                          <a:lnTo>
                                            <a:pt x="64" y="212"/>
                                          </a:lnTo>
                                          <a:lnTo>
                                            <a:pt x="66" y="217"/>
                                          </a:lnTo>
                                          <a:lnTo>
                                            <a:pt x="70" y="219"/>
                                          </a:lnTo>
                                          <a:lnTo>
                                            <a:pt x="75" y="220"/>
                                          </a:lnTo>
                                          <a:lnTo>
                                            <a:pt x="82" y="221"/>
                                          </a:lnTo>
                                          <a:lnTo>
                                            <a:pt x="88" y="224"/>
                                          </a:lnTo>
                                          <a:lnTo>
                                            <a:pt x="94" y="227"/>
                                          </a:lnTo>
                                          <a:lnTo>
                                            <a:pt x="97" y="230"/>
                                          </a:lnTo>
                                          <a:lnTo>
                                            <a:pt x="92" y="231"/>
                                          </a:lnTo>
                                          <a:lnTo>
                                            <a:pt x="84" y="232"/>
                                          </a:lnTo>
                                          <a:lnTo>
                                            <a:pt x="77" y="232"/>
                                          </a:lnTo>
                                          <a:lnTo>
                                            <a:pt x="71" y="231"/>
                                          </a:lnTo>
                                          <a:lnTo>
                                            <a:pt x="66" y="229"/>
                                          </a:lnTo>
                                          <a:lnTo>
                                            <a:pt x="58" y="225"/>
                                          </a:lnTo>
                                          <a:lnTo>
                                            <a:pt x="56" y="221"/>
                                          </a:lnTo>
                                          <a:lnTo>
                                            <a:pt x="51" y="214"/>
                                          </a:lnTo>
                                          <a:lnTo>
                                            <a:pt x="47" y="207"/>
                                          </a:lnTo>
                                          <a:lnTo>
                                            <a:pt x="43" y="200"/>
                                          </a:lnTo>
                                          <a:lnTo>
                                            <a:pt x="35" y="191"/>
                                          </a:lnTo>
                                          <a:lnTo>
                                            <a:pt x="30" y="184"/>
                                          </a:lnTo>
                                          <a:lnTo>
                                            <a:pt x="22" y="174"/>
                                          </a:lnTo>
                                          <a:lnTo>
                                            <a:pt x="16" y="168"/>
                                          </a:lnTo>
                                          <a:lnTo>
                                            <a:pt x="12" y="164"/>
                                          </a:lnTo>
                                          <a:lnTo>
                                            <a:pt x="9" y="158"/>
                                          </a:lnTo>
                                          <a:lnTo>
                                            <a:pt x="7" y="148"/>
                                          </a:lnTo>
                                          <a:lnTo>
                                            <a:pt x="3" y="138"/>
                                          </a:lnTo>
                                          <a:lnTo>
                                            <a:pt x="1" y="129"/>
                                          </a:lnTo>
                                          <a:lnTo>
                                            <a:pt x="0" y="118"/>
                                          </a:lnTo>
                                          <a:lnTo>
                                            <a:pt x="0" y="111"/>
                                          </a:lnTo>
                                          <a:close/>
                                        </a:path>
                                      </a:pathLst>
                                    </a:custGeom>
                                    <a:solidFill>
                                      <a:srgbClr val="FF4040"/>
                                    </a:solidFill>
                                    <a:ln w="9525">
                                      <a:noFill/>
                                      <a:round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/>
                                    <a:lstStyle/>
                                    <a:p>
                                      <a:pPr>
                                        <a:defRPr/>
                                      </a:pPr>
                                      <a:endParaRPr lang="ru-RU" sz="2800">
                                        <a:solidFill>
                                          <a:srgbClr val="17375E"/>
                                        </a:solidFill>
                                        <a:latin typeface="Times New Roman" pitchFamily="18" charset="0"/>
                                        <a:ea typeface="+mn-ea"/>
                                        <a:cs typeface="+mn-cs"/>
                                      </a:endParaRPr>
                                    </a:p>
                                  </p:txBody>
                                </p:sp>
                              </p:grpSp>
                            </p:grpSp>
                            <p:sp>
                              <p:nvSpPr>
                                <p:cNvPr id="151" name="Freeform 52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3879" y="2336"/>
                                  <a:ext cx="146" cy="207"/>
                                </a:xfrm>
                                <a:custGeom>
                                  <a:avLst/>
                                  <a:gdLst>
                                    <a:gd name="T0" fmla="*/ 37 w 142"/>
                                    <a:gd name="T1" fmla="*/ 28 h 207"/>
                                    <a:gd name="T2" fmla="*/ 48 w 142"/>
                                    <a:gd name="T3" fmla="*/ 21 h 207"/>
                                    <a:gd name="T4" fmla="*/ 55 w 142"/>
                                    <a:gd name="T5" fmla="*/ 13 h 207"/>
                                    <a:gd name="T6" fmla="*/ 65 w 142"/>
                                    <a:gd name="T7" fmla="*/ 6 h 207"/>
                                    <a:gd name="T8" fmla="*/ 72 w 142"/>
                                    <a:gd name="T9" fmla="*/ 3 h 207"/>
                                    <a:gd name="T10" fmla="*/ 79 w 142"/>
                                    <a:gd name="T11" fmla="*/ 0 h 207"/>
                                    <a:gd name="T12" fmla="*/ 84 w 142"/>
                                    <a:gd name="T13" fmla="*/ 3 h 207"/>
                                    <a:gd name="T14" fmla="*/ 88 w 142"/>
                                    <a:gd name="T15" fmla="*/ 6 h 207"/>
                                    <a:gd name="T16" fmla="*/ 91 w 142"/>
                                    <a:gd name="T17" fmla="*/ 13 h 207"/>
                                    <a:gd name="T18" fmla="*/ 94 w 142"/>
                                    <a:gd name="T19" fmla="*/ 27 h 207"/>
                                    <a:gd name="T20" fmla="*/ 96 w 142"/>
                                    <a:gd name="T21" fmla="*/ 40 h 207"/>
                                    <a:gd name="T22" fmla="*/ 96 w 142"/>
                                    <a:gd name="T23" fmla="*/ 54 h 207"/>
                                    <a:gd name="T24" fmla="*/ 98 w 142"/>
                                    <a:gd name="T25" fmla="*/ 69 h 207"/>
                                    <a:gd name="T26" fmla="*/ 104 w 142"/>
                                    <a:gd name="T27" fmla="*/ 82 h 207"/>
                                    <a:gd name="T28" fmla="*/ 110 w 142"/>
                                    <a:gd name="T29" fmla="*/ 99 h 207"/>
                                    <a:gd name="T30" fmla="*/ 117 w 142"/>
                                    <a:gd name="T31" fmla="*/ 114 h 207"/>
                                    <a:gd name="T32" fmla="*/ 124 w 142"/>
                                    <a:gd name="T33" fmla="*/ 131 h 207"/>
                                    <a:gd name="T34" fmla="*/ 133 w 142"/>
                                    <a:gd name="T35" fmla="*/ 151 h 207"/>
                                    <a:gd name="T36" fmla="*/ 140 w 142"/>
                                    <a:gd name="T37" fmla="*/ 168 h 207"/>
                                    <a:gd name="T38" fmla="*/ 142 w 142"/>
                                    <a:gd name="T39" fmla="*/ 179 h 207"/>
                                    <a:gd name="T40" fmla="*/ 142 w 142"/>
                                    <a:gd name="T41" fmla="*/ 189 h 207"/>
                                    <a:gd name="T42" fmla="*/ 140 w 142"/>
                                    <a:gd name="T43" fmla="*/ 197 h 207"/>
                                    <a:gd name="T44" fmla="*/ 136 w 142"/>
                                    <a:gd name="T45" fmla="*/ 203 h 207"/>
                                    <a:gd name="T46" fmla="*/ 128 w 142"/>
                                    <a:gd name="T47" fmla="*/ 207 h 207"/>
                                    <a:gd name="T48" fmla="*/ 119 w 142"/>
                                    <a:gd name="T49" fmla="*/ 205 h 207"/>
                                    <a:gd name="T50" fmla="*/ 109 w 142"/>
                                    <a:gd name="T51" fmla="*/ 202 h 207"/>
                                    <a:gd name="T52" fmla="*/ 100 w 142"/>
                                    <a:gd name="T53" fmla="*/ 192 h 207"/>
                                    <a:gd name="T54" fmla="*/ 91 w 142"/>
                                    <a:gd name="T55" fmla="*/ 184 h 207"/>
                                    <a:gd name="T56" fmla="*/ 83 w 142"/>
                                    <a:gd name="T57" fmla="*/ 172 h 207"/>
                                    <a:gd name="T58" fmla="*/ 72 w 142"/>
                                    <a:gd name="T59" fmla="*/ 156 h 207"/>
                                    <a:gd name="T60" fmla="*/ 65 w 142"/>
                                    <a:gd name="T61" fmla="*/ 143 h 207"/>
                                    <a:gd name="T62" fmla="*/ 53 w 142"/>
                                    <a:gd name="T63" fmla="*/ 131 h 207"/>
                                    <a:gd name="T64" fmla="*/ 41 w 142"/>
                                    <a:gd name="T65" fmla="*/ 119 h 207"/>
                                    <a:gd name="T66" fmla="*/ 32 w 142"/>
                                    <a:gd name="T67" fmla="*/ 107 h 207"/>
                                    <a:gd name="T68" fmla="*/ 23 w 142"/>
                                    <a:gd name="T69" fmla="*/ 91 h 207"/>
                                    <a:gd name="T70" fmla="*/ 13 w 142"/>
                                    <a:gd name="T71" fmla="*/ 77 h 207"/>
                                    <a:gd name="T72" fmla="*/ 6 w 142"/>
                                    <a:gd name="T73" fmla="*/ 67 h 207"/>
                                    <a:gd name="T74" fmla="*/ 1 w 142"/>
                                    <a:gd name="T75" fmla="*/ 60 h 207"/>
                                    <a:gd name="T76" fmla="*/ 0 w 142"/>
                                    <a:gd name="T77" fmla="*/ 52 h 207"/>
                                    <a:gd name="T78" fmla="*/ 1 w 142"/>
                                    <a:gd name="T79" fmla="*/ 43 h 207"/>
                                    <a:gd name="T80" fmla="*/ 6 w 142"/>
                                    <a:gd name="T81" fmla="*/ 36 h 207"/>
                                    <a:gd name="T82" fmla="*/ 13 w 142"/>
                                    <a:gd name="T83" fmla="*/ 34 h 207"/>
                                    <a:gd name="T84" fmla="*/ 20 w 142"/>
                                    <a:gd name="T85" fmla="*/ 31 h 207"/>
                                    <a:gd name="T86" fmla="*/ 30 w 142"/>
                                    <a:gd name="T87" fmla="*/ 29 h 207"/>
                                    <a:gd name="T88" fmla="*/ 37 w 142"/>
                                    <a:gd name="T89" fmla="*/ 28 h 207"/>
                                    <a:gd name="T90" fmla="*/ 0 60000 65536"/>
                                    <a:gd name="T91" fmla="*/ 0 60000 65536"/>
                                    <a:gd name="T92" fmla="*/ 0 60000 65536"/>
                                    <a:gd name="T93" fmla="*/ 0 60000 65536"/>
                                    <a:gd name="T94" fmla="*/ 0 60000 65536"/>
                                    <a:gd name="T95" fmla="*/ 0 60000 65536"/>
                                    <a:gd name="T96" fmla="*/ 0 60000 65536"/>
                                    <a:gd name="T97" fmla="*/ 0 60000 65536"/>
                                    <a:gd name="T98" fmla="*/ 0 60000 65536"/>
                                    <a:gd name="T99" fmla="*/ 0 60000 65536"/>
                                    <a:gd name="T100" fmla="*/ 0 60000 65536"/>
                                    <a:gd name="T101" fmla="*/ 0 60000 65536"/>
                                    <a:gd name="T102" fmla="*/ 0 60000 65536"/>
                                    <a:gd name="T103" fmla="*/ 0 60000 65536"/>
                                    <a:gd name="T104" fmla="*/ 0 60000 65536"/>
                                    <a:gd name="T105" fmla="*/ 0 60000 65536"/>
                                    <a:gd name="T106" fmla="*/ 0 60000 65536"/>
                                    <a:gd name="T107" fmla="*/ 0 60000 65536"/>
                                    <a:gd name="T108" fmla="*/ 0 60000 65536"/>
                                    <a:gd name="T109" fmla="*/ 0 60000 65536"/>
                                    <a:gd name="T110" fmla="*/ 0 60000 65536"/>
                                    <a:gd name="T111" fmla="*/ 0 60000 65536"/>
                                    <a:gd name="T112" fmla="*/ 0 60000 65536"/>
                                    <a:gd name="T113" fmla="*/ 0 60000 65536"/>
                                    <a:gd name="T114" fmla="*/ 0 60000 65536"/>
                                    <a:gd name="T115" fmla="*/ 0 60000 65536"/>
                                    <a:gd name="T116" fmla="*/ 0 60000 65536"/>
                                    <a:gd name="T117" fmla="*/ 0 60000 65536"/>
                                    <a:gd name="T118" fmla="*/ 0 60000 65536"/>
                                    <a:gd name="T119" fmla="*/ 0 60000 65536"/>
                                    <a:gd name="T120" fmla="*/ 0 60000 65536"/>
                                    <a:gd name="T121" fmla="*/ 0 60000 65536"/>
                                    <a:gd name="T122" fmla="*/ 0 60000 65536"/>
                                    <a:gd name="T123" fmla="*/ 0 60000 65536"/>
                                    <a:gd name="T124" fmla="*/ 0 60000 65536"/>
                                    <a:gd name="T125" fmla="*/ 0 60000 65536"/>
                                    <a:gd name="T126" fmla="*/ 0 60000 65536"/>
                                    <a:gd name="T127" fmla="*/ 0 60000 65536"/>
                                    <a:gd name="T128" fmla="*/ 0 60000 65536"/>
                                    <a:gd name="T129" fmla="*/ 0 60000 65536"/>
                                    <a:gd name="T130" fmla="*/ 0 60000 65536"/>
                                    <a:gd name="T131" fmla="*/ 0 60000 65536"/>
                                    <a:gd name="T132" fmla="*/ 0 60000 65536"/>
                                    <a:gd name="T133" fmla="*/ 0 60000 65536"/>
                                    <a:gd name="T134" fmla="*/ 0 60000 65536"/>
                                    <a:gd name="T135" fmla="*/ 0 w 142"/>
                                    <a:gd name="T136" fmla="*/ 0 h 207"/>
                                    <a:gd name="T137" fmla="*/ 142 w 142"/>
                                    <a:gd name="T138" fmla="*/ 207 h 207"/>
                                  </a:gdLst>
                                  <a:ahLst/>
                                  <a:cxnLst>
                                    <a:cxn ang="T90">
                                      <a:pos x="T0" y="T1"/>
                                    </a:cxn>
                                    <a:cxn ang="T91">
                                      <a:pos x="T2" y="T3"/>
                                    </a:cxn>
                                    <a:cxn ang="T92">
                                      <a:pos x="T4" y="T5"/>
                                    </a:cxn>
                                    <a:cxn ang="T93">
                                      <a:pos x="T6" y="T7"/>
                                    </a:cxn>
                                    <a:cxn ang="T94">
                                      <a:pos x="T8" y="T9"/>
                                    </a:cxn>
                                    <a:cxn ang="T95">
                                      <a:pos x="T10" y="T11"/>
                                    </a:cxn>
                                    <a:cxn ang="T96">
                                      <a:pos x="T12" y="T13"/>
                                    </a:cxn>
                                    <a:cxn ang="T97">
                                      <a:pos x="T14" y="T15"/>
                                    </a:cxn>
                                    <a:cxn ang="T98">
                                      <a:pos x="T16" y="T17"/>
                                    </a:cxn>
                                    <a:cxn ang="T99">
                                      <a:pos x="T18" y="T19"/>
                                    </a:cxn>
                                    <a:cxn ang="T100">
                                      <a:pos x="T20" y="T21"/>
                                    </a:cxn>
                                    <a:cxn ang="T101">
                                      <a:pos x="T22" y="T23"/>
                                    </a:cxn>
                                    <a:cxn ang="T102">
                                      <a:pos x="T24" y="T25"/>
                                    </a:cxn>
                                    <a:cxn ang="T103">
                                      <a:pos x="T26" y="T27"/>
                                    </a:cxn>
                                    <a:cxn ang="T104">
                                      <a:pos x="T28" y="T29"/>
                                    </a:cxn>
                                    <a:cxn ang="T105">
                                      <a:pos x="T30" y="T31"/>
                                    </a:cxn>
                                    <a:cxn ang="T106">
                                      <a:pos x="T32" y="T33"/>
                                    </a:cxn>
                                    <a:cxn ang="T107">
                                      <a:pos x="T34" y="T35"/>
                                    </a:cxn>
                                    <a:cxn ang="T108">
                                      <a:pos x="T36" y="T37"/>
                                    </a:cxn>
                                    <a:cxn ang="T109">
                                      <a:pos x="T38" y="T39"/>
                                    </a:cxn>
                                    <a:cxn ang="T110">
                                      <a:pos x="T40" y="T41"/>
                                    </a:cxn>
                                    <a:cxn ang="T111">
                                      <a:pos x="T42" y="T43"/>
                                    </a:cxn>
                                    <a:cxn ang="T112">
                                      <a:pos x="T44" y="T45"/>
                                    </a:cxn>
                                    <a:cxn ang="T113">
                                      <a:pos x="T46" y="T47"/>
                                    </a:cxn>
                                    <a:cxn ang="T114">
                                      <a:pos x="T48" y="T49"/>
                                    </a:cxn>
                                    <a:cxn ang="T115">
                                      <a:pos x="T50" y="T51"/>
                                    </a:cxn>
                                    <a:cxn ang="T116">
                                      <a:pos x="T52" y="T53"/>
                                    </a:cxn>
                                    <a:cxn ang="T117">
                                      <a:pos x="T54" y="T55"/>
                                    </a:cxn>
                                    <a:cxn ang="T118">
                                      <a:pos x="T56" y="T57"/>
                                    </a:cxn>
                                    <a:cxn ang="T119">
                                      <a:pos x="T58" y="T59"/>
                                    </a:cxn>
                                    <a:cxn ang="T120">
                                      <a:pos x="T60" y="T61"/>
                                    </a:cxn>
                                    <a:cxn ang="T121">
                                      <a:pos x="T62" y="T63"/>
                                    </a:cxn>
                                    <a:cxn ang="T122">
                                      <a:pos x="T64" y="T65"/>
                                    </a:cxn>
                                    <a:cxn ang="T123">
                                      <a:pos x="T66" y="T67"/>
                                    </a:cxn>
                                    <a:cxn ang="T124">
                                      <a:pos x="T68" y="T69"/>
                                    </a:cxn>
                                    <a:cxn ang="T125">
                                      <a:pos x="T70" y="T71"/>
                                    </a:cxn>
                                    <a:cxn ang="T126">
                                      <a:pos x="T72" y="T73"/>
                                    </a:cxn>
                                    <a:cxn ang="T127">
                                      <a:pos x="T74" y="T75"/>
                                    </a:cxn>
                                    <a:cxn ang="T128">
                                      <a:pos x="T76" y="T77"/>
                                    </a:cxn>
                                    <a:cxn ang="T129">
                                      <a:pos x="T78" y="T79"/>
                                    </a:cxn>
                                    <a:cxn ang="T130">
                                      <a:pos x="T80" y="T81"/>
                                    </a:cxn>
                                    <a:cxn ang="T131">
                                      <a:pos x="T82" y="T83"/>
                                    </a:cxn>
                                    <a:cxn ang="T132">
                                      <a:pos x="T84" y="T85"/>
                                    </a:cxn>
                                    <a:cxn ang="T133">
                                      <a:pos x="T86" y="T87"/>
                                    </a:cxn>
                                    <a:cxn ang="T134">
                                      <a:pos x="T88" y="T89"/>
                                    </a:cxn>
                                  </a:cxnLst>
                                  <a:rect l="T135" t="T136" r="T137" b="T138"/>
                                  <a:pathLst>
                                    <a:path w="142" h="207">
                                      <a:moveTo>
                                        <a:pt x="37" y="28"/>
                                      </a:moveTo>
                                      <a:lnTo>
                                        <a:pt x="48" y="21"/>
                                      </a:lnTo>
                                      <a:lnTo>
                                        <a:pt x="55" y="13"/>
                                      </a:lnTo>
                                      <a:lnTo>
                                        <a:pt x="65" y="6"/>
                                      </a:lnTo>
                                      <a:lnTo>
                                        <a:pt x="72" y="3"/>
                                      </a:lnTo>
                                      <a:lnTo>
                                        <a:pt x="79" y="0"/>
                                      </a:lnTo>
                                      <a:lnTo>
                                        <a:pt x="84" y="3"/>
                                      </a:lnTo>
                                      <a:lnTo>
                                        <a:pt x="88" y="6"/>
                                      </a:lnTo>
                                      <a:lnTo>
                                        <a:pt x="91" y="13"/>
                                      </a:lnTo>
                                      <a:lnTo>
                                        <a:pt x="94" y="27"/>
                                      </a:lnTo>
                                      <a:lnTo>
                                        <a:pt x="96" y="40"/>
                                      </a:lnTo>
                                      <a:lnTo>
                                        <a:pt x="96" y="54"/>
                                      </a:lnTo>
                                      <a:lnTo>
                                        <a:pt x="98" y="69"/>
                                      </a:lnTo>
                                      <a:lnTo>
                                        <a:pt x="104" y="82"/>
                                      </a:lnTo>
                                      <a:lnTo>
                                        <a:pt x="110" y="99"/>
                                      </a:lnTo>
                                      <a:lnTo>
                                        <a:pt x="117" y="114"/>
                                      </a:lnTo>
                                      <a:lnTo>
                                        <a:pt x="124" y="131"/>
                                      </a:lnTo>
                                      <a:lnTo>
                                        <a:pt x="133" y="151"/>
                                      </a:lnTo>
                                      <a:lnTo>
                                        <a:pt x="140" y="168"/>
                                      </a:lnTo>
                                      <a:lnTo>
                                        <a:pt x="142" y="179"/>
                                      </a:lnTo>
                                      <a:lnTo>
                                        <a:pt x="142" y="189"/>
                                      </a:lnTo>
                                      <a:lnTo>
                                        <a:pt x="140" y="197"/>
                                      </a:lnTo>
                                      <a:lnTo>
                                        <a:pt x="136" y="203"/>
                                      </a:lnTo>
                                      <a:lnTo>
                                        <a:pt x="128" y="207"/>
                                      </a:lnTo>
                                      <a:lnTo>
                                        <a:pt x="119" y="205"/>
                                      </a:lnTo>
                                      <a:lnTo>
                                        <a:pt x="109" y="202"/>
                                      </a:lnTo>
                                      <a:lnTo>
                                        <a:pt x="100" y="192"/>
                                      </a:lnTo>
                                      <a:lnTo>
                                        <a:pt x="91" y="184"/>
                                      </a:lnTo>
                                      <a:lnTo>
                                        <a:pt x="83" y="172"/>
                                      </a:lnTo>
                                      <a:lnTo>
                                        <a:pt x="72" y="156"/>
                                      </a:lnTo>
                                      <a:lnTo>
                                        <a:pt x="65" y="143"/>
                                      </a:lnTo>
                                      <a:lnTo>
                                        <a:pt x="53" y="131"/>
                                      </a:lnTo>
                                      <a:lnTo>
                                        <a:pt x="41" y="119"/>
                                      </a:lnTo>
                                      <a:lnTo>
                                        <a:pt x="32" y="107"/>
                                      </a:lnTo>
                                      <a:lnTo>
                                        <a:pt x="23" y="91"/>
                                      </a:lnTo>
                                      <a:lnTo>
                                        <a:pt x="13" y="77"/>
                                      </a:lnTo>
                                      <a:lnTo>
                                        <a:pt x="6" y="67"/>
                                      </a:lnTo>
                                      <a:lnTo>
                                        <a:pt x="1" y="60"/>
                                      </a:lnTo>
                                      <a:lnTo>
                                        <a:pt x="0" y="52"/>
                                      </a:lnTo>
                                      <a:lnTo>
                                        <a:pt x="1" y="43"/>
                                      </a:lnTo>
                                      <a:lnTo>
                                        <a:pt x="6" y="36"/>
                                      </a:lnTo>
                                      <a:lnTo>
                                        <a:pt x="13" y="34"/>
                                      </a:lnTo>
                                      <a:lnTo>
                                        <a:pt x="20" y="31"/>
                                      </a:lnTo>
                                      <a:lnTo>
                                        <a:pt x="30" y="29"/>
                                      </a:lnTo>
                                      <a:lnTo>
                                        <a:pt x="37" y="28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FF0000"/>
                                </a:solidFill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pPr>
                                    <a:defRPr/>
                                  </a:pPr>
                                  <a:endParaRPr lang="ru-RU" sz="2800">
                                    <a:solidFill>
                                      <a:srgbClr val="17375E"/>
                                    </a:solidFill>
                                    <a:latin typeface="Times New Roman" pitchFamily="18" charset="0"/>
                                    <a:ea typeface="+mn-ea"/>
                                    <a:cs typeface="+mn-cs"/>
                                  </a:endParaRPr>
                                </a:p>
                              </p:txBody>
                            </p:sp>
                          </p:grpSp>
                          <p:grpSp>
                            <p:nvGrpSpPr>
                              <p:cNvPr id="145" name="Group 53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3745" y="2151"/>
                                <a:ext cx="197" cy="192"/>
                                <a:chOff x="3745" y="2151"/>
                                <a:chExt cx="197" cy="192"/>
                              </a:xfrm>
                            </p:grpSpPr>
                            <p:sp>
                              <p:nvSpPr>
                                <p:cNvPr id="146" name="Freeform 54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3732" y="2146"/>
                                  <a:ext cx="197" cy="195"/>
                                </a:xfrm>
                                <a:custGeom>
                                  <a:avLst/>
                                  <a:gdLst>
                                    <a:gd name="T0" fmla="*/ 3 w 197"/>
                                    <a:gd name="T1" fmla="*/ 83 h 192"/>
                                    <a:gd name="T2" fmla="*/ 9 w 197"/>
                                    <a:gd name="T3" fmla="*/ 70 h 192"/>
                                    <a:gd name="T4" fmla="*/ 17 w 197"/>
                                    <a:gd name="T5" fmla="*/ 60 h 192"/>
                                    <a:gd name="T6" fmla="*/ 29 w 197"/>
                                    <a:gd name="T7" fmla="*/ 47 h 192"/>
                                    <a:gd name="T8" fmla="*/ 38 w 197"/>
                                    <a:gd name="T9" fmla="*/ 33 h 192"/>
                                    <a:gd name="T10" fmla="*/ 49 w 197"/>
                                    <a:gd name="T11" fmla="*/ 21 h 192"/>
                                    <a:gd name="T12" fmla="*/ 62 w 197"/>
                                    <a:gd name="T13" fmla="*/ 11 h 192"/>
                                    <a:gd name="T14" fmla="*/ 78 w 197"/>
                                    <a:gd name="T15" fmla="*/ 4 h 192"/>
                                    <a:gd name="T16" fmla="*/ 99 w 197"/>
                                    <a:gd name="T17" fmla="*/ 0 h 192"/>
                                    <a:gd name="T18" fmla="*/ 117 w 197"/>
                                    <a:gd name="T19" fmla="*/ 0 h 192"/>
                                    <a:gd name="T20" fmla="*/ 133 w 197"/>
                                    <a:gd name="T21" fmla="*/ 4 h 192"/>
                                    <a:gd name="T22" fmla="*/ 151 w 197"/>
                                    <a:gd name="T23" fmla="*/ 10 h 192"/>
                                    <a:gd name="T24" fmla="*/ 165 w 197"/>
                                    <a:gd name="T25" fmla="*/ 18 h 192"/>
                                    <a:gd name="T26" fmla="*/ 177 w 197"/>
                                    <a:gd name="T27" fmla="*/ 31 h 192"/>
                                    <a:gd name="T28" fmla="*/ 186 w 197"/>
                                    <a:gd name="T29" fmla="*/ 46 h 192"/>
                                    <a:gd name="T30" fmla="*/ 194 w 197"/>
                                    <a:gd name="T31" fmla="*/ 60 h 192"/>
                                    <a:gd name="T32" fmla="*/ 197 w 197"/>
                                    <a:gd name="T33" fmla="*/ 78 h 192"/>
                                    <a:gd name="T34" fmla="*/ 197 w 197"/>
                                    <a:gd name="T35" fmla="*/ 91 h 192"/>
                                    <a:gd name="T36" fmla="*/ 194 w 197"/>
                                    <a:gd name="T37" fmla="*/ 105 h 192"/>
                                    <a:gd name="T38" fmla="*/ 186 w 197"/>
                                    <a:gd name="T39" fmla="*/ 124 h 192"/>
                                    <a:gd name="T40" fmla="*/ 179 w 197"/>
                                    <a:gd name="T41" fmla="*/ 139 h 192"/>
                                    <a:gd name="T42" fmla="*/ 175 w 197"/>
                                    <a:gd name="T43" fmla="*/ 154 h 192"/>
                                    <a:gd name="T44" fmla="*/ 174 w 197"/>
                                    <a:gd name="T45" fmla="*/ 164 h 192"/>
                                    <a:gd name="T46" fmla="*/ 143 w 197"/>
                                    <a:gd name="T47" fmla="*/ 180 h 192"/>
                                    <a:gd name="T48" fmla="*/ 140 w 197"/>
                                    <a:gd name="T49" fmla="*/ 171 h 192"/>
                                    <a:gd name="T50" fmla="*/ 135 w 197"/>
                                    <a:gd name="T51" fmla="*/ 166 h 192"/>
                                    <a:gd name="T52" fmla="*/ 121 w 197"/>
                                    <a:gd name="T53" fmla="*/ 168 h 192"/>
                                    <a:gd name="T54" fmla="*/ 104 w 197"/>
                                    <a:gd name="T55" fmla="*/ 173 h 192"/>
                                    <a:gd name="T56" fmla="*/ 95 w 197"/>
                                    <a:gd name="T57" fmla="*/ 179 h 192"/>
                                    <a:gd name="T58" fmla="*/ 82 w 197"/>
                                    <a:gd name="T59" fmla="*/ 190 h 192"/>
                                    <a:gd name="T60" fmla="*/ 70 w 197"/>
                                    <a:gd name="T61" fmla="*/ 192 h 192"/>
                                    <a:gd name="T62" fmla="*/ 60 w 197"/>
                                    <a:gd name="T63" fmla="*/ 191 h 192"/>
                                    <a:gd name="T64" fmla="*/ 49 w 197"/>
                                    <a:gd name="T65" fmla="*/ 186 h 192"/>
                                    <a:gd name="T66" fmla="*/ 43 w 197"/>
                                    <a:gd name="T67" fmla="*/ 177 h 192"/>
                                    <a:gd name="T68" fmla="*/ 36 w 197"/>
                                    <a:gd name="T69" fmla="*/ 166 h 192"/>
                                    <a:gd name="T70" fmla="*/ 25 w 197"/>
                                    <a:gd name="T71" fmla="*/ 151 h 192"/>
                                    <a:gd name="T72" fmla="*/ 13 w 197"/>
                                    <a:gd name="T73" fmla="*/ 139 h 192"/>
                                    <a:gd name="T74" fmla="*/ 8 w 197"/>
                                    <a:gd name="T75" fmla="*/ 131 h 192"/>
                                    <a:gd name="T76" fmla="*/ 3 w 197"/>
                                    <a:gd name="T77" fmla="*/ 114 h 192"/>
                                    <a:gd name="T78" fmla="*/ 0 w 197"/>
                                    <a:gd name="T79" fmla="*/ 97 h 192"/>
                                    <a:gd name="T80" fmla="*/ 0 60000 65536"/>
                                    <a:gd name="T81" fmla="*/ 0 60000 65536"/>
                                    <a:gd name="T82" fmla="*/ 0 60000 65536"/>
                                    <a:gd name="T83" fmla="*/ 0 60000 65536"/>
                                    <a:gd name="T84" fmla="*/ 0 60000 65536"/>
                                    <a:gd name="T85" fmla="*/ 0 60000 65536"/>
                                    <a:gd name="T86" fmla="*/ 0 60000 65536"/>
                                    <a:gd name="T87" fmla="*/ 0 60000 65536"/>
                                    <a:gd name="T88" fmla="*/ 0 60000 65536"/>
                                    <a:gd name="T89" fmla="*/ 0 60000 65536"/>
                                    <a:gd name="T90" fmla="*/ 0 60000 65536"/>
                                    <a:gd name="T91" fmla="*/ 0 60000 65536"/>
                                    <a:gd name="T92" fmla="*/ 0 60000 65536"/>
                                    <a:gd name="T93" fmla="*/ 0 60000 65536"/>
                                    <a:gd name="T94" fmla="*/ 0 60000 65536"/>
                                    <a:gd name="T95" fmla="*/ 0 60000 65536"/>
                                    <a:gd name="T96" fmla="*/ 0 60000 65536"/>
                                    <a:gd name="T97" fmla="*/ 0 60000 65536"/>
                                    <a:gd name="T98" fmla="*/ 0 60000 65536"/>
                                    <a:gd name="T99" fmla="*/ 0 60000 65536"/>
                                    <a:gd name="T100" fmla="*/ 0 60000 65536"/>
                                    <a:gd name="T101" fmla="*/ 0 60000 65536"/>
                                    <a:gd name="T102" fmla="*/ 0 60000 65536"/>
                                    <a:gd name="T103" fmla="*/ 0 60000 65536"/>
                                    <a:gd name="T104" fmla="*/ 0 60000 65536"/>
                                    <a:gd name="T105" fmla="*/ 0 60000 65536"/>
                                    <a:gd name="T106" fmla="*/ 0 60000 65536"/>
                                    <a:gd name="T107" fmla="*/ 0 60000 65536"/>
                                    <a:gd name="T108" fmla="*/ 0 60000 65536"/>
                                    <a:gd name="T109" fmla="*/ 0 60000 65536"/>
                                    <a:gd name="T110" fmla="*/ 0 60000 65536"/>
                                    <a:gd name="T111" fmla="*/ 0 60000 65536"/>
                                    <a:gd name="T112" fmla="*/ 0 60000 65536"/>
                                    <a:gd name="T113" fmla="*/ 0 60000 65536"/>
                                    <a:gd name="T114" fmla="*/ 0 60000 65536"/>
                                    <a:gd name="T115" fmla="*/ 0 60000 65536"/>
                                    <a:gd name="T116" fmla="*/ 0 60000 65536"/>
                                    <a:gd name="T117" fmla="*/ 0 60000 65536"/>
                                    <a:gd name="T118" fmla="*/ 0 60000 65536"/>
                                    <a:gd name="T119" fmla="*/ 0 60000 65536"/>
                                    <a:gd name="T120" fmla="*/ 0 w 197"/>
                                    <a:gd name="T121" fmla="*/ 0 h 192"/>
                                    <a:gd name="T122" fmla="*/ 197 w 197"/>
                                    <a:gd name="T123" fmla="*/ 192 h 192"/>
                                  </a:gdLst>
                                  <a:ahLst/>
                                  <a:cxnLst>
                                    <a:cxn ang="T80">
                                      <a:pos x="T0" y="T1"/>
                                    </a:cxn>
                                    <a:cxn ang="T81">
                                      <a:pos x="T2" y="T3"/>
                                    </a:cxn>
                                    <a:cxn ang="T82">
                                      <a:pos x="T4" y="T5"/>
                                    </a:cxn>
                                    <a:cxn ang="T83">
                                      <a:pos x="T6" y="T7"/>
                                    </a:cxn>
                                    <a:cxn ang="T84">
                                      <a:pos x="T8" y="T9"/>
                                    </a:cxn>
                                    <a:cxn ang="T85">
                                      <a:pos x="T10" y="T11"/>
                                    </a:cxn>
                                    <a:cxn ang="T86">
                                      <a:pos x="T12" y="T13"/>
                                    </a:cxn>
                                    <a:cxn ang="T87">
                                      <a:pos x="T14" y="T15"/>
                                    </a:cxn>
                                    <a:cxn ang="T88">
                                      <a:pos x="T16" y="T17"/>
                                    </a:cxn>
                                    <a:cxn ang="T89">
                                      <a:pos x="T18" y="T19"/>
                                    </a:cxn>
                                    <a:cxn ang="T90">
                                      <a:pos x="T20" y="T21"/>
                                    </a:cxn>
                                    <a:cxn ang="T91">
                                      <a:pos x="T22" y="T23"/>
                                    </a:cxn>
                                    <a:cxn ang="T92">
                                      <a:pos x="T24" y="T25"/>
                                    </a:cxn>
                                    <a:cxn ang="T93">
                                      <a:pos x="T26" y="T27"/>
                                    </a:cxn>
                                    <a:cxn ang="T94">
                                      <a:pos x="T28" y="T29"/>
                                    </a:cxn>
                                    <a:cxn ang="T95">
                                      <a:pos x="T30" y="T31"/>
                                    </a:cxn>
                                    <a:cxn ang="T96">
                                      <a:pos x="T32" y="T33"/>
                                    </a:cxn>
                                    <a:cxn ang="T97">
                                      <a:pos x="T34" y="T35"/>
                                    </a:cxn>
                                    <a:cxn ang="T98">
                                      <a:pos x="T36" y="T37"/>
                                    </a:cxn>
                                    <a:cxn ang="T99">
                                      <a:pos x="T38" y="T39"/>
                                    </a:cxn>
                                    <a:cxn ang="T100">
                                      <a:pos x="T40" y="T41"/>
                                    </a:cxn>
                                    <a:cxn ang="T101">
                                      <a:pos x="T42" y="T43"/>
                                    </a:cxn>
                                    <a:cxn ang="T102">
                                      <a:pos x="T44" y="T45"/>
                                    </a:cxn>
                                    <a:cxn ang="T103">
                                      <a:pos x="T46" y="T47"/>
                                    </a:cxn>
                                    <a:cxn ang="T104">
                                      <a:pos x="T48" y="T49"/>
                                    </a:cxn>
                                    <a:cxn ang="T105">
                                      <a:pos x="T50" y="T51"/>
                                    </a:cxn>
                                    <a:cxn ang="T106">
                                      <a:pos x="T52" y="T53"/>
                                    </a:cxn>
                                    <a:cxn ang="T107">
                                      <a:pos x="T54" y="T55"/>
                                    </a:cxn>
                                    <a:cxn ang="T108">
                                      <a:pos x="T56" y="T57"/>
                                    </a:cxn>
                                    <a:cxn ang="T109">
                                      <a:pos x="T58" y="T59"/>
                                    </a:cxn>
                                    <a:cxn ang="T110">
                                      <a:pos x="T60" y="T61"/>
                                    </a:cxn>
                                    <a:cxn ang="T111">
                                      <a:pos x="T62" y="T63"/>
                                    </a:cxn>
                                    <a:cxn ang="T112">
                                      <a:pos x="T64" y="T65"/>
                                    </a:cxn>
                                    <a:cxn ang="T113">
                                      <a:pos x="T66" y="T67"/>
                                    </a:cxn>
                                    <a:cxn ang="T114">
                                      <a:pos x="T68" y="T69"/>
                                    </a:cxn>
                                    <a:cxn ang="T115">
                                      <a:pos x="T70" y="T71"/>
                                    </a:cxn>
                                    <a:cxn ang="T116">
                                      <a:pos x="T72" y="T73"/>
                                    </a:cxn>
                                    <a:cxn ang="T117">
                                      <a:pos x="T74" y="T75"/>
                                    </a:cxn>
                                    <a:cxn ang="T118">
                                      <a:pos x="T76" y="T77"/>
                                    </a:cxn>
                                    <a:cxn ang="T119">
                                      <a:pos x="T78" y="T79"/>
                                    </a:cxn>
                                  </a:cxnLst>
                                  <a:rect l="T120" t="T121" r="T122" b="T123"/>
                                  <a:pathLst>
                                    <a:path w="197" h="192">
                                      <a:moveTo>
                                        <a:pt x="0" y="91"/>
                                      </a:moveTo>
                                      <a:lnTo>
                                        <a:pt x="3" y="83"/>
                                      </a:lnTo>
                                      <a:lnTo>
                                        <a:pt x="7" y="77"/>
                                      </a:lnTo>
                                      <a:lnTo>
                                        <a:pt x="9" y="70"/>
                                      </a:lnTo>
                                      <a:lnTo>
                                        <a:pt x="13" y="64"/>
                                      </a:lnTo>
                                      <a:lnTo>
                                        <a:pt x="17" y="60"/>
                                      </a:lnTo>
                                      <a:lnTo>
                                        <a:pt x="22" y="54"/>
                                      </a:lnTo>
                                      <a:lnTo>
                                        <a:pt x="29" y="47"/>
                                      </a:lnTo>
                                      <a:lnTo>
                                        <a:pt x="34" y="39"/>
                                      </a:lnTo>
                                      <a:lnTo>
                                        <a:pt x="38" y="33"/>
                                      </a:lnTo>
                                      <a:lnTo>
                                        <a:pt x="44" y="27"/>
                                      </a:lnTo>
                                      <a:lnTo>
                                        <a:pt x="49" y="21"/>
                                      </a:lnTo>
                                      <a:lnTo>
                                        <a:pt x="56" y="16"/>
                                      </a:lnTo>
                                      <a:lnTo>
                                        <a:pt x="62" y="11"/>
                                      </a:lnTo>
                                      <a:lnTo>
                                        <a:pt x="70" y="6"/>
                                      </a:lnTo>
                                      <a:lnTo>
                                        <a:pt x="78" y="4"/>
                                      </a:lnTo>
                                      <a:lnTo>
                                        <a:pt x="87" y="1"/>
                                      </a:lnTo>
                                      <a:lnTo>
                                        <a:pt x="99" y="0"/>
                                      </a:lnTo>
                                      <a:lnTo>
                                        <a:pt x="109" y="0"/>
                                      </a:lnTo>
                                      <a:lnTo>
                                        <a:pt x="117" y="0"/>
                                      </a:lnTo>
                                      <a:lnTo>
                                        <a:pt x="125" y="1"/>
                                      </a:lnTo>
                                      <a:lnTo>
                                        <a:pt x="133" y="4"/>
                                      </a:lnTo>
                                      <a:lnTo>
                                        <a:pt x="143" y="6"/>
                                      </a:lnTo>
                                      <a:lnTo>
                                        <a:pt x="151" y="10"/>
                                      </a:lnTo>
                                      <a:lnTo>
                                        <a:pt x="157" y="13"/>
                                      </a:lnTo>
                                      <a:lnTo>
                                        <a:pt x="165" y="18"/>
                                      </a:lnTo>
                                      <a:lnTo>
                                        <a:pt x="172" y="24"/>
                                      </a:lnTo>
                                      <a:lnTo>
                                        <a:pt x="177" y="31"/>
                                      </a:lnTo>
                                      <a:lnTo>
                                        <a:pt x="182" y="37"/>
                                      </a:lnTo>
                                      <a:lnTo>
                                        <a:pt x="186" y="46"/>
                                      </a:lnTo>
                                      <a:lnTo>
                                        <a:pt x="191" y="53"/>
                                      </a:lnTo>
                                      <a:lnTo>
                                        <a:pt x="194" y="60"/>
                                      </a:lnTo>
                                      <a:lnTo>
                                        <a:pt x="196" y="70"/>
                                      </a:lnTo>
                                      <a:lnTo>
                                        <a:pt x="197" y="78"/>
                                      </a:lnTo>
                                      <a:lnTo>
                                        <a:pt x="197" y="84"/>
                                      </a:lnTo>
                                      <a:lnTo>
                                        <a:pt x="197" y="91"/>
                                      </a:lnTo>
                                      <a:lnTo>
                                        <a:pt x="196" y="96"/>
                                      </a:lnTo>
                                      <a:lnTo>
                                        <a:pt x="194" y="105"/>
                                      </a:lnTo>
                                      <a:lnTo>
                                        <a:pt x="188" y="115"/>
                                      </a:lnTo>
                                      <a:lnTo>
                                        <a:pt x="186" y="124"/>
                                      </a:lnTo>
                                      <a:lnTo>
                                        <a:pt x="182" y="131"/>
                                      </a:lnTo>
                                      <a:lnTo>
                                        <a:pt x="179" y="139"/>
                                      </a:lnTo>
                                      <a:lnTo>
                                        <a:pt x="178" y="147"/>
                                      </a:lnTo>
                                      <a:lnTo>
                                        <a:pt x="175" y="154"/>
                                      </a:lnTo>
                                      <a:lnTo>
                                        <a:pt x="174" y="158"/>
                                      </a:lnTo>
                                      <a:lnTo>
                                        <a:pt x="174" y="164"/>
                                      </a:lnTo>
                                      <a:lnTo>
                                        <a:pt x="174" y="172"/>
                                      </a:lnTo>
                                      <a:lnTo>
                                        <a:pt x="143" y="180"/>
                                      </a:lnTo>
                                      <a:lnTo>
                                        <a:pt x="142" y="174"/>
                                      </a:lnTo>
                                      <a:lnTo>
                                        <a:pt x="140" y="171"/>
                                      </a:lnTo>
                                      <a:lnTo>
                                        <a:pt x="139" y="167"/>
                                      </a:lnTo>
                                      <a:lnTo>
                                        <a:pt x="135" y="166"/>
                                      </a:lnTo>
                                      <a:lnTo>
                                        <a:pt x="129" y="167"/>
                                      </a:lnTo>
                                      <a:lnTo>
                                        <a:pt x="121" y="168"/>
                                      </a:lnTo>
                                      <a:lnTo>
                                        <a:pt x="112" y="171"/>
                                      </a:lnTo>
                                      <a:lnTo>
                                        <a:pt x="104" y="173"/>
                                      </a:lnTo>
                                      <a:lnTo>
                                        <a:pt x="99" y="174"/>
                                      </a:lnTo>
                                      <a:lnTo>
                                        <a:pt x="95" y="179"/>
                                      </a:lnTo>
                                      <a:lnTo>
                                        <a:pt x="88" y="184"/>
                                      </a:lnTo>
                                      <a:lnTo>
                                        <a:pt x="82" y="190"/>
                                      </a:lnTo>
                                      <a:lnTo>
                                        <a:pt x="77" y="191"/>
                                      </a:lnTo>
                                      <a:lnTo>
                                        <a:pt x="70" y="192"/>
                                      </a:lnTo>
                                      <a:lnTo>
                                        <a:pt x="64" y="192"/>
                                      </a:lnTo>
                                      <a:lnTo>
                                        <a:pt x="60" y="191"/>
                                      </a:lnTo>
                                      <a:lnTo>
                                        <a:pt x="55" y="189"/>
                                      </a:lnTo>
                                      <a:lnTo>
                                        <a:pt x="49" y="186"/>
                                      </a:lnTo>
                                      <a:lnTo>
                                        <a:pt x="47" y="183"/>
                                      </a:lnTo>
                                      <a:lnTo>
                                        <a:pt x="43" y="177"/>
                                      </a:lnTo>
                                      <a:lnTo>
                                        <a:pt x="39" y="171"/>
                                      </a:lnTo>
                                      <a:lnTo>
                                        <a:pt x="36" y="166"/>
                                      </a:lnTo>
                                      <a:lnTo>
                                        <a:pt x="30" y="159"/>
                                      </a:lnTo>
                                      <a:lnTo>
                                        <a:pt x="25" y="151"/>
                                      </a:lnTo>
                                      <a:lnTo>
                                        <a:pt x="18" y="145"/>
                                      </a:lnTo>
                                      <a:lnTo>
                                        <a:pt x="13" y="139"/>
                                      </a:lnTo>
                                      <a:lnTo>
                                        <a:pt x="9" y="135"/>
                                      </a:lnTo>
                                      <a:lnTo>
                                        <a:pt x="8" y="131"/>
                                      </a:lnTo>
                                      <a:lnTo>
                                        <a:pt x="5" y="123"/>
                                      </a:lnTo>
                                      <a:lnTo>
                                        <a:pt x="3" y="114"/>
                                      </a:lnTo>
                                      <a:lnTo>
                                        <a:pt x="1" y="106"/>
                                      </a:lnTo>
                                      <a:lnTo>
                                        <a:pt x="0" y="97"/>
                                      </a:lnTo>
                                      <a:lnTo>
                                        <a:pt x="0" y="91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FF4040"/>
                                </a:solidFill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pPr>
                                    <a:defRPr/>
                                  </a:pPr>
                                  <a:endParaRPr lang="ru-RU" sz="2800">
                                    <a:solidFill>
                                      <a:srgbClr val="17375E"/>
                                    </a:solidFill>
                                    <a:latin typeface="Times New Roman" pitchFamily="18" charset="0"/>
                                    <a:ea typeface="+mn-ea"/>
                                    <a:cs typeface="+mn-cs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47" name="Freeform 55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3752" y="2163"/>
                                  <a:ext cx="184" cy="178"/>
                                </a:xfrm>
                                <a:custGeom>
                                  <a:avLst/>
                                  <a:gdLst>
                                    <a:gd name="T0" fmla="*/ 3 w 181"/>
                                    <a:gd name="T1" fmla="*/ 76 h 175"/>
                                    <a:gd name="T2" fmla="*/ 9 w 181"/>
                                    <a:gd name="T3" fmla="*/ 63 h 175"/>
                                    <a:gd name="T4" fmla="*/ 16 w 181"/>
                                    <a:gd name="T5" fmla="*/ 55 h 175"/>
                                    <a:gd name="T6" fmla="*/ 26 w 181"/>
                                    <a:gd name="T7" fmla="*/ 43 h 175"/>
                                    <a:gd name="T8" fmla="*/ 35 w 181"/>
                                    <a:gd name="T9" fmla="*/ 30 h 175"/>
                                    <a:gd name="T10" fmla="*/ 46 w 181"/>
                                    <a:gd name="T11" fmla="*/ 19 h 175"/>
                                    <a:gd name="T12" fmla="*/ 56 w 181"/>
                                    <a:gd name="T13" fmla="*/ 9 h 175"/>
                                    <a:gd name="T14" fmla="*/ 72 w 181"/>
                                    <a:gd name="T15" fmla="*/ 3 h 175"/>
                                    <a:gd name="T16" fmla="*/ 90 w 181"/>
                                    <a:gd name="T17" fmla="*/ 0 h 175"/>
                                    <a:gd name="T18" fmla="*/ 107 w 181"/>
                                    <a:gd name="T19" fmla="*/ 0 h 175"/>
                                    <a:gd name="T20" fmla="*/ 121 w 181"/>
                                    <a:gd name="T21" fmla="*/ 3 h 175"/>
                                    <a:gd name="T22" fmla="*/ 138 w 181"/>
                                    <a:gd name="T23" fmla="*/ 9 h 175"/>
                                    <a:gd name="T24" fmla="*/ 151 w 181"/>
                                    <a:gd name="T25" fmla="*/ 16 h 175"/>
                                    <a:gd name="T26" fmla="*/ 161 w 181"/>
                                    <a:gd name="T27" fmla="*/ 28 h 175"/>
                                    <a:gd name="T28" fmla="*/ 170 w 181"/>
                                    <a:gd name="T29" fmla="*/ 42 h 175"/>
                                    <a:gd name="T30" fmla="*/ 177 w 181"/>
                                    <a:gd name="T31" fmla="*/ 55 h 175"/>
                                    <a:gd name="T32" fmla="*/ 179 w 181"/>
                                    <a:gd name="T33" fmla="*/ 70 h 175"/>
                                    <a:gd name="T34" fmla="*/ 181 w 181"/>
                                    <a:gd name="T35" fmla="*/ 84 h 175"/>
                                    <a:gd name="T36" fmla="*/ 175 w 181"/>
                                    <a:gd name="T37" fmla="*/ 96 h 175"/>
                                    <a:gd name="T38" fmla="*/ 169 w 181"/>
                                    <a:gd name="T39" fmla="*/ 112 h 175"/>
                                    <a:gd name="T40" fmla="*/ 164 w 181"/>
                                    <a:gd name="T41" fmla="*/ 127 h 175"/>
                                    <a:gd name="T42" fmla="*/ 160 w 181"/>
                                    <a:gd name="T43" fmla="*/ 140 h 175"/>
                                    <a:gd name="T44" fmla="*/ 159 w 181"/>
                                    <a:gd name="T45" fmla="*/ 149 h 175"/>
                                    <a:gd name="T46" fmla="*/ 130 w 181"/>
                                    <a:gd name="T47" fmla="*/ 164 h 175"/>
                                    <a:gd name="T48" fmla="*/ 127 w 181"/>
                                    <a:gd name="T49" fmla="*/ 156 h 175"/>
                                    <a:gd name="T50" fmla="*/ 123 w 181"/>
                                    <a:gd name="T51" fmla="*/ 151 h 175"/>
                                    <a:gd name="T52" fmla="*/ 110 w 181"/>
                                    <a:gd name="T53" fmla="*/ 153 h 175"/>
                                    <a:gd name="T54" fmla="*/ 94 w 181"/>
                                    <a:gd name="T55" fmla="*/ 157 h 175"/>
                                    <a:gd name="T56" fmla="*/ 86 w 181"/>
                                    <a:gd name="T57" fmla="*/ 162 h 175"/>
                                    <a:gd name="T58" fmla="*/ 74 w 181"/>
                                    <a:gd name="T59" fmla="*/ 174 h 175"/>
                                    <a:gd name="T60" fmla="*/ 64 w 181"/>
                                    <a:gd name="T61" fmla="*/ 175 h 175"/>
                                    <a:gd name="T62" fmla="*/ 55 w 181"/>
                                    <a:gd name="T63" fmla="*/ 174 h 175"/>
                                    <a:gd name="T64" fmla="*/ 46 w 181"/>
                                    <a:gd name="T65" fmla="*/ 169 h 175"/>
                                    <a:gd name="T66" fmla="*/ 39 w 181"/>
                                    <a:gd name="T67" fmla="*/ 162 h 175"/>
                                    <a:gd name="T68" fmla="*/ 34 w 181"/>
                                    <a:gd name="T69" fmla="*/ 151 h 175"/>
                                    <a:gd name="T70" fmla="*/ 23 w 181"/>
                                    <a:gd name="T71" fmla="*/ 139 h 175"/>
                                    <a:gd name="T72" fmla="*/ 12 w 181"/>
                                    <a:gd name="T73" fmla="*/ 127 h 175"/>
                                    <a:gd name="T74" fmla="*/ 8 w 181"/>
                                    <a:gd name="T75" fmla="*/ 118 h 175"/>
                                    <a:gd name="T76" fmla="*/ 3 w 181"/>
                                    <a:gd name="T77" fmla="*/ 104 h 175"/>
                                    <a:gd name="T78" fmla="*/ 0 w 181"/>
                                    <a:gd name="T79" fmla="*/ 88 h 175"/>
                                    <a:gd name="T80" fmla="*/ 0 60000 65536"/>
                                    <a:gd name="T81" fmla="*/ 0 60000 65536"/>
                                    <a:gd name="T82" fmla="*/ 0 60000 65536"/>
                                    <a:gd name="T83" fmla="*/ 0 60000 65536"/>
                                    <a:gd name="T84" fmla="*/ 0 60000 65536"/>
                                    <a:gd name="T85" fmla="*/ 0 60000 65536"/>
                                    <a:gd name="T86" fmla="*/ 0 60000 65536"/>
                                    <a:gd name="T87" fmla="*/ 0 60000 65536"/>
                                    <a:gd name="T88" fmla="*/ 0 60000 65536"/>
                                    <a:gd name="T89" fmla="*/ 0 60000 65536"/>
                                    <a:gd name="T90" fmla="*/ 0 60000 65536"/>
                                    <a:gd name="T91" fmla="*/ 0 60000 65536"/>
                                    <a:gd name="T92" fmla="*/ 0 60000 65536"/>
                                    <a:gd name="T93" fmla="*/ 0 60000 65536"/>
                                    <a:gd name="T94" fmla="*/ 0 60000 65536"/>
                                    <a:gd name="T95" fmla="*/ 0 60000 65536"/>
                                    <a:gd name="T96" fmla="*/ 0 60000 65536"/>
                                    <a:gd name="T97" fmla="*/ 0 60000 65536"/>
                                    <a:gd name="T98" fmla="*/ 0 60000 65536"/>
                                    <a:gd name="T99" fmla="*/ 0 60000 65536"/>
                                    <a:gd name="T100" fmla="*/ 0 60000 65536"/>
                                    <a:gd name="T101" fmla="*/ 0 60000 65536"/>
                                    <a:gd name="T102" fmla="*/ 0 60000 65536"/>
                                    <a:gd name="T103" fmla="*/ 0 60000 65536"/>
                                    <a:gd name="T104" fmla="*/ 0 60000 65536"/>
                                    <a:gd name="T105" fmla="*/ 0 60000 65536"/>
                                    <a:gd name="T106" fmla="*/ 0 60000 65536"/>
                                    <a:gd name="T107" fmla="*/ 0 60000 65536"/>
                                    <a:gd name="T108" fmla="*/ 0 60000 65536"/>
                                    <a:gd name="T109" fmla="*/ 0 60000 65536"/>
                                    <a:gd name="T110" fmla="*/ 0 60000 65536"/>
                                    <a:gd name="T111" fmla="*/ 0 60000 65536"/>
                                    <a:gd name="T112" fmla="*/ 0 60000 65536"/>
                                    <a:gd name="T113" fmla="*/ 0 60000 65536"/>
                                    <a:gd name="T114" fmla="*/ 0 60000 65536"/>
                                    <a:gd name="T115" fmla="*/ 0 60000 65536"/>
                                    <a:gd name="T116" fmla="*/ 0 60000 65536"/>
                                    <a:gd name="T117" fmla="*/ 0 60000 65536"/>
                                    <a:gd name="T118" fmla="*/ 0 60000 65536"/>
                                    <a:gd name="T119" fmla="*/ 0 60000 65536"/>
                                    <a:gd name="T120" fmla="*/ 0 w 181"/>
                                    <a:gd name="T121" fmla="*/ 0 h 175"/>
                                    <a:gd name="T122" fmla="*/ 181 w 181"/>
                                    <a:gd name="T123" fmla="*/ 175 h 175"/>
                                  </a:gdLst>
                                  <a:ahLst/>
                                  <a:cxnLst>
                                    <a:cxn ang="T80">
                                      <a:pos x="T0" y="T1"/>
                                    </a:cxn>
                                    <a:cxn ang="T81">
                                      <a:pos x="T2" y="T3"/>
                                    </a:cxn>
                                    <a:cxn ang="T82">
                                      <a:pos x="T4" y="T5"/>
                                    </a:cxn>
                                    <a:cxn ang="T83">
                                      <a:pos x="T6" y="T7"/>
                                    </a:cxn>
                                    <a:cxn ang="T84">
                                      <a:pos x="T8" y="T9"/>
                                    </a:cxn>
                                    <a:cxn ang="T85">
                                      <a:pos x="T10" y="T11"/>
                                    </a:cxn>
                                    <a:cxn ang="T86">
                                      <a:pos x="T12" y="T13"/>
                                    </a:cxn>
                                    <a:cxn ang="T87">
                                      <a:pos x="T14" y="T15"/>
                                    </a:cxn>
                                    <a:cxn ang="T88">
                                      <a:pos x="T16" y="T17"/>
                                    </a:cxn>
                                    <a:cxn ang="T89">
                                      <a:pos x="T18" y="T19"/>
                                    </a:cxn>
                                    <a:cxn ang="T90">
                                      <a:pos x="T20" y="T21"/>
                                    </a:cxn>
                                    <a:cxn ang="T91">
                                      <a:pos x="T22" y="T23"/>
                                    </a:cxn>
                                    <a:cxn ang="T92">
                                      <a:pos x="T24" y="T25"/>
                                    </a:cxn>
                                    <a:cxn ang="T93">
                                      <a:pos x="T26" y="T27"/>
                                    </a:cxn>
                                    <a:cxn ang="T94">
                                      <a:pos x="T28" y="T29"/>
                                    </a:cxn>
                                    <a:cxn ang="T95">
                                      <a:pos x="T30" y="T31"/>
                                    </a:cxn>
                                    <a:cxn ang="T96">
                                      <a:pos x="T32" y="T33"/>
                                    </a:cxn>
                                    <a:cxn ang="T97">
                                      <a:pos x="T34" y="T35"/>
                                    </a:cxn>
                                    <a:cxn ang="T98">
                                      <a:pos x="T36" y="T37"/>
                                    </a:cxn>
                                    <a:cxn ang="T99">
                                      <a:pos x="T38" y="T39"/>
                                    </a:cxn>
                                    <a:cxn ang="T100">
                                      <a:pos x="T40" y="T41"/>
                                    </a:cxn>
                                    <a:cxn ang="T101">
                                      <a:pos x="T42" y="T43"/>
                                    </a:cxn>
                                    <a:cxn ang="T102">
                                      <a:pos x="T44" y="T45"/>
                                    </a:cxn>
                                    <a:cxn ang="T103">
                                      <a:pos x="T46" y="T47"/>
                                    </a:cxn>
                                    <a:cxn ang="T104">
                                      <a:pos x="T48" y="T49"/>
                                    </a:cxn>
                                    <a:cxn ang="T105">
                                      <a:pos x="T50" y="T51"/>
                                    </a:cxn>
                                    <a:cxn ang="T106">
                                      <a:pos x="T52" y="T53"/>
                                    </a:cxn>
                                    <a:cxn ang="T107">
                                      <a:pos x="T54" y="T55"/>
                                    </a:cxn>
                                    <a:cxn ang="T108">
                                      <a:pos x="T56" y="T57"/>
                                    </a:cxn>
                                    <a:cxn ang="T109">
                                      <a:pos x="T58" y="T59"/>
                                    </a:cxn>
                                    <a:cxn ang="T110">
                                      <a:pos x="T60" y="T61"/>
                                    </a:cxn>
                                    <a:cxn ang="T111">
                                      <a:pos x="T62" y="T63"/>
                                    </a:cxn>
                                    <a:cxn ang="T112">
                                      <a:pos x="T64" y="T65"/>
                                    </a:cxn>
                                    <a:cxn ang="T113">
                                      <a:pos x="T66" y="T67"/>
                                    </a:cxn>
                                    <a:cxn ang="T114">
                                      <a:pos x="T68" y="T69"/>
                                    </a:cxn>
                                    <a:cxn ang="T115">
                                      <a:pos x="T70" y="T71"/>
                                    </a:cxn>
                                    <a:cxn ang="T116">
                                      <a:pos x="T72" y="T73"/>
                                    </a:cxn>
                                    <a:cxn ang="T117">
                                      <a:pos x="T74" y="T75"/>
                                    </a:cxn>
                                    <a:cxn ang="T118">
                                      <a:pos x="T76" y="T77"/>
                                    </a:cxn>
                                    <a:cxn ang="T119">
                                      <a:pos x="T78" y="T79"/>
                                    </a:cxn>
                                  </a:cxnLst>
                                  <a:rect l="T120" t="T121" r="T122" b="T123"/>
                                  <a:pathLst>
                                    <a:path w="181" h="175">
                                      <a:moveTo>
                                        <a:pt x="0" y="82"/>
                                      </a:moveTo>
                                      <a:lnTo>
                                        <a:pt x="3" y="76"/>
                                      </a:lnTo>
                                      <a:lnTo>
                                        <a:pt x="5" y="69"/>
                                      </a:lnTo>
                                      <a:lnTo>
                                        <a:pt x="9" y="63"/>
                                      </a:lnTo>
                                      <a:lnTo>
                                        <a:pt x="12" y="58"/>
                                      </a:lnTo>
                                      <a:lnTo>
                                        <a:pt x="16" y="55"/>
                                      </a:lnTo>
                                      <a:lnTo>
                                        <a:pt x="21" y="49"/>
                                      </a:lnTo>
                                      <a:lnTo>
                                        <a:pt x="26" y="43"/>
                                      </a:lnTo>
                                      <a:lnTo>
                                        <a:pt x="31" y="36"/>
                                      </a:lnTo>
                                      <a:lnTo>
                                        <a:pt x="35" y="30"/>
                                      </a:lnTo>
                                      <a:lnTo>
                                        <a:pt x="40" y="25"/>
                                      </a:lnTo>
                                      <a:lnTo>
                                        <a:pt x="46" y="19"/>
                                      </a:lnTo>
                                      <a:lnTo>
                                        <a:pt x="51" y="14"/>
                                      </a:lnTo>
                                      <a:lnTo>
                                        <a:pt x="56" y="9"/>
                                      </a:lnTo>
                                      <a:lnTo>
                                        <a:pt x="64" y="6"/>
                                      </a:lnTo>
                                      <a:lnTo>
                                        <a:pt x="72" y="3"/>
                                      </a:lnTo>
                                      <a:lnTo>
                                        <a:pt x="79" y="1"/>
                                      </a:lnTo>
                                      <a:lnTo>
                                        <a:pt x="90" y="0"/>
                                      </a:lnTo>
                                      <a:lnTo>
                                        <a:pt x="99" y="0"/>
                                      </a:lnTo>
                                      <a:lnTo>
                                        <a:pt x="107" y="0"/>
                                      </a:lnTo>
                                      <a:lnTo>
                                        <a:pt x="114" y="1"/>
                                      </a:lnTo>
                                      <a:lnTo>
                                        <a:pt x="121" y="3"/>
                                      </a:lnTo>
                                      <a:lnTo>
                                        <a:pt x="130" y="6"/>
                                      </a:lnTo>
                                      <a:lnTo>
                                        <a:pt x="138" y="9"/>
                                      </a:lnTo>
                                      <a:lnTo>
                                        <a:pt x="143" y="12"/>
                                      </a:lnTo>
                                      <a:lnTo>
                                        <a:pt x="151" y="16"/>
                                      </a:lnTo>
                                      <a:lnTo>
                                        <a:pt x="156" y="22"/>
                                      </a:lnTo>
                                      <a:lnTo>
                                        <a:pt x="161" y="28"/>
                                      </a:lnTo>
                                      <a:lnTo>
                                        <a:pt x="165" y="34"/>
                                      </a:lnTo>
                                      <a:lnTo>
                                        <a:pt x="170" y="42"/>
                                      </a:lnTo>
                                      <a:lnTo>
                                        <a:pt x="174" y="48"/>
                                      </a:lnTo>
                                      <a:lnTo>
                                        <a:pt x="177" y="55"/>
                                      </a:lnTo>
                                      <a:lnTo>
                                        <a:pt x="178" y="63"/>
                                      </a:lnTo>
                                      <a:lnTo>
                                        <a:pt x="179" y="70"/>
                                      </a:lnTo>
                                      <a:lnTo>
                                        <a:pt x="181" y="76"/>
                                      </a:lnTo>
                                      <a:lnTo>
                                        <a:pt x="181" y="84"/>
                                      </a:lnTo>
                                      <a:lnTo>
                                        <a:pt x="178" y="88"/>
                                      </a:lnTo>
                                      <a:lnTo>
                                        <a:pt x="175" y="96"/>
                                      </a:lnTo>
                                      <a:lnTo>
                                        <a:pt x="172" y="105"/>
                                      </a:lnTo>
                                      <a:lnTo>
                                        <a:pt x="169" y="112"/>
                                      </a:lnTo>
                                      <a:lnTo>
                                        <a:pt x="165" y="120"/>
                                      </a:lnTo>
                                      <a:lnTo>
                                        <a:pt x="164" y="127"/>
                                      </a:lnTo>
                                      <a:lnTo>
                                        <a:pt x="161" y="133"/>
                                      </a:lnTo>
                                      <a:lnTo>
                                        <a:pt x="160" y="140"/>
                                      </a:lnTo>
                                      <a:lnTo>
                                        <a:pt x="159" y="144"/>
                                      </a:lnTo>
                                      <a:lnTo>
                                        <a:pt x="159" y="149"/>
                                      </a:lnTo>
                                      <a:lnTo>
                                        <a:pt x="159" y="157"/>
                                      </a:lnTo>
                                      <a:lnTo>
                                        <a:pt x="130" y="164"/>
                                      </a:lnTo>
                                      <a:lnTo>
                                        <a:pt x="129" y="159"/>
                                      </a:lnTo>
                                      <a:lnTo>
                                        <a:pt x="127" y="156"/>
                                      </a:lnTo>
                                      <a:lnTo>
                                        <a:pt x="126" y="152"/>
                                      </a:lnTo>
                                      <a:lnTo>
                                        <a:pt x="123" y="151"/>
                                      </a:lnTo>
                                      <a:lnTo>
                                        <a:pt x="117" y="152"/>
                                      </a:lnTo>
                                      <a:lnTo>
                                        <a:pt x="110" y="153"/>
                                      </a:lnTo>
                                      <a:lnTo>
                                        <a:pt x="101" y="155"/>
                                      </a:lnTo>
                                      <a:lnTo>
                                        <a:pt x="94" y="157"/>
                                      </a:lnTo>
                                      <a:lnTo>
                                        <a:pt x="91" y="158"/>
                                      </a:lnTo>
                                      <a:lnTo>
                                        <a:pt x="86" y="162"/>
                                      </a:lnTo>
                                      <a:lnTo>
                                        <a:pt x="81" y="167"/>
                                      </a:lnTo>
                                      <a:lnTo>
                                        <a:pt x="74" y="174"/>
                                      </a:lnTo>
                                      <a:lnTo>
                                        <a:pt x="70" y="175"/>
                                      </a:lnTo>
                                      <a:lnTo>
                                        <a:pt x="64" y="175"/>
                                      </a:lnTo>
                                      <a:lnTo>
                                        <a:pt x="59" y="175"/>
                                      </a:lnTo>
                                      <a:lnTo>
                                        <a:pt x="55" y="174"/>
                                      </a:lnTo>
                                      <a:lnTo>
                                        <a:pt x="51" y="171"/>
                                      </a:lnTo>
                                      <a:lnTo>
                                        <a:pt x="46" y="169"/>
                                      </a:lnTo>
                                      <a:lnTo>
                                        <a:pt x="42" y="167"/>
                                      </a:lnTo>
                                      <a:lnTo>
                                        <a:pt x="39" y="162"/>
                                      </a:lnTo>
                                      <a:lnTo>
                                        <a:pt x="36" y="156"/>
                                      </a:lnTo>
                                      <a:lnTo>
                                        <a:pt x="34" y="151"/>
                                      </a:lnTo>
                                      <a:lnTo>
                                        <a:pt x="27" y="144"/>
                                      </a:lnTo>
                                      <a:lnTo>
                                        <a:pt x="23" y="139"/>
                                      </a:lnTo>
                                      <a:lnTo>
                                        <a:pt x="17" y="132"/>
                                      </a:lnTo>
                                      <a:lnTo>
                                        <a:pt x="12" y="127"/>
                                      </a:lnTo>
                                      <a:lnTo>
                                        <a:pt x="9" y="123"/>
                                      </a:lnTo>
                                      <a:lnTo>
                                        <a:pt x="8" y="118"/>
                                      </a:lnTo>
                                      <a:lnTo>
                                        <a:pt x="5" y="111"/>
                                      </a:lnTo>
                                      <a:lnTo>
                                        <a:pt x="3" y="104"/>
                                      </a:lnTo>
                                      <a:lnTo>
                                        <a:pt x="1" y="97"/>
                                      </a:lnTo>
                                      <a:lnTo>
                                        <a:pt x="0" y="88"/>
                                      </a:lnTo>
                                      <a:lnTo>
                                        <a:pt x="0" y="82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FF0000"/>
                                </a:solidFill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pPr>
                                    <a:defRPr/>
                                  </a:pPr>
                                  <a:endParaRPr lang="ru-RU" sz="2800">
                                    <a:solidFill>
                                      <a:srgbClr val="17375E"/>
                                    </a:solidFill>
                                    <a:latin typeface="Times New Roman" pitchFamily="18" charset="0"/>
                                    <a:ea typeface="+mn-ea"/>
                                    <a:cs typeface="+mn-cs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48" name="Freeform 56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3757" y="2178"/>
                                  <a:ext cx="168" cy="161"/>
                                </a:xfrm>
                                <a:custGeom>
                                  <a:avLst/>
                                  <a:gdLst>
                                    <a:gd name="T0" fmla="*/ 3 w 161"/>
                                    <a:gd name="T1" fmla="*/ 69 h 157"/>
                                    <a:gd name="T2" fmla="*/ 8 w 161"/>
                                    <a:gd name="T3" fmla="*/ 57 h 157"/>
                                    <a:gd name="T4" fmla="*/ 14 w 161"/>
                                    <a:gd name="T5" fmla="*/ 49 h 157"/>
                                    <a:gd name="T6" fmla="*/ 23 w 161"/>
                                    <a:gd name="T7" fmla="*/ 38 h 157"/>
                                    <a:gd name="T8" fmla="*/ 31 w 161"/>
                                    <a:gd name="T9" fmla="*/ 27 h 157"/>
                                    <a:gd name="T10" fmla="*/ 40 w 161"/>
                                    <a:gd name="T11" fmla="*/ 18 h 157"/>
                                    <a:gd name="T12" fmla="*/ 51 w 161"/>
                                    <a:gd name="T13" fmla="*/ 9 h 157"/>
                                    <a:gd name="T14" fmla="*/ 64 w 161"/>
                                    <a:gd name="T15" fmla="*/ 3 h 157"/>
                                    <a:gd name="T16" fmla="*/ 81 w 161"/>
                                    <a:gd name="T17" fmla="*/ 0 h 157"/>
                                    <a:gd name="T18" fmla="*/ 96 w 161"/>
                                    <a:gd name="T19" fmla="*/ 0 h 157"/>
                                    <a:gd name="T20" fmla="*/ 109 w 161"/>
                                    <a:gd name="T21" fmla="*/ 3 h 157"/>
                                    <a:gd name="T22" fmla="*/ 123 w 161"/>
                                    <a:gd name="T23" fmla="*/ 8 h 157"/>
                                    <a:gd name="T24" fmla="*/ 135 w 161"/>
                                    <a:gd name="T25" fmla="*/ 15 h 157"/>
                                    <a:gd name="T26" fmla="*/ 144 w 161"/>
                                    <a:gd name="T27" fmla="*/ 26 h 157"/>
                                    <a:gd name="T28" fmla="*/ 152 w 161"/>
                                    <a:gd name="T29" fmla="*/ 38 h 157"/>
                                    <a:gd name="T30" fmla="*/ 159 w 161"/>
                                    <a:gd name="T31" fmla="*/ 50 h 157"/>
                                    <a:gd name="T32" fmla="*/ 161 w 161"/>
                                    <a:gd name="T33" fmla="*/ 63 h 157"/>
                                    <a:gd name="T34" fmla="*/ 161 w 161"/>
                                    <a:gd name="T35" fmla="*/ 75 h 157"/>
                                    <a:gd name="T36" fmla="*/ 159 w 161"/>
                                    <a:gd name="T37" fmla="*/ 86 h 157"/>
                                    <a:gd name="T38" fmla="*/ 152 w 161"/>
                                    <a:gd name="T39" fmla="*/ 102 h 157"/>
                                    <a:gd name="T40" fmla="*/ 147 w 161"/>
                                    <a:gd name="T41" fmla="*/ 114 h 157"/>
                                    <a:gd name="T42" fmla="*/ 144 w 161"/>
                                    <a:gd name="T43" fmla="*/ 127 h 157"/>
                                    <a:gd name="T44" fmla="*/ 142 w 161"/>
                                    <a:gd name="T45" fmla="*/ 134 h 157"/>
                                    <a:gd name="T46" fmla="*/ 117 w 161"/>
                                    <a:gd name="T47" fmla="*/ 149 h 157"/>
                                    <a:gd name="T48" fmla="*/ 114 w 161"/>
                                    <a:gd name="T49" fmla="*/ 140 h 157"/>
                                    <a:gd name="T50" fmla="*/ 110 w 161"/>
                                    <a:gd name="T51" fmla="*/ 135 h 157"/>
                                    <a:gd name="T52" fmla="*/ 99 w 161"/>
                                    <a:gd name="T53" fmla="*/ 138 h 157"/>
                                    <a:gd name="T54" fmla="*/ 85 w 161"/>
                                    <a:gd name="T55" fmla="*/ 141 h 157"/>
                                    <a:gd name="T56" fmla="*/ 78 w 161"/>
                                    <a:gd name="T57" fmla="*/ 146 h 157"/>
                                    <a:gd name="T58" fmla="*/ 66 w 161"/>
                                    <a:gd name="T59" fmla="*/ 156 h 157"/>
                                    <a:gd name="T60" fmla="*/ 57 w 161"/>
                                    <a:gd name="T61" fmla="*/ 157 h 157"/>
                                    <a:gd name="T62" fmla="*/ 49 w 161"/>
                                    <a:gd name="T63" fmla="*/ 157 h 157"/>
                                    <a:gd name="T64" fmla="*/ 40 w 161"/>
                                    <a:gd name="T65" fmla="*/ 153 h 157"/>
                                    <a:gd name="T66" fmla="*/ 35 w 161"/>
                                    <a:gd name="T67" fmla="*/ 146 h 157"/>
                                    <a:gd name="T68" fmla="*/ 30 w 161"/>
                                    <a:gd name="T69" fmla="*/ 135 h 157"/>
                                    <a:gd name="T70" fmla="*/ 21 w 161"/>
                                    <a:gd name="T71" fmla="*/ 124 h 157"/>
                                    <a:gd name="T72" fmla="*/ 10 w 161"/>
                                    <a:gd name="T73" fmla="*/ 114 h 157"/>
                                    <a:gd name="T74" fmla="*/ 7 w 161"/>
                                    <a:gd name="T75" fmla="*/ 106 h 157"/>
                                    <a:gd name="T76" fmla="*/ 3 w 161"/>
                                    <a:gd name="T77" fmla="*/ 94 h 157"/>
                                    <a:gd name="T78" fmla="*/ 0 w 161"/>
                                    <a:gd name="T79" fmla="*/ 80 h 157"/>
                                    <a:gd name="T80" fmla="*/ 0 60000 65536"/>
                                    <a:gd name="T81" fmla="*/ 0 60000 65536"/>
                                    <a:gd name="T82" fmla="*/ 0 60000 65536"/>
                                    <a:gd name="T83" fmla="*/ 0 60000 65536"/>
                                    <a:gd name="T84" fmla="*/ 0 60000 65536"/>
                                    <a:gd name="T85" fmla="*/ 0 60000 65536"/>
                                    <a:gd name="T86" fmla="*/ 0 60000 65536"/>
                                    <a:gd name="T87" fmla="*/ 0 60000 65536"/>
                                    <a:gd name="T88" fmla="*/ 0 60000 65536"/>
                                    <a:gd name="T89" fmla="*/ 0 60000 65536"/>
                                    <a:gd name="T90" fmla="*/ 0 60000 65536"/>
                                    <a:gd name="T91" fmla="*/ 0 60000 65536"/>
                                    <a:gd name="T92" fmla="*/ 0 60000 65536"/>
                                    <a:gd name="T93" fmla="*/ 0 60000 65536"/>
                                    <a:gd name="T94" fmla="*/ 0 60000 65536"/>
                                    <a:gd name="T95" fmla="*/ 0 60000 65536"/>
                                    <a:gd name="T96" fmla="*/ 0 60000 65536"/>
                                    <a:gd name="T97" fmla="*/ 0 60000 65536"/>
                                    <a:gd name="T98" fmla="*/ 0 60000 65536"/>
                                    <a:gd name="T99" fmla="*/ 0 60000 65536"/>
                                    <a:gd name="T100" fmla="*/ 0 60000 65536"/>
                                    <a:gd name="T101" fmla="*/ 0 60000 65536"/>
                                    <a:gd name="T102" fmla="*/ 0 60000 65536"/>
                                    <a:gd name="T103" fmla="*/ 0 60000 65536"/>
                                    <a:gd name="T104" fmla="*/ 0 60000 65536"/>
                                    <a:gd name="T105" fmla="*/ 0 60000 65536"/>
                                    <a:gd name="T106" fmla="*/ 0 60000 65536"/>
                                    <a:gd name="T107" fmla="*/ 0 60000 65536"/>
                                    <a:gd name="T108" fmla="*/ 0 60000 65536"/>
                                    <a:gd name="T109" fmla="*/ 0 60000 65536"/>
                                    <a:gd name="T110" fmla="*/ 0 60000 65536"/>
                                    <a:gd name="T111" fmla="*/ 0 60000 65536"/>
                                    <a:gd name="T112" fmla="*/ 0 60000 65536"/>
                                    <a:gd name="T113" fmla="*/ 0 60000 65536"/>
                                    <a:gd name="T114" fmla="*/ 0 60000 65536"/>
                                    <a:gd name="T115" fmla="*/ 0 60000 65536"/>
                                    <a:gd name="T116" fmla="*/ 0 60000 65536"/>
                                    <a:gd name="T117" fmla="*/ 0 60000 65536"/>
                                    <a:gd name="T118" fmla="*/ 0 60000 65536"/>
                                    <a:gd name="T119" fmla="*/ 0 60000 65536"/>
                                    <a:gd name="T120" fmla="*/ 0 w 161"/>
                                    <a:gd name="T121" fmla="*/ 0 h 157"/>
                                    <a:gd name="T122" fmla="*/ 161 w 161"/>
                                    <a:gd name="T123" fmla="*/ 157 h 157"/>
                                  </a:gdLst>
                                  <a:ahLst/>
                                  <a:cxnLst>
                                    <a:cxn ang="T80">
                                      <a:pos x="T0" y="T1"/>
                                    </a:cxn>
                                    <a:cxn ang="T81">
                                      <a:pos x="T2" y="T3"/>
                                    </a:cxn>
                                    <a:cxn ang="T82">
                                      <a:pos x="T4" y="T5"/>
                                    </a:cxn>
                                    <a:cxn ang="T83">
                                      <a:pos x="T6" y="T7"/>
                                    </a:cxn>
                                    <a:cxn ang="T84">
                                      <a:pos x="T8" y="T9"/>
                                    </a:cxn>
                                    <a:cxn ang="T85">
                                      <a:pos x="T10" y="T11"/>
                                    </a:cxn>
                                    <a:cxn ang="T86">
                                      <a:pos x="T12" y="T13"/>
                                    </a:cxn>
                                    <a:cxn ang="T87">
                                      <a:pos x="T14" y="T15"/>
                                    </a:cxn>
                                    <a:cxn ang="T88">
                                      <a:pos x="T16" y="T17"/>
                                    </a:cxn>
                                    <a:cxn ang="T89">
                                      <a:pos x="T18" y="T19"/>
                                    </a:cxn>
                                    <a:cxn ang="T90">
                                      <a:pos x="T20" y="T21"/>
                                    </a:cxn>
                                    <a:cxn ang="T91">
                                      <a:pos x="T22" y="T23"/>
                                    </a:cxn>
                                    <a:cxn ang="T92">
                                      <a:pos x="T24" y="T25"/>
                                    </a:cxn>
                                    <a:cxn ang="T93">
                                      <a:pos x="T26" y="T27"/>
                                    </a:cxn>
                                    <a:cxn ang="T94">
                                      <a:pos x="T28" y="T29"/>
                                    </a:cxn>
                                    <a:cxn ang="T95">
                                      <a:pos x="T30" y="T31"/>
                                    </a:cxn>
                                    <a:cxn ang="T96">
                                      <a:pos x="T32" y="T33"/>
                                    </a:cxn>
                                    <a:cxn ang="T97">
                                      <a:pos x="T34" y="T35"/>
                                    </a:cxn>
                                    <a:cxn ang="T98">
                                      <a:pos x="T36" y="T37"/>
                                    </a:cxn>
                                    <a:cxn ang="T99">
                                      <a:pos x="T38" y="T39"/>
                                    </a:cxn>
                                    <a:cxn ang="T100">
                                      <a:pos x="T40" y="T41"/>
                                    </a:cxn>
                                    <a:cxn ang="T101">
                                      <a:pos x="T42" y="T43"/>
                                    </a:cxn>
                                    <a:cxn ang="T102">
                                      <a:pos x="T44" y="T45"/>
                                    </a:cxn>
                                    <a:cxn ang="T103">
                                      <a:pos x="T46" y="T47"/>
                                    </a:cxn>
                                    <a:cxn ang="T104">
                                      <a:pos x="T48" y="T49"/>
                                    </a:cxn>
                                    <a:cxn ang="T105">
                                      <a:pos x="T50" y="T51"/>
                                    </a:cxn>
                                    <a:cxn ang="T106">
                                      <a:pos x="T52" y="T53"/>
                                    </a:cxn>
                                    <a:cxn ang="T107">
                                      <a:pos x="T54" y="T55"/>
                                    </a:cxn>
                                    <a:cxn ang="T108">
                                      <a:pos x="T56" y="T57"/>
                                    </a:cxn>
                                    <a:cxn ang="T109">
                                      <a:pos x="T58" y="T59"/>
                                    </a:cxn>
                                    <a:cxn ang="T110">
                                      <a:pos x="T60" y="T61"/>
                                    </a:cxn>
                                    <a:cxn ang="T111">
                                      <a:pos x="T62" y="T63"/>
                                    </a:cxn>
                                    <a:cxn ang="T112">
                                      <a:pos x="T64" y="T65"/>
                                    </a:cxn>
                                    <a:cxn ang="T113">
                                      <a:pos x="T66" y="T67"/>
                                    </a:cxn>
                                    <a:cxn ang="T114">
                                      <a:pos x="T68" y="T69"/>
                                    </a:cxn>
                                    <a:cxn ang="T115">
                                      <a:pos x="T70" y="T71"/>
                                    </a:cxn>
                                    <a:cxn ang="T116">
                                      <a:pos x="T72" y="T73"/>
                                    </a:cxn>
                                    <a:cxn ang="T117">
                                      <a:pos x="T74" y="T75"/>
                                    </a:cxn>
                                    <a:cxn ang="T118">
                                      <a:pos x="T76" y="T77"/>
                                    </a:cxn>
                                    <a:cxn ang="T119">
                                      <a:pos x="T78" y="T79"/>
                                    </a:cxn>
                                  </a:cxnLst>
                                  <a:rect l="T120" t="T121" r="T122" b="T123"/>
                                  <a:pathLst>
                                    <a:path w="161" h="157">
                                      <a:moveTo>
                                        <a:pt x="0" y="75"/>
                                      </a:moveTo>
                                      <a:lnTo>
                                        <a:pt x="3" y="69"/>
                                      </a:lnTo>
                                      <a:lnTo>
                                        <a:pt x="5" y="63"/>
                                      </a:lnTo>
                                      <a:lnTo>
                                        <a:pt x="8" y="57"/>
                                      </a:lnTo>
                                      <a:lnTo>
                                        <a:pt x="10" y="52"/>
                                      </a:lnTo>
                                      <a:lnTo>
                                        <a:pt x="14" y="49"/>
                                      </a:lnTo>
                                      <a:lnTo>
                                        <a:pt x="18" y="44"/>
                                      </a:lnTo>
                                      <a:lnTo>
                                        <a:pt x="23" y="38"/>
                                      </a:lnTo>
                                      <a:lnTo>
                                        <a:pt x="27" y="32"/>
                                      </a:lnTo>
                                      <a:lnTo>
                                        <a:pt x="31" y="27"/>
                                      </a:lnTo>
                                      <a:lnTo>
                                        <a:pt x="36" y="22"/>
                                      </a:lnTo>
                                      <a:lnTo>
                                        <a:pt x="40" y="18"/>
                                      </a:lnTo>
                                      <a:lnTo>
                                        <a:pt x="46" y="13"/>
                                      </a:lnTo>
                                      <a:lnTo>
                                        <a:pt x="51" y="9"/>
                                      </a:lnTo>
                                      <a:lnTo>
                                        <a:pt x="57" y="6"/>
                                      </a:lnTo>
                                      <a:lnTo>
                                        <a:pt x="64" y="3"/>
                                      </a:lnTo>
                                      <a:lnTo>
                                        <a:pt x="72" y="1"/>
                                      </a:lnTo>
                                      <a:lnTo>
                                        <a:pt x="81" y="0"/>
                                      </a:lnTo>
                                      <a:lnTo>
                                        <a:pt x="88" y="0"/>
                                      </a:lnTo>
                                      <a:lnTo>
                                        <a:pt x="96" y="0"/>
                                      </a:lnTo>
                                      <a:lnTo>
                                        <a:pt x="103" y="1"/>
                                      </a:lnTo>
                                      <a:lnTo>
                                        <a:pt x="109" y="3"/>
                                      </a:lnTo>
                                      <a:lnTo>
                                        <a:pt x="117" y="4"/>
                                      </a:lnTo>
                                      <a:lnTo>
                                        <a:pt x="123" y="8"/>
                                      </a:lnTo>
                                      <a:lnTo>
                                        <a:pt x="129" y="12"/>
                                      </a:lnTo>
                                      <a:lnTo>
                                        <a:pt x="135" y="15"/>
                                      </a:lnTo>
                                      <a:lnTo>
                                        <a:pt x="140" y="20"/>
                                      </a:lnTo>
                                      <a:lnTo>
                                        <a:pt x="144" y="26"/>
                                      </a:lnTo>
                                      <a:lnTo>
                                        <a:pt x="148" y="31"/>
                                      </a:lnTo>
                                      <a:lnTo>
                                        <a:pt x="152" y="38"/>
                                      </a:lnTo>
                                      <a:lnTo>
                                        <a:pt x="156" y="44"/>
                                      </a:lnTo>
                                      <a:lnTo>
                                        <a:pt x="159" y="50"/>
                                      </a:lnTo>
                                      <a:lnTo>
                                        <a:pt x="160" y="57"/>
                                      </a:lnTo>
                                      <a:lnTo>
                                        <a:pt x="161" y="63"/>
                                      </a:lnTo>
                                      <a:lnTo>
                                        <a:pt x="161" y="69"/>
                                      </a:lnTo>
                                      <a:lnTo>
                                        <a:pt x="161" y="75"/>
                                      </a:lnTo>
                                      <a:lnTo>
                                        <a:pt x="160" y="79"/>
                                      </a:lnTo>
                                      <a:lnTo>
                                        <a:pt x="159" y="86"/>
                                      </a:lnTo>
                                      <a:lnTo>
                                        <a:pt x="155" y="94"/>
                                      </a:lnTo>
                                      <a:lnTo>
                                        <a:pt x="152" y="102"/>
                                      </a:lnTo>
                                      <a:lnTo>
                                        <a:pt x="148" y="108"/>
                                      </a:lnTo>
                                      <a:lnTo>
                                        <a:pt x="147" y="114"/>
                                      </a:lnTo>
                                      <a:lnTo>
                                        <a:pt x="146" y="120"/>
                                      </a:lnTo>
                                      <a:lnTo>
                                        <a:pt x="144" y="127"/>
                                      </a:lnTo>
                                      <a:lnTo>
                                        <a:pt x="143" y="129"/>
                                      </a:lnTo>
                                      <a:lnTo>
                                        <a:pt x="142" y="134"/>
                                      </a:lnTo>
                                      <a:lnTo>
                                        <a:pt x="142" y="141"/>
                                      </a:lnTo>
                                      <a:lnTo>
                                        <a:pt x="117" y="149"/>
                                      </a:lnTo>
                                      <a:lnTo>
                                        <a:pt x="116" y="144"/>
                                      </a:lnTo>
                                      <a:lnTo>
                                        <a:pt x="114" y="140"/>
                                      </a:lnTo>
                                      <a:lnTo>
                                        <a:pt x="113" y="138"/>
                                      </a:lnTo>
                                      <a:lnTo>
                                        <a:pt x="110" y="135"/>
                                      </a:lnTo>
                                      <a:lnTo>
                                        <a:pt x="105" y="137"/>
                                      </a:lnTo>
                                      <a:lnTo>
                                        <a:pt x="99" y="138"/>
                                      </a:lnTo>
                                      <a:lnTo>
                                        <a:pt x="91" y="139"/>
                                      </a:lnTo>
                                      <a:lnTo>
                                        <a:pt x="85" y="141"/>
                                      </a:lnTo>
                                      <a:lnTo>
                                        <a:pt x="81" y="143"/>
                                      </a:lnTo>
                                      <a:lnTo>
                                        <a:pt x="78" y="146"/>
                                      </a:lnTo>
                                      <a:lnTo>
                                        <a:pt x="73" y="150"/>
                                      </a:lnTo>
                                      <a:lnTo>
                                        <a:pt x="66" y="156"/>
                                      </a:lnTo>
                                      <a:lnTo>
                                        <a:pt x="62" y="157"/>
                                      </a:lnTo>
                                      <a:lnTo>
                                        <a:pt x="57" y="157"/>
                                      </a:lnTo>
                                      <a:lnTo>
                                        <a:pt x="52" y="157"/>
                                      </a:lnTo>
                                      <a:lnTo>
                                        <a:pt x="49" y="157"/>
                                      </a:lnTo>
                                      <a:lnTo>
                                        <a:pt x="46" y="155"/>
                                      </a:lnTo>
                                      <a:lnTo>
                                        <a:pt x="40" y="153"/>
                                      </a:lnTo>
                                      <a:lnTo>
                                        <a:pt x="38" y="150"/>
                                      </a:lnTo>
                                      <a:lnTo>
                                        <a:pt x="35" y="146"/>
                                      </a:lnTo>
                                      <a:lnTo>
                                        <a:pt x="33" y="140"/>
                                      </a:lnTo>
                                      <a:lnTo>
                                        <a:pt x="30" y="135"/>
                                      </a:lnTo>
                                      <a:lnTo>
                                        <a:pt x="25" y="131"/>
                                      </a:lnTo>
                                      <a:lnTo>
                                        <a:pt x="21" y="124"/>
                                      </a:lnTo>
                                      <a:lnTo>
                                        <a:pt x="16" y="120"/>
                                      </a:lnTo>
                                      <a:lnTo>
                                        <a:pt x="10" y="114"/>
                                      </a:lnTo>
                                      <a:lnTo>
                                        <a:pt x="8" y="111"/>
                                      </a:lnTo>
                                      <a:lnTo>
                                        <a:pt x="7" y="106"/>
                                      </a:lnTo>
                                      <a:lnTo>
                                        <a:pt x="4" y="102"/>
                                      </a:lnTo>
                                      <a:lnTo>
                                        <a:pt x="3" y="94"/>
                                      </a:lnTo>
                                      <a:lnTo>
                                        <a:pt x="1" y="87"/>
                                      </a:lnTo>
                                      <a:lnTo>
                                        <a:pt x="0" y="80"/>
                                      </a:lnTo>
                                      <a:lnTo>
                                        <a:pt x="0" y="75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E00000"/>
                                </a:solidFill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pPr>
                                    <a:defRPr/>
                                  </a:pPr>
                                  <a:endParaRPr lang="ru-RU" sz="2800">
                                    <a:solidFill>
                                      <a:srgbClr val="17375E"/>
                                    </a:solidFill>
                                    <a:latin typeface="Times New Roman" pitchFamily="18" charset="0"/>
                                    <a:ea typeface="+mn-ea"/>
                                    <a:cs typeface="+mn-cs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49" name="Freeform 57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3777" y="2180"/>
                                  <a:ext cx="146" cy="144"/>
                                </a:xfrm>
                                <a:custGeom>
                                  <a:avLst/>
                                  <a:gdLst>
                                    <a:gd name="T0" fmla="*/ 1 w 145"/>
                                    <a:gd name="T1" fmla="*/ 62 h 141"/>
                                    <a:gd name="T2" fmla="*/ 6 w 145"/>
                                    <a:gd name="T3" fmla="*/ 51 h 141"/>
                                    <a:gd name="T4" fmla="*/ 11 w 145"/>
                                    <a:gd name="T5" fmla="*/ 44 h 141"/>
                                    <a:gd name="T6" fmla="*/ 21 w 145"/>
                                    <a:gd name="T7" fmla="*/ 34 h 141"/>
                                    <a:gd name="T8" fmla="*/ 27 w 145"/>
                                    <a:gd name="T9" fmla="*/ 24 h 141"/>
                                    <a:gd name="T10" fmla="*/ 36 w 145"/>
                                    <a:gd name="T11" fmla="*/ 15 h 141"/>
                                    <a:gd name="T12" fmla="*/ 44 w 145"/>
                                    <a:gd name="T13" fmla="*/ 8 h 141"/>
                                    <a:gd name="T14" fmla="*/ 57 w 145"/>
                                    <a:gd name="T15" fmla="*/ 2 h 141"/>
                                    <a:gd name="T16" fmla="*/ 71 w 145"/>
                                    <a:gd name="T17" fmla="*/ 0 h 141"/>
                                    <a:gd name="T18" fmla="*/ 85 w 145"/>
                                    <a:gd name="T19" fmla="*/ 0 h 141"/>
                                    <a:gd name="T20" fmla="*/ 97 w 145"/>
                                    <a:gd name="T21" fmla="*/ 2 h 141"/>
                                    <a:gd name="T22" fmla="*/ 110 w 145"/>
                                    <a:gd name="T23" fmla="*/ 7 h 141"/>
                                    <a:gd name="T24" fmla="*/ 121 w 145"/>
                                    <a:gd name="T25" fmla="*/ 14 h 141"/>
                                    <a:gd name="T26" fmla="*/ 130 w 145"/>
                                    <a:gd name="T27" fmla="*/ 24 h 141"/>
                                    <a:gd name="T28" fmla="*/ 136 w 145"/>
                                    <a:gd name="T29" fmla="*/ 33 h 141"/>
                                    <a:gd name="T30" fmla="*/ 143 w 145"/>
                                    <a:gd name="T31" fmla="*/ 44 h 141"/>
                                    <a:gd name="T32" fmla="*/ 145 w 145"/>
                                    <a:gd name="T33" fmla="*/ 57 h 141"/>
                                    <a:gd name="T34" fmla="*/ 145 w 145"/>
                                    <a:gd name="T35" fmla="*/ 67 h 141"/>
                                    <a:gd name="T36" fmla="*/ 141 w 145"/>
                                    <a:gd name="T37" fmla="*/ 78 h 141"/>
                                    <a:gd name="T38" fmla="*/ 136 w 145"/>
                                    <a:gd name="T39" fmla="*/ 91 h 141"/>
                                    <a:gd name="T40" fmla="*/ 132 w 145"/>
                                    <a:gd name="T41" fmla="*/ 103 h 141"/>
                                    <a:gd name="T42" fmla="*/ 128 w 145"/>
                                    <a:gd name="T43" fmla="*/ 114 h 141"/>
                                    <a:gd name="T44" fmla="*/ 127 w 145"/>
                                    <a:gd name="T45" fmla="*/ 121 h 141"/>
                                    <a:gd name="T46" fmla="*/ 104 w 145"/>
                                    <a:gd name="T47" fmla="*/ 134 h 141"/>
                                    <a:gd name="T48" fmla="*/ 102 w 145"/>
                                    <a:gd name="T49" fmla="*/ 126 h 141"/>
                                    <a:gd name="T50" fmla="*/ 98 w 145"/>
                                    <a:gd name="T51" fmla="*/ 122 h 141"/>
                                    <a:gd name="T52" fmla="*/ 88 w 145"/>
                                    <a:gd name="T53" fmla="*/ 125 h 141"/>
                                    <a:gd name="T54" fmla="*/ 75 w 145"/>
                                    <a:gd name="T55" fmla="*/ 128 h 141"/>
                                    <a:gd name="T56" fmla="*/ 69 w 145"/>
                                    <a:gd name="T57" fmla="*/ 132 h 141"/>
                                    <a:gd name="T58" fmla="*/ 60 w 145"/>
                                    <a:gd name="T59" fmla="*/ 141 h 141"/>
                                    <a:gd name="T60" fmla="*/ 50 w 145"/>
                                    <a:gd name="T61" fmla="*/ 141 h 141"/>
                                    <a:gd name="T62" fmla="*/ 44 w 145"/>
                                    <a:gd name="T63" fmla="*/ 141 h 141"/>
                                    <a:gd name="T64" fmla="*/ 36 w 145"/>
                                    <a:gd name="T65" fmla="*/ 138 h 141"/>
                                    <a:gd name="T66" fmla="*/ 31 w 145"/>
                                    <a:gd name="T67" fmla="*/ 132 h 141"/>
                                    <a:gd name="T68" fmla="*/ 26 w 145"/>
                                    <a:gd name="T69" fmla="*/ 122 h 141"/>
                                    <a:gd name="T70" fmla="*/ 18 w 145"/>
                                    <a:gd name="T71" fmla="*/ 112 h 141"/>
                                    <a:gd name="T72" fmla="*/ 9 w 145"/>
                                    <a:gd name="T73" fmla="*/ 103 h 141"/>
                                    <a:gd name="T74" fmla="*/ 5 w 145"/>
                                    <a:gd name="T75" fmla="*/ 96 h 141"/>
                                    <a:gd name="T76" fmla="*/ 1 w 145"/>
                                    <a:gd name="T77" fmla="*/ 85 h 141"/>
                                    <a:gd name="T78" fmla="*/ 0 w 145"/>
                                    <a:gd name="T79" fmla="*/ 72 h 141"/>
                                    <a:gd name="T80" fmla="*/ 0 60000 65536"/>
                                    <a:gd name="T81" fmla="*/ 0 60000 65536"/>
                                    <a:gd name="T82" fmla="*/ 0 60000 65536"/>
                                    <a:gd name="T83" fmla="*/ 0 60000 65536"/>
                                    <a:gd name="T84" fmla="*/ 0 60000 65536"/>
                                    <a:gd name="T85" fmla="*/ 0 60000 65536"/>
                                    <a:gd name="T86" fmla="*/ 0 60000 65536"/>
                                    <a:gd name="T87" fmla="*/ 0 60000 65536"/>
                                    <a:gd name="T88" fmla="*/ 0 60000 65536"/>
                                    <a:gd name="T89" fmla="*/ 0 60000 65536"/>
                                    <a:gd name="T90" fmla="*/ 0 60000 65536"/>
                                    <a:gd name="T91" fmla="*/ 0 60000 65536"/>
                                    <a:gd name="T92" fmla="*/ 0 60000 65536"/>
                                    <a:gd name="T93" fmla="*/ 0 60000 65536"/>
                                    <a:gd name="T94" fmla="*/ 0 60000 65536"/>
                                    <a:gd name="T95" fmla="*/ 0 60000 65536"/>
                                    <a:gd name="T96" fmla="*/ 0 60000 65536"/>
                                    <a:gd name="T97" fmla="*/ 0 60000 65536"/>
                                    <a:gd name="T98" fmla="*/ 0 60000 65536"/>
                                    <a:gd name="T99" fmla="*/ 0 60000 65536"/>
                                    <a:gd name="T100" fmla="*/ 0 60000 65536"/>
                                    <a:gd name="T101" fmla="*/ 0 60000 65536"/>
                                    <a:gd name="T102" fmla="*/ 0 60000 65536"/>
                                    <a:gd name="T103" fmla="*/ 0 60000 65536"/>
                                    <a:gd name="T104" fmla="*/ 0 60000 65536"/>
                                    <a:gd name="T105" fmla="*/ 0 60000 65536"/>
                                    <a:gd name="T106" fmla="*/ 0 60000 65536"/>
                                    <a:gd name="T107" fmla="*/ 0 60000 65536"/>
                                    <a:gd name="T108" fmla="*/ 0 60000 65536"/>
                                    <a:gd name="T109" fmla="*/ 0 60000 65536"/>
                                    <a:gd name="T110" fmla="*/ 0 60000 65536"/>
                                    <a:gd name="T111" fmla="*/ 0 60000 65536"/>
                                    <a:gd name="T112" fmla="*/ 0 60000 65536"/>
                                    <a:gd name="T113" fmla="*/ 0 60000 65536"/>
                                    <a:gd name="T114" fmla="*/ 0 60000 65536"/>
                                    <a:gd name="T115" fmla="*/ 0 60000 65536"/>
                                    <a:gd name="T116" fmla="*/ 0 60000 65536"/>
                                    <a:gd name="T117" fmla="*/ 0 60000 65536"/>
                                    <a:gd name="T118" fmla="*/ 0 60000 65536"/>
                                    <a:gd name="T119" fmla="*/ 0 60000 65536"/>
                                    <a:gd name="T120" fmla="*/ 0 w 145"/>
                                    <a:gd name="T121" fmla="*/ 0 h 141"/>
                                    <a:gd name="T122" fmla="*/ 145 w 145"/>
                                    <a:gd name="T123" fmla="*/ 141 h 141"/>
                                  </a:gdLst>
                                  <a:ahLst/>
                                  <a:cxnLst>
                                    <a:cxn ang="T80">
                                      <a:pos x="T0" y="T1"/>
                                    </a:cxn>
                                    <a:cxn ang="T81">
                                      <a:pos x="T2" y="T3"/>
                                    </a:cxn>
                                    <a:cxn ang="T82">
                                      <a:pos x="T4" y="T5"/>
                                    </a:cxn>
                                    <a:cxn ang="T83">
                                      <a:pos x="T6" y="T7"/>
                                    </a:cxn>
                                    <a:cxn ang="T84">
                                      <a:pos x="T8" y="T9"/>
                                    </a:cxn>
                                    <a:cxn ang="T85">
                                      <a:pos x="T10" y="T11"/>
                                    </a:cxn>
                                    <a:cxn ang="T86">
                                      <a:pos x="T12" y="T13"/>
                                    </a:cxn>
                                    <a:cxn ang="T87">
                                      <a:pos x="T14" y="T15"/>
                                    </a:cxn>
                                    <a:cxn ang="T88">
                                      <a:pos x="T16" y="T17"/>
                                    </a:cxn>
                                    <a:cxn ang="T89">
                                      <a:pos x="T18" y="T19"/>
                                    </a:cxn>
                                    <a:cxn ang="T90">
                                      <a:pos x="T20" y="T21"/>
                                    </a:cxn>
                                    <a:cxn ang="T91">
                                      <a:pos x="T22" y="T23"/>
                                    </a:cxn>
                                    <a:cxn ang="T92">
                                      <a:pos x="T24" y="T25"/>
                                    </a:cxn>
                                    <a:cxn ang="T93">
                                      <a:pos x="T26" y="T27"/>
                                    </a:cxn>
                                    <a:cxn ang="T94">
                                      <a:pos x="T28" y="T29"/>
                                    </a:cxn>
                                    <a:cxn ang="T95">
                                      <a:pos x="T30" y="T31"/>
                                    </a:cxn>
                                    <a:cxn ang="T96">
                                      <a:pos x="T32" y="T33"/>
                                    </a:cxn>
                                    <a:cxn ang="T97">
                                      <a:pos x="T34" y="T35"/>
                                    </a:cxn>
                                    <a:cxn ang="T98">
                                      <a:pos x="T36" y="T37"/>
                                    </a:cxn>
                                    <a:cxn ang="T99">
                                      <a:pos x="T38" y="T39"/>
                                    </a:cxn>
                                    <a:cxn ang="T100">
                                      <a:pos x="T40" y="T41"/>
                                    </a:cxn>
                                    <a:cxn ang="T101">
                                      <a:pos x="T42" y="T43"/>
                                    </a:cxn>
                                    <a:cxn ang="T102">
                                      <a:pos x="T44" y="T45"/>
                                    </a:cxn>
                                    <a:cxn ang="T103">
                                      <a:pos x="T46" y="T47"/>
                                    </a:cxn>
                                    <a:cxn ang="T104">
                                      <a:pos x="T48" y="T49"/>
                                    </a:cxn>
                                    <a:cxn ang="T105">
                                      <a:pos x="T50" y="T51"/>
                                    </a:cxn>
                                    <a:cxn ang="T106">
                                      <a:pos x="T52" y="T53"/>
                                    </a:cxn>
                                    <a:cxn ang="T107">
                                      <a:pos x="T54" y="T55"/>
                                    </a:cxn>
                                    <a:cxn ang="T108">
                                      <a:pos x="T56" y="T57"/>
                                    </a:cxn>
                                    <a:cxn ang="T109">
                                      <a:pos x="T58" y="T59"/>
                                    </a:cxn>
                                    <a:cxn ang="T110">
                                      <a:pos x="T60" y="T61"/>
                                    </a:cxn>
                                    <a:cxn ang="T111">
                                      <a:pos x="T62" y="T63"/>
                                    </a:cxn>
                                    <a:cxn ang="T112">
                                      <a:pos x="T64" y="T65"/>
                                    </a:cxn>
                                    <a:cxn ang="T113">
                                      <a:pos x="T66" y="T67"/>
                                    </a:cxn>
                                    <a:cxn ang="T114">
                                      <a:pos x="T68" y="T69"/>
                                    </a:cxn>
                                    <a:cxn ang="T115">
                                      <a:pos x="T70" y="T71"/>
                                    </a:cxn>
                                    <a:cxn ang="T116">
                                      <a:pos x="T72" y="T73"/>
                                    </a:cxn>
                                    <a:cxn ang="T117">
                                      <a:pos x="T74" y="T75"/>
                                    </a:cxn>
                                    <a:cxn ang="T118">
                                      <a:pos x="T76" y="T77"/>
                                    </a:cxn>
                                    <a:cxn ang="T119">
                                      <a:pos x="T78" y="T79"/>
                                    </a:cxn>
                                  </a:cxnLst>
                                  <a:rect l="T120" t="T121" r="T122" b="T123"/>
                                  <a:pathLst>
                                    <a:path w="145" h="141">
                                      <a:moveTo>
                                        <a:pt x="0" y="67"/>
                                      </a:moveTo>
                                      <a:lnTo>
                                        <a:pt x="1" y="62"/>
                                      </a:lnTo>
                                      <a:lnTo>
                                        <a:pt x="4" y="57"/>
                                      </a:lnTo>
                                      <a:lnTo>
                                        <a:pt x="6" y="51"/>
                                      </a:lnTo>
                                      <a:lnTo>
                                        <a:pt x="9" y="48"/>
                                      </a:lnTo>
                                      <a:lnTo>
                                        <a:pt x="11" y="44"/>
                                      </a:lnTo>
                                      <a:lnTo>
                                        <a:pt x="17" y="39"/>
                                      </a:lnTo>
                                      <a:lnTo>
                                        <a:pt x="21" y="34"/>
                                      </a:lnTo>
                                      <a:lnTo>
                                        <a:pt x="24" y="28"/>
                                      </a:lnTo>
                                      <a:lnTo>
                                        <a:pt x="27" y="24"/>
                                      </a:lnTo>
                                      <a:lnTo>
                                        <a:pt x="31" y="20"/>
                                      </a:lnTo>
                                      <a:lnTo>
                                        <a:pt x="36" y="15"/>
                                      </a:lnTo>
                                      <a:lnTo>
                                        <a:pt x="40" y="12"/>
                                      </a:lnTo>
                                      <a:lnTo>
                                        <a:pt x="44" y="8"/>
                                      </a:lnTo>
                                      <a:lnTo>
                                        <a:pt x="50" y="4"/>
                                      </a:lnTo>
                                      <a:lnTo>
                                        <a:pt x="57" y="2"/>
                                      </a:lnTo>
                                      <a:lnTo>
                                        <a:pt x="63" y="0"/>
                                      </a:lnTo>
                                      <a:lnTo>
                                        <a:pt x="71" y="0"/>
                                      </a:lnTo>
                                      <a:lnTo>
                                        <a:pt x="79" y="0"/>
                                      </a:lnTo>
                                      <a:lnTo>
                                        <a:pt x="85" y="0"/>
                                      </a:lnTo>
                                      <a:lnTo>
                                        <a:pt x="92" y="1"/>
                                      </a:lnTo>
                                      <a:lnTo>
                                        <a:pt x="97" y="2"/>
                                      </a:lnTo>
                                      <a:lnTo>
                                        <a:pt x="105" y="3"/>
                                      </a:lnTo>
                                      <a:lnTo>
                                        <a:pt x="110" y="7"/>
                                      </a:lnTo>
                                      <a:lnTo>
                                        <a:pt x="115" y="9"/>
                                      </a:lnTo>
                                      <a:lnTo>
                                        <a:pt x="121" y="14"/>
                                      </a:lnTo>
                                      <a:lnTo>
                                        <a:pt x="126" y="18"/>
                                      </a:lnTo>
                                      <a:lnTo>
                                        <a:pt x="130" y="24"/>
                                      </a:lnTo>
                                      <a:lnTo>
                                        <a:pt x="134" y="27"/>
                                      </a:lnTo>
                                      <a:lnTo>
                                        <a:pt x="136" y="33"/>
                                      </a:lnTo>
                                      <a:lnTo>
                                        <a:pt x="140" y="39"/>
                                      </a:lnTo>
                                      <a:lnTo>
                                        <a:pt x="143" y="44"/>
                                      </a:lnTo>
                                      <a:lnTo>
                                        <a:pt x="144" y="51"/>
                                      </a:lnTo>
                                      <a:lnTo>
                                        <a:pt x="145" y="57"/>
                                      </a:lnTo>
                                      <a:lnTo>
                                        <a:pt x="145" y="62"/>
                                      </a:lnTo>
                                      <a:lnTo>
                                        <a:pt x="145" y="67"/>
                                      </a:lnTo>
                                      <a:lnTo>
                                        <a:pt x="144" y="70"/>
                                      </a:lnTo>
                                      <a:lnTo>
                                        <a:pt x="141" y="78"/>
                                      </a:lnTo>
                                      <a:lnTo>
                                        <a:pt x="139" y="85"/>
                                      </a:lnTo>
                                      <a:lnTo>
                                        <a:pt x="136" y="91"/>
                                      </a:lnTo>
                                      <a:lnTo>
                                        <a:pt x="134" y="97"/>
                                      </a:lnTo>
                                      <a:lnTo>
                                        <a:pt x="132" y="103"/>
                                      </a:lnTo>
                                      <a:lnTo>
                                        <a:pt x="130" y="108"/>
                                      </a:lnTo>
                                      <a:lnTo>
                                        <a:pt x="128" y="114"/>
                                      </a:lnTo>
                                      <a:lnTo>
                                        <a:pt x="127" y="116"/>
                                      </a:lnTo>
                                      <a:lnTo>
                                        <a:pt x="127" y="121"/>
                                      </a:lnTo>
                                      <a:lnTo>
                                        <a:pt x="127" y="127"/>
                                      </a:lnTo>
                                      <a:lnTo>
                                        <a:pt x="104" y="134"/>
                                      </a:lnTo>
                                      <a:lnTo>
                                        <a:pt x="104" y="129"/>
                                      </a:lnTo>
                                      <a:lnTo>
                                        <a:pt x="102" y="126"/>
                                      </a:lnTo>
                                      <a:lnTo>
                                        <a:pt x="101" y="125"/>
                                      </a:lnTo>
                                      <a:lnTo>
                                        <a:pt x="98" y="122"/>
                                      </a:lnTo>
                                      <a:lnTo>
                                        <a:pt x="93" y="123"/>
                                      </a:lnTo>
                                      <a:lnTo>
                                        <a:pt x="88" y="125"/>
                                      </a:lnTo>
                                      <a:lnTo>
                                        <a:pt x="82" y="126"/>
                                      </a:lnTo>
                                      <a:lnTo>
                                        <a:pt x="75" y="128"/>
                                      </a:lnTo>
                                      <a:lnTo>
                                        <a:pt x="73" y="128"/>
                                      </a:lnTo>
                                      <a:lnTo>
                                        <a:pt x="69" y="132"/>
                                      </a:lnTo>
                                      <a:lnTo>
                                        <a:pt x="65" y="135"/>
                                      </a:lnTo>
                                      <a:lnTo>
                                        <a:pt x="60" y="141"/>
                                      </a:lnTo>
                                      <a:lnTo>
                                        <a:pt x="56" y="141"/>
                                      </a:lnTo>
                                      <a:lnTo>
                                        <a:pt x="50" y="141"/>
                                      </a:lnTo>
                                      <a:lnTo>
                                        <a:pt x="47" y="141"/>
                                      </a:lnTo>
                                      <a:lnTo>
                                        <a:pt x="44" y="141"/>
                                      </a:lnTo>
                                      <a:lnTo>
                                        <a:pt x="40" y="139"/>
                                      </a:lnTo>
                                      <a:lnTo>
                                        <a:pt x="36" y="138"/>
                                      </a:lnTo>
                                      <a:lnTo>
                                        <a:pt x="34" y="135"/>
                                      </a:lnTo>
                                      <a:lnTo>
                                        <a:pt x="31" y="132"/>
                                      </a:lnTo>
                                      <a:lnTo>
                                        <a:pt x="28" y="126"/>
                                      </a:lnTo>
                                      <a:lnTo>
                                        <a:pt x="26" y="122"/>
                                      </a:lnTo>
                                      <a:lnTo>
                                        <a:pt x="21" y="117"/>
                                      </a:lnTo>
                                      <a:lnTo>
                                        <a:pt x="18" y="112"/>
                                      </a:lnTo>
                                      <a:lnTo>
                                        <a:pt x="13" y="108"/>
                                      </a:lnTo>
                                      <a:lnTo>
                                        <a:pt x="9" y="103"/>
                                      </a:lnTo>
                                      <a:lnTo>
                                        <a:pt x="6" y="99"/>
                                      </a:lnTo>
                                      <a:lnTo>
                                        <a:pt x="5" y="96"/>
                                      </a:lnTo>
                                      <a:lnTo>
                                        <a:pt x="4" y="91"/>
                                      </a:lnTo>
                                      <a:lnTo>
                                        <a:pt x="1" y="85"/>
                                      </a:lnTo>
                                      <a:lnTo>
                                        <a:pt x="0" y="79"/>
                                      </a:lnTo>
                                      <a:lnTo>
                                        <a:pt x="0" y="72"/>
                                      </a:lnTo>
                                      <a:lnTo>
                                        <a:pt x="0" y="67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C00000"/>
                                </a:solidFill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pPr>
                                    <a:defRPr/>
                                  </a:pPr>
                                  <a:endParaRPr lang="ru-RU" sz="2800">
                                    <a:solidFill>
                                      <a:srgbClr val="17375E"/>
                                    </a:solidFill>
                                    <a:latin typeface="Times New Roman" pitchFamily="18" charset="0"/>
                                    <a:ea typeface="+mn-ea"/>
                                    <a:cs typeface="+mn-cs"/>
                                  </a:endParaRPr>
                                </a:p>
                              </p:txBody>
                            </p:sp>
                          </p:grpSp>
                        </p:grpSp>
                        <p:grpSp>
                          <p:nvGrpSpPr>
                            <p:cNvPr id="139" name="Group 58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813" y="2146"/>
                              <a:ext cx="133" cy="72"/>
                              <a:chOff x="3813" y="2146"/>
                              <a:chExt cx="133" cy="72"/>
                            </a:xfrm>
                          </p:grpSpPr>
                          <p:sp>
                            <p:nvSpPr>
                              <p:cNvPr id="140" name="Freeform 59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792" y="2146"/>
                                <a:ext cx="32" cy="20"/>
                              </a:xfrm>
                              <a:custGeom>
                                <a:avLst/>
                                <a:gdLst>
                                  <a:gd name="T0" fmla="*/ 13 w 32"/>
                                  <a:gd name="T1" fmla="*/ 1 h 20"/>
                                  <a:gd name="T2" fmla="*/ 18 w 32"/>
                                  <a:gd name="T3" fmla="*/ 0 h 20"/>
                                  <a:gd name="T4" fmla="*/ 22 w 32"/>
                                  <a:gd name="T5" fmla="*/ 0 h 20"/>
                                  <a:gd name="T6" fmla="*/ 24 w 32"/>
                                  <a:gd name="T7" fmla="*/ 1 h 20"/>
                                  <a:gd name="T8" fmla="*/ 28 w 32"/>
                                  <a:gd name="T9" fmla="*/ 2 h 20"/>
                                  <a:gd name="T10" fmla="*/ 31 w 32"/>
                                  <a:gd name="T11" fmla="*/ 5 h 20"/>
                                  <a:gd name="T12" fmla="*/ 32 w 32"/>
                                  <a:gd name="T13" fmla="*/ 8 h 20"/>
                                  <a:gd name="T14" fmla="*/ 31 w 32"/>
                                  <a:gd name="T15" fmla="*/ 12 h 20"/>
                                  <a:gd name="T16" fmla="*/ 28 w 32"/>
                                  <a:gd name="T17" fmla="*/ 16 h 20"/>
                                  <a:gd name="T18" fmla="*/ 26 w 32"/>
                                  <a:gd name="T19" fmla="*/ 17 h 20"/>
                                  <a:gd name="T20" fmla="*/ 22 w 32"/>
                                  <a:gd name="T21" fmla="*/ 19 h 20"/>
                                  <a:gd name="T22" fmla="*/ 18 w 32"/>
                                  <a:gd name="T23" fmla="*/ 19 h 20"/>
                                  <a:gd name="T24" fmla="*/ 13 w 32"/>
                                  <a:gd name="T25" fmla="*/ 20 h 20"/>
                                  <a:gd name="T26" fmla="*/ 7 w 32"/>
                                  <a:gd name="T27" fmla="*/ 20 h 20"/>
                                  <a:gd name="T28" fmla="*/ 4 w 32"/>
                                  <a:gd name="T29" fmla="*/ 19 h 20"/>
                                  <a:gd name="T30" fmla="*/ 1 w 32"/>
                                  <a:gd name="T31" fmla="*/ 18 h 20"/>
                                  <a:gd name="T32" fmla="*/ 0 w 32"/>
                                  <a:gd name="T33" fmla="*/ 14 h 20"/>
                                  <a:gd name="T34" fmla="*/ 0 w 32"/>
                                  <a:gd name="T35" fmla="*/ 11 h 20"/>
                                  <a:gd name="T36" fmla="*/ 2 w 32"/>
                                  <a:gd name="T37" fmla="*/ 7 h 20"/>
                                  <a:gd name="T38" fmla="*/ 5 w 32"/>
                                  <a:gd name="T39" fmla="*/ 5 h 20"/>
                                  <a:gd name="T40" fmla="*/ 9 w 32"/>
                                  <a:gd name="T41" fmla="*/ 2 h 20"/>
                                  <a:gd name="T42" fmla="*/ 13 w 32"/>
                                  <a:gd name="T43" fmla="*/ 1 h 20"/>
                                  <a:gd name="T44" fmla="*/ 0 60000 65536"/>
                                  <a:gd name="T45" fmla="*/ 0 60000 65536"/>
                                  <a:gd name="T46" fmla="*/ 0 60000 65536"/>
                                  <a:gd name="T47" fmla="*/ 0 60000 65536"/>
                                  <a:gd name="T48" fmla="*/ 0 60000 65536"/>
                                  <a:gd name="T49" fmla="*/ 0 60000 65536"/>
                                  <a:gd name="T50" fmla="*/ 0 60000 65536"/>
                                  <a:gd name="T51" fmla="*/ 0 60000 65536"/>
                                  <a:gd name="T52" fmla="*/ 0 60000 65536"/>
                                  <a:gd name="T53" fmla="*/ 0 60000 65536"/>
                                  <a:gd name="T54" fmla="*/ 0 60000 65536"/>
                                  <a:gd name="T55" fmla="*/ 0 60000 65536"/>
                                  <a:gd name="T56" fmla="*/ 0 60000 65536"/>
                                  <a:gd name="T57" fmla="*/ 0 60000 65536"/>
                                  <a:gd name="T58" fmla="*/ 0 60000 65536"/>
                                  <a:gd name="T59" fmla="*/ 0 60000 65536"/>
                                  <a:gd name="T60" fmla="*/ 0 60000 65536"/>
                                  <a:gd name="T61" fmla="*/ 0 60000 65536"/>
                                  <a:gd name="T62" fmla="*/ 0 60000 65536"/>
                                  <a:gd name="T63" fmla="*/ 0 60000 65536"/>
                                  <a:gd name="T64" fmla="*/ 0 60000 65536"/>
                                  <a:gd name="T65" fmla="*/ 0 60000 65536"/>
                                  <a:gd name="T66" fmla="*/ 0 w 32"/>
                                  <a:gd name="T67" fmla="*/ 0 h 20"/>
                                  <a:gd name="T68" fmla="*/ 32 w 32"/>
                                  <a:gd name="T69" fmla="*/ 20 h 20"/>
                                </a:gdLst>
                                <a:ahLst/>
                                <a:cxnLst>
                                  <a:cxn ang="T44">
                                    <a:pos x="T0" y="T1"/>
                                  </a:cxn>
                                  <a:cxn ang="T45">
                                    <a:pos x="T2" y="T3"/>
                                  </a:cxn>
                                  <a:cxn ang="T46">
                                    <a:pos x="T4" y="T5"/>
                                  </a:cxn>
                                  <a:cxn ang="T47">
                                    <a:pos x="T6" y="T7"/>
                                  </a:cxn>
                                  <a:cxn ang="T48">
                                    <a:pos x="T8" y="T9"/>
                                  </a:cxn>
                                  <a:cxn ang="T49">
                                    <a:pos x="T10" y="T11"/>
                                  </a:cxn>
                                  <a:cxn ang="T50">
                                    <a:pos x="T12" y="T13"/>
                                  </a:cxn>
                                  <a:cxn ang="T51">
                                    <a:pos x="T14" y="T15"/>
                                  </a:cxn>
                                  <a:cxn ang="T52">
                                    <a:pos x="T16" y="T17"/>
                                  </a:cxn>
                                  <a:cxn ang="T53">
                                    <a:pos x="T18" y="T19"/>
                                  </a:cxn>
                                  <a:cxn ang="T54">
                                    <a:pos x="T20" y="T21"/>
                                  </a:cxn>
                                  <a:cxn ang="T55">
                                    <a:pos x="T22" y="T23"/>
                                  </a:cxn>
                                  <a:cxn ang="T56">
                                    <a:pos x="T24" y="T25"/>
                                  </a:cxn>
                                  <a:cxn ang="T57">
                                    <a:pos x="T26" y="T27"/>
                                  </a:cxn>
                                  <a:cxn ang="T58">
                                    <a:pos x="T28" y="T29"/>
                                  </a:cxn>
                                  <a:cxn ang="T59">
                                    <a:pos x="T30" y="T31"/>
                                  </a:cxn>
                                  <a:cxn ang="T60">
                                    <a:pos x="T32" y="T33"/>
                                  </a:cxn>
                                  <a:cxn ang="T61">
                                    <a:pos x="T34" y="T35"/>
                                  </a:cxn>
                                  <a:cxn ang="T62">
                                    <a:pos x="T36" y="T37"/>
                                  </a:cxn>
                                  <a:cxn ang="T63">
                                    <a:pos x="T38" y="T39"/>
                                  </a:cxn>
                                  <a:cxn ang="T64">
                                    <a:pos x="T40" y="T41"/>
                                  </a:cxn>
                                  <a:cxn ang="T65">
                                    <a:pos x="T42" y="T43"/>
                                  </a:cxn>
                                </a:cxnLst>
                                <a:rect l="T66" t="T67" r="T68" b="T69"/>
                                <a:pathLst>
                                  <a:path w="32" h="20">
                                    <a:moveTo>
                                      <a:pt x="13" y="1"/>
                                    </a:moveTo>
                                    <a:lnTo>
                                      <a:pt x="18" y="0"/>
                                    </a:lnTo>
                                    <a:lnTo>
                                      <a:pt x="22" y="0"/>
                                    </a:lnTo>
                                    <a:lnTo>
                                      <a:pt x="24" y="1"/>
                                    </a:lnTo>
                                    <a:lnTo>
                                      <a:pt x="28" y="2"/>
                                    </a:lnTo>
                                    <a:lnTo>
                                      <a:pt x="31" y="5"/>
                                    </a:lnTo>
                                    <a:lnTo>
                                      <a:pt x="32" y="8"/>
                                    </a:lnTo>
                                    <a:lnTo>
                                      <a:pt x="31" y="12"/>
                                    </a:lnTo>
                                    <a:lnTo>
                                      <a:pt x="28" y="16"/>
                                    </a:lnTo>
                                    <a:lnTo>
                                      <a:pt x="26" y="17"/>
                                    </a:lnTo>
                                    <a:lnTo>
                                      <a:pt x="22" y="19"/>
                                    </a:lnTo>
                                    <a:lnTo>
                                      <a:pt x="18" y="19"/>
                                    </a:lnTo>
                                    <a:lnTo>
                                      <a:pt x="13" y="20"/>
                                    </a:lnTo>
                                    <a:lnTo>
                                      <a:pt x="7" y="20"/>
                                    </a:lnTo>
                                    <a:lnTo>
                                      <a:pt x="4" y="19"/>
                                    </a:lnTo>
                                    <a:lnTo>
                                      <a:pt x="1" y="18"/>
                                    </a:lnTo>
                                    <a:lnTo>
                                      <a:pt x="0" y="14"/>
                                    </a:lnTo>
                                    <a:lnTo>
                                      <a:pt x="0" y="11"/>
                                    </a:lnTo>
                                    <a:lnTo>
                                      <a:pt x="2" y="7"/>
                                    </a:lnTo>
                                    <a:lnTo>
                                      <a:pt x="5" y="5"/>
                                    </a:lnTo>
                                    <a:lnTo>
                                      <a:pt x="9" y="2"/>
                                    </a:lnTo>
                                    <a:lnTo>
                                      <a:pt x="13" y="1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A000A0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pPr>
                                  <a:defRPr/>
                                </a:pPr>
                                <a:endParaRPr lang="ru-RU" sz="2800">
                                  <a:solidFill>
                                    <a:srgbClr val="17375E"/>
                                  </a:solidFill>
                                  <a:latin typeface="Times New Roman" pitchFamily="18" charset="0"/>
                                  <a:ea typeface="+mn-ea"/>
                                  <a:cs typeface="+mn-cs"/>
                                </a:endParaRPr>
                              </a:p>
                            </p:txBody>
                          </p:sp>
                          <p:sp>
                            <p:nvSpPr>
                              <p:cNvPr id="141" name="Freeform 60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826" y="2146"/>
                                <a:ext cx="26" cy="21"/>
                              </a:xfrm>
                              <a:custGeom>
                                <a:avLst/>
                                <a:gdLst>
                                  <a:gd name="T0" fmla="*/ 12 w 31"/>
                                  <a:gd name="T1" fmla="*/ 20 h 21"/>
                                  <a:gd name="T2" fmla="*/ 16 w 31"/>
                                  <a:gd name="T3" fmla="*/ 21 h 21"/>
                                  <a:gd name="T4" fmla="*/ 20 w 31"/>
                                  <a:gd name="T5" fmla="*/ 21 h 21"/>
                                  <a:gd name="T6" fmla="*/ 23 w 31"/>
                                  <a:gd name="T7" fmla="*/ 21 h 21"/>
                                  <a:gd name="T8" fmla="*/ 28 w 31"/>
                                  <a:gd name="T9" fmla="*/ 18 h 21"/>
                                  <a:gd name="T10" fmla="*/ 29 w 31"/>
                                  <a:gd name="T11" fmla="*/ 16 h 21"/>
                                  <a:gd name="T12" fmla="*/ 31 w 31"/>
                                  <a:gd name="T13" fmla="*/ 12 h 21"/>
                                  <a:gd name="T14" fmla="*/ 29 w 31"/>
                                  <a:gd name="T15" fmla="*/ 9 h 21"/>
                                  <a:gd name="T16" fmla="*/ 28 w 31"/>
                                  <a:gd name="T17" fmla="*/ 5 h 21"/>
                                  <a:gd name="T18" fmla="*/ 24 w 31"/>
                                  <a:gd name="T19" fmla="*/ 4 h 21"/>
                                  <a:gd name="T20" fmla="*/ 20 w 31"/>
                                  <a:gd name="T21" fmla="*/ 3 h 21"/>
                                  <a:gd name="T22" fmla="*/ 16 w 31"/>
                                  <a:gd name="T23" fmla="*/ 2 h 21"/>
                                  <a:gd name="T24" fmla="*/ 12 w 31"/>
                                  <a:gd name="T25" fmla="*/ 0 h 21"/>
                                  <a:gd name="T26" fmla="*/ 7 w 31"/>
                                  <a:gd name="T27" fmla="*/ 0 h 21"/>
                                  <a:gd name="T28" fmla="*/ 3 w 31"/>
                                  <a:gd name="T29" fmla="*/ 2 h 21"/>
                                  <a:gd name="T30" fmla="*/ 1 w 31"/>
                                  <a:gd name="T31" fmla="*/ 4 h 21"/>
                                  <a:gd name="T32" fmla="*/ 0 w 31"/>
                                  <a:gd name="T33" fmla="*/ 6 h 21"/>
                                  <a:gd name="T34" fmla="*/ 0 w 31"/>
                                  <a:gd name="T35" fmla="*/ 10 h 21"/>
                                  <a:gd name="T36" fmla="*/ 2 w 31"/>
                                  <a:gd name="T37" fmla="*/ 14 h 21"/>
                                  <a:gd name="T38" fmla="*/ 5 w 31"/>
                                  <a:gd name="T39" fmla="*/ 17 h 21"/>
                                  <a:gd name="T40" fmla="*/ 7 w 31"/>
                                  <a:gd name="T41" fmla="*/ 18 h 21"/>
                                  <a:gd name="T42" fmla="*/ 12 w 31"/>
                                  <a:gd name="T43" fmla="*/ 20 h 21"/>
                                  <a:gd name="T44" fmla="*/ 0 60000 65536"/>
                                  <a:gd name="T45" fmla="*/ 0 60000 65536"/>
                                  <a:gd name="T46" fmla="*/ 0 60000 65536"/>
                                  <a:gd name="T47" fmla="*/ 0 60000 65536"/>
                                  <a:gd name="T48" fmla="*/ 0 60000 65536"/>
                                  <a:gd name="T49" fmla="*/ 0 60000 65536"/>
                                  <a:gd name="T50" fmla="*/ 0 60000 65536"/>
                                  <a:gd name="T51" fmla="*/ 0 60000 65536"/>
                                  <a:gd name="T52" fmla="*/ 0 60000 65536"/>
                                  <a:gd name="T53" fmla="*/ 0 60000 65536"/>
                                  <a:gd name="T54" fmla="*/ 0 60000 65536"/>
                                  <a:gd name="T55" fmla="*/ 0 60000 65536"/>
                                  <a:gd name="T56" fmla="*/ 0 60000 65536"/>
                                  <a:gd name="T57" fmla="*/ 0 60000 65536"/>
                                  <a:gd name="T58" fmla="*/ 0 60000 65536"/>
                                  <a:gd name="T59" fmla="*/ 0 60000 65536"/>
                                  <a:gd name="T60" fmla="*/ 0 60000 65536"/>
                                  <a:gd name="T61" fmla="*/ 0 60000 65536"/>
                                  <a:gd name="T62" fmla="*/ 0 60000 65536"/>
                                  <a:gd name="T63" fmla="*/ 0 60000 65536"/>
                                  <a:gd name="T64" fmla="*/ 0 60000 65536"/>
                                  <a:gd name="T65" fmla="*/ 0 60000 65536"/>
                                  <a:gd name="T66" fmla="*/ 0 w 31"/>
                                  <a:gd name="T67" fmla="*/ 0 h 21"/>
                                  <a:gd name="T68" fmla="*/ 31 w 31"/>
                                  <a:gd name="T69" fmla="*/ 21 h 21"/>
                                </a:gdLst>
                                <a:ahLst/>
                                <a:cxnLst>
                                  <a:cxn ang="T44">
                                    <a:pos x="T0" y="T1"/>
                                  </a:cxn>
                                  <a:cxn ang="T45">
                                    <a:pos x="T2" y="T3"/>
                                  </a:cxn>
                                  <a:cxn ang="T46">
                                    <a:pos x="T4" y="T5"/>
                                  </a:cxn>
                                  <a:cxn ang="T47">
                                    <a:pos x="T6" y="T7"/>
                                  </a:cxn>
                                  <a:cxn ang="T48">
                                    <a:pos x="T8" y="T9"/>
                                  </a:cxn>
                                  <a:cxn ang="T49">
                                    <a:pos x="T10" y="T11"/>
                                  </a:cxn>
                                  <a:cxn ang="T50">
                                    <a:pos x="T12" y="T13"/>
                                  </a:cxn>
                                  <a:cxn ang="T51">
                                    <a:pos x="T14" y="T15"/>
                                  </a:cxn>
                                  <a:cxn ang="T52">
                                    <a:pos x="T16" y="T17"/>
                                  </a:cxn>
                                  <a:cxn ang="T53">
                                    <a:pos x="T18" y="T19"/>
                                  </a:cxn>
                                  <a:cxn ang="T54">
                                    <a:pos x="T20" y="T21"/>
                                  </a:cxn>
                                  <a:cxn ang="T55">
                                    <a:pos x="T22" y="T23"/>
                                  </a:cxn>
                                  <a:cxn ang="T56">
                                    <a:pos x="T24" y="T25"/>
                                  </a:cxn>
                                  <a:cxn ang="T57">
                                    <a:pos x="T26" y="T27"/>
                                  </a:cxn>
                                  <a:cxn ang="T58">
                                    <a:pos x="T28" y="T29"/>
                                  </a:cxn>
                                  <a:cxn ang="T59">
                                    <a:pos x="T30" y="T31"/>
                                  </a:cxn>
                                  <a:cxn ang="T60">
                                    <a:pos x="T32" y="T33"/>
                                  </a:cxn>
                                  <a:cxn ang="T61">
                                    <a:pos x="T34" y="T35"/>
                                  </a:cxn>
                                  <a:cxn ang="T62">
                                    <a:pos x="T36" y="T37"/>
                                  </a:cxn>
                                  <a:cxn ang="T63">
                                    <a:pos x="T38" y="T39"/>
                                  </a:cxn>
                                  <a:cxn ang="T64">
                                    <a:pos x="T40" y="T41"/>
                                  </a:cxn>
                                  <a:cxn ang="T65">
                                    <a:pos x="T42" y="T43"/>
                                  </a:cxn>
                                </a:cxnLst>
                                <a:rect l="T66" t="T67" r="T68" b="T69"/>
                                <a:pathLst>
                                  <a:path w="31" h="21">
                                    <a:moveTo>
                                      <a:pt x="12" y="20"/>
                                    </a:moveTo>
                                    <a:lnTo>
                                      <a:pt x="16" y="21"/>
                                    </a:lnTo>
                                    <a:lnTo>
                                      <a:pt x="20" y="21"/>
                                    </a:lnTo>
                                    <a:lnTo>
                                      <a:pt x="23" y="21"/>
                                    </a:lnTo>
                                    <a:lnTo>
                                      <a:pt x="28" y="18"/>
                                    </a:lnTo>
                                    <a:lnTo>
                                      <a:pt x="29" y="16"/>
                                    </a:lnTo>
                                    <a:lnTo>
                                      <a:pt x="31" y="12"/>
                                    </a:lnTo>
                                    <a:lnTo>
                                      <a:pt x="29" y="9"/>
                                    </a:lnTo>
                                    <a:lnTo>
                                      <a:pt x="28" y="5"/>
                                    </a:lnTo>
                                    <a:lnTo>
                                      <a:pt x="24" y="4"/>
                                    </a:lnTo>
                                    <a:lnTo>
                                      <a:pt x="20" y="3"/>
                                    </a:lnTo>
                                    <a:lnTo>
                                      <a:pt x="16" y="2"/>
                                    </a:lnTo>
                                    <a:lnTo>
                                      <a:pt x="12" y="0"/>
                                    </a:lnTo>
                                    <a:lnTo>
                                      <a:pt x="7" y="0"/>
                                    </a:lnTo>
                                    <a:lnTo>
                                      <a:pt x="3" y="2"/>
                                    </a:lnTo>
                                    <a:lnTo>
                                      <a:pt x="1" y="4"/>
                                    </a:lnTo>
                                    <a:lnTo>
                                      <a:pt x="0" y="6"/>
                                    </a:lnTo>
                                    <a:lnTo>
                                      <a:pt x="0" y="10"/>
                                    </a:lnTo>
                                    <a:lnTo>
                                      <a:pt x="2" y="14"/>
                                    </a:lnTo>
                                    <a:lnTo>
                                      <a:pt x="5" y="17"/>
                                    </a:lnTo>
                                    <a:lnTo>
                                      <a:pt x="7" y="18"/>
                                    </a:lnTo>
                                    <a:lnTo>
                                      <a:pt x="12" y="20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A000A0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pPr>
                                  <a:defRPr/>
                                </a:pPr>
                                <a:endParaRPr lang="ru-RU" sz="2800">
                                  <a:solidFill>
                                    <a:srgbClr val="17375E"/>
                                  </a:solidFill>
                                  <a:latin typeface="Times New Roman" pitchFamily="18" charset="0"/>
                                  <a:ea typeface="+mn-ea"/>
                                  <a:cs typeface="+mn-cs"/>
                                </a:endParaRPr>
                              </a:p>
                            </p:txBody>
                          </p:sp>
                          <p:sp>
                            <p:nvSpPr>
                              <p:cNvPr id="142" name="Freeform 61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879" y="2162"/>
                                <a:ext cx="27" cy="23"/>
                              </a:xfrm>
                              <a:custGeom>
                                <a:avLst/>
                                <a:gdLst>
                                  <a:gd name="T0" fmla="*/ 12 w 25"/>
                                  <a:gd name="T1" fmla="*/ 22 h 23"/>
                                  <a:gd name="T2" fmla="*/ 16 w 25"/>
                                  <a:gd name="T3" fmla="*/ 23 h 23"/>
                                  <a:gd name="T4" fmla="*/ 18 w 25"/>
                                  <a:gd name="T5" fmla="*/ 23 h 23"/>
                                  <a:gd name="T6" fmla="*/ 22 w 25"/>
                                  <a:gd name="T7" fmla="*/ 22 h 23"/>
                                  <a:gd name="T8" fmla="*/ 23 w 25"/>
                                  <a:gd name="T9" fmla="*/ 19 h 23"/>
                                  <a:gd name="T10" fmla="*/ 25 w 25"/>
                                  <a:gd name="T11" fmla="*/ 16 h 23"/>
                                  <a:gd name="T12" fmla="*/ 23 w 25"/>
                                  <a:gd name="T13" fmla="*/ 12 h 23"/>
                                  <a:gd name="T14" fmla="*/ 21 w 25"/>
                                  <a:gd name="T15" fmla="*/ 7 h 23"/>
                                  <a:gd name="T16" fmla="*/ 18 w 25"/>
                                  <a:gd name="T17" fmla="*/ 5 h 23"/>
                                  <a:gd name="T18" fmla="*/ 14 w 25"/>
                                  <a:gd name="T19" fmla="*/ 2 h 23"/>
                                  <a:gd name="T20" fmla="*/ 10 w 25"/>
                                  <a:gd name="T21" fmla="*/ 0 h 23"/>
                                  <a:gd name="T22" fmla="*/ 7 w 25"/>
                                  <a:gd name="T23" fmla="*/ 0 h 23"/>
                                  <a:gd name="T24" fmla="*/ 4 w 25"/>
                                  <a:gd name="T25" fmla="*/ 1 h 23"/>
                                  <a:gd name="T26" fmla="*/ 1 w 25"/>
                                  <a:gd name="T27" fmla="*/ 2 h 23"/>
                                  <a:gd name="T28" fmla="*/ 0 w 25"/>
                                  <a:gd name="T29" fmla="*/ 6 h 23"/>
                                  <a:gd name="T30" fmla="*/ 0 w 25"/>
                                  <a:gd name="T31" fmla="*/ 10 h 23"/>
                                  <a:gd name="T32" fmla="*/ 1 w 25"/>
                                  <a:gd name="T33" fmla="*/ 13 h 23"/>
                                  <a:gd name="T34" fmla="*/ 5 w 25"/>
                                  <a:gd name="T35" fmla="*/ 17 h 23"/>
                                  <a:gd name="T36" fmla="*/ 9 w 25"/>
                                  <a:gd name="T37" fmla="*/ 19 h 23"/>
                                  <a:gd name="T38" fmla="*/ 12 w 25"/>
                                  <a:gd name="T39" fmla="*/ 22 h 23"/>
                                  <a:gd name="T40" fmla="*/ 0 60000 65536"/>
                                  <a:gd name="T41" fmla="*/ 0 60000 65536"/>
                                  <a:gd name="T42" fmla="*/ 0 60000 65536"/>
                                  <a:gd name="T43" fmla="*/ 0 60000 65536"/>
                                  <a:gd name="T44" fmla="*/ 0 60000 65536"/>
                                  <a:gd name="T45" fmla="*/ 0 60000 65536"/>
                                  <a:gd name="T46" fmla="*/ 0 60000 65536"/>
                                  <a:gd name="T47" fmla="*/ 0 60000 65536"/>
                                  <a:gd name="T48" fmla="*/ 0 60000 65536"/>
                                  <a:gd name="T49" fmla="*/ 0 60000 65536"/>
                                  <a:gd name="T50" fmla="*/ 0 60000 65536"/>
                                  <a:gd name="T51" fmla="*/ 0 60000 65536"/>
                                  <a:gd name="T52" fmla="*/ 0 60000 65536"/>
                                  <a:gd name="T53" fmla="*/ 0 60000 65536"/>
                                  <a:gd name="T54" fmla="*/ 0 60000 65536"/>
                                  <a:gd name="T55" fmla="*/ 0 60000 65536"/>
                                  <a:gd name="T56" fmla="*/ 0 60000 65536"/>
                                  <a:gd name="T57" fmla="*/ 0 60000 65536"/>
                                  <a:gd name="T58" fmla="*/ 0 60000 65536"/>
                                  <a:gd name="T59" fmla="*/ 0 60000 65536"/>
                                  <a:gd name="T60" fmla="*/ 0 w 25"/>
                                  <a:gd name="T61" fmla="*/ 0 h 23"/>
                                  <a:gd name="T62" fmla="*/ 25 w 25"/>
                                  <a:gd name="T63" fmla="*/ 23 h 23"/>
                                </a:gdLst>
                                <a:ahLst/>
                                <a:cxnLst>
                                  <a:cxn ang="T40">
                                    <a:pos x="T0" y="T1"/>
                                  </a:cxn>
                                  <a:cxn ang="T41">
                                    <a:pos x="T2" y="T3"/>
                                  </a:cxn>
                                  <a:cxn ang="T42">
                                    <a:pos x="T4" y="T5"/>
                                  </a:cxn>
                                  <a:cxn ang="T43">
                                    <a:pos x="T6" y="T7"/>
                                  </a:cxn>
                                  <a:cxn ang="T44">
                                    <a:pos x="T8" y="T9"/>
                                  </a:cxn>
                                  <a:cxn ang="T45">
                                    <a:pos x="T10" y="T11"/>
                                  </a:cxn>
                                  <a:cxn ang="T46">
                                    <a:pos x="T12" y="T13"/>
                                  </a:cxn>
                                  <a:cxn ang="T47">
                                    <a:pos x="T14" y="T15"/>
                                  </a:cxn>
                                  <a:cxn ang="T48">
                                    <a:pos x="T16" y="T17"/>
                                  </a:cxn>
                                  <a:cxn ang="T49">
                                    <a:pos x="T18" y="T19"/>
                                  </a:cxn>
                                  <a:cxn ang="T50">
                                    <a:pos x="T20" y="T21"/>
                                  </a:cxn>
                                  <a:cxn ang="T51">
                                    <a:pos x="T22" y="T23"/>
                                  </a:cxn>
                                  <a:cxn ang="T52">
                                    <a:pos x="T24" y="T25"/>
                                  </a:cxn>
                                  <a:cxn ang="T53">
                                    <a:pos x="T26" y="T27"/>
                                  </a:cxn>
                                  <a:cxn ang="T54">
                                    <a:pos x="T28" y="T29"/>
                                  </a:cxn>
                                  <a:cxn ang="T55">
                                    <a:pos x="T30" y="T31"/>
                                  </a:cxn>
                                  <a:cxn ang="T56">
                                    <a:pos x="T32" y="T33"/>
                                  </a:cxn>
                                  <a:cxn ang="T57">
                                    <a:pos x="T34" y="T35"/>
                                  </a:cxn>
                                  <a:cxn ang="T58">
                                    <a:pos x="T36" y="T37"/>
                                  </a:cxn>
                                  <a:cxn ang="T59">
                                    <a:pos x="T38" y="T39"/>
                                  </a:cxn>
                                </a:cxnLst>
                                <a:rect l="T60" t="T61" r="T62" b="T63"/>
                                <a:pathLst>
                                  <a:path w="25" h="23">
                                    <a:moveTo>
                                      <a:pt x="12" y="22"/>
                                    </a:moveTo>
                                    <a:lnTo>
                                      <a:pt x="16" y="23"/>
                                    </a:lnTo>
                                    <a:lnTo>
                                      <a:pt x="18" y="23"/>
                                    </a:lnTo>
                                    <a:lnTo>
                                      <a:pt x="22" y="22"/>
                                    </a:lnTo>
                                    <a:lnTo>
                                      <a:pt x="23" y="19"/>
                                    </a:lnTo>
                                    <a:lnTo>
                                      <a:pt x="25" y="16"/>
                                    </a:lnTo>
                                    <a:lnTo>
                                      <a:pt x="23" y="12"/>
                                    </a:lnTo>
                                    <a:lnTo>
                                      <a:pt x="21" y="7"/>
                                    </a:lnTo>
                                    <a:lnTo>
                                      <a:pt x="18" y="5"/>
                                    </a:lnTo>
                                    <a:lnTo>
                                      <a:pt x="14" y="2"/>
                                    </a:lnTo>
                                    <a:lnTo>
                                      <a:pt x="10" y="0"/>
                                    </a:lnTo>
                                    <a:lnTo>
                                      <a:pt x="7" y="0"/>
                                    </a:lnTo>
                                    <a:lnTo>
                                      <a:pt x="4" y="1"/>
                                    </a:lnTo>
                                    <a:lnTo>
                                      <a:pt x="1" y="2"/>
                                    </a:lnTo>
                                    <a:lnTo>
                                      <a:pt x="0" y="6"/>
                                    </a:lnTo>
                                    <a:lnTo>
                                      <a:pt x="0" y="10"/>
                                    </a:lnTo>
                                    <a:lnTo>
                                      <a:pt x="1" y="13"/>
                                    </a:lnTo>
                                    <a:lnTo>
                                      <a:pt x="5" y="17"/>
                                    </a:lnTo>
                                    <a:lnTo>
                                      <a:pt x="9" y="19"/>
                                    </a:lnTo>
                                    <a:lnTo>
                                      <a:pt x="12" y="22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A000A0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pPr>
                                  <a:defRPr/>
                                </a:pPr>
                                <a:endParaRPr lang="ru-RU" sz="2800">
                                  <a:solidFill>
                                    <a:srgbClr val="17375E"/>
                                  </a:solidFill>
                                  <a:latin typeface="Times New Roman" pitchFamily="18" charset="0"/>
                                  <a:ea typeface="+mn-ea"/>
                                  <a:cs typeface="+mn-cs"/>
                                </a:endParaRPr>
                              </a:p>
                            </p:txBody>
                          </p:sp>
                          <p:sp>
                            <p:nvSpPr>
                              <p:cNvPr id="143" name="Freeform 62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917" y="2191"/>
                                <a:ext cx="19" cy="25"/>
                              </a:xfrm>
                              <a:custGeom>
                                <a:avLst/>
                                <a:gdLst>
                                  <a:gd name="T0" fmla="*/ 7 w 20"/>
                                  <a:gd name="T1" fmla="*/ 25 h 27"/>
                                  <a:gd name="T2" fmla="*/ 11 w 20"/>
                                  <a:gd name="T3" fmla="*/ 27 h 27"/>
                                  <a:gd name="T4" fmla="*/ 15 w 20"/>
                                  <a:gd name="T5" fmla="*/ 26 h 27"/>
                                  <a:gd name="T6" fmla="*/ 18 w 20"/>
                                  <a:gd name="T7" fmla="*/ 25 h 27"/>
                                  <a:gd name="T8" fmla="*/ 20 w 20"/>
                                  <a:gd name="T9" fmla="*/ 20 h 27"/>
                                  <a:gd name="T10" fmla="*/ 19 w 20"/>
                                  <a:gd name="T11" fmla="*/ 14 h 27"/>
                                  <a:gd name="T12" fmla="*/ 18 w 20"/>
                                  <a:gd name="T13" fmla="*/ 9 h 27"/>
                                  <a:gd name="T14" fmla="*/ 16 w 20"/>
                                  <a:gd name="T15" fmla="*/ 6 h 27"/>
                                  <a:gd name="T16" fmla="*/ 14 w 20"/>
                                  <a:gd name="T17" fmla="*/ 2 h 27"/>
                                  <a:gd name="T18" fmla="*/ 10 w 20"/>
                                  <a:gd name="T19" fmla="*/ 1 h 27"/>
                                  <a:gd name="T20" fmla="*/ 6 w 20"/>
                                  <a:gd name="T21" fmla="*/ 0 h 27"/>
                                  <a:gd name="T22" fmla="*/ 4 w 20"/>
                                  <a:gd name="T23" fmla="*/ 1 h 27"/>
                                  <a:gd name="T24" fmla="*/ 0 w 20"/>
                                  <a:gd name="T25" fmla="*/ 3 h 27"/>
                                  <a:gd name="T26" fmla="*/ 0 w 20"/>
                                  <a:gd name="T27" fmla="*/ 7 h 27"/>
                                  <a:gd name="T28" fmla="*/ 0 w 20"/>
                                  <a:gd name="T29" fmla="*/ 11 h 27"/>
                                  <a:gd name="T30" fmla="*/ 0 w 20"/>
                                  <a:gd name="T31" fmla="*/ 14 h 27"/>
                                  <a:gd name="T32" fmla="*/ 2 w 20"/>
                                  <a:gd name="T33" fmla="*/ 18 h 27"/>
                                  <a:gd name="T34" fmla="*/ 5 w 20"/>
                                  <a:gd name="T35" fmla="*/ 23 h 27"/>
                                  <a:gd name="T36" fmla="*/ 7 w 20"/>
                                  <a:gd name="T37" fmla="*/ 25 h 27"/>
                                  <a:gd name="T38" fmla="*/ 0 60000 65536"/>
                                  <a:gd name="T39" fmla="*/ 0 60000 65536"/>
                                  <a:gd name="T40" fmla="*/ 0 60000 65536"/>
                                  <a:gd name="T41" fmla="*/ 0 60000 65536"/>
                                  <a:gd name="T42" fmla="*/ 0 60000 65536"/>
                                  <a:gd name="T43" fmla="*/ 0 60000 65536"/>
                                  <a:gd name="T44" fmla="*/ 0 60000 65536"/>
                                  <a:gd name="T45" fmla="*/ 0 60000 65536"/>
                                  <a:gd name="T46" fmla="*/ 0 60000 65536"/>
                                  <a:gd name="T47" fmla="*/ 0 60000 65536"/>
                                  <a:gd name="T48" fmla="*/ 0 60000 65536"/>
                                  <a:gd name="T49" fmla="*/ 0 60000 65536"/>
                                  <a:gd name="T50" fmla="*/ 0 60000 65536"/>
                                  <a:gd name="T51" fmla="*/ 0 60000 65536"/>
                                  <a:gd name="T52" fmla="*/ 0 60000 65536"/>
                                  <a:gd name="T53" fmla="*/ 0 60000 65536"/>
                                  <a:gd name="T54" fmla="*/ 0 60000 65536"/>
                                  <a:gd name="T55" fmla="*/ 0 60000 65536"/>
                                  <a:gd name="T56" fmla="*/ 0 60000 65536"/>
                                  <a:gd name="T57" fmla="*/ 0 w 20"/>
                                  <a:gd name="T58" fmla="*/ 0 h 27"/>
                                  <a:gd name="T59" fmla="*/ 20 w 20"/>
                                  <a:gd name="T60" fmla="*/ 27 h 27"/>
                                </a:gdLst>
                                <a:ahLst/>
                                <a:cxnLst>
                                  <a:cxn ang="T38">
                                    <a:pos x="T0" y="T1"/>
                                  </a:cxn>
                                  <a:cxn ang="T39">
                                    <a:pos x="T2" y="T3"/>
                                  </a:cxn>
                                  <a:cxn ang="T40">
                                    <a:pos x="T4" y="T5"/>
                                  </a:cxn>
                                  <a:cxn ang="T41">
                                    <a:pos x="T6" y="T7"/>
                                  </a:cxn>
                                  <a:cxn ang="T42">
                                    <a:pos x="T8" y="T9"/>
                                  </a:cxn>
                                  <a:cxn ang="T43">
                                    <a:pos x="T10" y="T11"/>
                                  </a:cxn>
                                  <a:cxn ang="T44">
                                    <a:pos x="T12" y="T13"/>
                                  </a:cxn>
                                  <a:cxn ang="T45">
                                    <a:pos x="T14" y="T15"/>
                                  </a:cxn>
                                  <a:cxn ang="T46">
                                    <a:pos x="T16" y="T17"/>
                                  </a:cxn>
                                  <a:cxn ang="T47">
                                    <a:pos x="T18" y="T19"/>
                                  </a:cxn>
                                  <a:cxn ang="T48">
                                    <a:pos x="T20" y="T21"/>
                                  </a:cxn>
                                  <a:cxn ang="T49">
                                    <a:pos x="T22" y="T23"/>
                                  </a:cxn>
                                  <a:cxn ang="T50">
                                    <a:pos x="T24" y="T25"/>
                                  </a:cxn>
                                  <a:cxn ang="T51">
                                    <a:pos x="T26" y="T27"/>
                                  </a:cxn>
                                  <a:cxn ang="T52">
                                    <a:pos x="T28" y="T29"/>
                                  </a:cxn>
                                  <a:cxn ang="T53">
                                    <a:pos x="T30" y="T31"/>
                                  </a:cxn>
                                  <a:cxn ang="T54">
                                    <a:pos x="T32" y="T33"/>
                                  </a:cxn>
                                  <a:cxn ang="T55">
                                    <a:pos x="T34" y="T35"/>
                                  </a:cxn>
                                  <a:cxn ang="T56">
                                    <a:pos x="T36" y="T37"/>
                                  </a:cxn>
                                </a:cxnLst>
                                <a:rect l="T57" t="T58" r="T59" b="T60"/>
                                <a:pathLst>
                                  <a:path w="20" h="27">
                                    <a:moveTo>
                                      <a:pt x="7" y="25"/>
                                    </a:moveTo>
                                    <a:lnTo>
                                      <a:pt x="11" y="27"/>
                                    </a:lnTo>
                                    <a:lnTo>
                                      <a:pt x="15" y="26"/>
                                    </a:lnTo>
                                    <a:lnTo>
                                      <a:pt x="18" y="25"/>
                                    </a:lnTo>
                                    <a:lnTo>
                                      <a:pt x="20" y="20"/>
                                    </a:lnTo>
                                    <a:lnTo>
                                      <a:pt x="19" y="14"/>
                                    </a:lnTo>
                                    <a:lnTo>
                                      <a:pt x="18" y="9"/>
                                    </a:lnTo>
                                    <a:lnTo>
                                      <a:pt x="16" y="6"/>
                                    </a:lnTo>
                                    <a:lnTo>
                                      <a:pt x="14" y="2"/>
                                    </a:lnTo>
                                    <a:lnTo>
                                      <a:pt x="10" y="1"/>
                                    </a:lnTo>
                                    <a:lnTo>
                                      <a:pt x="6" y="0"/>
                                    </a:lnTo>
                                    <a:lnTo>
                                      <a:pt x="4" y="1"/>
                                    </a:lnTo>
                                    <a:lnTo>
                                      <a:pt x="0" y="3"/>
                                    </a:lnTo>
                                    <a:lnTo>
                                      <a:pt x="0" y="7"/>
                                    </a:lnTo>
                                    <a:lnTo>
                                      <a:pt x="0" y="11"/>
                                    </a:lnTo>
                                    <a:lnTo>
                                      <a:pt x="0" y="14"/>
                                    </a:lnTo>
                                    <a:lnTo>
                                      <a:pt x="2" y="18"/>
                                    </a:lnTo>
                                    <a:lnTo>
                                      <a:pt x="5" y="23"/>
                                    </a:lnTo>
                                    <a:lnTo>
                                      <a:pt x="7" y="25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A000A0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pPr>
                                  <a:defRPr/>
                                </a:pPr>
                                <a:endParaRPr lang="ru-RU" sz="2800">
                                  <a:solidFill>
                                    <a:srgbClr val="17375E"/>
                                  </a:solidFill>
                                  <a:latin typeface="Times New Roman" pitchFamily="18" charset="0"/>
                                  <a:ea typeface="+mn-ea"/>
                                  <a:cs typeface="+mn-cs"/>
                                </a:endParaRPr>
                              </a:p>
                            </p:txBody>
                          </p:sp>
                        </p:grpSp>
                      </p:grpSp>
                      <p:grpSp>
                        <p:nvGrpSpPr>
                          <p:cNvPr id="134" name="Group 63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858" y="2253"/>
                            <a:ext cx="148" cy="269"/>
                            <a:chOff x="3858" y="2253"/>
                            <a:chExt cx="148" cy="269"/>
                          </a:xfrm>
                        </p:grpSpPr>
                        <p:sp>
                          <p:nvSpPr>
                            <p:cNvPr id="135" name="Freeform 64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917" y="2256"/>
                              <a:ext cx="76" cy="168"/>
                            </a:xfrm>
                            <a:custGeom>
                              <a:avLst/>
                              <a:gdLst>
                                <a:gd name="T0" fmla="*/ 10 w 84"/>
                                <a:gd name="T1" fmla="*/ 0 h 168"/>
                                <a:gd name="T2" fmla="*/ 6 w 84"/>
                                <a:gd name="T3" fmla="*/ 10 h 168"/>
                                <a:gd name="T4" fmla="*/ 4 w 84"/>
                                <a:gd name="T5" fmla="*/ 26 h 168"/>
                                <a:gd name="T6" fmla="*/ 1 w 84"/>
                                <a:gd name="T7" fmla="*/ 42 h 168"/>
                                <a:gd name="T8" fmla="*/ 0 w 84"/>
                                <a:gd name="T9" fmla="*/ 55 h 168"/>
                                <a:gd name="T10" fmla="*/ 2 w 84"/>
                                <a:gd name="T11" fmla="*/ 67 h 168"/>
                                <a:gd name="T12" fmla="*/ 5 w 84"/>
                                <a:gd name="T13" fmla="*/ 78 h 168"/>
                                <a:gd name="T14" fmla="*/ 11 w 84"/>
                                <a:gd name="T15" fmla="*/ 87 h 168"/>
                                <a:gd name="T16" fmla="*/ 19 w 84"/>
                                <a:gd name="T17" fmla="*/ 99 h 168"/>
                                <a:gd name="T18" fmla="*/ 30 w 84"/>
                                <a:gd name="T19" fmla="*/ 111 h 168"/>
                                <a:gd name="T20" fmla="*/ 45 w 84"/>
                                <a:gd name="T21" fmla="*/ 125 h 168"/>
                                <a:gd name="T22" fmla="*/ 56 w 84"/>
                                <a:gd name="T23" fmla="*/ 134 h 168"/>
                                <a:gd name="T24" fmla="*/ 65 w 84"/>
                                <a:gd name="T25" fmla="*/ 141 h 168"/>
                                <a:gd name="T26" fmla="*/ 70 w 84"/>
                                <a:gd name="T27" fmla="*/ 150 h 168"/>
                                <a:gd name="T28" fmla="*/ 78 w 84"/>
                                <a:gd name="T29" fmla="*/ 159 h 168"/>
                                <a:gd name="T30" fmla="*/ 84 w 84"/>
                                <a:gd name="T31" fmla="*/ 168 h 168"/>
                                <a:gd name="T32" fmla="*/ 0 60000 65536"/>
                                <a:gd name="T33" fmla="*/ 0 60000 65536"/>
                                <a:gd name="T34" fmla="*/ 0 60000 65536"/>
                                <a:gd name="T35" fmla="*/ 0 60000 65536"/>
                                <a:gd name="T36" fmla="*/ 0 60000 65536"/>
                                <a:gd name="T37" fmla="*/ 0 60000 65536"/>
                                <a:gd name="T38" fmla="*/ 0 60000 65536"/>
                                <a:gd name="T39" fmla="*/ 0 60000 65536"/>
                                <a:gd name="T40" fmla="*/ 0 60000 65536"/>
                                <a:gd name="T41" fmla="*/ 0 60000 65536"/>
                                <a:gd name="T42" fmla="*/ 0 60000 65536"/>
                                <a:gd name="T43" fmla="*/ 0 60000 65536"/>
                                <a:gd name="T44" fmla="*/ 0 60000 65536"/>
                                <a:gd name="T45" fmla="*/ 0 60000 65536"/>
                                <a:gd name="T46" fmla="*/ 0 60000 65536"/>
                                <a:gd name="T47" fmla="*/ 0 60000 65536"/>
                                <a:gd name="T48" fmla="*/ 0 w 84"/>
                                <a:gd name="T49" fmla="*/ 0 h 168"/>
                                <a:gd name="T50" fmla="*/ 84 w 84"/>
                                <a:gd name="T51" fmla="*/ 168 h 168"/>
                              </a:gdLst>
                              <a:ahLst/>
                              <a:cxnLst>
                                <a:cxn ang="T32">
                                  <a:pos x="T0" y="T1"/>
                                </a:cxn>
                                <a:cxn ang="T33">
                                  <a:pos x="T2" y="T3"/>
                                </a:cxn>
                                <a:cxn ang="T34">
                                  <a:pos x="T4" y="T5"/>
                                </a:cxn>
                                <a:cxn ang="T35">
                                  <a:pos x="T6" y="T7"/>
                                </a:cxn>
                                <a:cxn ang="T36">
                                  <a:pos x="T8" y="T9"/>
                                </a:cxn>
                                <a:cxn ang="T37">
                                  <a:pos x="T10" y="T11"/>
                                </a:cxn>
                                <a:cxn ang="T38">
                                  <a:pos x="T12" y="T13"/>
                                </a:cxn>
                                <a:cxn ang="T39">
                                  <a:pos x="T14" y="T15"/>
                                </a:cxn>
                                <a:cxn ang="T40">
                                  <a:pos x="T16" y="T17"/>
                                </a:cxn>
                                <a:cxn ang="T41">
                                  <a:pos x="T18" y="T19"/>
                                </a:cxn>
                                <a:cxn ang="T42">
                                  <a:pos x="T20" y="T21"/>
                                </a:cxn>
                                <a:cxn ang="T43">
                                  <a:pos x="T22" y="T23"/>
                                </a:cxn>
                                <a:cxn ang="T44">
                                  <a:pos x="T24" y="T25"/>
                                </a:cxn>
                                <a:cxn ang="T45">
                                  <a:pos x="T26" y="T27"/>
                                </a:cxn>
                                <a:cxn ang="T46">
                                  <a:pos x="T28" y="T29"/>
                                </a:cxn>
                                <a:cxn ang="T47">
                                  <a:pos x="T30" y="T31"/>
                                </a:cxn>
                              </a:cxnLst>
                              <a:rect l="T48" t="T49" r="T50" b="T51"/>
                              <a:pathLst>
                                <a:path w="84" h="168">
                                  <a:moveTo>
                                    <a:pt x="10" y="0"/>
                                  </a:moveTo>
                                  <a:lnTo>
                                    <a:pt x="6" y="10"/>
                                  </a:lnTo>
                                  <a:lnTo>
                                    <a:pt x="4" y="26"/>
                                  </a:lnTo>
                                  <a:lnTo>
                                    <a:pt x="1" y="42"/>
                                  </a:lnTo>
                                  <a:lnTo>
                                    <a:pt x="0" y="55"/>
                                  </a:lnTo>
                                  <a:lnTo>
                                    <a:pt x="2" y="67"/>
                                  </a:lnTo>
                                  <a:lnTo>
                                    <a:pt x="5" y="78"/>
                                  </a:lnTo>
                                  <a:lnTo>
                                    <a:pt x="11" y="87"/>
                                  </a:lnTo>
                                  <a:lnTo>
                                    <a:pt x="19" y="99"/>
                                  </a:lnTo>
                                  <a:lnTo>
                                    <a:pt x="30" y="111"/>
                                  </a:lnTo>
                                  <a:lnTo>
                                    <a:pt x="45" y="125"/>
                                  </a:lnTo>
                                  <a:lnTo>
                                    <a:pt x="56" y="134"/>
                                  </a:lnTo>
                                  <a:lnTo>
                                    <a:pt x="65" y="141"/>
                                  </a:lnTo>
                                  <a:lnTo>
                                    <a:pt x="70" y="150"/>
                                  </a:lnTo>
                                  <a:lnTo>
                                    <a:pt x="78" y="159"/>
                                  </a:lnTo>
                                  <a:lnTo>
                                    <a:pt x="84" y="168"/>
                                  </a:lnTo>
                                </a:path>
                              </a:pathLst>
                            </a:custGeom>
                            <a:noFill/>
                            <a:ln w="12700">
                              <a:solidFill>
                                <a:srgbClr val="FFC0C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>
                                <a:defRPr/>
                              </a:pPr>
                              <a:endParaRPr lang="ru-RU" sz="2800">
                                <a:solidFill>
                                  <a:srgbClr val="17375E"/>
                                </a:solidFill>
                                <a:latin typeface="Times New Roman" pitchFamily="18" charset="0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  <p:sp>
                          <p:nvSpPr>
                            <p:cNvPr id="136" name="Freeform 65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845" y="2311"/>
                              <a:ext cx="74" cy="161"/>
                            </a:xfrm>
                            <a:custGeom>
                              <a:avLst/>
                              <a:gdLst>
                                <a:gd name="T0" fmla="*/ 0 w 78"/>
                                <a:gd name="T1" fmla="*/ 0 h 161"/>
                                <a:gd name="T2" fmla="*/ 8 w 78"/>
                                <a:gd name="T3" fmla="*/ 2 h 161"/>
                                <a:gd name="T4" fmla="*/ 17 w 78"/>
                                <a:gd name="T5" fmla="*/ 4 h 161"/>
                                <a:gd name="T6" fmla="*/ 26 w 78"/>
                                <a:gd name="T7" fmla="*/ 7 h 161"/>
                                <a:gd name="T8" fmla="*/ 34 w 78"/>
                                <a:gd name="T9" fmla="*/ 12 h 161"/>
                                <a:gd name="T10" fmla="*/ 40 w 78"/>
                                <a:gd name="T11" fmla="*/ 17 h 161"/>
                                <a:gd name="T12" fmla="*/ 46 w 78"/>
                                <a:gd name="T13" fmla="*/ 26 h 161"/>
                                <a:gd name="T14" fmla="*/ 51 w 78"/>
                                <a:gd name="T15" fmla="*/ 36 h 161"/>
                                <a:gd name="T16" fmla="*/ 55 w 78"/>
                                <a:gd name="T17" fmla="*/ 47 h 161"/>
                                <a:gd name="T18" fmla="*/ 59 w 78"/>
                                <a:gd name="T19" fmla="*/ 60 h 161"/>
                                <a:gd name="T20" fmla="*/ 62 w 78"/>
                                <a:gd name="T21" fmla="*/ 74 h 161"/>
                                <a:gd name="T22" fmla="*/ 62 w 78"/>
                                <a:gd name="T23" fmla="*/ 91 h 161"/>
                                <a:gd name="T24" fmla="*/ 64 w 78"/>
                                <a:gd name="T25" fmla="*/ 113 h 161"/>
                                <a:gd name="T26" fmla="*/ 65 w 78"/>
                                <a:gd name="T27" fmla="*/ 128 h 161"/>
                                <a:gd name="T28" fmla="*/ 68 w 78"/>
                                <a:gd name="T29" fmla="*/ 142 h 161"/>
                                <a:gd name="T30" fmla="*/ 73 w 78"/>
                                <a:gd name="T31" fmla="*/ 152 h 161"/>
                                <a:gd name="T32" fmla="*/ 78 w 78"/>
                                <a:gd name="T33" fmla="*/ 161 h 161"/>
                                <a:gd name="T34" fmla="*/ 78 w 78"/>
                                <a:gd name="T35" fmla="*/ 160 h 161"/>
                                <a:gd name="T36" fmla="*/ 0 60000 65536"/>
                                <a:gd name="T37" fmla="*/ 0 60000 65536"/>
                                <a:gd name="T38" fmla="*/ 0 60000 65536"/>
                                <a:gd name="T39" fmla="*/ 0 60000 65536"/>
                                <a:gd name="T40" fmla="*/ 0 60000 65536"/>
                                <a:gd name="T41" fmla="*/ 0 60000 65536"/>
                                <a:gd name="T42" fmla="*/ 0 60000 65536"/>
                                <a:gd name="T43" fmla="*/ 0 60000 65536"/>
                                <a:gd name="T44" fmla="*/ 0 60000 65536"/>
                                <a:gd name="T45" fmla="*/ 0 60000 65536"/>
                                <a:gd name="T46" fmla="*/ 0 60000 65536"/>
                                <a:gd name="T47" fmla="*/ 0 60000 65536"/>
                                <a:gd name="T48" fmla="*/ 0 60000 65536"/>
                                <a:gd name="T49" fmla="*/ 0 60000 65536"/>
                                <a:gd name="T50" fmla="*/ 0 60000 65536"/>
                                <a:gd name="T51" fmla="*/ 0 60000 65536"/>
                                <a:gd name="T52" fmla="*/ 0 60000 65536"/>
                                <a:gd name="T53" fmla="*/ 0 60000 65536"/>
                                <a:gd name="T54" fmla="*/ 0 w 78"/>
                                <a:gd name="T55" fmla="*/ 0 h 161"/>
                                <a:gd name="T56" fmla="*/ 78 w 78"/>
                                <a:gd name="T57" fmla="*/ 161 h 161"/>
                              </a:gdLst>
                              <a:ahLst/>
                              <a:cxnLst>
                                <a:cxn ang="T36">
                                  <a:pos x="T0" y="T1"/>
                                </a:cxn>
                                <a:cxn ang="T37">
                                  <a:pos x="T2" y="T3"/>
                                </a:cxn>
                                <a:cxn ang="T38">
                                  <a:pos x="T4" y="T5"/>
                                </a:cxn>
                                <a:cxn ang="T39">
                                  <a:pos x="T6" y="T7"/>
                                </a:cxn>
                                <a:cxn ang="T40">
                                  <a:pos x="T8" y="T9"/>
                                </a:cxn>
                                <a:cxn ang="T41">
                                  <a:pos x="T10" y="T11"/>
                                </a:cxn>
                                <a:cxn ang="T42">
                                  <a:pos x="T12" y="T13"/>
                                </a:cxn>
                                <a:cxn ang="T43">
                                  <a:pos x="T14" y="T15"/>
                                </a:cxn>
                                <a:cxn ang="T44">
                                  <a:pos x="T16" y="T17"/>
                                </a:cxn>
                                <a:cxn ang="T45">
                                  <a:pos x="T18" y="T19"/>
                                </a:cxn>
                                <a:cxn ang="T46">
                                  <a:pos x="T20" y="T21"/>
                                </a:cxn>
                                <a:cxn ang="T47">
                                  <a:pos x="T22" y="T23"/>
                                </a:cxn>
                                <a:cxn ang="T48">
                                  <a:pos x="T24" y="T25"/>
                                </a:cxn>
                                <a:cxn ang="T49">
                                  <a:pos x="T26" y="T27"/>
                                </a:cxn>
                                <a:cxn ang="T50">
                                  <a:pos x="T28" y="T29"/>
                                </a:cxn>
                                <a:cxn ang="T51">
                                  <a:pos x="T30" y="T31"/>
                                </a:cxn>
                                <a:cxn ang="T52">
                                  <a:pos x="T32" y="T33"/>
                                </a:cxn>
                                <a:cxn ang="T53">
                                  <a:pos x="T34" y="T35"/>
                                </a:cxn>
                              </a:cxnLst>
                              <a:rect l="T54" t="T55" r="T56" b="T57"/>
                              <a:pathLst>
                                <a:path w="78" h="161">
                                  <a:moveTo>
                                    <a:pt x="0" y="0"/>
                                  </a:moveTo>
                                  <a:lnTo>
                                    <a:pt x="8" y="2"/>
                                  </a:lnTo>
                                  <a:lnTo>
                                    <a:pt x="17" y="4"/>
                                  </a:lnTo>
                                  <a:lnTo>
                                    <a:pt x="26" y="7"/>
                                  </a:lnTo>
                                  <a:lnTo>
                                    <a:pt x="34" y="12"/>
                                  </a:lnTo>
                                  <a:lnTo>
                                    <a:pt x="40" y="17"/>
                                  </a:lnTo>
                                  <a:lnTo>
                                    <a:pt x="46" y="26"/>
                                  </a:lnTo>
                                  <a:lnTo>
                                    <a:pt x="51" y="36"/>
                                  </a:lnTo>
                                  <a:lnTo>
                                    <a:pt x="55" y="47"/>
                                  </a:lnTo>
                                  <a:lnTo>
                                    <a:pt x="59" y="60"/>
                                  </a:lnTo>
                                  <a:lnTo>
                                    <a:pt x="62" y="74"/>
                                  </a:lnTo>
                                  <a:lnTo>
                                    <a:pt x="62" y="91"/>
                                  </a:lnTo>
                                  <a:lnTo>
                                    <a:pt x="64" y="113"/>
                                  </a:lnTo>
                                  <a:lnTo>
                                    <a:pt x="65" y="128"/>
                                  </a:lnTo>
                                  <a:lnTo>
                                    <a:pt x="68" y="142"/>
                                  </a:lnTo>
                                  <a:lnTo>
                                    <a:pt x="73" y="152"/>
                                  </a:lnTo>
                                  <a:lnTo>
                                    <a:pt x="78" y="161"/>
                                  </a:lnTo>
                                  <a:lnTo>
                                    <a:pt x="78" y="160"/>
                                  </a:lnTo>
                                </a:path>
                              </a:pathLst>
                            </a:custGeom>
                            <a:noFill/>
                            <a:ln w="12700">
                              <a:solidFill>
                                <a:srgbClr val="FFC0C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>
                                <a:defRPr/>
                              </a:pPr>
                              <a:endParaRPr lang="ru-RU" sz="2800">
                                <a:solidFill>
                                  <a:srgbClr val="17375E"/>
                                </a:solidFill>
                                <a:latin typeface="Times New Roman" pitchFamily="18" charset="0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  <p:sp>
                          <p:nvSpPr>
                            <p:cNvPr id="137" name="Freeform 66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845" y="2253"/>
                              <a:ext cx="145" cy="269"/>
                            </a:xfrm>
                            <a:custGeom>
                              <a:avLst/>
                              <a:gdLst>
                                <a:gd name="T0" fmla="*/ 0 w 137"/>
                                <a:gd name="T1" fmla="*/ 0 h 269"/>
                                <a:gd name="T2" fmla="*/ 9 w 137"/>
                                <a:gd name="T3" fmla="*/ 11 h 269"/>
                                <a:gd name="T4" fmla="*/ 22 w 137"/>
                                <a:gd name="T5" fmla="*/ 23 h 269"/>
                                <a:gd name="T6" fmla="*/ 32 w 137"/>
                                <a:gd name="T7" fmla="*/ 35 h 269"/>
                                <a:gd name="T8" fmla="*/ 39 w 137"/>
                                <a:gd name="T9" fmla="*/ 49 h 269"/>
                                <a:gd name="T10" fmla="*/ 48 w 137"/>
                                <a:gd name="T11" fmla="*/ 65 h 269"/>
                                <a:gd name="T12" fmla="*/ 56 w 137"/>
                                <a:gd name="T13" fmla="*/ 81 h 269"/>
                                <a:gd name="T14" fmla="*/ 65 w 137"/>
                                <a:gd name="T15" fmla="*/ 98 h 269"/>
                                <a:gd name="T16" fmla="*/ 72 w 137"/>
                                <a:gd name="T17" fmla="*/ 112 h 269"/>
                                <a:gd name="T18" fmla="*/ 78 w 137"/>
                                <a:gd name="T19" fmla="*/ 129 h 269"/>
                                <a:gd name="T20" fmla="*/ 85 w 137"/>
                                <a:gd name="T21" fmla="*/ 147 h 269"/>
                                <a:gd name="T22" fmla="*/ 91 w 137"/>
                                <a:gd name="T23" fmla="*/ 168 h 269"/>
                                <a:gd name="T24" fmla="*/ 96 w 137"/>
                                <a:gd name="T25" fmla="*/ 185 h 269"/>
                                <a:gd name="T26" fmla="*/ 102 w 137"/>
                                <a:gd name="T27" fmla="*/ 203 h 269"/>
                                <a:gd name="T28" fmla="*/ 107 w 137"/>
                                <a:gd name="T29" fmla="*/ 219 h 269"/>
                                <a:gd name="T30" fmla="*/ 115 w 137"/>
                                <a:gd name="T31" fmla="*/ 237 h 269"/>
                                <a:gd name="T32" fmla="*/ 124 w 137"/>
                                <a:gd name="T33" fmla="*/ 252 h 269"/>
                                <a:gd name="T34" fmla="*/ 137 w 137"/>
                                <a:gd name="T35" fmla="*/ 269 h 269"/>
                                <a:gd name="T36" fmla="*/ 0 60000 65536"/>
                                <a:gd name="T37" fmla="*/ 0 60000 65536"/>
                                <a:gd name="T38" fmla="*/ 0 60000 65536"/>
                                <a:gd name="T39" fmla="*/ 0 60000 65536"/>
                                <a:gd name="T40" fmla="*/ 0 60000 65536"/>
                                <a:gd name="T41" fmla="*/ 0 60000 65536"/>
                                <a:gd name="T42" fmla="*/ 0 60000 65536"/>
                                <a:gd name="T43" fmla="*/ 0 60000 65536"/>
                                <a:gd name="T44" fmla="*/ 0 60000 65536"/>
                                <a:gd name="T45" fmla="*/ 0 60000 65536"/>
                                <a:gd name="T46" fmla="*/ 0 60000 65536"/>
                                <a:gd name="T47" fmla="*/ 0 60000 65536"/>
                                <a:gd name="T48" fmla="*/ 0 60000 65536"/>
                                <a:gd name="T49" fmla="*/ 0 60000 65536"/>
                                <a:gd name="T50" fmla="*/ 0 60000 65536"/>
                                <a:gd name="T51" fmla="*/ 0 60000 65536"/>
                                <a:gd name="T52" fmla="*/ 0 60000 65536"/>
                                <a:gd name="T53" fmla="*/ 0 60000 65536"/>
                                <a:gd name="T54" fmla="*/ 0 w 137"/>
                                <a:gd name="T55" fmla="*/ 0 h 269"/>
                                <a:gd name="T56" fmla="*/ 137 w 137"/>
                                <a:gd name="T57" fmla="*/ 269 h 269"/>
                              </a:gdLst>
                              <a:ahLst/>
                              <a:cxnLst>
                                <a:cxn ang="T36">
                                  <a:pos x="T0" y="T1"/>
                                </a:cxn>
                                <a:cxn ang="T37">
                                  <a:pos x="T2" y="T3"/>
                                </a:cxn>
                                <a:cxn ang="T38">
                                  <a:pos x="T4" y="T5"/>
                                </a:cxn>
                                <a:cxn ang="T39">
                                  <a:pos x="T6" y="T7"/>
                                </a:cxn>
                                <a:cxn ang="T40">
                                  <a:pos x="T8" y="T9"/>
                                </a:cxn>
                                <a:cxn ang="T41">
                                  <a:pos x="T10" y="T11"/>
                                </a:cxn>
                                <a:cxn ang="T42">
                                  <a:pos x="T12" y="T13"/>
                                </a:cxn>
                                <a:cxn ang="T43">
                                  <a:pos x="T14" y="T15"/>
                                </a:cxn>
                                <a:cxn ang="T44">
                                  <a:pos x="T16" y="T17"/>
                                </a:cxn>
                                <a:cxn ang="T45">
                                  <a:pos x="T18" y="T19"/>
                                </a:cxn>
                                <a:cxn ang="T46">
                                  <a:pos x="T20" y="T21"/>
                                </a:cxn>
                                <a:cxn ang="T47">
                                  <a:pos x="T22" y="T23"/>
                                </a:cxn>
                                <a:cxn ang="T48">
                                  <a:pos x="T24" y="T25"/>
                                </a:cxn>
                                <a:cxn ang="T49">
                                  <a:pos x="T26" y="T27"/>
                                </a:cxn>
                                <a:cxn ang="T50">
                                  <a:pos x="T28" y="T29"/>
                                </a:cxn>
                                <a:cxn ang="T51">
                                  <a:pos x="T30" y="T31"/>
                                </a:cxn>
                                <a:cxn ang="T52">
                                  <a:pos x="T32" y="T33"/>
                                </a:cxn>
                                <a:cxn ang="T53">
                                  <a:pos x="T34" y="T35"/>
                                </a:cxn>
                              </a:cxnLst>
                              <a:rect l="T54" t="T55" r="T56" b="T57"/>
                              <a:pathLst>
                                <a:path w="137" h="269">
                                  <a:moveTo>
                                    <a:pt x="0" y="0"/>
                                  </a:moveTo>
                                  <a:lnTo>
                                    <a:pt x="9" y="11"/>
                                  </a:lnTo>
                                  <a:lnTo>
                                    <a:pt x="22" y="23"/>
                                  </a:lnTo>
                                  <a:lnTo>
                                    <a:pt x="32" y="35"/>
                                  </a:lnTo>
                                  <a:lnTo>
                                    <a:pt x="39" y="49"/>
                                  </a:lnTo>
                                  <a:lnTo>
                                    <a:pt x="48" y="65"/>
                                  </a:lnTo>
                                  <a:lnTo>
                                    <a:pt x="56" y="81"/>
                                  </a:lnTo>
                                  <a:lnTo>
                                    <a:pt x="65" y="98"/>
                                  </a:lnTo>
                                  <a:lnTo>
                                    <a:pt x="72" y="112"/>
                                  </a:lnTo>
                                  <a:lnTo>
                                    <a:pt x="78" y="129"/>
                                  </a:lnTo>
                                  <a:lnTo>
                                    <a:pt x="85" y="147"/>
                                  </a:lnTo>
                                  <a:lnTo>
                                    <a:pt x="91" y="168"/>
                                  </a:lnTo>
                                  <a:lnTo>
                                    <a:pt x="96" y="185"/>
                                  </a:lnTo>
                                  <a:lnTo>
                                    <a:pt x="102" y="203"/>
                                  </a:lnTo>
                                  <a:lnTo>
                                    <a:pt x="107" y="219"/>
                                  </a:lnTo>
                                  <a:lnTo>
                                    <a:pt x="115" y="237"/>
                                  </a:lnTo>
                                  <a:lnTo>
                                    <a:pt x="124" y="252"/>
                                  </a:lnTo>
                                  <a:lnTo>
                                    <a:pt x="137" y="269"/>
                                  </a:lnTo>
                                </a:path>
                              </a:pathLst>
                            </a:custGeom>
                            <a:noFill/>
                            <a:ln w="12700">
                              <a:solidFill>
                                <a:srgbClr val="FFC0C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>
                                <a:defRPr/>
                              </a:pPr>
                              <a:endParaRPr lang="ru-RU" sz="2800">
                                <a:solidFill>
                                  <a:srgbClr val="17375E"/>
                                </a:solidFill>
                                <a:latin typeface="Times New Roman" pitchFamily="18" charset="0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108" name="Group 6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531" y="2244"/>
                          <a:ext cx="447" cy="440"/>
                          <a:chOff x="3531" y="2244"/>
                          <a:chExt cx="447" cy="440"/>
                        </a:xfrm>
                      </p:grpSpPr>
                      <p:grpSp>
                        <p:nvGrpSpPr>
                          <p:cNvPr id="109" name="Group 68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531" y="2244"/>
                            <a:ext cx="447" cy="440"/>
                            <a:chOff x="3531" y="2244"/>
                            <a:chExt cx="447" cy="440"/>
                          </a:xfrm>
                        </p:grpSpPr>
                        <p:grpSp>
                          <p:nvGrpSpPr>
                            <p:cNvPr id="114" name="Group 69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531" y="2244"/>
                              <a:ext cx="447" cy="440"/>
                              <a:chOff x="3531" y="2244"/>
                              <a:chExt cx="447" cy="440"/>
                            </a:xfrm>
                          </p:grpSpPr>
                          <p:grpSp>
                            <p:nvGrpSpPr>
                              <p:cNvPr id="121" name="Group 70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3531" y="2244"/>
                                <a:ext cx="447" cy="440"/>
                                <a:chOff x="3531" y="2244"/>
                                <a:chExt cx="447" cy="440"/>
                              </a:xfrm>
                            </p:grpSpPr>
                            <p:grpSp>
                              <p:nvGrpSpPr>
                                <p:cNvPr id="127" name="Group 71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3531" y="2244"/>
                                  <a:ext cx="447" cy="440"/>
                                  <a:chOff x="3531" y="2244"/>
                                  <a:chExt cx="447" cy="440"/>
                                </a:xfrm>
                              </p:grpSpPr>
                              <p:sp>
                                <p:nvSpPr>
                                  <p:cNvPr id="129" name="Freeform 72"/>
                                  <p:cNvSpPr>
                                    <a:spLocks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3513" y="2244"/>
                                    <a:ext cx="462" cy="440"/>
                                  </a:xfrm>
                                  <a:custGeom>
                                    <a:avLst/>
                                    <a:gdLst>
                                      <a:gd name="T0" fmla="*/ 47 w 447"/>
                                      <a:gd name="T1" fmla="*/ 25 h 440"/>
                                      <a:gd name="T2" fmla="*/ 70 w 447"/>
                                      <a:gd name="T3" fmla="*/ 7 h 440"/>
                                      <a:gd name="T4" fmla="*/ 99 w 447"/>
                                      <a:gd name="T5" fmla="*/ 1 h 440"/>
                                      <a:gd name="T6" fmla="*/ 134 w 447"/>
                                      <a:gd name="T7" fmla="*/ 2 h 440"/>
                                      <a:gd name="T8" fmla="*/ 169 w 447"/>
                                      <a:gd name="T9" fmla="*/ 16 h 440"/>
                                      <a:gd name="T10" fmla="*/ 187 w 447"/>
                                      <a:gd name="T11" fmla="*/ 49 h 440"/>
                                      <a:gd name="T12" fmla="*/ 206 w 447"/>
                                      <a:gd name="T13" fmla="*/ 79 h 440"/>
                                      <a:gd name="T14" fmla="*/ 230 w 447"/>
                                      <a:gd name="T15" fmla="*/ 107 h 440"/>
                                      <a:gd name="T16" fmla="*/ 236 w 447"/>
                                      <a:gd name="T17" fmla="*/ 133 h 440"/>
                                      <a:gd name="T18" fmla="*/ 231 w 447"/>
                                      <a:gd name="T19" fmla="*/ 152 h 440"/>
                                      <a:gd name="T20" fmla="*/ 218 w 447"/>
                                      <a:gd name="T21" fmla="*/ 174 h 440"/>
                                      <a:gd name="T22" fmla="*/ 200 w 447"/>
                                      <a:gd name="T23" fmla="*/ 200 h 440"/>
                                      <a:gd name="T24" fmla="*/ 189 w 447"/>
                                      <a:gd name="T25" fmla="*/ 221 h 440"/>
                                      <a:gd name="T26" fmla="*/ 191 w 447"/>
                                      <a:gd name="T27" fmla="*/ 229 h 440"/>
                                      <a:gd name="T28" fmla="*/ 199 w 447"/>
                                      <a:gd name="T29" fmla="*/ 230 h 440"/>
                                      <a:gd name="T30" fmla="*/ 206 w 447"/>
                                      <a:gd name="T31" fmla="*/ 218 h 440"/>
                                      <a:gd name="T32" fmla="*/ 222 w 447"/>
                                      <a:gd name="T33" fmla="*/ 192 h 440"/>
                                      <a:gd name="T34" fmla="*/ 239 w 447"/>
                                      <a:gd name="T35" fmla="*/ 171 h 440"/>
                                      <a:gd name="T36" fmla="*/ 250 w 447"/>
                                      <a:gd name="T37" fmla="*/ 158 h 440"/>
                                      <a:gd name="T38" fmla="*/ 261 w 447"/>
                                      <a:gd name="T39" fmla="*/ 159 h 440"/>
                                      <a:gd name="T40" fmla="*/ 269 w 447"/>
                                      <a:gd name="T41" fmla="*/ 173 h 440"/>
                                      <a:gd name="T42" fmla="*/ 286 w 447"/>
                                      <a:gd name="T43" fmla="*/ 213 h 440"/>
                                      <a:gd name="T44" fmla="*/ 301 w 447"/>
                                      <a:gd name="T45" fmla="*/ 252 h 440"/>
                                      <a:gd name="T46" fmla="*/ 330 w 447"/>
                                      <a:gd name="T47" fmla="*/ 301 h 440"/>
                                      <a:gd name="T48" fmla="*/ 360 w 447"/>
                                      <a:gd name="T49" fmla="*/ 344 h 440"/>
                                      <a:gd name="T50" fmla="*/ 391 w 447"/>
                                      <a:gd name="T51" fmla="*/ 373 h 440"/>
                                      <a:gd name="T52" fmla="*/ 419 w 447"/>
                                      <a:gd name="T53" fmla="*/ 398 h 440"/>
                                      <a:gd name="T54" fmla="*/ 443 w 447"/>
                                      <a:gd name="T55" fmla="*/ 419 h 440"/>
                                      <a:gd name="T56" fmla="*/ 447 w 447"/>
                                      <a:gd name="T57" fmla="*/ 428 h 440"/>
                                      <a:gd name="T58" fmla="*/ 441 w 447"/>
                                      <a:gd name="T59" fmla="*/ 437 h 440"/>
                                      <a:gd name="T60" fmla="*/ 424 w 447"/>
                                      <a:gd name="T61" fmla="*/ 440 h 440"/>
                                      <a:gd name="T62" fmla="*/ 388 w 447"/>
                                      <a:gd name="T63" fmla="*/ 439 h 440"/>
                                      <a:gd name="T64" fmla="*/ 348 w 447"/>
                                      <a:gd name="T65" fmla="*/ 433 h 440"/>
                                      <a:gd name="T66" fmla="*/ 301 w 447"/>
                                      <a:gd name="T67" fmla="*/ 420 h 440"/>
                                      <a:gd name="T68" fmla="*/ 269 w 447"/>
                                      <a:gd name="T69" fmla="*/ 402 h 440"/>
                                      <a:gd name="T70" fmla="*/ 221 w 447"/>
                                      <a:gd name="T71" fmla="*/ 378 h 440"/>
                                      <a:gd name="T72" fmla="*/ 182 w 447"/>
                                      <a:gd name="T73" fmla="*/ 350 h 440"/>
                                      <a:gd name="T74" fmla="*/ 151 w 447"/>
                                      <a:gd name="T75" fmla="*/ 326 h 440"/>
                                      <a:gd name="T76" fmla="*/ 125 w 447"/>
                                      <a:gd name="T77" fmla="*/ 295 h 440"/>
                                      <a:gd name="T78" fmla="*/ 112 w 447"/>
                                      <a:gd name="T79" fmla="*/ 276 h 440"/>
                                      <a:gd name="T80" fmla="*/ 115 w 447"/>
                                      <a:gd name="T81" fmla="*/ 263 h 440"/>
                                      <a:gd name="T82" fmla="*/ 131 w 447"/>
                                      <a:gd name="T83" fmla="*/ 254 h 440"/>
                                      <a:gd name="T84" fmla="*/ 153 w 447"/>
                                      <a:gd name="T85" fmla="*/ 254 h 440"/>
                                      <a:gd name="T86" fmla="*/ 170 w 447"/>
                                      <a:gd name="T87" fmla="*/ 260 h 440"/>
                                      <a:gd name="T88" fmla="*/ 176 w 447"/>
                                      <a:gd name="T89" fmla="*/ 259 h 440"/>
                                      <a:gd name="T90" fmla="*/ 178 w 447"/>
                                      <a:gd name="T91" fmla="*/ 253 h 440"/>
                                      <a:gd name="T92" fmla="*/ 166 w 447"/>
                                      <a:gd name="T93" fmla="*/ 242 h 440"/>
                                      <a:gd name="T94" fmla="*/ 144 w 447"/>
                                      <a:gd name="T95" fmla="*/ 239 h 440"/>
                                      <a:gd name="T96" fmla="*/ 119 w 447"/>
                                      <a:gd name="T97" fmla="*/ 246 h 440"/>
                                      <a:gd name="T98" fmla="*/ 91 w 447"/>
                                      <a:gd name="T99" fmla="*/ 255 h 440"/>
                                      <a:gd name="T100" fmla="*/ 71 w 447"/>
                                      <a:gd name="T101" fmla="*/ 255 h 440"/>
                                      <a:gd name="T102" fmla="*/ 52 w 447"/>
                                      <a:gd name="T103" fmla="*/ 247 h 440"/>
                                      <a:gd name="T104" fmla="*/ 36 w 447"/>
                                      <a:gd name="T105" fmla="*/ 230 h 440"/>
                                      <a:gd name="T106" fmla="*/ 15 w 447"/>
                                      <a:gd name="T107" fmla="*/ 195 h 440"/>
                                      <a:gd name="T108" fmla="*/ 1 w 447"/>
                                      <a:gd name="T109" fmla="*/ 158 h 440"/>
                                      <a:gd name="T110" fmla="*/ 1 w 447"/>
                                      <a:gd name="T111" fmla="*/ 134 h 440"/>
                                      <a:gd name="T112" fmla="*/ 8 w 447"/>
                                      <a:gd name="T113" fmla="*/ 84 h 440"/>
                                      <a:gd name="T114" fmla="*/ 25 w 447"/>
                                      <a:gd name="T115" fmla="*/ 48 h 440"/>
                                      <a:gd name="T116" fmla="*/ 0 60000 65536"/>
                                      <a:gd name="T117" fmla="*/ 0 60000 65536"/>
                                      <a:gd name="T118" fmla="*/ 0 60000 65536"/>
                                      <a:gd name="T119" fmla="*/ 0 60000 65536"/>
                                      <a:gd name="T120" fmla="*/ 0 60000 65536"/>
                                      <a:gd name="T121" fmla="*/ 0 60000 65536"/>
                                      <a:gd name="T122" fmla="*/ 0 60000 65536"/>
                                      <a:gd name="T123" fmla="*/ 0 60000 65536"/>
                                      <a:gd name="T124" fmla="*/ 0 60000 65536"/>
                                      <a:gd name="T125" fmla="*/ 0 60000 65536"/>
                                      <a:gd name="T126" fmla="*/ 0 60000 65536"/>
                                      <a:gd name="T127" fmla="*/ 0 60000 65536"/>
                                      <a:gd name="T128" fmla="*/ 0 60000 65536"/>
                                      <a:gd name="T129" fmla="*/ 0 60000 65536"/>
                                      <a:gd name="T130" fmla="*/ 0 60000 65536"/>
                                      <a:gd name="T131" fmla="*/ 0 60000 65536"/>
                                      <a:gd name="T132" fmla="*/ 0 60000 65536"/>
                                      <a:gd name="T133" fmla="*/ 0 60000 65536"/>
                                      <a:gd name="T134" fmla="*/ 0 60000 65536"/>
                                      <a:gd name="T135" fmla="*/ 0 60000 65536"/>
                                      <a:gd name="T136" fmla="*/ 0 60000 65536"/>
                                      <a:gd name="T137" fmla="*/ 0 60000 65536"/>
                                      <a:gd name="T138" fmla="*/ 0 60000 65536"/>
                                      <a:gd name="T139" fmla="*/ 0 60000 65536"/>
                                      <a:gd name="T140" fmla="*/ 0 60000 65536"/>
                                      <a:gd name="T141" fmla="*/ 0 60000 65536"/>
                                      <a:gd name="T142" fmla="*/ 0 60000 65536"/>
                                      <a:gd name="T143" fmla="*/ 0 60000 65536"/>
                                      <a:gd name="T144" fmla="*/ 0 60000 65536"/>
                                      <a:gd name="T145" fmla="*/ 0 60000 65536"/>
                                      <a:gd name="T146" fmla="*/ 0 60000 65536"/>
                                      <a:gd name="T147" fmla="*/ 0 60000 65536"/>
                                      <a:gd name="T148" fmla="*/ 0 60000 65536"/>
                                      <a:gd name="T149" fmla="*/ 0 60000 65536"/>
                                      <a:gd name="T150" fmla="*/ 0 60000 65536"/>
                                      <a:gd name="T151" fmla="*/ 0 60000 65536"/>
                                      <a:gd name="T152" fmla="*/ 0 60000 65536"/>
                                      <a:gd name="T153" fmla="*/ 0 60000 65536"/>
                                      <a:gd name="T154" fmla="*/ 0 60000 65536"/>
                                      <a:gd name="T155" fmla="*/ 0 60000 65536"/>
                                      <a:gd name="T156" fmla="*/ 0 60000 65536"/>
                                      <a:gd name="T157" fmla="*/ 0 60000 65536"/>
                                      <a:gd name="T158" fmla="*/ 0 60000 65536"/>
                                      <a:gd name="T159" fmla="*/ 0 60000 65536"/>
                                      <a:gd name="T160" fmla="*/ 0 60000 65536"/>
                                      <a:gd name="T161" fmla="*/ 0 60000 65536"/>
                                      <a:gd name="T162" fmla="*/ 0 60000 65536"/>
                                      <a:gd name="T163" fmla="*/ 0 60000 65536"/>
                                      <a:gd name="T164" fmla="*/ 0 60000 65536"/>
                                      <a:gd name="T165" fmla="*/ 0 60000 65536"/>
                                      <a:gd name="T166" fmla="*/ 0 60000 65536"/>
                                      <a:gd name="T167" fmla="*/ 0 60000 65536"/>
                                      <a:gd name="T168" fmla="*/ 0 60000 65536"/>
                                      <a:gd name="T169" fmla="*/ 0 60000 65536"/>
                                      <a:gd name="T170" fmla="*/ 0 60000 65536"/>
                                      <a:gd name="T171" fmla="*/ 0 60000 65536"/>
                                      <a:gd name="T172" fmla="*/ 0 60000 65536"/>
                                      <a:gd name="T173" fmla="*/ 0 60000 65536"/>
                                      <a:gd name="T174" fmla="*/ 0 w 447"/>
                                      <a:gd name="T175" fmla="*/ 0 h 440"/>
                                      <a:gd name="T176" fmla="*/ 447 w 447"/>
                                      <a:gd name="T177" fmla="*/ 440 h 440"/>
                                    </a:gdLst>
                                    <a:ahLst/>
                                    <a:cxnLst>
                                      <a:cxn ang="T116">
                                        <a:pos x="T0" y="T1"/>
                                      </a:cxn>
                                      <a:cxn ang="T117">
                                        <a:pos x="T2" y="T3"/>
                                      </a:cxn>
                                      <a:cxn ang="T118">
                                        <a:pos x="T4" y="T5"/>
                                      </a:cxn>
                                      <a:cxn ang="T119">
                                        <a:pos x="T6" y="T7"/>
                                      </a:cxn>
                                      <a:cxn ang="T120">
                                        <a:pos x="T8" y="T9"/>
                                      </a:cxn>
                                      <a:cxn ang="T121">
                                        <a:pos x="T10" y="T11"/>
                                      </a:cxn>
                                      <a:cxn ang="T122">
                                        <a:pos x="T12" y="T13"/>
                                      </a:cxn>
                                      <a:cxn ang="T123">
                                        <a:pos x="T14" y="T15"/>
                                      </a:cxn>
                                      <a:cxn ang="T124">
                                        <a:pos x="T16" y="T17"/>
                                      </a:cxn>
                                      <a:cxn ang="T125">
                                        <a:pos x="T18" y="T19"/>
                                      </a:cxn>
                                      <a:cxn ang="T126">
                                        <a:pos x="T20" y="T21"/>
                                      </a:cxn>
                                      <a:cxn ang="T127">
                                        <a:pos x="T22" y="T23"/>
                                      </a:cxn>
                                      <a:cxn ang="T128">
                                        <a:pos x="T24" y="T25"/>
                                      </a:cxn>
                                      <a:cxn ang="T129">
                                        <a:pos x="T26" y="T27"/>
                                      </a:cxn>
                                      <a:cxn ang="T130">
                                        <a:pos x="T28" y="T29"/>
                                      </a:cxn>
                                      <a:cxn ang="T131">
                                        <a:pos x="T30" y="T31"/>
                                      </a:cxn>
                                      <a:cxn ang="T132">
                                        <a:pos x="T32" y="T33"/>
                                      </a:cxn>
                                      <a:cxn ang="T133">
                                        <a:pos x="T34" y="T35"/>
                                      </a:cxn>
                                      <a:cxn ang="T134">
                                        <a:pos x="T36" y="T37"/>
                                      </a:cxn>
                                      <a:cxn ang="T135">
                                        <a:pos x="T38" y="T39"/>
                                      </a:cxn>
                                      <a:cxn ang="T136">
                                        <a:pos x="T40" y="T41"/>
                                      </a:cxn>
                                      <a:cxn ang="T137">
                                        <a:pos x="T42" y="T43"/>
                                      </a:cxn>
                                      <a:cxn ang="T138">
                                        <a:pos x="T44" y="T45"/>
                                      </a:cxn>
                                      <a:cxn ang="T139">
                                        <a:pos x="T46" y="T47"/>
                                      </a:cxn>
                                      <a:cxn ang="T140">
                                        <a:pos x="T48" y="T49"/>
                                      </a:cxn>
                                      <a:cxn ang="T141">
                                        <a:pos x="T50" y="T51"/>
                                      </a:cxn>
                                      <a:cxn ang="T142">
                                        <a:pos x="T52" y="T53"/>
                                      </a:cxn>
                                      <a:cxn ang="T143">
                                        <a:pos x="T54" y="T55"/>
                                      </a:cxn>
                                      <a:cxn ang="T144">
                                        <a:pos x="T56" y="T57"/>
                                      </a:cxn>
                                      <a:cxn ang="T145">
                                        <a:pos x="T58" y="T59"/>
                                      </a:cxn>
                                      <a:cxn ang="T146">
                                        <a:pos x="T60" y="T61"/>
                                      </a:cxn>
                                      <a:cxn ang="T147">
                                        <a:pos x="T62" y="T63"/>
                                      </a:cxn>
                                      <a:cxn ang="T148">
                                        <a:pos x="T64" y="T65"/>
                                      </a:cxn>
                                      <a:cxn ang="T149">
                                        <a:pos x="T66" y="T67"/>
                                      </a:cxn>
                                      <a:cxn ang="T150">
                                        <a:pos x="T68" y="T69"/>
                                      </a:cxn>
                                      <a:cxn ang="T151">
                                        <a:pos x="T70" y="T71"/>
                                      </a:cxn>
                                      <a:cxn ang="T152">
                                        <a:pos x="T72" y="T73"/>
                                      </a:cxn>
                                      <a:cxn ang="T153">
                                        <a:pos x="T74" y="T75"/>
                                      </a:cxn>
                                      <a:cxn ang="T154">
                                        <a:pos x="T76" y="T77"/>
                                      </a:cxn>
                                      <a:cxn ang="T155">
                                        <a:pos x="T78" y="T79"/>
                                      </a:cxn>
                                      <a:cxn ang="T156">
                                        <a:pos x="T80" y="T81"/>
                                      </a:cxn>
                                      <a:cxn ang="T157">
                                        <a:pos x="T82" y="T83"/>
                                      </a:cxn>
                                      <a:cxn ang="T158">
                                        <a:pos x="T84" y="T85"/>
                                      </a:cxn>
                                      <a:cxn ang="T159">
                                        <a:pos x="T86" y="T87"/>
                                      </a:cxn>
                                      <a:cxn ang="T160">
                                        <a:pos x="T88" y="T89"/>
                                      </a:cxn>
                                      <a:cxn ang="T161">
                                        <a:pos x="T90" y="T91"/>
                                      </a:cxn>
                                      <a:cxn ang="T162">
                                        <a:pos x="T92" y="T93"/>
                                      </a:cxn>
                                      <a:cxn ang="T163">
                                        <a:pos x="T94" y="T95"/>
                                      </a:cxn>
                                      <a:cxn ang="T164">
                                        <a:pos x="T96" y="T97"/>
                                      </a:cxn>
                                      <a:cxn ang="T165">
                                        <a:pos x="T98" y="T99"/>
                                      </a:cxn>
                                      <a:cxn ang="T166">
                                        <a:pos x="T100" y="T101"/>
                                      </a:cxn>
                                      <a:cxn ang="T167">
                                        <a:pos x="T102" y="T103"/>
                                      </a:cxn>
                                      <a:cxn ang="T168">
                                        <a:pos x="T104" y="T105"/>
                                      </a:cxn>
                                      <a:cxn ang="T169">
                                        <a:pos x="T106" y="T107"/>
                                      </a:cxn>
                                      <a:cxn ang="T170">
                                        <a:pos x="T108" y="T109"/>
                                      </a:cxn>
                                      <a:cxn ang="T171">
                                        <a:pos x="T110" y="T111"/>
                                      </a:cxn>
                                      <a:cxn ang="T172">
                                        <a:pos x="T112" y="T113"/>
                                      </a:cxn>
                                      <a:cxn ang="T173">
                                        <a:pos x="T114" y="T115"/>
                                      </a:cxn>
                                    </a:cxnLst>
                                    <a:rect l="T174" t="T175" r="T176" b="T177"/>
                                    <a:pathLst>
                                      <a:path w="447" h="440">
                                        <a:moveTo>
                                          <a:pt x="35" y="36"/>
                                        </a:moveTo>
                                        <a:lnTo>
                                          <a:pt x="47" y="25"/>
                                        </a:lnTo>
                                        <a:lnTo>
                                          <a:pt x="57" y="15"/>
                                        </a:lnTo>
                                        <a:lnTo>
                                          <a:pt x="70" y="7"/>
                                        </a:lnTo>
                                        <a:lnTo>
                                          <a:pt x="86" y="2"/>
                                        </a:lnTo>
                                        <a:lnTo>
                                          <a:pt x="99" y="1"/>
                                        </a:lnTo>
                                        <a:lnTo>
                                          <a:pt x="113" y="0"/>
                                        </a:lnTo>
                                        <a:lnTo>
                                          <a:pt x="134" y="2"/>
                                        </a:lnTo>
                                        <a:lnTo>
                                          <a:pt x="154" y="7"/>
                                        </a:lnTo>
                                        <a:lnTo>
                                          <a:pt x="169" y="16"/>
                                        </a:lnTo>
                                        <a:lnTo>
                                          <a:pt x="178" y="31"/>
                                        </a:lnTo>
                                        <a:lnTo>
                                          <a:pt x="187" y="49"/>
                                        </a:lnTo>
                                        <a:lnTo>
                                          <a:pt x="196" y="65"/>
                                        </a:lnTo>
                                        <a:lnTo>
                                          <a:pt x="206" y="79"/>
                                        </a:lnTo>
                                        <a:lnTo>
                                          <a:pt x="217" y="90"/>
                                        </a:lnTo>
                                        <a:lnTo>
                                          <a:pt x="230" y="107"/>
                                        </a:lnTo>
                                        <a:lnTo>
                                          <a:pt x="235" y="122"/>
                                        </a:lnTo>
                                        <a:lnTo>
                                          <a:pt x="236" y="133"/>
                                        </a:lnTo>
                                        <a:lnTo>
                                          <a:pt x="235" y="140"/>
                                        </a:lnTo>
                                        <a:lnTo>
                                          <a:pt x="231" y="152"/>
                                        </a:lnTo>
                                        <a:lnTo>
                                          <a:pt x="226" y="162"/>
                                        </a:lnTo>
                                        <a:lnTo>
                                          <a:pt x="218" y="174"/>
                                        </a:lnTo>
                                        <a:lnTo>
                                          <a:pt x="208" y="189"/>
                                        </a:lnTo>
                                        <a:lnTo>
                                          <a:pt x="200" y="200"/>
                                        </a:lnTo>
                                        <a:lnTo>
                                          <a:pt x="192" y="213"/>
                                        </a:lnTo>
                                        <a:lnTo>
                                          <a:pt x="189" y="221"/>
                                        </a:lnTo>
                                        <a:lnTo>
                                          <a:pt x="189" y="225"/>
                                        </a:lnTo>
                                        <a:lnTo>
                                          <a:pt x="191" y="229"/>
                                        </a:lnTo>
                                        <a:lnTo>
                                          <a:pt x="195" y="230"/>
                                        </a:lnTo>
                                        <a:lnTo>
                                          <a:pt x="199" y="230"/>
                                        </a:lnTo>
                                        <a:lnTo>
                                          <a:pt x="201" y="225"/>
                                        </a:lnTo>
                                        <a:lnTo>
                                          <a:pt x="206" y="218"/>
                                        </a:lnTo>
                                        <a:lnTo>
                                          <a:pt x="214" y="206"/>
                                        </a:lnTo>
                                        <a:lnTo>
                                          <a:pt x="222" y="192"/>
                                        </a:lnTo>
                                        <a:lnTo>
                                          <a:pt x="231" y="181"/>
                                        </a:lnTo>
                                        <a:lnTo>
                                          <a:pt x="239" y="171"/>
                                        </a:lnTo>
                                        <a:lnTo>
                                          <a:pt x="247" y="162"/>
                                        </a:lnTo>
                                        <a:lnTo>
                                          <a:pt x="250" y="158"/>
                                        </a:lnTo>
                                        <a:lnTo>
                                          <a:pt x="256" y="158"/>
                                        </a:lnTo>
                                        <a:lnTo>
                                          <a:pt x="261" y="159"/>
                                        </a:lnTo>
                                        <a:lnTo>
                                          <a:pt x="263" y="162"/>
                                        </a:lnTo>
                                        <a:lnTo>
                                          <a:pt x="269" y="173"/>
                                        </a:lnTo>
                                        <a:lnTo>
                                          <a:pt x="276" y="191"/>
                                        </a:lnTo>
                                        <a:lnTo>
                                          <a:pt x="286" y="213"/>
                                        </a:lnTo>
                                        <a:lnTo>
                                          <a:pt x="293" y="234"/>
                                        </a:lnTo>
                                        <a:lnTo>
                                          <a:pt x="301" y="252"/>
                                        </a:lnTo>
                                        <a:lnTo>
                                          <a:pt x="315" y="276"/>
                                        </a:lnTo>
                                        <a:lnTo>
                                          <a:pt x="330" y="301"/>
                                        </a:lnTo>
                                        <a:lnTo>
                                          <a:pt x="345" y="325"/>
                                        </a:lnTo>
                                        <a:lnTo>
                                          <a:pt x="360" y="344"/>
                                        </a:lnTo>
                                        <a:lnTo>
                                          <a:pt x="375" y="357"/>
                                        </a:lnTo>
                                        <a:lnTo>
                                          <a:pt x="391" y="373"/>
                                        </a:lnTo>
                                        <a:lnTo>
                                          <a:pt x="405" y="386"/>
                                        </a:lnTo>
                                        <a:lnTo>
                                          <a:pt x="419" y="398"/>
                                        </a:lnTo>
                                        <a:lnTo>
                                          <a:pt x="439" y="414"/>
                                        </a:lnTo>
                                        <a:lnTo>
                                          <a:pt x="443" y="419"/>
                                        </a:lnTo>
                                        <a:lnTo>
                                          <a:pt x="447" y="424"/>
                                        </a:lnTo>
                                        <a:lnTo>
                                          <a:pt x="447" y="428"/>
                                        </a:lnTo>
                                        <a:lnTo>
                                          <a:pt x="445" y="434"/>
                                        </a:lnTo>
                                        <a:lnTo>
                                          <a:pt x="441" y="437"/>
                                        </a:lnTo>
                                        <a:lnTo>
                                          <a:pt x="436" y="439"/>
                                        </a:lnTo>
                                        <a:lnTo>
                                          <a:pt x="424" y="440"/>
                                        </a:lnTo>
                                        <a:lnTo>
                                          <a:pt x="411" y="440"/>
                                        </a:lnTo>
                                        <a:lnTo>
                                          <a:pt x="388" y="439"/>
                                        </a:lnTo>
                                        <a:lnTo>
                                          <a:pt x="366" y="436"/>
                                        </a:lnTo>
                                        <a:lnTo>
                                          <a:pt x="348" y="433"/>
                                        </a:lnTo>
                                        <a:lnTo>
                                          <a:pt x="325" y="428"/>
                                        </a:lnTo>
                                        <a:lnTo>
                                          <a:pt x="301" y="420"/>
                                        </a:lnTo>
                                        <a:lnTo>
                                          <a:pt x="284" y="413"/>
                                        </a:lnTo>
                                        <a:lnTo>
                                          <a:pt x="269" y="402"/>
                                        </a:lnTo>
                                        <a:lnTo>
                                          <a:pt x="244" y="391"/>
                                        </a:lnTo>
                                        <a:lnTo>
                                          <a:pt x="221" y="378"/>
                                        </a:lnTo>
                                        <a:lnTo>
                                          <a:pt x="199" y="365"/>
                                        </a:lnTo>
                                        <a:lnTo>
                                          <a:pt x="182" y="350"/>
                                        </a:lnTo>
                                        <a:lnTo>
                                          <a:pt x="166" y="338"/>
                                        </a:lnTo>
                                        <a:lnTo>
                                          <a:pt x="151" y="326"/>
                                        </a:lnTo>
                                        <a:lnTo>
                                          <a:pt x="136" y="308"/>
                                        </a:lnTo>
                                        <a:lnTo>
                                          <a:pt x="125" y="295"/>
                                        </a:lnTo>
                                        <a:lnTo>
                                          <a:pt x="114" y="282"/>
                                        </a:lnTo>
                                        <a:lnTo>
                                          <a:pt x="112" y="276"/>
                                        </a:lnTo>
                                        <a:lnTo>
                                          <a:pt x="112" y="270"/>
                                        </a:lnTo>
                                        <a:lnTo>
                                          <a:pt x="115" y="263"/>
                                        </a:lnTo>
                                        <a:lnTo>
                                          <a:pt x="122" y="258"/>
                                        </a:lnTo>
                                        <a:lnTo>
                                          <a:pt x="131" y="254"/>
                                        </a:lnTo>
                                        <a:lnTo>
                                          <a:pt x="141" y="253"/>
                                        </a:lnTo>
                                        <a:lnTo>
                                          <a:pt x="153" y="254"/>
                                        </a:lnTo>
                                        <a:lnTo>
                                          <a:pt x="166" y="258"/>
                                        </a:lnTo>
                                        <a:lnTo>
                                          <a:pt x="170" y="260"/>
                                        </a:lnTo>
                                        <a:lnTo>
                                          <a:pt x="174" y="261"/>
                                        </a:lnTo>
                                        <a:lnTo>
                                          <a:pt x="176" y="259"/>
                                        </a:lnTo>
                                        <a:lnTo>
                                          <a:pt x="179" y="257"/>
                                        </a:lnTo>
                                        <a:lnTo>
                                          <a:pt x="178" y="253"/>
                                        </a:lnTo>
                                        <a:lnTo>
                                          <a:pt x="175" y="248"/>
                                        </a:lnTo>
                                        <a:lnTo>
                                          <a:pt x="166" y="242"/>
                                        </a:lnTo>
                                        <a:lnTo>
                                          <a:pt x="154" y="240"/>
                                        </a:lnTo>
                                        <a:lnTo>
                                          <a:pt x="144" y="239"/>
                                        </a:lnTo>
                                        <a:lnTo>
                                          <a:pt x="134" y="241"/>
                                        </a:lnTo>
                                        <a:lnTo>
                                          <a:pt x="119" y="246"/>
                                        </a:lnTo>
                                        <a:lnTo>
                                          <a:pt x="104" y="251"/>
                                        </a:lnTo>
                                        <a:lnTo>
                                          <a:pt x="91" y="255"/>
                                        </a:lnTo>
                                        <a:lnTo>
                                          <a:pt x="80" y="257"/>
                                        </a:lnTo>
                                        <a:lnTo>
                                          <a:pt x="71" y="255"/>
                                        </a:lnTo>
                                        <a:lnTo>
                                          <a:pt x="62" y="253"/>
                                        </a:lnTo>
                                        <a:lnTo>
                                          <a:pt x="52" y="247"/>
                                        </a:lnTo>
                                        <a:lnTo>
                                          <a:pt x="44" y="240"/>
                                        </a:lnTo>
                                        <a:lnTo>
                                          <a:pt x="36" y="230"/>
                                        </a:lnTo>
                                        <a:lnTo>
                                          <a:pt x="26" y="215"/>
                                        </a:lnTo>
                                        <a:lnTo>
                                          <a:pt x="15" y="195"/>
                                        </a:lnTo>
                                        <a:lnTo>
                                          <a:pt x="6" y="176"/>
                                        </a:lnTo>
                                        <a:lnTo>
                                          <a:pt x="1" y="158"/>
                                        </a:lnTo>
                                        <a:lnTo>
                                          <a:pt x="0" y="146"/>
                                        </a:lnTo>
                                        <a:lnTo>
                                          <a:pt x="1" y="134"/>
                                        </a:lnTo>
                                        <a:lnTo>
                                          <a:pt x="5" y="110"/>
                                        </a:lnTo>
                                        <a:lnTo>
                                          <a:pt x="8" y="84"/>
                                        </a:lnTo>
                                        <a:lnTo>
                                          <a:pt x="15" y="62"/>
                                        </a:lnTo>
                                        <a:lnTo>
                                          <a:pt x="25" y="48"/>
                                        </a:lnTo>
                                        <a:lnTo>
                                          <a:pt x="35" y="36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rgbClr val="FF8080"/>
                                  </a:solidFill>
                                  <a:ln w="9525">
                                    <a:noFill/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pPr>
                                      <a:defRPr/>
                                    </a:pPr>
                                    <a:endParaRPr lang="ru-RU" sz="2800">
                                      <a:solidFill>
                                        <a:srgbClr val="17375E"/>
                                      </a:solidFill>
                                      <a:latin typeface="Times New Roman" pitchFamily="18" charset="0"/>
                                      <a:ea typeface="+mn-ea"/>
                                      <a:cs typeface="+mn-cs"/>
                                    </a:endParaRPr>
                                  </a:p>
                                </p:txBody>
                              </p:sp>
                              <p:grpSp>
                                <p:nvGrpSpPr>
                                  <p:cNvPr id="130" name="Group 73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3531" y="2244"/>
                                    <a:ext cx="447" cy="440"/>
                                    <a:chOff x="3531" y="2244"/>
                                    <a:chExt cx="447" cy="440"/>
                                  </a:xfrm>
                                </p:grpSpPr>
                                <p:sp>
                                  <p:nvSpPr>
                                    <p:cNvPr id="131" name="Freeform 74"/>
                                    <p:cNvSpPr>
                                      <a:spLocks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3637" y="2401"/>
                                      <a:ext cx="337" cy="282"/>
                                    </a:xfrm>
                                    <a:custGeom>
                                      <a:avLst/>
                                      <a:gdLst>
                                        <a:gd name="T0" fmla="*/ 118 w 335"/>
                                        <a:gd name="T1" fmla="*/ 23 h 282"/>
                                        <a:gd name="T2" fmla="*/ 135 w 335"/>
                                        <a:gd name="T3" fmla="*/ 4 h 282"/>
                                        <a:gd name="T4" fmla="*/ 144 w 335"/>
                                        <a:gd name="T5" fmla="*/ 0 h 282"/>
                                        <a:gd name="T6" fmla="*/ 151 w 335"/>
                                        <a:gd name="T7" fmla="*/ 4 h 282"/>
                                        <a:gd name="T8" fmla="*/ 164 w 335"/>
                                        <a:gd name="T9" fmla="*/ 34 h 282"/>
                                        <a:gd name="T10" fmla="*/ 181 w 335"/>
                                        <a:gd name="T11" fmla="*/ 76 h 282"/>
                                        <a:gd name="T12" fmla="*/ 203 w 335"/>
                                        <a:gd name="T13" fmla="*/ 118 h 282"/>
                                        <a:gd name="T14" fmla="*/ 233 w 335"/>
                                        <a:gd name="T15" fmla="*/ 167 h 282"/>
                                        <a:gd name="T16" fmla="*/ 263 w 335"/>
                                        <a:gd name="T17" fmla="*/ 201 h 282"/>
                                        <a:gd name="T18" fmla="*/ 292 w 335"/>
                                        <a:gd name="T19" fmla="*/ 228 h 282"/>
                                        <a:gd name="T20" fmla="*/ 327 w 335"/>
                                        <a:gd name="T21" fmla="*/ 256 h 282"/>
                                        <a:gd name="T22" fmla="*/ 335 w 335"/>
                                        <a:gd name="T23" fmla="*/ 266 h 282"/>
                                        <a:gd name="T24" fmla="*/ 333 w 335"/>
                                        <a:gd name="T25" fmla="*/ 276 h 282"/>
                                        <a:gd name="T26" fmla="*/ 324 w 335"/>
                                        <a:gd name="T27" fmla="*/ 281 h 282"/>
                                        <a:gd name="T28" fmla="*/ 298 w 335"/>
                                        <a:gd name="T29" fmla="*/ 282 h 282"/>
                                        <a:gd name="T30" fmla="*/ 254 w 335"/>
                                        <a:gd name="T31" fmla="*/ 278 h 282"/>
                                        <a:gd name="T32" fmla="*/ 211 w 335"/>
                                        <a:gd name="T33" fmla="*/ 270 h 282"/>
                                        <a:gd name="T34" fmla="*/ 172 w 335"/>
                                        <a:gd name="T35" fmla="*/ 255 h 282"/>
                                        <a:gd name="T36" fmla="*/ 132 w 335"/>
                                        <a:gd name="T37" fmla="*/ 233 h 282"/>
                                        <a:gd name="T38" fmla="*/ 85 w 335"/>
                                        <a:gd name="T39" fmla="*/ 207 h 282"/>
                                        <a:gd name="T40" fmla="*/ 54 w 335"/>
                                        <a:gd name="T41" fmla="*/ 180 h 282"/>
                                        <a:gd name="T42" fmla="*/ 24 w 335"/>
                                        <a:gd name="T43" fmla="*/ 150 h 282"/>
                                        <a:gd name="T44" fmla="*/ 2 w 335"/>
                                        <a:gd name="T45" fmla="*/ 124 h 282"/>
                                        <a:gd name="T46" fmla="*/ 0 w 335"/>
                                        <a:gd name="T47" fmla="*/ 112 h 282"/>
                                        <a:gd name="T48" fmla="*/ 10 w 335"/>
                                        <a:gd name="T49" fmla="*/ 100 h 282"/>
                                        <a:gd name="T50" fmla="*/ 29 w 335"/>
                                        <a:gd name="T51" fmla="*/ 95 h 282"/>
                                        <a:gd name="T52" fmla="*/ 46 w 335"/>
                                        <a:gd name="T53" fmla="*/ 97 h 282"/>
                                        <a:gd name="T54" fmla="*/ 61 w 335"/>
                                        <a:gd name="T55" fmla="*/ 102 h 282"/>
                                        <a:gd name="T56" fmla="*/ 45 w 335"/>
                                        <a:gd name="T57" fmla="*/ 101 h 282"/>
                                        <a:gd name="T58" fmla="*/ 32 w 335"/>
                                        <a:gd name="T59" fmla="*/ 103 h 282"/>
                                        <a:gd name="T60" fmla="*/ 20 w 335"/>
                                        <a:gd name="T61" fmla="*/ 109 h 282"/>
                                        <a:gd name="T62" fmla="*/ 14 w 335"/>
                                        <a:gd name="T63" fmla="*/ 118 h 282"/>
                                        <a:gd name="T64" fmla="*/ 15 w 335"/>
                                        <a:gd name="T65" fmla="*/ 124 h 282"/>
                                        <a:gd name="T66" fmla="*/ 27 w 335"/>
                                        <a:gd name="T67" fmla="*/ 139 h 282"/>
                                        <a:gd name="T68" fmla="*/ 45 w 335"/>
                                        <a:gd name="T69" fmla="*/ 161 h 282"/>
                                        <a:gd name="T70" fmla="*/ 70 w 335"/>
                                        <a:gd name="T71" fmla="*/ 183 h 282"/>
                                        <a:gd name="T72" fmla="*/ 87 w 335"/>
                                        <a:gd name="T73" fmla="*/ 196 h 282"/>
                                        <a:gd name="T74" fmla="*/ 106 w 335"/>
                                        <a:gd name="T75" fmla="*/ 208 h 282"/>
                                        <a:gd name="T76" fmla="*/ 122 w 335"/>
                                        <a:gd name="T77" fmla="*/ 214 h 282"/>
                                        <a:gd name="T78" fmla="*/ 136 w 335"/>
                                        <a:gd name="T79" fmla="*/ 221 h 282"/>
                                        <a:gd name="T80" fmla="*/ 163 w 335"/>
                                        <a:gd name="T81" fmla="*/ 234 h 282"/>
                                        <a:gd name="T82" fmla="*/ 187 w 335"/>
                                        <a:gd name="T83" fmla="*/ 247 h 282"/>
                                        <a:gd name="T84" fmla="*/ 207 w 335"/>
                                        <a:gd name="T85" fmla="*/ 257 h 282"/>
                                        <a:gd name="T86" fmla="*/ 228 w 335"/>
                                        <a:gd name="T87" fmla="*/ 263 h 282"/>
                                        <a:gd name="T88" fmla="*/ 253 w 335"/>
                                        <a:gd name="T89" fmla="*/ 267 h 282"/>
                                        <a:gd name="T90" fmla="*/ 277 w 335"/>
                                        <a:gd name="T91" fmla="*/ 269 h 282"/>
                                        <a:gd name="T92" fmla="*/ 288 w 335"/>
                                        <a:gd name="T93" fmla="*/ 266 h 282"/>
                                        <a:gd name="T94" fmla="*/ 292 w 335"/>
                                        <a:gd name="T95" fmla="*/ 255 h 282"/>
                                        <a:gd name="T96" fmla="*/ 287 w 335"/>
                                        <a:gd name="T97" fmla="*/ 241 h 282"/>
                                        <a:gd name="T98" fmla="*/ 270 w 335"/>
                                        <a:gd name="T99" fmla="*/ 222 h 282"/>
                                        <a:gd name="T100" fmla="*/ 250 w 335"/>
                                        <a:gd name="T101" fmla="*/ 207 h 282"/>
                                        <a:gd name="T102" fmla="*/ 231 w 335"/>
                                        <a:gd name="T103" fmla="*/ 190 h 282"/>
                                        <a:gd name="T104" fmla="*/ 218 w 335"/>
                                        <a:gd name="T105" fmla="*/ 169 h 282"/>
                                        <a:gd name="T106" fmla="*/ 203 w 335"/>
                                        <a:gd name="T107" fmla="*/ 147 h 282"/>
                                        <a:gd name="T108" fmla="*/ 190 w 335"/>
                                        <a:gd name="T109" fmla="*/ 123 h 282"/>
                                        <a:gd name="T110" fmla="*/ 179 w 335"/>
                                        <a:gd name="T111" fmla="*/ 99 h 282"/>
                                        <a:gd name="T112" fmla="*/ 168 w 335"/>
                                        <a:gd name="T113" fmla="*/ 75 h 282"/>
                                        <a:gd name="T114" fmla="*/ 158 w 335"/>
                                        <a:gd name="T115" fmla="*/ 53 h 282"/>
                                        <a:gd name="T116" fmla="*/ 151 w 335"/>
                                        <a:gd name="T117" fmla="*/ 33 h 282"/>
                                        <a:gd name="T118" fmla="*/ 145 w 335"/>
                                        <a:gd name="T119" fmla="*/ 24 h 282"/>
                                        <a:gd name="T120" fmla="*/ 136 w 335"/>
                                        <a:gd name="T121" fmla="*/ 23 h 282"/>
                                        <a:gd name="T122" fmla="*/ 124 w 335"/>
                                        <a:gd name="T123" fmla="*/ 29 h 282"/>
                                        <a:gd name="T124" fmla="*/ 110 w 335"/>
                                        <a:gd name="T125" fmla="*/ 35 h 282"/>
                                        <a:gd name="T126" fmla="*/ 0 60000 65536"/>
                                        <a:gd name="T127" fmla="*/ 0 60000 65536"/>
                                        <a:gd name="T128" fmla="*/ 0 60000 65536"/>
                                        <a:gd name="T129" fmla="*/ 0 60000 65536"/>
                                        <a:gd name="T130" fmla="*/ 0 60000 65536"/>
                                        <a:gd name="T131" fmla="*/ 0 60000 65536"/>
                                        <a:gd name="T132" fmla="*/ 0 60000 65536"/>
                                        <a:gd name="T133" fmla="*/ 0 60000 65536"/>
                                        <a:gd name="T134" fmla="*/ 0 60000 65536"/>
                                        <a:gd name="T135" fmla="*/ 0 60000 65536"/>
                                        <a:gd name="T136" fmla="*/ 0 60000 65536"/>
                                        <a:gd name="T137" fmla="*/ 0 60000 65536"/>
                                        <a:gd name="T138" fmla="*/ 0 60000 65536"/>
                                        <a:gd name="T139" fmla="*/ 0 60000 65536"/>
                                        <a:gd name="T140" fmla="*/ 0 60000 65536"/>
                                        <a:gd name="T141" fmla="*/ 0 60000 65536"/>
                                        <a:gd name="T142" fmla="*/ 0 60000 65536"/>
                                        <a:gd name="T143" fmla="*/ 0 60000 65536"/>
                                        <a:gd name="T144" fmla="*/ 0 60000 65536"/>
                                        <a:gd name="T145" fmla="*/ 0 60000 65536"/>
                                        <a:gd name="T146" fmla="*/ 0 60000 65536"/>
                                        <a:gd name="T147" fmla="*/ 0 60000 65536"/>
                                        <a:gd name="T148" fmla="*/ 0 60000 65536"/>
                                        <a:gd name="T149" fmla="*/ 0 60000 65536"/>
                                        <a:gd name="T150" fmla="*/ 0 60000 65536"/>
                                        <a:gd name="T151" fmla="*/ 0 60000 65536"/>
                                        <a:gd name="T152" fmla="*/ 0 60000 65536"/>
                                        <a:gd name="T153" fmla="*/ 0 60000 65536"/>
                                        <a:gd name="T154" fmla="*/ 0 60000 65536"/>
                                        <a:gd name="T155" fmla="*/ 0 60000 65536"/>
                                        <a:gd name="T156" fmla="*/ 0 60000 65536"/>
                                        <a:gd name="T157" fmla="*/ 0 60000 65536"/>
                                        <a:gd name="T158" fmla="*/ 0 60000 65536"/>
                                        <a:gd name="T159" fmla="*/ 0 60000 65536"/>
                                        <a:gd name="T160" fmla="*/ 0 60000 65536"/>
                                        <a:gd name="T161" fmla="*/ 0 60000 65536"/>
                                        <a:gd name="T162" fmla="*/ 0 60000 65536"/>
                                        <a:gd name="T163" fmla="*/ 0 60000 65536"/>
                                        <a:gd name="T164" fmla="*/ 0 60000 65536"/>
                                        <a:gd name="T165" fmla="*/ 0 60000 65536"/>
                                        <a:gd name="T166" fmla="*/ 0 60000 65536"/>
                                        <a:gd name="T167" fmla="*/ 0 60000 65536"/>
                                        <a:gd name="T168" fmla="*/ 0 60000 65536"/>
                                        <a:gd name="T169" fmla="*/ 0 60000 65536"/>
                                        <a:gd name="T170" fmla="*/ 0 60000 65536"/>
                                        <a:gd name="T171" fmla="*/ 0 60000 65536"/>
                                        <a:gd name="T172" fmla="*/ 0 60000 65536"/>
                                        <a:gd name="T173" fmla="*/ 0 60000 65536"/>
                                        <a:gd name="T174" fmla="*/ 0 60000 65536"/>
                                        <a:gd name="T175" fmla="*/ 0 60000 65536"/>
                                        <a:gd name="T176" fmla="*/ 0 60000 65536"/>
                                        <a:gd name="T177" fmla="*/ 0 60000 65536"/>
                                        <a:gd name="T178" fmla="*/ 0 60000 65536"/>
                                        <a:gd name="T179" fmla="*/ 0 60000 65536"/>
                                        <a:gd name="T180" fmla="*/ 0 60000 65536"/>
                                        <a:gd name="T181" fmla="*/ 0 60000 65536"/>
                                        <a:gd name="T182" fmla="*/ 0 60000 65536"/>
                                        <a:gd name="T183" fmla="*/ 0 60000 65536"/>
                                        <a:gd name="T184" fmla="*/ 0 60000 65536"/>
                                        <a:gd name="T185" fmla="*/ 0 60000 65536"/>
                                        <a:gd name="T186" fmla="*/ 0 60000 65536"/>
                                        <a:gd name="T187" fmla="*/ 0 60000 65536"/>
                                        <a:gd name="T188" fmla="*/ 0 60000 65536"/>
                                        <a:gd name="T189" fmla="*/ 0 w 335"/>
                                        <a:gd name="T190" fmla="*/ 0 h 282"/>
                                        <a:gd name="T191" fmla="*/ 335 w 335"/>
                                        <a:gd name="T192" fmla="*/ 282 h 282"/>
                                      </a:gdLst>
                                      <a:ahLst/>
                                      <a:cxnLst>
                                        <a:cxn ang="T126">
                                          <a:pos x="T0" y="T1"/>
                                        </a:cxn>
                                        <a:cxn ang="T127">
                                          <a:pos x="T2" y="T3"/>
                                        </a:cxn>
                                        <a:cxn ang="T128">
                                          <a:pos x="T4" y="T5"/>
                                        </a:cxn>
                                        <a:cxn ang="T129">
                                          <a:pos x="T6" y="T7"/>
                                        </a:cxn>
                                        <a:cxn ang="T130">
                                          <a:pos x="T8" y="T9"/>
                                        </a:cxn>
                                        <a:cxn ang="T131">
                                          <a:pos x="T10" y="T11"/>
                                        </a:cxn>
                                        <a:cxn ang="T132">
                                          <a:pos x="T12" y="T13"/>
                                        </a:cxn>
                                        <a:cxn ang="T133">
                                          <a:pos x="T14" y="T15"/>
                                        </a:cxn>
                                        <a:cxn ang="T134">
                                          <a:pos x="T16" y="T17"/>
                                        </a:cxn>
                                        <a:cxn ang="T135">
                                          <a:pos x="T18" y="T19"/>
                                        </a:cxn>
                                        <a:cxn ang="T136">
                                          <a:pos x="T20" y="T21"/>
                                        </a:cxn>
                                        <a:cxn ang="T137">
                                          <a:pos x="T22" y="T23"/>
                                        </a:cxn>
                                        <a:cxn ang="T138">
                                          <a:pos x="T24" y="T25"/>
                                        </a:cxn>
                                        <a:cxn ang="T139">
                                          <a:pos x="T26" y="T27"/>
                                        </a:cxn>
                                        <a:cxn ang="T140">
                                          <a:pos x="T28" y="T29"/>
                                        </a:cxn>
                                        <a:cxn ang="T141">
                                          <a:pos x="T30" y="T31"/>
                                        </a:cxn>
                                        <a:cxn ang="T142">
                                          <a:pos x="T32" y="T33"/>
                                        </a:cxn>
                                        <a:cxn ang="T143">
                                          <a:pos x="T34" y="T35"/>
                                        </a:cxn>
                                        <a:cxn ang="T144">
                                          <a:pos x="T36" y="T37"/>
                                        </a:cxn>
                                        <a:cxn ang="T145">
                                          <a:pos x="T38" y="T39"/>
                                        </a:cxn>
                                        <a:cxn ang="T146">
                                          <a:pos x="T40" y="T41"/>
                                        </a:cxn>
                                        <a:cxn ang="T147">
                                          <a:pos x="T42" y="T43"/>
                                        </a:cxn>
                                        <a:cxn ang="T148">
                                          <a:pos x="T44" y="T45"/>
                                        </a:cxn>
                                        <a:cxn ang="T149">
                                          <a:pos x="T46" y="T47"/>
                                        </a:cxn>
                                        <a:cxn ang="T150">
                                          <a:pos x="T48" y="T49"/>
                                        </a:cxn>
                                        <a:cxn ang="T151">
                                          <a:pos x="T50" y="T51"/>
                                        </a:cxn>
                                        <a:cxn ang="T152">
                                          <a:pos x="T52" y="T53"/>
                                        </a:cxn>
                                        <a:cxn ang="T153">
                                          <a:pos x="T54" y="T55"/>
                                        </a:cxn>
                                        <a:cxn ang="T154">
                                          <a:pos x="T56" y="T57"/>
                                        </a:cxn>
                                        <a:cxn ang="T155">
                                          <a:pos x="T58" y="T59"/>
                                        </a:cxn>
                                        <a:cxn ang="T156">
                                          <a:pos x="T60" y="T61"/>
                                        </a:cxn>
                                        <a:cxn ang="T157">
                                          <a:pos x="T62" y="T63"/>
                                        </a:cxn>
                                        <a:cxn ang="T158">
                                          <a:pos x="T64" y="T65"/>
                                        </a:cxn>
                                        <a:cxn ang="T159">
                                          <a:pos x="T66" y="T67"/>
                                        </a:cxn>
                                        <a:cxn ang="T160">
                                          <a:pos x="T68" y="T69"/>
                                        </a:cxn>
                                        <a:cxn ang="T161">
                                          <a:pos x="T70" y="T71"/>
                                        </a:cxn>
                                        <a:cxn ang="T162">
                                          <a:pos x="T72" y="T73"/>
                                        </a:cxn>
                                        <a:cxn ang="T163">
                                          <a:pos x="T74" y="T75"/>
                                        </a:cxn>
                                        <a:cxn ang="T164">
                                          <a:pos x="T76" y="T77"/>
                                        </a:cxn>
                                        <a:cxn ang="T165">
                                          <a:pos x="T78" y="T79"/>
                                        </a:cxn>
                                        <a:cxn ang="T166">
                                          <a:pos x="T80" y="T81"/>
                                        </a:cxn>
                                        <a:cxn ang="T167">
                                          <a:pos x="T82" y="T83"/>
                                        </a:cxn>
                                        <a:cxn ang="T168">
                                          <a:pos x="T84" y="T85"/>
                                        </a:cxn>
                                        <a:cxn ang="T169">
                                          <a:pos x="T86" y="T87"/>
                                        </a:cxn>
                                        <a:cxn ang="T170">
                                          <a:pos x="T88" y="T89"/>
                                        </a:cxn>
                                        <a:cxn ang="T171">
                                          <a:pos x="T90" y="T91"/>
                                        </a:cxn>
                                        <a:cxn ang="T172">
                                          <a:pos x="T92" y="T93"/>
                                        </a:cxn>
                                        <a:cxn ang="T173">
                                          <a:pos x="T94" y="T95"/>
                                        </a:cxn>
                                        <a:cxn ang="T174">
                                          <a:pos x="T96" y="T97"/>
                                        </a:cxn>
                                        <a:cxn ang="T175">
                                          <a:pos x="T98" y="T99"/>
                                        </a:cxn>
                                        <a:cxn ang="T176">
                                          <a:pos x="T100" y="T101"/>
                                        </a:cxn>
                                        <a:cxn ang="T177">
                                          <a:pos x="T102" y="T103"/>
                                        </a:cxn>
                                        <a:cxn ang="T178">
                                          <a:pos x="T104" y="T105"/>
                                        </a:cxn>
                                        <a:cxn ang="T179">
                                          <a:pos x="T106" y="T107"/>
                                        </a:cxn>
                                        <a:cxn ang="T180">
                                          <a:pos x="T108" y="T109"/>
                                        </a:cxn>
                                        <a:cxn ang="T181">
                                          <a:pos x="T110" y="T111"/>
                                        </a:cxn>
                                        <a:cxn ang="T182">
                                          <a:pos x="T112" y="T113"/>
                                        </a:cxn>
                                        <a:cxn ang="T183">
                                          <a:pos x="T114" y="T115"/>
                                        </a:cxn>
                                        <a:cxn ang="T184">
                                          <a:pos x="T116" y="T117"/>
                                        </a:cxn>
                                        <a:cxn ang="T185">
                                          <a:pos x="T118" y="T119"/>
                                        </a:cxn>
                                        <a:cxn ang="T186">
                                          <a:pos x="T120" y="T121"/>
                                        </a:cxn>
                                        <a:cxn ang="T187">
                                          <a:pos x="T122" y="T123"/>
                                        </a:cxn>
                                        <a:cxn ang="T188">
                                          <a:pos x="T124" y="T125"/>
                                        </a:cxn>
                                      </a:cxnLst>
                                      <a:rect l="T189" t="T190" r="T191" b="T192"/>
                                      <a:pathLst>
                                        <a:path w="335" h="282">
                                          <a:moveTo>
                                            <a:pt x="110" y="35"/>
                                          </a:moveTo>
                                          <a:lnTo>
                                            <a:pt x="118" y="23"/>
                                          </a:lnTo>
                                          <a:lnTo>
                                            <a:pt x="126" y="13"/>
                                          </a:lnTo>
                                          <a:lnTo>
                                            <a:pt x="135" y="4"/>
                                          </a:lnTo>
                                          <a:lnTo>
                                            <a:pt x="138" y="1"/>
                                          </a:lnTo>
                                          <a:lnTo>
                                            <a:pt x="144" y="0"/>
                                          </a:lnTo>
                                          <a:lnTo>
                                            <a:pt x="149" y="3"/>
                                          </a:lnTo>
                                          <a:lnTo>
                                            <a:pt x="151" y="4"/>
                                          </a:lnTo>
                                          <a:lnTo>
                                            <a:pt x="157" y="15"/>
                                          </a:lnTo>
                                          <a:lnTo>
                                            <a:pt x="164" y="34"/>
                                          </a:lnTo>
                                          <a:lnTo>
                                            <a:pt x="172" y="55"/>
                                          </a:lnTo>
                                          <a:lnTo>
                                            <a:pt x="181" y="76"/>
                                          </a:lnTo>
                                          <a:lnTo>
                                            <a:pt x="189" y="94"/>
                                          </a:lnTo>
                                          <a:lnTo>
                                            <a:pt x="203" y="118"/>
                                          </a:lnTo>
                                          <a:lnTo>
                                            <a:pt x="218" y="143"/>
                                          </a:lnTo>
                                          <a:lnTo>
                                            <a:pt x="233" y="167"/>
                                          </a:lnTo>
                                          <a:lnTo>
                                            <a:pt x="248" y="186"/>
                                          </a:lnTo>
                                          <a:lnTo>
                                            <a:pt x="263" y="201"/>
                                          </a:lnTo>
                                          <a:lnTo>
                                            <a:pt x="277" y="215"/>
                                          </a:lnTo>
                                          <a:lnTo>
                                            <a:pt x="292" y="228"/>
                                          </a:lnTo>
                                          <a:lnTo>
                                            <a:pt x="307" y="240"/>
                                          </a:lnTo>
                                          <a:lnTo>
                                            <a:pt x="327" y="256"/>
                                          </a:lnTo>
                                          <a:lnTo>
                                            <a:pt x="331" y="261"/>
                                          </a:lnTo>
                                          <a:lnTo>
                                            <a:pt x="335" y="266"/>
                                          </a:lnTo>
                                          <a:lnTo>
                                            <a:pt x="335" y="270"/>
                                          </a:lnTo>
                                          <a:lnTo>
                                            <a:pt x="333" y="276"/>
                                          </a:lnTo>
                                          <a:lnTo>
                                            <a:pt x="329" y="279"/>
                                          </a:lnTo>
                                          <a:lnTo>
                                            <a:pt x="324" y="281"/>
                                          </a:lnTo>
                                          <a:lnTo>
                                            <a:pt x="312" y="282"/>
                                          </a:lnTo>
                                          <a:lnTo>
                                            <a:pt x="298" y="282"/>
                                          </a:lnTo>
                                          <a:lnTo>
                                            <a:pt x="275" y="281"/>
                                          </a:lnTo>
                                          <a:lnTo>
                                            <a:pt x="254" y="278"/>
                                          </a:lnTo>
                                          <a:lnTo>
                                            <a:pt x="236" y="275"/>
                                          </a:lnTo>
                                          <a:lnTo>
                                            <a:pt x="211" y="270"/>
                                          </a:lnTo>
                                          <a:lnTo>
                                            <a:pt x="189" y="262"/>
                                          </a:lnTo>
                                          <a:lnTo>
                                            <a:pt x="172" y="255"/>
                                          </a:lnTo>
                                          <a:lnTo>
                                            <a:pt x="155" y="244"/>
                                          </a:lnTo>
                                          <a:lnTo>
                                            <a:pt x="132" y="233"/>
                                          </a:lnTo>
                                          <a:lnTo>
                                            <a:pt x="107" y="220"/>
                                          </a:lnTo>
                                          <a:lnTo>
                                            <a:pt x="85" y="207"/>
                                          </a:lnTo>
                                          <a:lnTo>
                                            <a:pt x="70" y="193"/>
                                          </a:lnTo>
                                          <a:lnTo>
                                            <a:pt x="54" y="180"/>
                                          </a:lnTo>
                                          <a:lnTo>
                                            <a:pt x="39" y="168"/>
                                          </a:lnTo>
                                          <a:lnTo>
                                            <a:pt x="24" y="150"/>
                                          </a:lnTo>
                                          <a:lnTo>
                                            <a:pt x="13" y="137"/>
                                          </a:lnTo>
                                          <a:lnTo>
                                            <a:pt x="2" y="124"/>
                                          </a:lnTo>
                                          <a:lnTo>
                                            <a:pt x="0" y="118"/>
                                          </a:lnTo>
                                          <a:lnTo>
                                            <a:pt x="0" y="112"/>
                                          </a:lnTo>
                                          <a:lnTo>
                                            <a:pt x="3" y="105"/>
                                          </a:lnTo>
                                          <a:lnTo>
                                            <a:pt x="10" y="100"/>
                                          </a:lnTo>
                                          <a:lnTo>
                                            <a:pt x="19" y="96"/>
                                          </a:lnTo>
                                          <a:lnTo>
                                            <a:pt x="29" y="95"/>
                                          </a:lnTo>
                                          <a:lnTo>
                                            <a:pt x="40" y="95"/>
                                          </a:lnTo>
                                          <a:lnTo>
                                            <a:pt x="46" y="97"/>
                                          </a:lnTo>
                                          <a:lnTo>
                                            <a:pt x="57" y="101"/>
                                          </a:lnTo>
                                          <a:lnTo>
                                            <a:pt x="61" y="102"/>
                                          </a:lnTo>
                                          <a:lnTo>
                                            <a:pt x="53" y="102"/>
                                          </a:lnTo>
                                          <a:lnTo>
                                            <a:pt x="45" y="101"/>
                                          </a:lnTo>
                                          <a:lnTo>
                                            <a:pt x="39" y="102"/>
                                          </a:lnTo>
                                          <a:lnTo>
                                            <a:pt x="32" y="103"/>
                                          </a:lnTo>
                                          <a:lnTo>
                                            <a:pt x="26" y="106"/>
                                          </a:lnTo>
                                          <a:lnTo>
                                            <a:pt x="20" y="109"/>
                                          </a:lnTo>
                                          <a:lnTo>
                                            <a:pt x="15" y="114"/>
                                          </a:lnTo>
                                          <a:lnTo>
                                            <a:pt x="14" y="118"/>
                                          </a:lnTo>
                                          <a:lnTo>
                                            <a:pt x="14" y="121"/>
                                          </a:lnTo>
                                          <a:lnTo>
                                            <a:pt x="15" y="124"/>
                                          </a:lnTo>
                                          <a:lnTo>
                                            <a:pt x="19" y="130"/>
                                          </a:lnTo>
                                          <a:lnTo>
                                            <a:pt x="27" y="139"/>
                                          </a:lnTo>
                                          <a:lnTo>
                                            <a:pt x="35" y="151"/>
                                          </a:lnTo>
                                          <a:lnTo>
                                            <a:pt x="45" y="161"/>
                                          </a:lnTo>
                                          <a:lnTo>
                                            <a:pt x="57" y="173"/>
                                          </a:lnTo>
                                          <a:lnTo>
                                            <a:pt x="70" y="183"/>
                                          </a:lnTo>
                                          <a:lnTo>
                                            <a:pt x="79" y="190"/>
                                          </a:lnTo>
                                          <a:lnTo>
                                            <a:pt x="87" y="196"/>
                                          </a:lnTo>
                                          <a:lnTo>
                                            <a:pt x="97" y="203"/>
                                          </a:lnTo>
                                          <a:lnTo>
                                            <a:pt x="106" y="208"/>
                                          </a:lnTo>
                                          <a:lnTo>
                                            <a:pt x="114" y="213"/>
                                          </a:lnTo>
                                          <a:lnTo>
                                            <a:pt x="122" y="214"/>
                                          </a:lnTo>
                                          <a:lnTo>
                                            <a:pt x="128" y="216"/>
                                          </a:lnTo>
                                          <a:lnTo>
                                            <a:pt x="136" y="221"/>
                                          </a:lnTo>
                                          <a:lnTo>
                                            <a:pt x="149" y="228"/>
                                          </a:lnTo>
                                          <a:lnTo>
                                            <a:pt x="163" y="234"/>
                                          </a:lnTo>
                                          <a:lnTo>
                                            <a:pt x="175" y="241"/>
                                          </a:lnTo>
                                          <a:lnTo>
                                            <a:pt x="187" y="247"/>
                                          </a:lnTo>
                                          <a:lnTo>
                                            <a:pt x="197" y="255"/>
                                          </a:lnTo>
                                          <a:lnTo>
                                            <a:pt x="207" y="257"/>
                                          </a:lnTo>
                                          <a:lnTo>
                                            <a:pt x="218" y="260"/>
                                          </a:lnTo>
                                          <a:lnTo>
                                            <a:pt x="228" y="263"/>
                                          </a:lnTo>
                                          <a:lnTo>
                                            <a:pt x="238" y="264"/>
                                          </a:lnTo>
                                          <a:lnTo>
                                            <a:pt x="253" y="267"/>
                                          </a:lnTo>
                                          <a:lnTo>
                                            <a:pt x="266" y="268"/>
                                          </a:lnTo>
                                          <a:lnTo>
                                            <a:pt x="277" y="269"/>
                                          </a:lnTo>
                                          <a:lnTo>
                                            <a:pt x="283" y="268"/>
                                          </a:lnTo>
                                          <a:lnTo>
                                            <a:pt x="288" y="266"/>
                                          </a:lnTo>
                                          <a:lnTo>
                                            <a:pt x="290" y="261"/>
                                          </a:lnTo>
                                          <a:lnTo>
                                            <a:pt x="292" y="255"/>
                                          </a:lnTo>
                                          <a:lnTo>
                                            <a:pt x="292" y="250"/>
                                          </a:lnTo>
                                          <a:lnTo>
                                            <a:pt x="287" y="241"/>
                                          </a:lnTo>
                                          <a:lnTo>
                                            <a:pt x="277" y="231"/>
                                          </a:lnTo>
                                          <a:lnTo>
                                            <a:pt x="270" y="222"/>
                                          </a:lnTo>
                                          <a:lnTo>
                                            <a:pt x="261" y="214"/>
                                          </a:lnTo>
                                          <a:lnTo>
                                            <a:pt x="250" y="207"/>
                                          </a:lnTo>
                                          <a:lnTo>
                                            <a:pt x="240" y="198"/>
                                          </a:lnTo>
                                          <a:lnTo>
                                            <a:pt x="231" y="190"/>
                                          </a:lnTo>
                                          <a:lnTo>
                                            <a:pt x="224" y="180"/>
                                          </a:lnTo>
                                          <a:lnTo>
                                            <a:pt x="218" y="169"/>
                                          </a:lnTo>
                                          <a:lnTo>
                                            <a:pt x="210" y="156"/>
                                          </a:lnTo>
                                          <a:lnTo>
                                            <a:pt x="203" y="147"/>
                                          </a:lnTo>
                                          <a:lnTo>
                                            <a:pt x="198" y="136"/>
                                          </a:lnTo>
                                          <a:lnTo>
                                            <a:pt x="190" y="123"/>
                                          </a:lnTo>
                                          <a:lnTo>
                                            <a:pt x="184" y="111"/>
                                          </a:lnTo>
                                          <a:lnTo>
                                            <a:pt x="179" y="99"/>
                                          </a:lnTo>
                                          <a:lnTo>
                                            <a:pt x="174" y="87"/>
                                          </a:lnTo>
                                          <a:lnTo>
                                            <a:pt x="168" y="75"/>
                                          </a:lnTo>
                                          <a:lnTo>
                                            <a:pt x="163" y="64"/>
                                          </a:lnTo>
                                          <a:lnTo>
                                            <a:pt x="158" y="53"/>
                                          </a:lnTo>
                                          <a:lnTo>
                                            <a:pt x="154" y="41"/>
                                          </a:lnTo>
                                          <a:lnTo>
                                            <a:pt x="151" y="33"/>
                                          </a:lnTo>
                                          <a:lnTo>
                                            <a:pt x="149" y="29"/>
                                          </a:lnTo>
                                          <a:lnTo>
                                            <a:pt x="145" y="24"/>
                                          </a:lnTo>
                                          <a:lnTo>
                                            <a:pt x="141" y="23"/>
                                          </a:lnTo>
                                          <a:lnTo>
                                            <a:pt x="136" y="23"/>
                                          </a:lnTo>
                                          <a:lnTo>
                                            <a:pt x="131" y="25"/>
                                          </a:lnTo>
                                          <a:lnTo>
                                            <a:pt x="124" y="29"/>
                                          </a:lnTo>
                                          <a:lnTo>
                                            <a:pt x="118" y="33"/>
                                          </a:lnTo>
                                          <a:lnTo>
                                            <a:pt x="110" y="35"/>
                                          </a:lnTo>
                                          <a:close/>
                                        </a:path>
                                      </a:pathLst>
                                    </a:custGeom>
                                    <a:solidFill>
                                      <a:srgbClr val="FF4040"/>
                                    </a:solidFill>
                                    <a:ln w="9525">
                                      <a:noFill/>
                                      <a:round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/>
                                    <a:lstStyle/>
                                    <a:p>
                                      <a:pPr>
                                        <a:defRPr/>
                                      </a:pPr>
                                      <a:endParaRPr lang="ru-RU" sz="2800">
                                        <a:solidFill>
                                          <a:srgbClr val="17375E"/>
                                        </a:solidFill>
                                        <a:latin typeface="Times New Roman" pitchFamily="18" charset="0"/>
                                        <a:ea typeface="+mn-ea"/>
                                        <a:cs typeface="+mn-cs"/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132" name="Freeform 75"/>
                                    <p:cNvSpPr>
                                      <a:spLocks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3513" y="2244"/>
                                      <a:ext cx="235" cy="257"/>
                                    </a:xfrm>
                                    <a:custGeom>
                                      <a:avLst/>
                                      <a:gdLst>
                                        <a:gd name="T0" fmla="*/ 47 w 235"/>
                                        <a:gd name="T1" fmla="*/ 25 h 257"/>
                                        <a:gd name="T2" fmla="*/ 70 w 235"/>
                                        <a:gd name="T3" fmla="*/ 7 h 257"/>
                                        <a:gd name="T4" fmla="*/ 97 w 235"/>
                                        <a:gd name="T5" fmla="*/ 1 h 257"/>
                                        <a:gd name="T6" fmla="*/ 134 w 235"/>
                                        <a:gd name="T7" fmla="*/ 2 h 257"/>
                                        <a:gd name="T8" fmla="*/ 169 w 235"/>
                                        <a:gd name="T9" fmla="*/ 16 h 257"/>
                                        <a:gd name="T10" fmla="*/ 187 w 235"/>
                                        <a:gd name="T11" fmla="*/ 49 h 257"/>
                                        <a:gd name="T12" fmla="*/ 206 w 235"/>
                                        <a:gd name="T13" fmla="*/ 79 h 257"/>
                                        <a:gd name="T14" fmla="*/ 228 w 235"/>
                                        <a:gd name="T15" fmla="*/ 107 h 257"/>
                                        <a:gd name="T16" fmla="*/ 235 w 235"/>
                                        <a:gd name="T17" fmla="*/ 133 h 257"/>
                                        <a:gd name="T18" fmla="*/ 231 w 235"/>
                                        <a:gd name="T19" fmla="*/ 152 h 257"/>
                                        <a:gd name="T20" fmla="*/ 217 w 235"/>
                                        <a:gd name="T21" fmla="*/ 174 h 257"/>
                                        <a:gd name="T22" fmla="*/ 199 w 235"/>
                                        <a:gd name="T23" fmla="*/ 200 h 257"/>
                                        <a:gd name="T24" fmla="*/ 208 w 235"/>
                                        <a:gd name="T25" fmla="*/ 182 h 257"/>
                                        <a:gd name="T26" fmla="*/ 215 w 235"/>
                                        <a:gd name="T27" fmla="*/ 167 h 257"/>
                                        <a:gd name="T28" fmla="*/ 223 w 235"/>
                                        <a:gd name="T29" fmla="*/ 145 h 257"/>
                                        <a:gd name="T30" fmla="*/ 226 w 235"/>
                                        <a:gd name="T31" fmla="*/ 128 h 257"/>
                                        <a:gd name="T32" fmla="*/ 222 w 235"/>
                                        <a:gd name="T33" fmla="*/ 114 h 257"/>
                                        <a:gd name="T34" fmla="*/ 215 w 235"/>
                                        <a:gd name="T35" fmla="*/ 103 h 257"/>
                                        <a:gd name="T36" fmla="*/ 205 w 235"/>
                                        <a:gd name="T37" fmla="*/ 91 h 257"/>
                                        <a:gd name="T38" fmla="*/ 193 w 235"/>
                                        <a:gd name="T39" fmla="*/ 74 h 257"/>
                                        <a:gd name="T40" fmla="*/ 183 w 235"/>
                                        <a:gd name="T41" fmla="*/ 57 h 257"/>
                                        <a:gd name="T42" fmla="*/ 174 w 235"/>
                                        <a:gd name="T43" fmla="*/ 39 h 257"/>
                                        <a:gd name="T44" fmla="*/ 166 w 235"/>
                                        <a:gd name="T45" fmla="*/ 27 h 257"/>
                                        <a:gd name="T46" fmla="*/ 153 w 235"/>
                                        <a:gd name="T47" fmla="*/ 18 h 257"/>
                                        <a:gd name="T48" fmla="*/ 140 w 235"/>
                                        <a:gd name="T49" fmla="*/ 13 h 257"/>
                                        <a:gd name="T50" fmla="*/ 119 w 235"/>
                                        <a:gd name="T51" fmla="*/ 12 h 257"/>
                                        <a:gd name="T52" fmla="*/ 102 w 235"/>
                                        <a:gd name="T53" fmla="*/ 12 h 257"/>
                                        <a:gd name="T54" fmla="*/ 87 w 235"/>
                                        <a:gd name="T55" fmla="*/ 14 h 257"/>
                                        <a:gd name="T56" fmla="*/ 71 w 235"/>
                                        <a:gd name="T57" fmla="*/ 20 h 257"/>
                                        <a:gd name="T58" fmla="*/ 57 w 235"/>
                                        <a:gd name="T59" fmla="*/ 30 h 257"/>
                                        <a:gd name="T60" fmla="*/ 43 w 235"/>
                                        <a:gd name="T61" fmla="*/ 42 h 257"/>
                                        <a:gd name="T62" fmla="*/ 30 w 235"/>
                                        <a:gd name="T63" fmla="*/ 58 h 257"/>
                                        <a:gd name="T64" fmla="*/ 23 w 235"/>
                                        <a:gd name="T65" fmla="*/ 74 h 257"/>
                                        <a:gd name="T66" fmla="*/ 17 w 235"/>
                                        <a:gd name="T67" fmla="*/ 91 h 257"/>
                                        <a:gd name="T68" fmla="*/ 13 w 235"/>
                                        <a:gd name="T69" fmla="*/ 113 h 257"/>
                                        <a:gd name="T70" fmla="*/ 10 w 235"/>
                                        <a:gd name="T71" fmla="*/ 133 h 257"/>
                                        <a:gd name="T72" fmla="*/ 12 w 235"/>
                                        <a:gd name="T73" fmla="*/ 147 h 257"/>
                                        <a:gd name="T74" fmla="*/ 14 w 235"/>
                                        <a:gd name="T75" fmla="*/ 167 h 257"/>
                                        <a:gd name="T76" fmla="*/ 22 w 235"/>
                                        <a:gd name="T77" fmla="*/ 189 h 257"/>
                                        <a:gd name="T78" fmla="*/ 28 w 235"/>
                                        <a:gd name="T79" fmla="*/ 204 h 257"/>
                                        <a:gd name="T80" fmla="*/ 39 w 235"/>
                                        <a:gd name="T81" fmla="*/ 219 h 257"/>
                                        <a:gd name="T82" fmla="*/ 49 w 235"/>
                                        <a:gd name="T83" fmla="*/ 231 h 257"/>
                                        <a:gd name="T84" fmla="*/ 62 w 235"/>
                                        <a:gd name="T85" fmla="*/ 242 h 257"/>
                                        <a:gd name="T86" fmla="*/ 74 w 235"/>
                                        <a:gd name="T87" fmla="*/ 248 h 257"/>
                                        <a:gd name="T88" fmla="*/ 86 w 235"/>
                                        <a:gd name="T89" fmla="*/ 252 h 257"/>
                                        <a:gd name="T90" fmla="*/ 102 w 235"/>
                                        <a:gd name="T91" fmla="*/ 251 h 257"/>
                                        <a:gd name="T92" fmla="*/ 80 w 235"/>
                                        <a:gd name="T93" fmla="*/ 257 h 257"/>
                                        <a:gd name="T94" fmla="*/ 62 w 235"/>
                                        <a:gd name="T95" fmla="*/ 252 h 257"/>
                                        <a:gd name="T96" fmla="*/ 44 w 235"/>
                                        <a:gd name="T97" fmla="*/ 239 h 257"/>
                                        <a:gd name="T98" fmla="*/ 26 w 235"/>
                                        <a:gd name="T99" fmla="*/ 215 h 257"/>
                                        <a:gd name="T100" fmla="*/ 6 w 235"/>
                                        <a:gd name="T101" fmla="*/ 176 h 257"/>
                                        <a:gd name="T102" fmla="*/ 0 w 235"/>
                                        <a:gd name="T103" fmla="*/ 146 h 257"/>
                                        <a:gd name="T104" fmla="*/ 5 w 235"/>
                                        <a:gd name="T105" fmla="*/ 110 h 257"/>
                                        <a:gd name="T106" fmla="*/ 15 w 235"/>
                                        <a:gd name="T107" fmla="*/ 62 h 257"/>
                                        <a:gd name="T108" fmla="*/ 35 w 235"/>
                                        <a:gd name="T109" fmla="*/ 36 h 257"/>
                                        <a:gd name="T110" fmla="*/ 0 60000 65536"/>
                                        <a:gd name="T111" fmla="*/ 0 60000 65536"/>
                                        <a:gd name="T112" fmla="*/ 0 60000 65536"/>
                                        <a:gd name="T113" fmla="*/ 0 60000 65536"/>
                                        <a:gd name="T114" fmla="*/ 0 60000 65536"/>
                                        <a:gd name="T115" fmla="*/ 0 60000 65536"/>
                                        <a:gd name="T116" fmla="*/ 0 60000 65536"/>
                                        <a:gd name="T117" fmla="*/ 0 60000 65536"/>
                                        <a:gd name="T118" fmla="*/ 0 60000 65536"/>
                                        <a:gd name="T119" fmla="*/ 0 60000 65536"/>
                                        <a:gd name="T120" fmla="*/ 0 60000 65536"/>
                                        <a:gd name="T121" fmla="*/ 0 60000 65536"/>
                                        <a:gd name="T122" fmla="*/ 0 60000 65536"/>
                                        <a:gd name="T123" fmla="*/ 0 60000 65536"/>
                                        <a:gd name="T124" fmla="*/ 0 60000 65536"/>
                                        <a:gd name="T125" fmla="*/ 0 60000 65536"/>
                                        <a:gd name="T126" fmla="*/ 0 60000 65536"/>
                                        <a:gd name="T127" fmla="*/ 0 60000 65536"/>
                                        <a:gd name="T128" fmla="*/ 0 60000 65536"/>
                                        <a:gd name="T129" fmla="*/ 0 60000 65536"/>
                                        <a:gd name="T130" fmla="*/ 0 60000 65536"/>
                                        <a:gd name="T131" fmla="*/ 0 60000 65536"/>
                                        <a:gd name="T132" fmla="*/ 0 60000 65536"/>
                                        <a:gd name="T133" fmla="*/ 0 60000 65536"/>
                                        <a:gd name="T134" fmla="*/ 0 60000 65536"/>
                                        <a:gd name="T135" fmla="*/ 0 60000 65536"/>
                                        <a:gd name="T136" fmla="*/ 0 60000 65536"/>
                                        <a:gd name="T137" fmla="*/ 0 60000 65536"/>
                                        <a:gd name="T138" fmla="*/ 0 60000 65536"/>
                                        <a:gd name="T139" fmla="*/ 0 60000 65536"/>
                                        <a:gd name="T140" fmla="*/ 0 60000 65536"/>
                                        <a:gd name="T141" fmla="*/ 0 60000 65536"/>
                                        <a:gd name="T142" fmla="*/ 0 60000 65536"/>
                                        <a:gd name="T143" fmla="*/ 0 60000 65536"/>
                                        <a:gd name="T144" fmla="*/ 0 60000 65536"/>
                                        <a:gd name="T145" fmla="*/ 0 60000 65536"/>
                                        <a:gd name="T146" fmla="*/ 0 60000 65536"/>
                                        <a:gd name="T147" fmla="*/ 0 60000 65536"/>
                                        <a:gd name="T148" fmla="*/ 0 60000 65536"/>
                                        <a:gd name="T149" fmla="*/ 0 60000 65536"/>
                                        <a:gd name="T150" fmla="*/ 0 60000 65536"/>
                                        <a:gd name="T151" fmla="*/ 0 60000 65536"/>
                                        <a:gd name="T152" fmla="*/ 0 60000 65536"/>
                                        <a:gd name="T153" fmla="*/ 0 60000 65536"/>
                                        <a:gd name="T154" fmla="*/ 0 60000 65536"/>
                                        <a:gd name="T155" fmla="*/ 0 60000 65536"/>
                                        <a:gd name="T156" fmla="*/ 0 60000 65536"/>
                                        <a:gd name="T157" fmla="*/ 0 60000 65536"/>
                                        <a:gd name="T158" fmla="*/ 0 60000 65536"/>
                                        <a:gd name="T159" fmla="*/ 0 60000 65536"/>
                                        <a:gd name="T160" fmla="*/ 0 60000 65536"/>
                                        <a:gd name="T161" fmla="*/ 0 60000 65536"/>
                                        <a:gd name="T162" fmla="*/ 0 60000 65536"/>
                                        <a:gd name="T163" fmla="*/ 0 60000 65536"/>
                                        <a:gd name="T164" fmla="*/ 0 60000 65536"/>
                                        <a:gd name="T165" fmla="*/ 0 w 235"/>
                                        <a:gd name="T166" fmla="*/ 0 h 257"/>
                                        <a:gd name="T167" fmla="*/ 235 w 235"/>
                                        <a:gd name="T168" fmla="*/ 257 h 257"/>
                                      </a:gdLst>
                                      <a:ahLst/>
                                      <a:cxnLst>
                                        <a:cxn ang="T110">
                                          <a:pos x="T0" y="T1"/>
                                        </a:cxn>
                                        <a:cxn ang="T111">
                                          <a:pos x="T2" y="T3"/>
                                        </a:cxn>
                                        <a:cxn ang="T112">
                                          <a:pos x="T4" y="T5"/>
                                        </a:cxn>
                                        <a:cxn ang="T113">
                                          <a:pos x="T6" y="T7"/>
                                        </a:cxn>
                                        <a:cxn ang="T114">
                                          <a:pos x="T8" y="T9"/>
                                        </a:cxn>
                                        <a:cxn ang="T115">
                                          <a:pos x="T10" y="T11"/>
                                        </a:cxn>
                                        <a:cxn ang="T116">
                                          <a:pos x="T12" y="T13"/>
                                        </a:cxn>
                                        <a:cxn ang="T117">
                                          <a:pos x="T14" y="T15"/>
                                        </a:cxn>
                                        <a:cxn ang="T118">
                                          <a:pos x="T16" y="T17"/>
                                        </a:cxn>
                                        <a:cxn ang="T119">
                                          <a:pos x="T18" y="T19"/>
                                        </a:cxn>
                                        <a:cxn ang="T120">
                                          <a:pos x="T20" y="T21"/>
                                        </a:cxn>
                                        <a:cxn ang="T121">
                                          <a:pos x="T22" y="T23"/>
                                        </a:cxn>
                                        <a:cxn ang="T122">
                                          <a:pos x="T24" y="T25"/>
                                        </a:cxn>
                                        <a:cxn ang="T123">
                                          <a:pos x="T26" y="T27"/>
                                        </a:cxn>
                                        <a:cxn ang="T124">
                                          <a:pos x="T28" y="T29"/>
                                        </a:cxn>
                                        <a:cxn ang="T125">
                                          <a:pos x="T30" y="T31"/>
                                        </a:cxn>
                                        <a:cxn ang="T126">
                                          <a:pos x="T32" y="T33"/>
                                        </a:cxn>
                                        <a:cxn ang="T127">
                                          <a:pos x="T34" y="T35"/>
                                        </a:cxn>
                                        <a:cxn ang="T128">
                                          <a:pos x="T36" y="T37"/>
                                        </a:cxn>
                                        <a:cxn ang="T129">
                                          <a:pos x="T38" y="T39"/>
                                        </a:cxn>
                                        <a:cxn ang="T130">
                                          <a:pos x="T40" y="T41"/>
                                        </a:cxn>
                                        <a:cxn ang="T131">
                                          <a:pos x="T42" y="T43"/>
                                        </a:cxn>
                                        <a:cxn ang="T132">
                                          <a:pos x="T44" y="T45"/>
                                        </a:cxn>
                                        <a:cxn ang="T133">
                                          <a:pos x="T46" y="T47"/>
                                        </a:cxn>
                                        <a:cxn ang="T134">
                                          <a:pos x="T48" y="T49"/>
                                        </a:cxn>
                                        <a:cxn ang="T135">
                                          <a:pos x="T50" y="T51"/>
                                        </a:cxn>
                                        <a:cxn ang="T136">
                                          <a:pos x="T52" y="T53"/>
                                        </a:cxn>
                                        <a:cxn ang="T137">
                                          <a:pos x="T54" y="T55"/>
                                        </a:cxn>
                                        <a:cxn ang="T138">
                                          <a:pos x="T56" y="T57"/>
                                        </a:cxn>
                                        <a:cxn ang="T139">
                                          <a:pos x="T58" y="T59"/>
                                        </a:cxn>
                                        <a:cxn ang="T140">
                                          <a:pos x="T60" y="T61"/>
                                        </a:cxn>
                                        <a:cxn ang="T141">
                                          <a:pos x="T62" y="T63"/>
                                        </a:cxn>
                                        <a:cxn ang="T142">
                                          <a:pos x="T64" y="T65"/>
                                        </a:cxn>
                                        <a:cxn ang="T143">
                                          <a:pos x="T66" y="T67"/>
                                        </a:cxn>
                                        <a:cxn ang="T144">
                                          <a:pos x="T68" y="T69"/>
                                        </a:cxn>
                                        <a:cxn ang="T145">
                                          <a:pos x="T70" y="T71"/>
                                        </a:cxn>
                                        <a:cxn ang="T146">
                                          <a:pos x="T72" y="T73"/>
                                        </a:cxn>
                                        <a:cxn ang="T147">
                                          <a:pos x="T74" y="T75"/>
                                        </a:cxn>
                                        <a:cxn ang="T148">
                                          <a:pos x="T76" y="T77"/>
                                        </a:cxn>
                                        <a:cxn ang="T149">
                                          <a:pos x="T78" y="T79"/>
                                        </a:cxn>
                                        <a:cxn ang="T150">
                                          <a:pos x="T80" y="T81"/>
                                        </a:cxn>
                                        <a:cxn ang="T151">
                                          <a:pos x="T82" y="T83"/>
                                        </a:cxn>
                                        <a:cxn ang="T152">
                                          <a:pos x="T84" y="T85"/>
                                        </a:cxn>
                                        <a:cxn ang="T153">
                                          <a:pos x="T86" y="T87"/>
                                        </a:cxn>
                                        <a:cxn ang="T154">
                                          <a:pos x="T88" y="T89"/>
                                        </a:cxn>
                                        <a:cxn ang="T155">
                                          <a:pos x="T90" y="T91"/>
                                        </a:cxn>
                                        <a:cxn ang="T156">
                                          <a:pos x="T92" y="T93"/>
                                        </a:cxn>
                                        <a:cxn ang="T157">
                                          <a:pos x="T94" y="T95"/>
                                        </a:cxn>
                                        <a:cxn ang="T158">
                                          <a:pos x="T96" y="T97"/>
                                        </a:cxn>
                                        <a:cxn ang="T159">
                                          <a:pos x="T98" y="T99"/>
                                        </a:cxn>
                                        <a:cxn ang="T160">
                                          <a:pos x="T100" y="T101"/>
                                        </a:cxn>
                                        <a:cxn ang="T161">
                                          <a:pos x="T102" y="T103"/>
                                        </a:cxn>
                                        <a:cxn ang="T162">
                                          <a:pos x="T104" y="T105"/>
                                        </a:cxn>
                                        <a:cxn ang="T163">
                                          <a:pos x="T106" y="T107"/>
                                        </a:cxn>
                                        <a:cxn ang="T164">
                                          <a:pos x="T108" y="T109"/>
                                        </a:cxn>
                                      </a:cxnLst>
                                      <a:rect l="T165" t="T166" r="T167" b="T168"/>
                                      <a:pathLst>
                                        <a:path w="235" h="257">
                                          <a:moveTo>
                                            <a:pt x="35" y="36"/>
                                          </a:moveTo>
                                          <a:lnTo>
                                            <a:pt x="47" y="25"/>
                                          </a:lnTo>
                                          <a:lnTo>
                                            <a:pt x="57" y="15"/>
                                          </a:lnTo>
                                          <a:lnTo>
                                            <a:pt x="70" y="7"/>
                                          </a:lnTo>
                                          <a:lnTo>
                                            <a:pt x="86" y="2"/>
                                          </a:lnTo>
                                          <a:lnTo>
                                            <a:pt x="97" y="1"/>
                                          </a:lnTo>
                                          <a:lnTo>
                                            <a:pt x="113" y="0"/>
                                          </a:lnTo>
                                          <a:lnTo>
                                            <a:pt x="134" y="2"/>
                                          </a:lnTo>
                                          <a:lnTo>
                                            <a:pt x="154" y="7"/>
                                          </a:lnTo>
                                          <a:lnTo>
                                            <a:pt x="169" y="16"/>
                                          </a:lnTo>
                                          <a:lnTo>
                                            <a:pt x="178" y="31"/>
                                          </a:lnTo>
                                          <a:lnTo>
                                            <a:pt x="187" y="49"/>
                                          </a:lnTo>
                                          <a:lnTo>
                                            <a:pt x="196" y="65"/>
                                          </a:lnTo>
                                          <a:lnTo>
                                            <a:pt x="206" y="79"/>
                                          </a:lnTo>
                                          <a:lnTo>
                                            <a:pt x="217" y="90"/>
                                          </a:lnTo>
                                          <a:lnTo>
                                            <a:pt x="228" y="107"/>
                                          </a:lnTo>
                                          <a:lnTo>
                                            <a:pt x="234" y="122"/>
                                          </a:lnTo>
                                          <a:lnTo>
                                            <a:pt x="235" y="133"/>
                                          </a:lnTo>
                                          <a:lnTo>
                                            <a:pt x="234" y="140"/>
                                          </a:lnTo>
                                          <a:lnTo>
                                            <a:pt x="231" y="152"/>
                                          </a:lnTo>
                                          <a:lnTo>
                                            <a:pt x="226" y="162"/>
                                          </a:lnTo>
                                          <a:lnTo>
                                            <a:pt x="217" y="174"/>
                                          </a:lnTo>
                                          <a:lnTo>
                                            <a:pt x="208" y="189"/>
                                          </a:lnTo>
                                          <a:lnTo>
                                            <a:pt x="199" y="200"/>
                                          </a:lnTo>
                                          <a:lnTo>
                                            <a:pt x="204" y="189"/>
                                          </a:lnTo>
                                          <a:lnTo>
                                            <a:pt x="208" y="182"/>
                                          </a:lnTo>
                                          <a:lnTo>
                                            <a:pt x="213" y="174"/>
                                          </a:lnTo>
                                          <a:lnTo>
                                            <a:pt x="215" y="167"/>
                                          </a:lnTo>
                                          <a:lnTo>
                                            <a:pt x="221" y="156"/>
                                          </a:lnTo>
                                          <a:lnTo>
                                            <a:pt x="223" y="145"/>
                                          </a:lnTo>
                                          <a:lnTo>
                                            <a:pt x="226" y="134"/>
                                          </a:lnTo>
                                          <a:lnTo>
                                            <a:pt x="226" y="128"/>
                                          </a:lnTo>
                                          <a:lnTo>
                                            <a:pt x="225" y="122"/>
                                          </a:lnTo>
                                          <a:lnTo>
                                            <a:pt x="222" y="114"/>
                                          </a:lnTo>
                                          <a:lnTo>
                                            <a:pt x="219" y="108"/>
                                          </a:lnTo>
                                          <a:lnTo>
                                            <a:pt x="215" y="103"/>
                                          </a:lnTo>
                                          <a:lnTo>
                                            <a:pt x="209" y="97"/>
                                          </a:lnTo>
                                          <a:lnTo>
                                            <a:pt x="205" y="91"/>
                                          </a:lnTo>
                                          <a:lnTo>
                                            <a:pt x="200" y="83"/>
                                          </a:lnTo>
                                          <a:lnTo>
                                            <a:pt x="193" y="74"/>
                                          </a:lnTo>
                                          <a:lnTo>
                                            <a:pt x="188" y="65"/>
                                          </a:lnTo>
                                          <a:lnTo>
                                            <a:pt x="183" y="57"/>
                                          </a:lnTo>
                                          <a:lnTo>
                                            <a:pt x="178" y="49"/>
                                          </a:lnTo>
                                          <a:lnTo>
                                            <a:pt x="174" y="39"/>
                                          </a:lnTo>
                                          <a:lnTo>
                                            <a:pt x="171" y="33"/>
                                          </a:lnTo>
                                          <a:lnTo>
                                            <a:pt x="166" y="27"/>
                                          </a:lnTo>
                                          <a:lnTo>
                                            <a:pt x="160" y="22"/>
                                          </a:lnTo>
                                          <a:lnTo>
                                            <a:pt x="153" y="18"/>
                                          </a:lnTo>
                                          <a:lnTo>
                                            <a:pt x="147" y="14"/>
                                          </a:lnTo>
                                          <a:lnTo>
                                            <a:pt x="140" y="13"/>
                                          </a:lnTo>
                                          <a:lnTo>
                                            <a:pt x="130" y="12"/>
                                          </a:lnTo>
                                          <a:lnTo>
                                            <a:pt x="119" y="12"/>
                                          </a:lnTo>
                                          <a:lnTo>
                                            <a:pt x="110" y="12"/>
                                          </a:lnTo>
                                          <a:lnTo>
                                            <a:pt x="102" y="12"/>
                                          </a:lnTo>
                                          <a:lnTo>
                                            <a:pt x="95" y="13"/>
                                          </a:lnTo>
                                          <a:lnTo>
                                            <a:pt x="87" y="14"/>
                                          </a:lnTo>
                                          <a:lnTo>
                                            <a:pt x="78" y="16"/>
                                          </a:lnTo>
                                          <a:lnTo>
                                            <a:pt x="71" y="20"/>
                                          </a:lnTo>
                                          <a:lnTo>
                                            <a:pt x="65" y="25"/>
                                          </a:lnTo>
                                          <a:lnTo>
                                            <a:pt x="57" y="30"/>
                                          </a:lnTo>
                                          <a:lnTo>
                                            <a:pt x="51" y="36"/>
                                          </a:lnTo>
                                          <a:lnTo>
                                            <a:pt x="43" y="42"/>
                                          </a:lnTo>
                                          <a:lnTo>
                                            <a:pt x="36" y="50"/>
                                          </a:lnTo>
                                          <a:lnTo>
                                            <a:pt x="30" y="58"/>
                                          </a:lnTo>
                                          <a:lnTo>
                                            <a:pt x="26" y="66"/>
                                          </a:lnTo>
                                          <a:lnTo>
                                            <a:pt x="23" y="74"/>
                                          </a:lnTo>
                                          <a:lnTo>
                                            <a:pt x="21" y="83"/>
                                          </a:lnTo>
                                          <a:lnTo>
                                            <a:pt x="17" y="91"/>
                                          </a:lnTo>
                                          <a:lnTo>
                                            <a:pt x="13" y="101"/>
                                          </a:lnTo>
                                          <a:lnTo>
                                            <a:pt x="13" y="113"/>
                                          </a:lnTo>
                                          <a:lnTo>
                                            <a:pt x="12" y="123"/>
                                          </a:lnTo>
                                          <a:lnTo>
                                            <a:pt x="10" y="133"/>
                                          </a:lnTo>
                                          <a:lnTo>
                                            <a:pt x="10" y="139"/>
                                          </a:lnTo>
                                          <a:lnTo>
                                            <a:pt x="12" y="147"/>
                                          </a:lnTo>
                                          <a:lnTo>
                                            <a:pt x="13" y="157"/>
                                          </a:lnTo>
                                          <a:lnTo>
                                            <a:pt x="14" y="167"/>
                                          </a:lnTo>
                                          <a:lnTo>
                                            <a:pt x="18" y="179"/>
                                          </a:lnTo>
                                          <a:lnTo>
                                            <a:pt x="22" y="189"/>
                                          </a:lnTo>
                                          <a:lnTo>
                                            <a:pt x="25" y="195"/>
                                          </a:lnTo>
                                          <a:lnTo>
                                            <a:pt x="28" y="204"/>
                                          </a:lnTo>
                                          <a:lnTo>
                                            <a:pt x="35" y="212"/>
                                          </a:lnTo>
                                          <a:lnTo>
                                            <a:pt x="39" y="219"/>
                                          </a:lnTo>
                                          <a:lnTo>
                                            <a:pt x="44" y="225"/>
                                          </a:lnTo>
                                          <a:lnTo>
                                            <a:pt x="49" y="231"/>
                                          </a:lnTo>
                                          <a:lnTo>
                                            <a:pt x="57" y="239"/>
                                          </a:lnTo>
                                          <a:lnTo>
                                            <a:pt x="62" y="242"/>
                                          </a:lnTo>
                                          <a:lnTo>
                                            <a:pt x="67" y="246"/>
                                          </a:lnTo>
                                          <a:lnTo>
                                            <a:pt x="74" y="248"/>
                                          </a:lnTo>
                                          <a:lnTo>
                                            <a:pt x="79" y="251"/>
                                          </a:lnTo>
                                          <a:lnTo>
                                            <a:pt x="86" y="252"/>
                                          </a:lnTo>
                                          <a:lnTo>
                                            <a:pt x="92" y="252"/>
                                          </a:lnTo>
                                          <a:lnTo>
                                            <a:pt x="102" y="251"/>
                                          </a:lnTo>
                                          <a:lnTo>
                                            <a:pt x="91" y="255"/>
                                          </a:lnTo>
                                          <a:lnTo>
                                            <a:pt x="80" y="257"/>
                                          </a:lnTo>
                                          <a:lnTo>
                                            <a:pt x="71" y="255"/>
                                          </a:lnTo>
                                          <a:lnTo>
                                            <a:pt x="62" y="252"/>
                                          </a:lnTo>
                                          <a:lnTo>
                                            <a:pt x="52" y="246"/>
                                          </a:lnTo>
                                          <a:lnTo>
                                            <a:pt x="44" y="239"/>
                                          </a:lnTo>
                                          <a:lnTo>
                                            <a:pt x="36" y="229"/>
                                          </a:lnTo>
                                          <a:lnTo>
                                            <a:pt x="26" y="215"/>
                                          </a:lnTo>
                                          <a:lnTo>
                                            <a:pt x="15" y="195"/>
                                          </a:lnTo>
                                          <a:lnTo>
                                            <a:pt x="6" y="176"/>
                                          </a:lnTo>
                                          <a:lnTo>
                                            <a:pt x="1" y="158"/>
                                          </a:lnTo>
                                          <a:lnTo>
                                            <a:pt x="0" y="146"/>
                                          </a:lnTo>
                                          <a:lnTo>
                                            <a:pt x="1" y="134"/>
                                          </a:lnTo>
                                          <a:lnTo>
                                            <a:pt x="5" y="110"/>
                                          </a:lnTo>
                                          <a:lnTo>
                                            <a:pt x="8" y="84"/>
                                          </a:lnTo>
                                          <a:lnTo>
                                            <a:pt x="15" y="62"/>
                                          </a:lnTo>
                                          <a:lnTo>
                                            <a:pt x="25" y="48"/>
                                          </a:lnTo>
                                          <a:lnTo>
                                            <a:pt x="35" y="36"/>
                                          </a:lnTo>
                                          <a:close/>
                                        </a:path>
                                      </a:pathLst>
                                    </a:custGeom>
                                    <a:solidFill>
                                      <a:srgbClr val="FF4040"/>
                                    </a:solidFill>
                                    <a:ln w="9525">
                                      <a:noFill/>
                                      <a:round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/>
                                    <a:lstStyle/>
                                    <a:p>
                                      <a:pPr>
                                        <a:defRPr/>
                                      </a:pPr>
                                      <a:endParaRPr lang="ru-RU" sz="2800">
                                        <a:solidFill>
                                          <a:srgbClr val="17375E"/>
                                        </a:solidFill>
                                        <a:latin typeface="Times New Roman" pitchFamily="18" charset="0"/>
                                        <a:ea typeface="+mn-ea"/>
                                        <a:cs typeface="+mn-cs"/>
                                      </a:endParaRPr>
                                    </a:p>
                                  </p:txBody>
                                </p:sp>
                              </p:grpSp>
                            </p:grpSp>
                            <p:sp>
                              <p:nvSpPr>
                                <p:cNvPr id="128" name="Freeform 76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3714" y="2479"/>
                                  <a:ext cx="163" cy="167"/>
                                </a:xfrm>
                                <a:custGeom>
                                  <a:avLst/>
                                  <a:gdLst>
                                    <a:gd name="T0" fmla="*/ 18 w 163"/>
                                    <a:gd name="T1" fmla="*/ 23 h 167"/>
                                    <a:gd name="T2" fmla="*/ 27 w 163"/>
                                    <a:gd name="T3" fmla="*/ 14 h 167"/>
                                    <a:gd name="T4" fmla="*/ 35 w 163"/>
                                    <a:gd name="T5" fmla="*/ 7 h 167"/>
                                    <a:gd name="T6" fmla="*/ 41 w 163"/>
                                    <a:gd name="T7" fmla="*/ 4 h 167"/>
                                    <a:gd name="T8" fmla="*/ 47 w 163"/>
                                    <a:gd name="T9" fmla="*/ 1 h 167"/>
                                    <a:gd name="T10" fmla="*/ 52 w 163"/>
                                    <a:gd name="T11" fmla="*/ 0 h 167"/>
                                    <a:gd name="T12" fmla="*/ 57 w 163"/>
                                    <a:gd name="T13" fmla="*/ 1 h 167"/>
                                    <a:gd name="T14" fmla="*/ 63 w 163"/>
                                    <a:gd name="T15" fmla="*/ 4 h 167"/>
                                    <a:gd name="T16" fmla="*/ 71 w 163"/>
                                    <a:gd name="T17" fmla="*/ 10 h 167"/>
                                    <a:gd name="T18" fmla="*/ 80 w 163"/>
                                    <a:gd name="T19" fmla="*/ 18 h 167"/>
                                    <a:gd name="T20" fmla="*/ 88 w 163"/>
                                    <a:gd name="T21" fmla="*/ 29 h 167"/>
                                    <a:gd name="T22" fmla="*/ 95 w 163"/>
                                    <a:gd name="T23" fmla="*/ 40 h 167"/>
                                    <a:gd name="T24" fmla="*/ 102 w 163"/>
                                    <a:gd name="T25" fmla="*/ 55 h 167"/>
                                    <a:gd name="T26" fmla="*/ 110 w 163"/>
                                    <a:gd name="T27" fmla="*/ 71 h 167"/>
                                    <a:gd name="T28" fmla="*/ 118 w 163"/>
                                    <a:gd name="T29" fmla="*/ 85 h 167"/>
                                    <a:gd name="T30" fmla="*/ 126 w 163"/>
                                    <a:gd name="T31" fmla="*/ 98 h 167"/>
                                    <a:gd name="T32" fmla="*/ 132 w 163"/>
                                    <a:gd name="T33" fmla="*/ 109 h 167"/>
                                    <a:gd name="T34" fmla="*/ 140 w 163"/>
                                    <a:gd name="T35" fmla="*/ 119 h 167"/>
                                    <a:gd name="T36" fmla="*/ 150 w 163"/>
                                    <a:gd name="T37" fmla="*/ 128 h 167"/>
                                    <a:gd name="T38" fmla="*/ 158 w 163"/>
                                    <a:gd name="T39" fmla="*/ 138 h 167"/>
                                    <a:gd name="T40" fmla="*/ 163 w 163"/>
                                    <a:gd name="T41" fmla="*/ 146 h 167"/>
                                    <a:gd name="T42" fmla="*/ 163 w 163"/>
                                    <a:gd name="T43" fmla="*/ 154 h 167"/>
                                    <a:gd name="T44" fmla="*/ 162 w 163"/>
                                    <a:gd name="T45" fmla="*/ 160 h 167"/>
                                    <a:gd name="T46" fmla="*/ 158 w 163"/>
                                    <a:gd name="T47" fmla="*/ 163 h 167"/>
                                    <a:gd name="T48" fmla="*/ 153 w 163"/>
                                    <a:gd name="T49" fmla="*/ 166 h 167"/>
                                    <a:gd name="T50" fmla="*/ 145 w 163"/>
                                    <a:gd name="T51" fmla="*/ 167 h 167"/>
                                    <a:gd name="T52" fmla="*/ 138 w 163"/>
                                    <a:gd name="T53" fmla="*/ 166 h 167"/>
                                    <a:gd name="T54" fmla="*/ 125 w 163"/>
                                    <a:gd name="T55" fmla="*/ 163 h 167"/>
                                    <a:gd name="T56" fmla="*/ 115 w 163"/>
                                    <a:gd name="T57" fmla="*/ 160 h 167"/>
                                    <a:gd name="T58" fmla="*/ 105 w 163"/>
                                    <a:gd name="T59" fmla="*/ 155 h 167"/>
                                    <a:gd name="T60" fmla="*/ 96 w 163"/>
                                    <a:gd name="T61" fmla="*/ 150 h 167"/>
                                    <a:gd name="T62" fmla="*/ 87 w 163"/>
                                    <a:gd name="T63" fmla="*/ 144 h 167"/>
                                    <a:gd name="T64" fmla="*/ 75 w 163"/>
                                    <a:gd name="T65" fmla="*/ 136 h 167"/>
                                    <a:gd name="T66" fmla="*/ 60 w 163"/>
                                    <a:gd name="T67" fmla="*/ 127 h 167"/>
                                    <a:gd name="T68" fmla="*/ 47 w 163"/>
                                    <a:gd name="T69" fmla="*/ 119 h 167"/>
                                    <a:gd name="T70" fmla="*/ 35 w 163"/>
                                    <a:gd name="T71" fmla="*/ 110 h 167"/>
                                    <a:gd name="T72" fmla="*/ 25 w 163"/>
                                    <a:gd name="T73" fmla="*/ 102 h 167"/>
                                    <a:gd name="T74" fmla="*/ 14 w 163"/>
                                    <a:gd name="T75" fmla="*/ 94 h 167"/>
                                    <a:gd name="T76" fmla="*/ 9 w 163"/>
                                    <a:gd name="T77" fmla="*/ 84 h 167"/>
                                    <a:gd name="T78" fmla="*/ 4 w 163"/>
                                    <a:gd name="T79" fmla="*/ 76 h 167"/>
                                    <a:gd name="T80" fmla="*/ 1 w 163"/>
                                    <a:gd name="T81" fmla="*/ 66 h 167"/>
                                    <a:gd name="T82" fmla="*/ 0 w 163"/>
                                    <a:gd name="T83" fmla="*/ 58 h 167"/>
                                    <a:gd name="T84" fmla="*/ 1 w 163"/>
                                    <a:gd name="T85" fmla="*/ 52 h 167"/>
                                    <a:gd name="T86" fmla="*/ 4 w 163"/>
                                    <a:gd name="T87" fmla="*/ 44 h 167"/>
                                    <a:gd name="T88" fmla="*/ 8 w 163"/>
                                    <a:gd name="T89" fmla="*/ 37 h 167"/>
                                    <a:gd name="T90" fmla="*/ 12 w 163"/>
                                    <a:gd name="T91" fmla="*/ 30 h 167"/>
                                    <a:gd name="T92" fmla="*/ 18 w 163"/>
                                    <a:gd name="T93" fmla="*/ 23 h 167"/>
                                    <a:gd name="T94" fmla="*/ 0 60000 65536"/>
                                    <a:gd name="T95" fmla="*/ 0 60000 65536"/>
                                    <a:gd name="T96" fmla="*/ 0 60000 65536"/>
                                    <a:gd name="T97" fmla="*/ 0 60000 65536"/>
                                    <a:gd name="T98" fmla="*/ 0 60000 65536"/>
                                    <a:gd name="T99" fmla="*/ 0 60000 65536"/>
                                    <a:gd name="T100" fmla="*/ 0 60000 65536"/>
                                    <a:gd name="T101" fmla="*/ 0 60000 65536"/>
                                    <a:gd name="T102" fmla="*/ 0 60000 65536"/>
                                    <a:gd name="T103" fmla="*/ 0 60000 65536"/>
                                    <a:gd name="T104" fmla="*/ 0 60000 65536"/>
                                    <a:gd name="T105" fmla="*/ 0 60000 65536"/>
                                    <a:gd name="T106" fmla="*/ 0 60000 65536"/>
                                    <a:gd name="T107" fmla="*/ 0 60000 65536"/>
                                    <a:gd name="T108" fmla="*/ 0 60000 65536"/>
                                    <a:gd name="T109" fmla="*/ 0 60000 65536"/>
                                    <a:gd name="T110" fmla="*/ 0 60000 65536"/>
                                    <a:gd name="T111" fmla="*/ 0 60000 65536"/>
                                    <a:gd name="T112" fmla="*/ 0 60000 65536"/>
                                    <a:gd name="T113" fmla="*/ 0 60000 65536"/>
                                    <a:gd name="T114" fmla="*/ 0 60000 65536"/>
                                    <a:gd name="T115" fmla="*/ 0 60000 65536"/>
                                    <a:gd name="T116" fmla="*/ 0 60000 65536"/>
                                    <a:gd name="T117" fmla="*/ 0 60000 65536"/>
                                    <a:gd name="T118" fmla="*/ 0 60000 65536"/>
                                    <a:gd name="T119" fmla="*/ 0 60000 65536"/>
                                    <a:gd name="T120" fmla="*/ 0 60000 65536"/>
                                    <a:gd name="T121" fmla="*/ 0 60000 65536"/>
                                    <a:gd name="T122" fmla="*/ 0 60000 65536"/>
                                    <a:gd name="T123" fmla="*/ 0 60000 65536"/>
                                    <a:gd name="T124" fmla="*/ 0 60000 65536"/>
                                    <a:gd name="T125" fmla="*/ 0 60000 65536"/>
                                    <a:gd name="T126" fmla="*/ 0 60000 65536"/>
                                    <a:gd name="T127" fmla="*/ 0 60000 65536"/>
                                    <a:gd name="T128" fmla="*/ 0 60000 65536"/>
                                    <a:gd name="T129" fmla="*/ 0 60000 65536"/>
                                    <a:gd name="T130" fmla="*/ 0 60000 65536"/>
                                    <a:gd name="T131" fmla="*/ 0 60000 65536"/>
                                    <a:gd name="T132" fmla="*/ 0 60000 65536"/>
                                    <a:gd name="T133" fmla="*/ 0 60000 65536"/>
                                    <a:gd name="T134" fmla="*/ 0 60000 65536"/>
                                    <a:gd name="T135" fmla="*/ 0 60000 65536"/>
                                    <a:gd name="T136" fmla="*/ 0 60000 65536"/>
                                    <a:gd name="T137" fmla="*/ 0 60000 65536"/>
                                    <a:gd name="T138" fmla="*/ 0 60000 65536"/>
                                    <a:gd name="T139" fmla="*/ 0 60000 65536"/>
                                    <a:gd name="T140" fmla="*/ 0 60000 65536"/>
                                    <a:gd name="T141" fmla="*/ 0 w 163"/>
                                    <a:gd name="T142" fmla="*/ 0 h 167"/>
                                    <a:gd name="T143" fmla="*/ 163 w 163"/>
                                    <a:gd name="T144" fmla="*/ 167 h 167"/>
                                  </a:gdLst>
                                  <a:ahLst/>
                                  <a:cxnLst>
                                    <a:cxn ang="T94">
                                      <a:pos x="T0" y="T1"/>
                                    </a:cxn>
                                    <a:cxn ang="T95">
                                      <a:pos x="T2" y="T3"/>
                                    </a:cxn>
                                    <a:cxn ang="T96">
                                      <a:pos x="T4" y="T5"/>
                                    </a:cxn>
                                    <a:cxn ang="T97">
                                      <a:pos x="T6" y="T7"/>
                                    </a:cxn>
                                    <a:cxn ang="T98">
                                      <a:pos x="T8" y="T9"/>
                                    </a:cxn>
                                    <a:cxn ang="T99">
                                      <a:pos x="T10" y="T11"/>
                                    </a:cxn>
                                    <a:cxn ang="T100">
                                      <a:pos x="T12" y="T13"/>
                                    </a:cxn>
                                    <a:cxn ang="T101">
                                      <a:pos x="T14" y="T15"/>
                                    </a:cxn>
                                    <a:cxn ang="T102">
                                      <a:pos x="T16" y="T17"/>
                                    </a:cxn>
                                    <a:cxn ang="T103">
                                      <a:pos x="T18" y="T19"/>
                                    </a:cxn>
                                    <a:cxn ang="T104">
                                      <a:pos x="T20" y="T21"/>
                                    </a:cxn>
                                    <a:cxn ang="T105">
                                      <a:pos x="T22" y="T23"/>
                                    </a:cxn>
                                    <a:cxn ang="T106">
                                      <a:pos x="T24" y="T25"/>
                                    </a:cxn>
                                    <a:cxn ang="T107">
                                      <a:pos x="T26" y="T27"/>
                                    </a:cxn>
                                    <a:cxn ang="T108">
                                      <a:pos x="T28" y="T29"/>
                                    </a:cxn>
                                    <a:cxn ang="T109">
                                      <a:pos x="T30" y="T31"/>
                                    </a:cxn>
                                    <a:cxn ang="T110">
                                      <a:pos x="T32" y="T33"/>
                                    </a:cxn>
                                    <a:cxn ang="T111">
                                      <a:pos x="T34" y="T35"/>
                                    </a:cxn>
                                    <a:cxn ang="T112">
                                      <a:pos x="T36" y="T37"/>
                                    </a:cxn>
                                    <a:cxn ang="T113">
                                      <a:pos x="T38" y="T39"/>
                                    </a:cxn>
                                    <a:cxn ang="T114">
                                      <a:pos x="T40" y="T41"/>
                                    </a:cxn>
                                    <a:cxn ang="T115">
                                      <a:pos x="T42" y="T43"/>
                                    </a:cxn>
                                    <a:cxn ang="T116">
                                      <a:pos x="T44" y="T45"/>
                                    </a:cxn>
                                    <a:cxn ang="T117">
                                      <a:pos x="T46" y="T47"/>
                                    </a:cxn>
                                    <a:cxn ang="T118">
                                      <a:pos x="T48" y="T49"/>
                                    </a:cxn>
                                    <a:cxn ang="T119">
                                      <a:pos x="T50" y="T51"/>
                                    </a:cxn>
                                    <a:cxn ang="T120">
                                      <a:pos x="T52" y="T53"/>
                                    </a:cxn>
                                    <a:cxn ang="T121">
                                      <a:pos x="T54" y="T55"/>
                                    </a:cxn>
                                    <a:cxn ang="T122">
                                      <a:pos x="T56" y="T57"/>
                                    </a:cxn>
                                    <a:cxn ang="T123">
                                      <a:pos x="T58" y="T59"/>
                                    </a:cxn>
                                    <a:cxn ang="T124">
                                      <a:pos x="T60" y="T61"/>
                                    </a:cxn>
                                    <a:cxn ang="T125">
                                      <a:pos x="T62" y="T63"/>
                                    </a:cxn>
                                    <a:cxn ang="T126">
                                      <a:pos x="T64" y="T65"/>
                                    </a:cxn>
                                    <a:cxn ang="T127">
                                      <a:pos x="T66" y="T67"/>
                                    </a:cxn>
                                    <a:cxn ang="T128">
                                      <a:pos x="T68" y="T69"/>
                                    </a:cxn>
                                    <a:cxn ang="T129">
                                      <a:pos x="T70" y="T71"/>
                                    </a:cxn>
                                    <a:cxn ang="T130">
                                      <a:pos x="T72" y="T73"/>
                                    </a:cxn>
                                    <a:cxn ang="T131">
                                      <a:pos x="T74" y="T75"/>
                                    </a:cxn>
                                    <a:cxn ang="T132">
                                      <a:pos x="T76" y="T77"/>
                                    </a:cxn>
                                    <a:cxn ang="T133">
                                      <a:pos x="T78" y="T79"/>
                                    </a:cxn>
                                    <a:cxn ang="T134">
                                      <a:pos x="T80" y="T81"/>
                                    </a:cxn>
                                    <a:cxn ang="T135">
                                      <a:pos x="T82" y="T83"/>
                                    </a:cxn>
                                    <a:cxn ang="T136">
                                      <a:pos x="T84" y="T85"/>
                                    </a:cxn>
                                    <a:cxn ang="T137">
                                      <a:pos x="T86" y="T87"/>
                                    </a:cxn>
                                    <a:cxn ang="T138">
                                      <a:pos x="T88" y="T89"/>
                                    </a:cxn>
                                    <a:cxn ang="T139">
                                      <a:pos x="T90" y="T91"/>
                                    </a:cxn>
                                    <a:cxn ang="T140">
                                      <a:pos x="T92" y="T93"/>
                                    </a:cxn>
                                  </a:cxnLst>
                                  <a:rect l="T141" t="T142" r="T143" b="T144"/>
                                  <a:pathLst>
                                    <a:path w="163" h="167">
                                      <a:moveTo>
                                        <a:pt x="18" y="23"/>
                                      </a:moveTo>
                                      <a:lnTo>
                                        <a:pt x="27" y="14"/>
                                      </a:lnTo>
                                      <a:lnTo>
                                        <a:pt x="35" y="7"/>
                                      </a:lnTo>
                                      <a:lnTo>
                                        <a:pt x="41" y="4"/>
                                      </a:lnTo>
                                      <a:lnTo>
                                        <a:pt x="47" y="1"/>
                                      </a:lnTo>
                                      <a:lnTo>
                                        <a:pt x="52" y="0"/>
                                      </a:lnTo>
                                      <a:lnTo>
                                        <a:pt x="57" y="1"/>
                                      </a:lnTo>
                                      <a:lnTo>
                                        <a:pt x="63" y="4"/>
                                      </a:lnTo>
                                      <a:lnTo>
                                        <a:pt x="71" y="10"/>
                                      </a:lnTo>
                                      <a:lnTo>
                                        <a:pt x="80" y="18"/>
                                      </a:lnTo>
                                      <a:lnTo>
                                        <a:pt x="88" y="29"/>
                                      </a:lnTo>
                                      <a:lnTo>
                                        <a:pt x="95" y="40"/>
                                      </a:lnTo>
                                      <a:lnTo>
                                        <a:pt x="102" y="55"/>
                                      </a:lnTo>
                                      <a:lnTo>
                                        <a:pt x="110" y="71"/>
                                      </a:lnTo>
                                      <a:lnTo>
                                        <a:pt x="118" y="85"/>
                                      </a:lnTo>
                                      <a:lnTo>
                                        <a:pt x="126" y="98"/>
                                      </a:lnTo>
                                      <a:lnTo>
                                        <a:pt x="132" y="109"/>
                                      </a:lnTo>
                                      <a:lnTo>
                                        <a:pt x="140" y="119"/>
                                      </a:lnTo>
                                      <a:lnTo>
                                        <a:pt x="150" y="128"/>
                                      </a:lnTo>
                                      <a:lnTo>
                                        <a:pt x="158" y="138"/>
                                      </a:lnTo>
                                      <a:lnTo>
                                        <a:pt x="163" y="146"/>
                                      </a:lnTo>
                                      <a:lnTo>
                                        <a:pt x="163" y="154"/>
                                      </a:lnTo>
                                      <a:lnTo>
                                        <a:pt x="162" y="160"/>
                                      </a:lnTo>
                                      <a:lnTo>
                                        <a:pt x="158" y="163"/>
                                      </a:lnTo>
                                      <a:lnTo>
                                        <a:pt x="153" y="166"/>
                                      </a:lnTo>
                                      <a:lnTo>
                                        <a:pt x="145" y="167"/>
                                      </a:lnTo>
                                      <a:lnTo>
                                        <a:pt x="138" y="166"/>
                                      </a:lnTo>
                                      <a:lnTo>
                                        <a:pt x="125" y="163"/>
                                      </a:lnTo>
                                      <a:lnTo>
                                        <a:pt x="115" y="160"/>
                                      </a:lnTo>
                                      <a:lnTo>
                                        <a:pt x="105" y="155"/>
                                      </a:lnTo>
                                      <a:lnTo>
                                        <a:pt x="96" y="150"/>
                                      </a:lnTo>
                                      <a:lnTo>
                                        <a:pt x="87" y="144"/>
                                      </a:lnTo>
                                      <a:lnTo>
                                        <a:pt x="75" y="136"/>
                                      </a:lnTo>
                                      <a:lnTo>
                                        <a:pt x="60" y="127"/>
                                      </a:lnTo>
                                      <a:lnTo>
                                        <a:pt x="47" y="119"/>
                                      </a:lnTo>
                                      <a:lnTo>
                                        <a:pt x="35" y="110"/>
                                      </a:lnTo>
                                      <a:lnTo>
                                        <a:pt x="25" y="102"/>
                                      </a:lnTo>
                                      <a:lnTo>
                                        <a:pt x="14" y="94"/>
                                      </a:lnTo>
                                      <a:lnTo>
                                        <a:pt x="9" y="84"/>
                                      </a:lnTo>
                                      <a:lnTo>
                                        <a:pt x="4" y="76"/>
                                      </a:lnTo>
                                      <a:lnTo>
                                        <a:pt x="1" y="66"/>
                                      </a:lnTo>
                                      <a:lnTo>
                                        <a:pt x="0" y="58"/>
                                      </a:lnTo>
                                      <a:lnTo>
                                        <a:pt x="1" y="52"/>
                                      </a:lnTo>
                                      <a:lnTo>
                                        <a:pt x="4" y="44"/>
                                      </a:lnTo>
                                      <a:lnTo>
                                        <a:pt x="8" y="37"/>
                                      </a:lnTo>
                                      <a:lnTo>
                                        <a:pt x="12" y="30"/>
                                      </a:lnTo>
                                      <a:lnTo>
                                        <a:pt x="18" y="23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FF0000"/>
                                </a:solidFill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pPr>
                                    <a:defRPr/>
                                  </a:pPr>
                                  <a:endParaRPr lang="ru-RU" sz="2800">
                                    <a:solidFill>
                                      <a:srgbClr val="17375E"/>
                                    </a:solidFill>
                                    <a:latin typeface="Times New Roman" pitchFamily="18" charset="0"/>
                                    <a:ea typeface="+mn-ea"/>
                                    <a:cs typeface="+mn-cs"/>
                                  </a:endParaRPr>
                                </a:p>
                              </p:txBody>
                            </p:sp>
                          </p:grpSp>
                          <p:grpSp>
                            <p:nvGrpSpPr>
                              <p:cNvPr id="122" name="Group 77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3552" y="2269"/>
                                <a:ext cx="194" cy="214"/>
                                <a:chOff x="3552" y="2269"/>
                                <a:chExt cx="194" cy="214"/>
                              </a:xfrm>
                            </p:grpSpPr>
                            <p:sp>
                              <p:nvSpPr>
                                <p:cNvPr id="123" name="Freeform 78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3539" y="2265"/>
                                  <a:ext cx="194" cy="214"/>
                                </a:xfrm>
                                <a:custGeom>
                                  <a:avLst/>
                                  <a:gdLst>
                                    <a:gd name="T0" fmla="*/ 28 w 194"/>
                                    <a:gd name="T1" fmla="*/ 29 h 214"/>
                                    <a:gd name="T2" fmla="*/ 37 w 194"/>
                                    <a:gd name="T3" fmla="*/ 20 h 214"/>
                                    <a:gd name="T4" fmla="*/ 46 w 194"/>
                                    <a:gd name="T5" fmla="*/ 13 h 214"/>
                                    <a:gd name="T6" fmla="*/ 57 w 194"/>
                                    <a:gd name="T7" fmla="*/ 6 h 214"/>
                                    <a:gd name="T8" fmla="*/ 70 w 194"/>
                                    <a:gd name="T9" fmla="*/ 2 h 214"/>
                                    <a:gd name="T10" fmla="*/ 80 w 194"/>
                                    <a:gd name="T11" fmla="*/ 0 h 214"/>
                                    <a:gd name="T12" fmla="*/ 93 w 194"/>
                                    <a:gd name="T13" fmla="*/ 0 h 214"/>
                                    <a:gd name="T14" fmla="*/ 110 w 194"/>
                                    <a:gd name="T15" fmla="*/ 2 h 214"/>
                                    <a:gd name="T16" fmla="*/ 128 w 194"/>
                                    <a:gd name="T17" fmla="*/ 6 h 214"/>
                                    <a:gd name="T18" fmla="*/ 139 w 194"/>
                                    <a:gd name="T19" fmla="*/ 14 h 214"/>
                                    <a:gd name="T20" fmla="*/ 146 w 194"/>
                                    <a:gd name="T21" fmla="*/ 25 h 214"/>
                                    <a:gd name="T22" fmla="*/ 154 w 194"/>
                                    <a:gd name="T23" fmla="*/ 41 h 214"/>
                                    <a:gd name="T24" fmla="*/ 162 w 194"/>
                                    <a:gd name="T25" fmla="*/ 54 h 214"/>
                                    <a:gd name="T26" fmla="*/ 171 w 194"/>
                                    <a:gd name="T27" fmla="*/ 65 h 214"/>
                                    <a:gd name="T28" fmla="*/ 179 w 194"/>
                                    <a:gd name="T29" fmla="*/ 74 h 214"/>
                                    <a:gd name="T30" fmla="*/ 189 w 194"/>
                                    <a:gd name="T31" fmla="*/ 89 h 214"/>
                                    <a:gd name="T32" fmla="*/ 193 w 194"/>
                                    <a:gd name="T33" fmla="*/ 102 h 214"/>
                                    <a:gd name="T34" fmla="*/ 194 w 194"/>
                                    <a:gd name="T35" fmla="*/ 112 h 214"/>
                                    <a:gd name="T36" fmla="*/ 193 w 194"/>
                                    <a:gd name="T37" fmla="*/ 116 h 214"/>
                                    <a:gd name="T38" fmla="*/ 191 w 194"/>
                                    <a:gd name="T39" fmla="*/ 127 h 214"/>
                                    <a:gd name="T40" fmla="*/ 187 w 194"/>
                                    <a:gd name="T41" fmla="*/ 136 h 214"/>
                                    <a:gd name="T42" fmla="*/ 180 w 194"/>
                                    <a:gd name="T43" fmla="*/ 145 h 214"/>
                                    <a:gd name="T44" fmla="*/ 172 w 194"/>
                                    <a:gd name="T45" fmla="*/ 157 h 214"/>
                                    <a:gd name="T46" fmla="*/ 165 w 194"/>
                                    <a:gd name="T47" fmla="*/ 167 h 214"/>
                                    <a:gd name="T48" fmla="*/ 158 w 194"/>
                                    <a:gd name="T49" fmla="*/ 178 h 214"/>
                                    <a:gd name="T50" fmla="*/ 155 w 194"/>
                                    <a:gd name="T51" fmla="*/ 184 h 214"/>
                                    <a:gd name="T52" fmla="*/ 155 w 194"/>
                                    <a:gd name="T53" fmla="*/ 187 h 214"/>
                                    <a:gd name="T54" fmla="*/ 158 w 194"/>
                                    <a:gd name="T55" fmla="*/ 191 h 214"/>
                                    <a:gd name="T56" fmla="*/ 161 w 194"/>
                                    <a:gd name="T57" fmla="*/ 192 h 214"/>
                                    <a:gd name="T58" fmla="*/ 146 w 194"/>
                                    <a:gd name="T59" fmla="*/ 210 h 214"/>
                                    <a:gd name="T60" fmla="*/ 145 w 194"/>
                                    <a:gd name="T61" fmla="*/ 206 h 214"/>
                                    <a:gd name="T62" fmla="*/ 137 w 194"/>
                                    <a:gd name="T63" fmla="*/ 203 h 214"/>
                                    <a:gd name="T64" fmla="*/ 128 w 194"/>
                                    <a:gd name="T65" fmla="*/ 199 h 214"/>
                                    <a:gd name="T66" fmla="*/ 119 w 194"/>
                                    <a:gd name="T67" fmla="*/ 199 h 214"/>
                                    <a:gd name="T68" fmla="*/ 110 w 194"/>
                                    <a:gd name="T69" fmla="*/ 200 h 214"/>
                                    <a:gd name="T70" fmla="*/ 98 w 194"/>
                                    <a:gd name="T71" fmla="*/ 204 h 214"/>
                                    <a:gd name="T72" fmla="*/ 84 w 194"/>
                                    <a:gd name="T73" fmla="*/ 209 h 214"/>
                                    <a:gd name="T74" fmla="*/ 74 w 194"/>
                                    <a:gd name="T75" fmla="*/ 212 h 214"/>
                                    <a:gd name="T76" fmla="*/ 66 w 194"/>
                                    <a:gd name="T77" fmla="*/ 214 h 214"/>
                                    <a:gd name="T78" fmla="*/ 58 w 194"/>
                                    <a:gd name="T79" fmla="*/ 214 h 214"/>
                                    <a:gd name="T80" fmla="*/ 50 w 194"/>
                                    <a:gd name="T81" fmla="*/ 210 h 214"/>
                                    <a:gd name="T82" fmla="*/ 43 w 194"/>
                                    <a:gd name="T83" fmla="*/ 205 h 214"/>
                                    <a:gd name="T84" fmla="*/ 36 w 194"/>
                                    <a:gd name="T85" fmla="*/ 199 h 214"/>
                                    <a:gd name="T86" fmla="*/ 30 w 194"/>
                                    <a:gd name="T87" fmla="*/ 191 h 214"/>
                                    <a:gd name="T88" fmla="*/ 20 w 194"/>
                                    <a:gd name="T89" fmla="*/ 179 h 214"/>
                                    <a:gd name="T90" fmla="*/ 11 w 194"/>
                                    <a:gd name="T91" fmla="*/ 163 h 214"/>
                                    <a:gd name="T92" fmla="*/ 5 w 194"/>
                                    <a:gd name="T93" fmla="*/ 148 h 214"/>
                                    <a:gd name="T94" fmla="*/ 0 w 194"/>
                                    <a:gd name="T95" fmla="*/ 132 h 214"/>
                                    <a:gd name="T96" fmla="*/ 0 w 194"/>
                                    <a:gd name="T97" fmla="*/ 121 h 214"/>
                                    <a:gd name="T98" fmla="*/ 0 w 194"/>
                                    <a:gd name="T99" fmla="*/ 112 h 214"/>
                                    <a:gd name="T100" fmla="*/ 2 w 194"/>
                                    <a:gd name="T101" fmla="*/ 91 h 214"/>
                                    <a:gd name="T102" fmla="*/ 6 w 194"/>
                                    <a:gd name="T103" fmla="*/ 70 h 214"/>
                                    <a:gd name="T104" fmla="*/ 13 w 194"/>
                                    <a:gd name="T105" fmla="*/ 53 h 214"/>
                                    <a:gd name="T106" fmla="*/ 19 w 194"/>
                                    <a:gd name="T107" fmla="*/ 40 h 214"/>
                                    <a:gd name="T108" fmla="*/ 28 w 194"/>
                                    <a:gd name="T109" fmla="*/ 29 h 214"/>
                                    <a:gd name="T110" fmla="*/ 0 60000 65536"/>
                                    <a:gd name="T111" fmla="*/ 0 60000 65536"/>
                                    <a:gd name="T112" fmla="*/ 0 60000 65536"/>
                                    <a:gd name="T113" fmla="*/ 0 60000 65536"/>
                                    <a:gd name="T114" fmla="*/ 0 60000 65536"/>
                                    <a:gd name="T115" fmla="*/ 0 60000 65536"/>
                                    <a:gd name="T116" fmla="*/ 0 60000 65536"/>
                                    <a:gd name="T117" fmla="*/ 0 60000 65536"/>
                                    <a:gd name="T118" fmla="*/ 0 60000 65536"/>
                                    <a:gd name="T119" fmla="*/ 0 60000 65536"/>
                                    <a:gd name="T120" fmla="*/ 0 60000 65536"/>
                                    <a:gd name="T121" fmla="*/ 0 60000 65536"/>
                                    <a:gd name="T122" fmla="*/ 0 60000 65536"/>
                                    <a:gd name="T123" fmla="*/ 0 60000 65536"/>
                                    <a:gd name="T124" fmla="*/ 0 60000 65536"/>
                                    <a:gd name="T125" fmla="*/ 0 60000 65536"/>
                                    <a:gd name="T126" fmla="*/ 0 60000 65536"/>
                                    <a:gd name="T127" fmla="*/ 0 60000 65536"/>
                                    <a:gd name="T128" fmla="*/ 0 60000 65536"/>
                                    <a:gd name="T129" fmla="*/ 0 60000 65536"/>
                                    <a:gd name="T130" fmla="*/ 0 60000 65536"/>
                                    <a:gd name="T131" fmla="*/ 0 60000 65536"/>
                                    <a:gd name="T132" fmla="*/ 0 60000 65536"/>
                                    <a:gd name="T133" fmla="*/ 0 60000 65536"/>
                                    <a:gd name="T134" fmla="*/ 0 60000 65536"/>
                                    <a:gd name="T135" fmla="*/ 0 60000 65536"/>
                                    <a:gd name="T136" fmla="*/ 0 60000 65536"/>
                                    <a:gd name="T137" fmla="*/ 0 60000 65536"/>
                                    <a:gd name="T138" fmla="*/ 0 60000 65536"/>
                                    <a:gd name="T139" fmla="*/ 0 60000 65536"/>
                                    <a:gd name="T140" fmla="*/ 0 60000 65536"/>
                                    <a:gd name="T141" fmla="*/ 0 60000 65536"/>
                                    <a:gd name="T142" fmla="*/ 0 60000 65536"/>
                                    <a:gd name="T143" fmla="*/ 0 60000 65536"/>
                                    <a:gd name="T144" fmla="*/ 0 60000 65536"/>
                                    <a:gd name="T145" fmla="*/ 0 60000 65536"/>
                                    <a:gd name="T146" fmla="*/ 0 60000 65536"/>
                                    <a:gd name="T147" fmla="*/ 0 60000 65536"/>
                                    <a:gd name="T148" fmla="*/ 0 60000 65536"/>
                                    <a:gd name="T149" fmla="*/ 0 60000 65536"/>
                                    <a:gd name="T150" fmla="*/ 0 60000 65536"/>
                                    <a:gd name="T151" fmla="*/ 0 60000 65536"/>
                                    <a:gd name="T152" fmla="*/ 0 60000 65536"/>
                                    <a:gd name="T153" fmla="*/ 0 60000 65536"/>
                                    <a:gd name="T154" fmla="*/ 0 60000 65536"/>
                                    <a:gd name="T155" fmla="*/ 0 60000 65536"/>
                                    <a:gd name="T156" fmla="*/ 0 60000 65536"/>
                                    <a:gd name="T157" fmla="*/ 0 60000 65536"/>
                                    <a:gd name="T158" fmla="*/ 0 60000 65536"/>
                                    <a:gd name="T159" fmla="*/ 0 60000 65536"/>
                                    <a:gd name="T160" fmla="*/ 0 60000 65536"/>
                                    <a:gd name="T161" fmla="*/ 0 60000 65536"/>
                                    <a:gd name="T162" fmla="*/ 0 60000 65536"/>
                                    <a:gd name="T163" fmla="*/ 0 60000 65536"/>
                                    <a:gd name="T164" fmla="*/ 0 60000 65536"/>
                                    <a:gd name="T165" fmla="*/ 0 w 194"/>
                                    <a:gd name="T166" fmla="*/ 0 h 214"/>
                                    <a:gd name="T167" fmla="*/ 194 w 194"/>
                                    <a:gd name="T168" fmla="*/ 214 h 214"/>
                                  </a:gdLst>
                                  <a:ahLst/>
                                  <a:cxnLst>
                                    <a:cxn ang="T110">
                                      <a:pos x="T0" y="T1"/>
                                    </a:cxn>
                                    <a:cxn ang="T111">
                                      <a:pos x="T2" y="T3"/>
                                    </a:cxn>
                                    <a:cxn ang="T112">
                                      <a:pos x="T4" y="T5"/>
                                    </a:cxn>
                                    <a:cxn ang="T113">
                                      <a:pos x="T6" y="T7"/>
                                    </a:cxn>
                                    <a:cxn ang="T114">
                                      <a:pos x="T8" y="T9"/>
                                    </a:cxn>
                                    <a:cxn ang="T115">
                                      <a:pos x="T10" y="T11"/>
                                    </a:cxn>
                                    <a:cxn ang="T116">
                                      <a:pos x="T12" y="T13"/>
                                    </a:cxn>
                                    <a:cxn ang="T117">
                                      <a:pos x="T14" y="T15"/>
                                    </a:cxn>
                                    <a:cxn ang="T118">
                                      <a:pos x="T16" y="T17"/>
                                    </a:cxn>
                                    <a:cxn ang="T119">
                                      <a:pos x="T18" y="T19"/>
                                    </a:cxn>
                                    <a:cxn ang="T120">
                                      <a:pos x="T20" y="T21"/>
                                    </a:cxn>
                                    <a:cxn ang="T121">
                                      <a:pos x="T22" y="T23"/>
                                    </a:cxn>
                                    <a:cxn ang="T122">
                                      <a:pos x="T24" y="T25"/>
                                    </a:cxn>
                                    <a:cxn ang="T123">
                                      <a:pos x="T26" y="T27"/>
                                    </a:cxn>
                                    <a:cxn ang="T124">
                                      <a:pos x="T28" y="T29"/>
                                    </a:cxn>
                                    <a:cxn ang="T125">
                                      <a:pos x="T30" y="T31"/>
                                    </a:cxn>
                                    <a:cxn ang="T126">
                                      <a:pos x="T32" y="T33"/>
                                    </a:cxn>
                                    <a:cxn ang="T127">
                                      <a:pos x="T34" y="T35"/>
                                    </a:cxn>
                                    <a:cxn ang="T128">
                                      <a:pos x="T36" y="T37"/>
                                    </a:cxn>
                                    <a:cxn ang="T129">
                                      <a:pos x="T38" y="T39"/>
                                    </a:cxn>
                                    <a:cxn ang="T130">
                                      <a:pos x="T40" y="T41"/>
                                    </a:cxn>
                                    <a:cxn ang="T131">
                                      <a:pos x="T42" y="T43"/>
                                    </a:cxn>
                                    <a:cxn ang="T132">
                                      <a:pos x="T44" y="T45"/>
                                    </a:cxn>
                                    <a:cxn ang="T133">
                                      <a:pos x="T46" y="T47"/>
                                    </a:cxn>
                                    <a:cxn ang="T134">
                                      <a:pos x="T48" y="T49"/>
                                    </a:cxn>
                                    <a:cxn ang="T135">
                                      <a:pos x="T50" y="T51"/>
                                    </a:cxn>
                                    <a:cxn ang="T136">
                                      <a:pos x="T52" y="T53"/>
                                    </a:cxn>
                                    <a:cxn ang="T137">
                                      <a:pos x="T54" y="T55"/>
                                    </a:cxn>
                                    <a:cxn ang="T138">
                                      <a:pos x="T56" y="T57"/>
                                    </a:cxn>
                                    <a:cxn ang="T139">
                                      <a:pos x="T58" y="T59"/>
                                    </a:cxn>
                                    <a:cxn ang="T140">
                                      <a:pos x="T60" y="T61"/>
                                    </a:cxn>
                                    <a:cxn ang="T141">
                                      <a:pos x="T62" y="T63"/>
                                    </a:cxn>
                                    <a:cxn ang="T142">
                                      <a:pos x="T64" y="T65"/>
                                    </a:cxn>
                                    <a:cxn ang="T143">
                                      <a:pos x="T66" y="T67"/>
                                    </a:cxn>
                                    <a:cxn ang="T144">
                                      <a:pos x="T68" y="T69"/>
                                    </a:cxn>
                                    <a:cxn ang="T145">
                                      <a:pos x="T70" y="T71"/>
                                    </a:cxn>
                                    <a:cxn ang="T146">
                                      <a:pos x="T72" y="T73"/>
                                    </a:cxn>
                                    <a:cxn ang="T147">
                                      <a:pos x="T74" y="T75"/>
                                    </a:cxn>
                                    <a:cxn ang="T148">
                                      <a:pos x="T76" y="T77"/>
                                    </a:cxn>
                                    <a:cxn ang="T149">
                                      <a:pos x="T78" y="T79"/>
                                    </a:cxn>
                                    <a:cxn ang="T150">
                                      <a:pos x="T80" y="T81"/>
                                    </a:cxn>
                                    <a:cxn ang="T151">
                                      <a:pos x="T82" y="T83"/>
                                    </a:cxn>
                                    <a:cxn ang="T152">
                                      <a:pos x="T84" y="T85"/>
                                    </a:cxn>
                                    <a:cxn ang="T153">
                                      <a:pos x="T86" y="T87"/>
                                    </a:cxn>
                                    <a:cxn ang="T154">
                                      <a:pos x="T88" y="T89"/>
                                    </a:cxn>
                                    <a:cxn ang="T155">
                                      <a:pos x="T90" y="T91"/>
                                    </a:cxn>
                                    <a:cxn ang="T156">
                                      <a:pos x="T92" y="T93"/>
                                    </a:cxn>
                                    <a:cxn ang="T157">
                                      <a:pos x="T94" y="T95"/>
                                    </a:cxn>
                                    <a:cxn ang="T158">
                                      <a:pos x="T96" y="T97"/>
                                    </a:cxn>
                                    <a:cxn ang="T159">
                                      <a:pos x="T98" y="T99"/>
                                    </a:cxn>
                                    <a:cxn ang="T160">
                                      <a:pos x="T100" y="T101"/>
                                    </a:cxn>
                                    <a:cxn ang="T161">
                                      <a:pos x="T102" y="T103"/>
                                    </a:cxn>
                                    <a:cxn ang="T162">
                                      <a:pos x="T104" y="T105"/>
                                    </a:cxn>
                                    <a:cxn ang="T163">
                                      <a:pos x="T106" y="T107"/>
                                    </a:cxn>
                                    <a:cxn ang="T164">
                                      <a:pos x="T108" y="T109"/>
                                    </a:cxn>
                                  </a:cxnLst>
                                  <a:rect l="T165" t="T166" r="T167" b="T168"/>
                                  <a:pathLst>
                                    <a:path w="194" h="214">
                                      <a:moveTo>
                                        <a:pt x="28" y="29"/>
                                      </a:moveTo>
                                      <a:lnTo>
                                        <a:pt x="37" y="20"/>
                                      </a:lnTo>
                                      <a:lnTo>
                                        <a:pt x="46" y="13"/>
                                      </a:lnTo>
                                      <a:lnTo>
                                        <a:pt x="57" y="6"/>
                                      </a:lnTo>
                                      <a:lnTo>
                                        <a:pt x="70" y="2"/>
                                      </a:lnTo>
                                      <a:lnTo>
                                        <a:pt x="80" y="0"/>
                                      </a:lnTo>
                                      <a:lnTo>
                                        <a:pt x="93" y="0"/>
                                      </a:lnTo>
                                      <a:lnTo>
                                        <a:pt x="110" y="2"/>
                                      </a:lnTo>
                                      <a:lnTo>
                                        <a:pt x="128" y="6"/>
                                      </a:lnTo>
                                      <a:lnTo>
                                        <a:pt x="139" y="14"/>
                                      </a:lnTo>
                                      <a:lnTo>
                                        <a:pt x="146" y="25"/>
                                      </a:lnTo>
                                      <a:lnTo>
                                        <a:pt x="154" y="41"/>
                                      </a:lnTo>
                                      <a:lnTo>
                                        <a:pt x="162" y="54"/>
                                      </a:lnTo>
                                      <a:lnTo>
                                        <a:pt x="171" y="65"/>
                                      </a:lnTo>
                                      <a:lnTo>
                                        <a:pt x="179" y="74"/>
                                      </a:lnTo>
                                      <a:lnTo>
                                        <a:pt x="189" y="89"/>
                                      </a:lnTo>
                                      <a:lnTo>
                                        <a:pt x="193" y="102"/>
                                      </a:lnTo>
                                      <a:lnTo>
                                        <a:pt x="194" y="112"/>
                                      </a:lnTo>
                                      <a:lnTo>
                                        <a:pt x="193" y="116"/>
                                      </a:lnTo>
                                      <a:lnTo>
                                        <a:pt x="191" y="127"/>
                                      </a:lnTo>
                                      <a:lnTo>
                                        <a:pt x="187" y="136"/>
                                      </a:lnTo>
                                      <a:lnTo>
                                        <a:pt x="180" y="145"/>
                                      </a:lnTo>
                                      <a:lnTo>
                                        <a:pt x="172" y="157"/>
                                      </a:lnTo>
                                      <a:lnTo>
                                        <a:pt x="165" y="167"/>
                                      </a:lnTo>
                                      <a:lnTo>
                                        <a:pt x="158" y="178"/>
                                      </a:lnTo>
                                      <a:lnTo>
                                        <a:pt x="155" y="184"/>
                                      </a:lnTo>
                                      <a:lnTo>
                                        <a:pt x="155" y="187"/>
                                      </a:lnTo>
                                      <a:lnTo>
                                        <a:pt x="158" y="191"/>
                                      </a:lnTo>
                                      <a:lnTo>
                                        <a:pt x="161" y="192"/>
                                      </a:lnTo>
                                      <a:lnTo>
                                        <a:pt x="146" y="210"/>
                                      </a:lnTo>
                                      <a:lnTo>
                                        <a:pt x="145" y="206"/>
                                      </a:lnTo>
                                      <a:lnTo>
                                        <a:pt x="137" y="203"/>
                                      </a:lnTo>
                                      <a:lnTo>
                                        <a:pt x="128" y="199"/>
                                      </a:lnTo>
                                      <a:lnTo>
                                        <a:pt x="119" y="199"/>
                                      </a:lnTo>
                                      <a:lnTo>
                                        <a:pt x="110" y="200"/>
                                      </a:lnTo>
                                      <a:lnTo>
                                        <a:pt x="98" y="204"/>
                                      </a:lnTo>
                                      <a:lnTo>
                                        <a:pt x="84" y="209"/>
                                      </a:lnTo>
                                      <a:lnTo>
                                        <a:pt x="74" y="212"/>
                                      </a:lnTo>
                                      <a:lnTo>
                                        <a:pt x="66" y="214"/>
                                      </a:lnTo>
                                      <a:lnTo>
                                        <a:pt x="58" y="214"/>
                                      </a:lnTo>
                                      <a:lnTo>
                                        <a:pt x="50" y="210"/>
                                      </a:lnTo>
                                      <a:lnTo>
                                        <a:pt x="43" y="205"/>
                                      </a:lnTo>
                                      <a:lnTo>
                                        <a:pt x="36" y="199"/>
                                      </a:lnTo>
                                      <a:lnTo>
                                        <a:pt x="30" y="191"/>
                                      </a:lnTo>
                                      <a:lnTo>
                                        <a:pt x="20" y="179"/>
                                      </a:lnTo>
                                      <a:lnTo>
                                        <a:pt x="11" y="163"/>
                                      </a:lnTo>
                                      <a:lnTo>
                                        <a:pt x="5" y="148"/>
                                      </a:lnTo>
                                      <a:lnTo>
                                        <a:pt x="0" y="132"/>
                                      </a:lnTo>
                                      <a:lnTo>
                                        <a:pt x="0" y="121"/>
                                      </a:lnTo>
                                      <a:lnTo>
                                        <a:pt x="0" y="112"/>
                                      </a:lnTo>
                                      <a:lnTo>
                                        <a:pt x="2" y="91"/>
                                      </a:lnTo>
                                      <a:lnTo>
                                        <a:pt x="6" y="70"/>
                                      </a:lnTo>
                                      <a:lnTo>
                                        <a:pt x="13" y="53"/>
                                      </a:lnTo>
                                      <a:lnTo>
                                        <a:pt x="19" y="40"/>
                                      </a:lnTo>
                                      <a:lnTo>
                                        <a:pt x="28" y="29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FF4040"/>
                                </a:solidFill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pPr>
                                    <a:defRPr/>
                                  </a:pPr>
                                  <a:endParaRPr lang="ru-RU" sz="2800">
                                    <a:solidFill>
                                      <a:srgbClr val="17375E"/>
                                    </a:solidFill>
                                    <a:latin typeface="Times New Roman" pitchFamily="18" charset="0"/>
                                    <a:ea typeface="+mn-ea"/>
                                    <a:cs typeface="+mn-cs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24" name="Freeform 79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3561" y="2282"/>
                                  <a:ext cx="170" cy="188"/>
                                </a:xfrm>
                                <a:custGeom>
                                  <a:avLst/>
                                  <a:gdLst>
                                    <a:gd name="T0" fmla="*/ 26 w 170"/>
                                    <a:gd name="T1" fmla="*/ 27 h 188"/>
                                    <a:gd name="T2" fmla="*/ 34 w 170"/>
                                    <a:gd name="T3" fmla="*/ 18 h 188"/>
                                    <a:gd name="T4" fmla="*/ 42 w 170"/>
                                    <a:gd name="T5" fmla="*/ 11 h 188"/>
                                    <a:gd name="T6" fmla="*/ 51 w 170"/>
                                    <a:gd name="T7" fmla="*/ 6 h 188"/>
                                    <a:gd name="T8" fmla="*/ 61 w 170"/>
                                    <a:gd name="T9" fmla="*/ 3 h 188"/>
                                    <a:gd name="T10" fmla="*/ 70 w 170"/>
                                    <a:gd name="T11" fmla="*/ 0 h 188"/>
                                    <a:gd name="T12" fmla="*/ 82 w 170"/>
                                    <a:gd name="T13" fmla="*/ 0 h 188"/>
                                    <a:gd name="T14" fmla="*/ 97 w 170"/>
                                    <a:gd name="T15" fmla="*/ 1 h 188"/>
                                    <a:gd name="T16" fmla="*/ 112 w 170"/>
                                    <a:gd name="T17" fmla="*/ 6 h 188"/>
                                    <a:gd name="T18" fmla="*/ 122 w 170"/>
                                    <a:gd name="T19" fmla="*/ 13 h 188"/>
                                    <a:gd name="T20" fmla="*/ 129 w 170"/>
                                    <a:gd name="T21" fmla="*/ 23 h 188"/>
                                    <a:gd name="T22" fmla="*/ 135 w 170"/>
                                    <a:gd name="T23" fmla="*/ 36 h 188"/>
                                    <a:gd name="T24" fmla="*/ 142 w 170"/>
                                    <a:gd name="T25" fmla="*/ 48 h 188"/>
                                    <a:gd name="T26" fmla="*/ 149 w 170"/>
                                    <a:gd name="T27" fmla="*/ 58 h 188"/>
                                    <a:gd name="T28" fmla="*/ 157 w 170"/>
                                    <a:gd name="T29" fmla="*/ 66 h 188"/>
                                    <a:gd name="T30" fmla="*/ 166 w 170"/>
                                    <a:gd name="T31" fmla="*/ 78 h 188"/>
                                    <a:gd name="T32" fmla="*/ 170 w 170"/>
                                    <a:gd name="T33" fmla="*/ 90 h 188"/>
                                    <a:gd name="T34" fmla="*/ 170 w 170"/>
                                    <a:gd name="T35" fmla="*/ 99 h 188"/>
                                    <a:gd name="T36" fmla="*/ 170 w 170"/>
                                    <a:gd name="T37" fmla="*/ 104 h 188"/>
                                    <a:gd name="T38" fmla="*/ 168 w 170"/>
                                    <a:gd name="T39" fmla="*/ 112 h 188"/>
                                    <a:gd name="T40" fmla="*/ 164 w 170"/>
                                    <a:gd name="T41" fmla="*/ 119 h 188"/>
                                    <a:gd name="T42" fmla="*/ 158 w 170"/>
                                    <a:gd name="T43" fmla="*/ 128 h 188"/>
                                    <a:gd name="T44" fmla="*/ 151 w 170"/>
                                    <a:gd name="T45" fmla="*/ 138 h 188"/>
                                    <a:gd name="T46" fmla="*/ 144 w 170"/>
                                    <a:gd name="T47" fmla="*/ 147 h 188"/>
                                    <a:gd name="T48" fmla="*/ 139 w 170"/>
                                    <a:gd name="T49" fmla="*/ 156 h 188"/>
                                    <a:gd name="T50" fmla="*/ 138 w 170"/>
                                    <a:gd name="T51" fmla="*/ 161 h 188"/>
                                    <a:gd name="T52" fmla="*/ 136 w 170"/>
                                    <a:gd name="T53" fmla="*/ 165 h 188"/>
                                    <a:gd name="T54" fmla="*/ 138 w 170"/>
                                    <a:gd name="T55" fmla="*/ 167 h 188"/>
                                    <a:gd name="T56" fmla="*/ 140 w 170"/>
                                    <a:gd name="T57" fmla="*/ 168 h 188"/>
                                    <a:gd name="T58" fmla="*/ 129 w 170"/>
                                    <a:gd name="T59" fmla="*/ 185 h 188"/>
                                    <a:gd name="T60" fmla="*/ 127 w 170"/>
                                    <a:gd name="T61" fmla="*/ 182 h 188"/>
                                    <a:gd name="T62" fmla="*/ 121 w 170"/>
                                    <a:gd name="T63" fmla="*/ 178 h 188"/>
                                    <a:gd name="T64" fmla="*/ 113 w 170"/>
                                    <a:gd name="T65" fmla="*/ 176 h 188"/>
                                    <a:gd name="T66" fmla="*/ 104 w 170"/>
                                    <a:gd name="T67" fmla="*/ 174 h 188"/>
                                    <a:gd name="T68" fmla="*/ 96 w 170"/>
                                    <a:gd name="T69" fmla="*/ 177 h 188"/>
                                    <a:gd name="T70" fmla="*/ 87 w 170"/>
                                    <a:gd name="T71" fmla="*/ 179 h 188"/>
                                    <a:gd name="T72" fmla="*/ 74 w 170"/>
                                    <a:gd name="T73" fmla="*/ 184 h 188"/>
                                    <a:gd name="T74" fmla="*/ 66 w 170"/>
                                    <a:gd name="T75" fmla="*/ 186 h 188"/>
                                    <a:gd name="T76" fmla="*/ 58 w 170"/>
                                    <a:gd name="T77" fmla="*/ 188 h 188"/>
                                    <a:gd name="T78" fmla="*/ 52 w 170"/>
                                    <a:gd name="T79" fmla="*/ 188 h 188"/>
                                    <a:gd name="T80" fmla="*/ 44 w 170"/>
                                    <a:gd name="T81" fmla="*/ 185 h 188"/>
                                    <a:gd name="T82" fmla="*/ 38 w 170"/>
                                    <a:gd name="T83" fmla="*/ 180 h 188"/>
                                    <a:gd name="T84" fmla="*/ 33 w 170"/>
                                    <a:gd name="T85" fmla="*/ 176 h 188"/>
                                    <a:gd name="T86" fmla="*/ 26 w 170"/>
                                    <a:gd name="T87" fmla="*/ 168 h 188"/>
                                    <a:gd name="T88" fmla="*/ 20 w 170"/>
                                    <a:gd name="T89" fmla="*/ 158 h 188"/>
                                    <a:gd name="T90" fmla="*/ 10 w 170"/>
                                    <a:gd name="T91" fmla="*/ 143 h 188"/>
                                    <a:gd name="T92" fmla="*/ 5 w 170"/>
                                    <a:gd name="T93" fmla="*/ 130 h 188"/>
                                    <a:gd name="T94" fmla="*/ 1 w 170"/>
                                    <a:gd name="T95" fmla="*/ 117 h 188"/>
                                    <a:gd name="T96" fmla="*/ 0 w 170"/>
                                    <a:gd name="T97" fmla="*/ 107 h 188"/>
                                    <a:gd name="T98" fmla="*/ 1 w 170"/>
                                    <a:gd name="T99" fmla="*/ 99 h 188"/>
                                    <a:gd name="T100" fmla="*/ 4 w 170"/>
                                    <a:gd name="T101" fmla="*/ 81 h 188"/>
                                    <a:gd name="T102" fmla="*/ 7 w 170"/>
                                    <a:gd name="T103" fmla="*/ 62 h 188"/>
                                    <a:gd name="T104" fmla="*/ 12 w 170"/>
                                    <a:gd name="T105" fmla="*/ 47 h 188"/>
                                    <a:gd name="T106" fmla="*/ 18 w 170"/>
                                    <a:gd name="T107" fmla="*/ 35 h 188"/>
                                    <a:gd name="T108" fmla="*/ 26 w 170"/>
                                    <a:gd name="T109" fmla="*/ 27 h 188"/>
                                    <a:gd name="T110" fmla="*/ 0 60000 65536"/>
                                    <a:gd name="T111" fmla="*/ 0 60000 65536"/>
                                    <a:gd name="T112" fmla="*/ 0 60000 65536"/>
                                    <a:gd name="T113" fmla="*/ 0 60000 65536"/>
                                    <a:gd name="T114" fmla="*/ 0 60000 65536"/>
                                    <a:gd name="T115" fmla="*/ 0 60000 65536"/>
                                    <a:gd name="T116" fmla="*/ 0 60000 65536"/>
                                    <a:gd name="T117" fmla="*/ 0 60000 65536"/>
                                    <a:gd name="T118" fmla="*/ 0 60000 65536"/>
                                    <a:gd name="T119" fmla="*/ 0 60000 65536"/>
                                    <a:gd name="T120" fmla="*/ 0 60000 65536"/>
                                    <a:gd name="T121" fmla="*/ 0 60000 65536"/>
                                    <a:gd name="T122" fmla="*/ 0 60000 65536"/>
                                    <a:gd name="T123" fmla="*/ 0 60000 65536"/>
                                    <a:gd name="T124" fmla="*/ 0 60000 65536"/>
                                    <a:gd name="T125" fmla="*/ 0 60000 65536"/>
                                    <a:gd name="T126" fmla="*/ 0 60000 65536"/>
                                    <a:gd name="T127" fmla="*/ 0 60000 65536"/>
                                    <a:gd name="T128" fmla="*/ 0 60000 65536"/>
                                    <a:gd name="T129" fmla="*/ 0 60000 65536"/>
                                    <a:gd name="T130" fmla="*/ 0 60000 65536"/>
                                    <a:gd name="T131" fmla="*/ 0 60000 65536"/>
                                    <a:gd name="T132" fmla="*/ 0 60000 65536"/>
                                    <a:gd name="T133" fmla="*/ 0 60000 65536"/>
                                    <a:gd name="T134" fmla="*/ 0 60000 65536"/>
                                    <a:gd name="T135" fmla="*/ 0 60000 65536"/>
                                    <a:gd name="T136" fmla="*/ 0 60000 65536"/>
                                    <a:gd name="T137" fmla="*/ 0 60000 65536"/>
                                    <a:gd name="T138" fmla="*/ 0 60000 65536"/>
                                    <a:gd name="T139" fmla="*/ 0 60000 65536"/>
                                    <a:gd name="T140" fmla="*/ 0 60000 65536"/>
                                    <a:gd name="T141" fmla="*/ 0 60000 65536"/>
                                    <a:gd name="T142" fmla="*/ 0 60000 65536"/>
                                    <a:gd name="T143" fmla="*/ 0 60000 65536"/>
                                    <a:gd name="T144" fmla="*/ 0 60000 65536"/>
                                    <a:gd name="T145" fmla="*/ 0 60000 65536"/>
                                    <a:gd name="T146" fmla="*/ 0 60000 65536"/>
                                    <a:gd name="T147" fmla="*/ 0 60000 65536"/>
                                    <a:gd name="T148" fmla="*/ 0 60000 65536"/>
                                    <a:gd name="T149" fmla="*/ 0 60000 65536"/>
                                    <a:gd name="T150" fmla="*/ 0 60000 65536"/>
                                    <a:gd name="T151" fmla="*/ 0 60000 65536"/>
                                    <a:gd name="T152" fmla="*/ 0 60000 65536"/>
                                    <a:gd name="T153" fmla="*/ 0 60000 65536"/>
                                    <a:gd name="T154" fmla="*/ 0 60000 65536"/>
                                    <a:gd name="T155" fmla="*/ 0 60000 65536"/>
                                    <a:gd name="T156" fmla="*/ 0 60000 65536"/>
                                    <a:gd name="T157" fmla="*/ 0 60000 65536"/>
                                    <a:gd name="T158" fmla="*/ 0 60000 65536"/>
                                    <a:gd name="T159" fmla="*/ 0 60000 65536"/>
                                    <a:gd name="T160" fmla="*/ 0 60000 65536"/>
                                    <a:gd name="T161" fmla="*/ 0 60000 65536"/>
                                    <a:gd name="T162" fmla="*/ 0 60000 65536"/>
                                    <a:gd name="T163" fmla="*/ 0 60000 65536"/>
                                    <a:gd name="T164" fmla="*/ 0 60000 65536"/>
                                    <a:gd name="T165" fmla="*/ 0 w 170"/>
                                    <a:gd name="T166" fmla="*/ 0 h 188"/>
                                    <a:gd name="T167" fmla="*/ 170 w 170"/>
                                    <a:gd name="T168" fmla="*/ 188 h 188"/>
                                  </a:gdLst>
                                  <a:ahLst/>
                                  <a:cxnLst>
                                    <a:cxn ang="T110">
                                      <a:pos x="T0" y="T1"/>
                                    </a:cxn>
                                    <a:cxn ang="T111">
                                      <a:pos x="T2" y="T3"/>
                                    </a:cxn>
                                    <a:cxn ang="T112">
                                      <a:pos x="T4" y="T5"/>
                                    </a:cxn>
                                    <a:cxn ang="T113">
                                      <a:pos x="T6" y="T7"/>
                                    </a:cxn>
                                    <a:cxn ang="T114">
                                      <a:pos x="T8" y="T9"/>
                                    </a:cxn>
                                    <a:cxn ang="T115">
                                      <a:pos x="T10" y="T11"/>
                                    </a:cxn>
                                    <a:cxn ang="T116">
                                      <a:pos x="T12" y="T13"/>
                                    </a:cxn>
                                    <a:cxn ang="T117">
                                      <a:pos x="T14" y="T15"/>
                                    </a:cxn>
                                    <a:cxn ang="T118">
                                      <a:pos x="T16" y="T17"/>
                                    </a:cxn>
                                    <a:cxn ang="T119">
                                      <a:pos x="T18" y="T19"/>
                                    </a:cxn>
                                    <a:cxn ang="T120">
                                      <a:pos x="T20" y="T21"/>
                                    </a:cxn>
                                    <a:cxn ang="T121">
                                      <a:pos x="T22" y="T23"/>
                                    </a:cxn>
                                    <a:cxn ang="T122">
                                      <a:pos x="T24" y="T25"/>
                                    </a:cxn>
                                    <a:cxn ang="T123">
                                      <a:pos x="T26" y="T27"/>
                                    </a:cxn>
                                    <a:cxn ang="T124">
                                      <a:pos x="T28" y="T29"/>
                                    </a:cxn>
                                    <a:cxn ang="T125">
                                      <a:pos x="T30" y="T31"/>
                                    </a:cxn>
                                    <a:cxn ang="T126">
                                      <a:pos x="T32" y="T33"/>
                                    </a:cxn>
                                    <a:cxn ang="T127">
                                      <a:pos x="T34" y="T35"/>
                                    </a:cxn>
                                    <a:cxn ang="T128">
                                      <a:pos x="T36" y="T37"/>
                                    </a:cxn>
                                    <a:cxn ang="T129">
                                      <a:pos x="T38" y="T39"/>
                                    </a:cxn>
                                    <a:cxn ang="T130">
                                      <a:pos x="T40" y="T41"/>
                                    </a:cxn>
                                    <a:cxn ang="T131">
                                      <a:pos x="T42" y="T43"/>
                                    </a:cxn>
                                    <a:cxn ang="T132">
                                      <a:pos x="T44" y="T45"/>
                                    </a:cxn>
                                    <a:cxn ang="T133">
                                      <a:pos x="T46" y="T47"/>
                                    </a:cxn>
                                    <a:cxn ang="T134">
                                      <a:pos x="T48" y="T49"/>
                                    </a:cxn>
                                    <a:cxn ang="T135">
                                      <a:pos x="T50" y="T51"/>
                                    </a:cxn>
                                    <a:cxn ang="T136">
                                      <a:pos x="T52" y="T53"/>
                                    </a:cxn>
                                    <a:cxn ang="T137">
                                      <a:pos x="T54" y="T55"/>
                                    </a:cxn>
                                    <a:cxn ang="T138">
                                      <a:pos x="T56" y="T57"/>
                                    </a:cxn>
                                    <a:cxn ang="T139">
                                      <a:pos x="T58" y="T59"/>
                                    </a:cxn>
                                    <a:cxn ang="T140">
                                      <a:pos x="T60" y="T61"/>
                                    </a:cxn>
                                    <a:cxn ang="T141">
                                      <a:pos x="T62" y="T63"/>
                                    </a:cxn>
                                    <a:cxn ang="T142">
                                      <a:pos x="T64" y="T65"/>
                                    </a:cxn>
                                    <a:cxn ang="T143">
                                      <a:pos x="T66" y="T67"/>
                                    </a:cxn>
                                    <a:cxn ang="T144">
                                      <a:pos x="T68" y="T69"/>
                                    </a:cxn>
                                    <a:cxn ang="T145">
                                      <a:pos x="T70" y="T71"/>
                                    </a:cxn>
                                    <a:cxn ang="T146">
                                      <a:pos x="T72" y="T73"/>
                                    </a:cxn>
                                    <a:cxn ang="T147">
                                      <a:pos x="T74" y="T75"/>
                                    </a:cxn>
                                    <a:cxn ang="T148">
                                      <a:pos x="T76" y="T77"/>
                                    </a:cxn>
                                    <a:cxn ang="T149">
                                      <a:pos x="T78" y="T79"/>
                                    </a:cxn>
                                    <a:cxn ang="T150">
                                      <a:pos x="T80" y="T81"/>
                                    </a:cxn>
                                    <a:cxn ang="T151">
                                      <a:pos x="T82" y="T83"/>
                                    </a:cxn>
                                    <a:cxn ang="T152">
                                      <a:pos x="T84" y="T85"/>
                                    </a:cxn>
                                    <a:cxn ang="T153">
                                      <a:pos x="T86" y="T87"/>
                                    </a:cxn>
                                    <a:cxn ang="T154">
                                      <a:pos x="T88" y="T89"/>
                                    </a:cxn>
                                    <a:cxn ang="T155">
                                      <a:pos x="T90" y="T91"/>
                                    </a:cxn>
                                    <a:cxn ang="T156">
                                      <a:pos x="T92" y="T93"/>
                                    </a:cxn>
                                    <a:cxn ang="T157">
                                      <a:pos x="T94" y="T95"/>
                                    </a:cxn>
                                    <a:cxn ang="T158">
                                      <a:pos x="T96" y="T97"/>
                                    </a:cxn>
                                    <a:cxn ang="T159">
                                      <a:pos x="T98" y="T99"/>
                                    </a:cxn>
                                    <a:cxn ang="T160">
                                      <a:pos x="T100" y="T101"/>
                                    </a:cxn>
                                    <a:cxn ang="T161">
                                      <a:pos x="T102" y="T103"/>
                                    </a:cxn>
                                    <a:cxn ang="T162">
                                      <a:pos x="T104" y="T105"/>
                                    </a:cxn>
                                    <a:cxn ang="T163">
                                      <a:pos x="T106" y="T107"/>
                                    </a:cxn>
                                    <a:cxn ang="T164">
                                      <a:pos x="T108" y="T109"/>
                                    </a:cxn>
                                  </a:cxnLst>
                                  <a:rect l="T165" t="T166" r="T167" b="T168"/>
                                  <a:pathLst>
                                    <a:path w="170" h="188">
                                      <a:moveTo>
                                        <a:pt x="26" y="27"/>
                                      </a:moveTo>
                                      <a:lnTo>
                                        <a:pt x="34" y="18"/>
                                      </a:lnTo>
                                      <a:lnTo>
                                        <a:pt x="42" y="11"/>
                                      </a:lnTo>
                                      <a:lnTo>
                                        <a:pt x="51" y="6"/>
                                      </a:lnTo>
                                      <a:lnTo>
                                        <a:pt x="61" y="3"/>
                                      </a:lnTo>
                                      <a:lnTo>
                                        <a:pt x="70" y="0"/>
                                      </a:lnTo>
                                      <a:lnTo>
                                        <a:pt x="82" y="0"/>
                                      </a:lnTo>
                                      <a:lnTo>
                                        <a:pt x="97" y="1"/>
                                      </a:lnTo>
                                      <a:lnTo>
                                        <a:pt x="112" y="6"/>
                                      </a:lnTo>
                                      <a:lnTo>
                                        <a:pt x="122" y="13"/>
                                      </a:lnTo>
                                      <a:lnTo>
                                        <a:pt x="129" y="23"/>
                                      </a:lnTo>
                                      <a:lnTo>
                                        <a:pt x="135" y="36"/>
                                      </a:lnTo>
                                      <a:lnTo>
                                        <a:pt x="142" y="48"/>
                                      </a:lnTo>
                                      <a:lnTo>
                                        <a:pt x="149" y="58"/>
                                      </a:lnTo>
                                      <a:lnTo>
                                        <a:pt x="157" y="66"/>
                                      </a:lnTo>
                                      <a:lnTo>
                                        <a:pt x="166" y="78"/>
                                      </a:lnTo>
                                      <a:lnTo>
                                        <a:pt x="170" y="90"/>
                                      </a:lnTo>
                                      <a:lnTo>
                                        <a:pt x="170" y="99"/>
                                      </a:lnTo>
                                      <a:lnTo>
                                        <a:pt x="170" y="104"/>
                                      </a:lnTo>
                                      <a:lnTo>
                                        <a:pt x="168" y="112"/>
                                      </a:lnTo>
                                      <a:lnTo>
                                        <a:pt x="164" y="119"/>
                                      </a:lnTo>
                                      <a:lnTo>
                                        <a:pt x="158" y="128"/>
                                      </a:lnTo>
                                      <a:lnTo>
                                        <a:pt x="151" y="138"/>
                                      </a:lnTo>
                                      <a:lnTo>
                                        <a:pt x="144" y="147"/>
                                      </a:lnTo>
                                      <a:lnTo>
                                        <a:pt x="139" y="156"/>
                                      </a:lnTo>
                                      <a:lnTo>
                                        <a:pt x="138" y="161"/>
                                      </a:lnTo>
                                      <a:lnTo>
                                        <a:pt x="136" y="165"/>
                                      </a:lnTo>
                                      <a:lnTo>
                                        <a:pt x="138" y="167"/>
                                      </a:lnTo>
                                      <a:lnTo>
                                        <a:pt x="140" y="168"/>
                                      </a:lnTo>
                                      <a:lnTo>
                                        <a:pt x="129" y="185"/>
                                      </a:lnTo>
                                      <a:lnTo>
                                        <a:pt x="127" y="182"/>
                                      </a:lnTo>
                                      <a:lnTo>
                                        <a:pt x="121" y="178"/>
                                      </a:lnTo>
                                      <a:lnTo>
                                        <a:pt x="113" y="176"/>
                                      </a:lnTo>
                                      <a:lnTo>
                                        <a:pt x="104" y="174"/>
                                      </a:lnTo>
                                      <a:lnTo>
                                        <a:pt x="96" y="177"/>
                                      </a:lnTo>
                                      <a:lnTo>
                                        <a:pt x="87" y="179"/>
                                      </a:lnTo>
                                      <a:lnTo>
                                        <a:pt x="74" y="184"/>
                                      </a:lnTo>
                                      <a:lnTo>
                                        <a:pt x="66" y="186"/>
                                      </a:lnTo>
                                      <a:lnTo>
                                        <a:pt x="58" y="188"/>
                                      </a:lnTo>
                                      <a:lnTo>
                                        <a:pt x="52" y="188"/>
                                      </a:lnTo>
                                      <a:lnTo>
                                        <a:pt x="44" y="185"/>
                                      </a:lnTo>
                                      <a:lnTo>
                                        <a:pt x="38" y="180"/>
                                      </a:lnTo>
                                      <a:lnTo>
                                        <a:pt x="33" y="176"/>
                                      </a:lnTo>
                                      <a:lnTo>
                                        <a:pt x="26" y="168"/>
                                      </a:lnTo>
                                      <a:lnTo>
                                        <a:pt x="20" y="158"/>
                                      </a:lnTo>
                                      <a:lnTo>
                                        <a:pt x="10" y="143"/>
                                      </a:lnTo>
                                      <a:lnTo>
                                        <a:pt x="5" y="130"/>
                                      </a:lnTo>
                                      <a:lnTo>
                                        <a:pt x="1" y="117"/>
                                      </a:lnTo>
                                      <a:lnTo>
                                        <a:pt x="0" y="107"/>
                                      </a:lnTo>
                                      <a:lnTo>
                                        <a:pt x="1" y="99"/>
                                      </a:lnTo>
                                      <a:lnTo>
                                        <a:pt x="4" y="81"/>
                                      </a:lnTo>
                                      <a:lnTo>
                                        <a:pt x="7" y="62"/>
                                      </a:lnTo>
                                      <a:lnTo>
                                        <a:pt x="12" y="47"/>
                                      </a:lnTo>
                                      <a:lnTo>
                                        <a:pt x="18" y="35"/>
                                      </a:lnTo>
                                      <a:lnTo>
                                        <a:pt x="26" y="27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FF0000"/>
                                </a:solidFill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pPr>
                                    <a:defRPr/>
                                  </a:pPr>
                                  <a:endParaRPr lang="ru-RU" sz="2800">
                                    <a:solidFill>
                                      <a:srgbClr val="17375E"/>
                                    </a:solidFill>
                                    <a:latin typeface="Times New Roman" pitchFamily="18" charset="0"/>
                                    <a:ea typeface="+mn-ea"/>
                                    <a:cs typeface="+mn-cs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25" name="Freeform 80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3564" y="2299"/>
                                  <a:ext cx="145" cy="158"/>
                                </a:xfrm>
                                <a:custGeom>
                                  <a:avLst/>
                                  <a:gdLst>
                                    <a:gd name="T0" fmla="*/ 21 w 142"/>
                                    <a:gd name="T1" fmla="*/ 22 h 158"/>
                                    <a:gd name="T2" fmla="*/ 28 w 142"/>
                                    <a:gd name="T3" fmla="*/ 15 h 158"/>
                                    <a:gd name="T4" fmla="*/ 34 w 142"/>
                                    <a:gd name="T5" fmla="*/ 9 h 158"/>
                                    <a:gd name="T6" fmla="*/ 42 w 142"/>
                                    <a:gd name="T7" fmla="*/ 5 h 158"/>
                                    <a:gd name="T8" fmla="*/ 51 w 142"/>
                                    <a:gd name="T9" fmla="*/ 1 h 158"/>
                                    <a:gd name="T10" fmla="*/ 59 w 142"/>
                                    <a:gd name="T11" fmla="*/ 0 h 158"/>
                                    <a:gd name="T12" fmla="*/ 68 w 142"/>
                                    <a:gd name="T13" fmla="*/ 0 h 158"/>
                                    <a:gd name="T14" fmla="*/ 81 w 142"/>
                                    <a:gd name="T15" fmla="*/ 1 h 158"/>
                                    <a:gd name="T16" fmla="*/ 94 w 142"/>
                                    <a:gd name="T17" fmla="*/ 5 h 158"/>
                                    <a:gd name="T18" fmla="*/ 102 w 142"/>
                                    <a:gd name="T19" fmla="*/ 10 h 158"/>
                                    <a:gd name="T20" fmla="*/ 107 w 142"/>
                                    <a:gd name="T21" fmla="*/ 20 h 158"/>
                                    <a:gd name="T22" fmla="*/ 112 w 142"/>
                                    <a:gd name="T23" fmla="*/ 30 h 158"/>
                                    <a:gd name="T24" fmla="*/ 119 w 142"/>
                                    <a:gd name="T25" fmla="*/ 40 h 158"/>
                                    <a:gd name="T26" fmla="*/ 125 w 142"/>
                                    <a:gd name="T27" fmla="*/ 48 h 158"/>
                                    <a:gd name="T28" fmla="*/ 131 w 142"/>
                                    <a:gd name="T29" fmla="*/ 56 h 158"/>
                                    <a:gd name="T30" fmla="*/ 138 w 142"/>
                                    <a:gd name="T31" fmla="*/ 65 h 158"/>
                                    <a:gd name="T32" fmla="*/ 142 w 142"/>
                                    <a:gd name="T33" fmla="*/ 75 h 158"/>
                                    <a:gd name="T34" fmla="*/ 142 w 142"/>
                                    <a:gd name="T35" fmla="*/ 82 h 158"/>
                                    <a:gd name="T36" fmla="*/ 142 w 142"/>
                                    <a:gd name="T37" fmla="*/ 87 h 158"/>
                                    <a:gd name="T38" fmla="*/ 139 w 142"/>
                                    <a:gd name="T39" fmla="*/ 93 h 158"/>
                                    <a:gd name="T40" fmla="*/ 137 w 142"/>
                                    <a:gd name="T41" fmla="*/ 100 h 158"/>
                                    <a:gd name="T42" fmla="*/ 131 w 142"/>
                                    <a:gd name="T43" fmla="*/ 107 h 158"/>
                                    <a:gd name="T44" fmla="*/ 125 w 142"/>
                                    <a:gd name="T45" fmla="*/ 116 h 158"/>
                                    <a:gd name="T46" fmla="*/ 121 w 142"/>
                                    <a:gd name="T47" fmla="*/ 123 h 158"/>
                                    <a:gd name="T48" fmla="*/ 116 w 142"/>
                                    <a:gd name="T49" fmla="*/ 130 h 158"/>
                                    <a:gd name="T50" fmla="*/ 115 w 142"/>
                                    <a:gd name="T51" fmla="*/ 135 h 158"/>
                                    <a:gd name="T52" fmla="*/ 113 w 142"/>
                                    <a:gd name="T53" fmla="*/ 138 h 158"/>
                                    <a:gd name="T54" fmla="*/ 115 w 142"/>
                                    <a:gd name="T55" fmla="*/ 140 h 158"/>
                                    <a:gd name="T56" fmla="*/ 117 w 142"/>
                                    <a:gd name="T57" fmla="*/ 142 h 158"/>
                                    <a:gd name="T58" fmla="*/ 107 w 142"/>
                                    <a:gd name="T59" fmla="*/ 155 h 158"/>
                                    <a:gd name="T60" fmla="*/ 106 w 142"/>
                                    <a:gd name="T61" fmla="*/ 153 h 158"/>
                                    <a:gd name="T62" fmla="*/ 100 w 142"/>
                                    <a:gd name="T63" fmla="*/ 149 h 158"/>
                                    <a:gd name="T64" fmla="*/ 94 w 142"/>
                                    <a:gd name="T65" fmla="*/ 147 h 158"/>
                                    <a:gd name="T66" fmla="*/ 87 w 142"/>
                                    <a:gd name="T67" fmla="*/ 147 h 158"/>
                                    <a:gd name="T68" fmla="*/ 81 w 142"/>
                                    <a:gd name="T69" fmla="*/ 148 h 158"/>
                                    <a:gd name="T70" fmla="*/ 72 w 142"/>
                                    <a:gd name="T71" fmla="*/ 150 h 158"/>
                                    <a:gd name="T72" fmla="*/ 61 w 142"/>
                                    <a:gd name="T73" fmla="*/ 154 h 158"/>
                                    <a:gd name="T74" fmla="*/ 55 w 142"/>
                                    <a:gd name="T75" fmla="*/ 156 h 158"/>
                                    <a:gd name="T76" fmla="*/ 48 w 142"/>
                                    <a:gd name="T77" fmla="*/ 158 h 158"/>
                                    <a:gd name="T78" fmla="*/ 42 w 142"/>
                                    <a:gd name="T79" fmla="*/ 158 h 158"/>
                                    <a:gd name="T80" fmla="*/ 37 w 142"/>
                                    <a:gd name="T81" fmla="*/ 155 h 158"/>
                                    <a:gd name="T82" fmla="*/ 30 w 142"/>
                                    <a:gd name="T83" fmla="*/ 152 h 158"/>
                                    <a:gd name="T84" fmla="*/ 26 w 142"/>
                                    <a:gd name="T85" fmla="*/ 147 h 158"/>
                                    <a:gd name="T86" fmla="*/ 21 w 142"/>
                                    <a:gd name="T87" fmla="*/ 141 h 158"/>
                                    <a:gd name="T88" fmla="*/ 15 w 142"/>
                                    <a:gd name="T89" fmla="*/ 132 h 158"/>
                                    <a:gd name="T90" fmla="*/ 8 w 142"/>
                                    <a:gd name="T91" fmla="*/ 120 h 158"/>
                                    <a:gd name="T92" fmla="*/ 3 w 142"/>
                                    <a:gd name="T93" fmla="*/ 108 h 158"/>
                                    <a:gd name="T94" fmla="*/ 0 w 142"/>
                                    <a:gd name="T95" fmla="*/ 98 h 158"/>
                                    <a:gd name="T96" fmla="*/ 0 w 142"/>
                                    <a:gd name="T97" fmla="*/ 89 h 158"/>
                                    <a:gd name="T98" fmla="*/ 0 w 142"/>
                                    <a:gd name="T99" fmla="*/ 82 h 158"/>
                                    <a:gd name="T100" fmla="*/ 2 w 142"/>
                                    <a:gd name="T101" fmla="*/ 68 h 158"/>
                                    <a:gd name="T102" fmla="*/ 4 w 142"/>
                                    <a:gd name="T103" fmla="*/ 51 h 158"/>
                                    <a:gd name="T104" fmla="*/ 9 w 142"/>
                                    <a:gd name="T105" fmla="*/ 39 h 158"/>
                                    <a:gd name="T106" fmla="*/ 15 w 142"/>
                                    <a:gd name="T107" fmla="*/ 29 h 158"/>
                                    <a:gd name="T108" fmla="*/ 21 w 142"/>
                                    <a:gd name="T109" fmla="*/ 22 h 158"/>
                                    <a:gd name="T110" fmla="*/ 0 60000 65536"/>
                                    <a:gd name="T111" fmla="*/ 0 60000 65536"/>
                                    <a:gd name="T112" fmla="*/ 0 60000 65536"/>
                                    <a:gd name="T113" fmla="*/ 0 60000 65536"/>
                                    <a:gd name="T114" fmla="*/ 0 60000 65536"/>
                                    <a:gd name="T115" fmla="*/ 0 60000 65536"/>
                                    <a:gd name="T116" fmla="*/ 0 60000 65536"/>
                                    <a:gd name="T117" fmla="*/ 0 60000 65536"/>
                                    <a:gd name="T118" fmla="*/ 0 60000 65536"/>
                                    <a:gd name="T119" fmla="*/ 0 60000 65536"/>
                                    <a:gd name="T120" fmla="*/ 0 60000 65536"/>
                                    <a:gd name="T121" fmla="*/ 0 60000 65536"/>
                                    <a:gd name="T122" fmla="*/ 0 60000 65536"/>
                                    <a:gd name="T123" fmla="*/ 0 60000 65536"/>
                                    <a:gd name="T124" fmla="*/ 0 60000 65536"/>
                                    <a:gd name="T125" fmla="*/ 0 60000 65536"/>
                                    <a:gd name="T126" fmla="*/ 0 60000 65536"/>
                                    <a:gd name="T127" fmla="*/ 0 60000 65536"/>
                                    <a:gd name="T128" fmla="*/ 0 60000 65536"/>
                                    <a:gd name="T129" fmla="*/ 0 60000 65536"/>
                                    <a:gd name="T130" fmla="*/ 0 60000 65536"/>
                                    <a:gd name="T131" fmla="*/ 0 60000 65536"/>
                                    <a:gd name="T132" fmla="*/ 0 60000 65536"/>
                                    <a:gd name="T133" fmla="*/ 0 60000 65536"/>
                                    <a:gd name="T134" fmla="*/ 0 60000 65536"/>
                                    <a:gd name="T135" fmla="*/ 0 60000 65536"/>
                                    <a:gd name="T136" fmla="*/ 0 60000 65536"/>
                                    <a:gd name="T137" fmla="*/ 0 60000 65536"/>
                                    <a:gd name="T138" fmla="*/ 0 60000 65536"/>
                                    <a:gd name="T139" fmla="*/ 0 60000 65536"/>
                                    <a:gd name="T140" fmla="*/ 0 60000 65536"/>
                                    <a:gd name="T141" fmla="*/ 0 60000 65536"/>
                                    <a:gd name="T142" fmla="*/ 0 60000 65536"/>
                                    <a:gd name="T143" fmla="*/ 0 60000 65536"/>
                                    <a:gd name="T144" fmla="*/ 0 60000 65536"/>
                                    <a:gd name="T145" fmla="*/ 0 60000 65536"/>
                                    <a:gd name="T146" fmla="*/ 0 60000 65536"/>
                                    <a:gd name="T147" fmla="*/ 0 60000 65536"/>
                                    <a:gd name="T148" fmla="*/ 0 60000 65536"/>
                                    <a:gd name="T149" fmla="*/ 0 60000 65536"/>
                                    <a:gd name="T150" fmla="*/ 0 60000 65536"/>
                                    <a:gd name="T151" fmla="*/ 0 60000 65536"/>
                                    <a:gd name="T152" fmla="*/ 0 60000 65536"/>
                                    <a:gd name="T153" fmla="*/ 0 60000 65536"/>
                                    <a:gd name="T154" fmla="*/ 0 60000 65536"/>
                                    <a:gd name="T155" fmla="*/ 0 60000 65536"/>
                                    <a:gd name="T156" fmla="*/ 0 60000 65536"/>
                                    <a:gd name="T157" fmla="*/ 0 60000 65536"/>
                                    <a:gd name="T158" fmla="*/ 0 60000 65536"/>
                                    <a:gd name="T159" fmla="*/ 0 60000 65536"/>
                                    <a:gd name="T160" fmla="*/ 0 60000 65536"/>
                                    <a:gd name="T161" fmla="*/ 0 60000 65536"/>
                                    <a:gd name="T162" fmla="*/ 0 60000 65536"/>
                                    <a:gd name="T163" fmla="*/ 0 60000 65536"/>
                                    <a:gd name="T164" fmla="*/ 0 60000 65536"/>
                                    <a:gd name="T165" fmla="*/ 0 w 142"/>
                                    <a:gd name="T166" fmla="*/ 0 h 158"/>
                                    <a:gd name="T167" fmla="*/ 142 w 142"/>
                                    <a:gd name="T168" fmla="*/ 158 h 158"/>
                                  </a:gdLst>
                                  <a:ahLst/>
                                  <a:cxnLst>
                                    <a:cxn ang="T110">
                                      <a:pos x="T0" y="T1"/>
                                    </a:cxn>
                                    <a:cxn ang="T111">
                                      <a:pos x="T2" y="T3"/>
                                    </a:cxn>
                                    <a:cxn ang="T112">
                                      <a:pos x="T4" y="T5"/>
                                    </a:cxn>
                                    <a:cxn ang="T113">
                                      <a:pos x="T6" y="T7"/>
                                    </a:cxn>
                                    <a:cxn ang="T114">
                                      <a:pos x="T8" y="T9"/>
                                    </a:cxn>
                                    <a:cxn ang="T115">
                                      <a:pos x="T10" y="T11"/>
                                    </a:cxn>
                                    <a:cxn ang="T116">
                                      <a:pos x="T12" y="T13"/>
                                    </a:cxn>
                                    <a:cxn ang="T117">
                                      <a:pos x="T14" y="T15"/>
                                    </a:cxn>
                                    <a:cxn ang="T118">
                                      <a:pos x="T16" y="T17"/>
                                    </a:cxn>
                                    <a:cxn ang="T119">
                                      <a:pos x="T18" y="T19"/>
                                    </a:cxn>
                                    <a:cxn ang="T120">
                                      <a:pos x="T20" y="T21"/>
                                    </a:cxn>
                                    <a:cxn ang="T121">
                                      <a:pos x="T22" y="T23"/>
                                    </a:cxn>
                                    <a:cxn ang="T122">
                                      <a:pos x="T24" y="T25"/>
                                    </a:cxn>
                                    <a:cxn ang="T123">
                                      <a:pos x="T26" y="T27"/>
                                    </a:cxn>
                                    <a:cxn ang="T124">
                                      <a:pos x="T28" y="T29"/>
                                    </a:cxn>
                                    <a:cxn ang="T125">
                                      <a:pos x="T30" y="T31"/>
                                    </a:cxn>
                                    <a:cxn ang="T126">
                                      <a:pos x="T32" y="T33"/>
                                    </a:cxn>
                                    <a:cxn ang="T127">
                                      <a:pos x="T34" y="T35"/>
                                    </a:cxn>
                                    <a:cxn ang="T128">
                                      <a:pos x="T36" y="T37"/>
                                    </a:cxn>
                                    <a:cxn ang="T129">
                                      <a:pos x="T38" y="T39"/>
                                    </a:cxn>
                                    <a:cxn ang="T130">
                                      <a:pos x="T40" y="T41"/>
                                    </a:cxn>
                                    <a:cxn ang="T131">
                                      <a:pos x="T42" y="T43"/>
                                    </a:cxn>
                                    <a:cxn ang="T132">
                                      <a:pos x="T44" y="T45"/>
                                    </a:cxn>
                                    <a:cxn ang="T133">
                                      <a:pos x="T46" y="T47"/>
                                    </a:cxn>
                                    <a:cxn ang="T134">
                                      <a:pos x="T48" y="T49"/>
                                    </a:cxn>
                                    <a:cxn ang="T135">
                                      <a:pos x="T50" y="T51"/>
                                    </a:cxn>
                                    <a:cxn ang="T136">
                                      <a:pos x="T52" y="T53"/>
                                    </a:cxn>
                                    <a:cxn ang="T137">
                                      <a:pos x="T54" y="T55"/>
                                    </a:cxn>
                                    <a:cxn ang="T138">
                                      <a:pos x="T56" y="T57"/>
                                    </a:cxn>
                                    <a:cxn ang="T139">
                                      <a:pos x="T58" y="T59"/>
                                    </a:cxn>
                                    <a:cxn ang="T140">
                                      <a:pos x="T60" y="T61"/>
                                    </a:cxn>
                                    <a:cxn ang="T141">
                                      <a:pos x="T62" y="T63"/>
                                    </a:cxn>
                                    <a:cxn ang="T142">
                                      <a:pos x="T64" y="T65"/>
                                    </a:cxn>
                                    <a:cxn ang="T143">
                                      <a:pos x="T66" y="T67"/>
                                    </a:cxn>
                                    <a:cxn ang="T144">
                                      <a:pos x="T68" y="T69"/>
                                    </a:cxn>
                                    <a:cxn ang="T145">
                                      <a:pos x="T70" y="T71"/>
                                    </a:cxn>
                                    <a:cxn ang="T146">
                                      <a:pos x="T72" y="T73"/>
                                    </a:cxn>
                                    <a:cxn ang="T147">
                                      <a:pos x="T74" y="T75"/>
                                    </a:cxn>
                                    <a:cxn ang="T148">
                                      <a:pos x="T76" y="T77"/>
                                    </a:cxn>
                                    <a:cxn ang="T149">
                                      <a:pos x="T78" y="T79"/>
                                    </a:cxn>
                                    <a:cxn ang="T150">
                                      <a:pos x="T80" y="T81"/>
                                    </a:cxn>
                                    <a:cxn ang="T151">
                                      <a:pos x="T82" y="T83"/>
                                    </a:cxn>
                                    <a:cxn ang="T152">
                                      <a:pos x="T84" y="T85"/>
                                    </a:cxn>
                                    <a:cxn ang="T153">
                                      <a:pos x="T86" y="T87"/>
                                    </a:cxn>
                                    <a:cxn ang="T154">
                                      <a:pos x="T88" y="T89"/>
                                    </a:cxn>
                                    <a:cxn ang="T155">
                                      <a:pos x="T90" y="T91"/>
                                    </a:cxn>
                                    <a:cxn ang="T156">
                                      <a:pos x="T92" y="T93"/>
                                    </a:cxn>
                                    <a:cxn ang="T157">
                                      <a:pos x="T94" y="T95"/>
                                    </a:cxn>
                                    <a:cxn ang="T158">
                                      <a:pos x="T96" y="T97"/>
                                    </a:cxn>
                                    <a:cxn ang="T159">
                                      <a:pos x="T98" y="T99"/>
                                    </a:cxn>
                                    <a:cxn ang="T160">
                                      <a:pos x="T100" y="T101"/>
                                    </a:cxn>
                                    <a:cxn ang="T161">
                                      <a:pos x="T102" y="T103"/>
                                    </a:cxn>
                                    <a:cxn ang="T162">
                                      <a:pos x="T104" y="T105"/>
                                    </a:cxn>
                                    <a:cxn ang="T163">
                                      <a:pos x="T106" y="T107"/>
                                    </a:cxn>
                                    <a:cxn ang="T164">
                                      <a:pos x="T108" y="T109"/>
                                    </a:cxn>
                                  </a:cxnLst>
                                  <a:rect l="T165" t="T166" r="T167" b="T168"/>
                                  <a:pathLst>
                                    <a:path w="142" h="158">
                                      <a:moveTo>
                                        <a:pt x="21" y="22"/>
                                      </a:moveTo>
                                      <a:lnTo>
                                        <a:pt x="28" y="15"/>
                                      </a:lnTo>
                                      <a:lnTo>
                                        <a:pt x="34" y="9"/>
                                      </a:lnTo>
                                      <a:lnTo>
                                        <a:pt x="42" y="5"/>
                                      </a:lnTo>
                                      <a:lnTo>
                                        <a:pt x="51" y="1"/>
                                      </a:lnTo>
                                      <a:lnTo>
                                        <a:pt x="59" y="0"/>
                                      </a:lnTo>
                                      <a:lnTo>
                                        <a:pt x="68" y="0"/>
                                      </a:lnTo>
                                      <a:lnTo>
                                        <a:pt x="81" y="1"/>
                                      </a:lnTo>
                                      <a:lnTo>
                                        <a:pt x="94" y="5"/>
                                      </a:lnTo>
                                      <a:lnTo>
                                        <a:pt x="102" y="10"/>
                                      </a:lnTo>
                                      <a:lnTo>
                                        <a:pt x="107" y="20"/>
                                      </a:lnTo>
                                      <a:lnTo>
                                        <a:pt x="112" y="30"/>
                                      </a:lnTo>
                                      <a:lnTo>
                                        <a:pt x="119" y="40"/>
                                      </a:lnTo>
                                      <a:lnTo>
                                        <a:pt x="125" y="48"/>
                                      </a:lnTo>
                                      <a:lnTo>
                                        <a:pt x="131" y="56"/>
                                      </a:lnTo>
                                      <a:lnTo>
                                        <a:pt x="138" y="65"/>
                                      </a:lnTo>
                                      <a:lnTo>
                                        <a:pt x="142" y="75"/>
                                      </a:lnTo>
                                      <a:lnTo>
                                        <a:pt x="142" y="82"/>
                                      </a:lnTo>
                                      <a:lnTo>
                                        <a:pt x="142" y="87"/>
                                      </a:lnTo>
                                      <a:lnTo>
                                        <a:pt x="139" y="93"/>
                                      </a:lnTo>
                                      <a:lnTo>
                                        <a:pt x="137" y="100"/>
                                      </a:lnTo>
                                      <a:lnTo>
                                        <a:pt x="131" y="107"/>
                                      </a:lnTo>
                                      <a:lnTo>
                                        <a:pt x="125" y="116"/>
                                      </a:lnTo>
                                      <a:lnTo>
                                        <a:pt x="121" y="123"/>
                                      </a:lnTo>
                                      <a:lnTo>
                                        <a:pt x="116" y="130"/>
                                      </a:lnTo>
                                      <a:lnTo>
                                        <a:pt x="115" y="135"/>
                                      </a:lnTo>
                                      <a:lnTo>
                                        <a:pt x="113" y="138"/>
                                      </a:lnTo>
                                      <a:lnTo>
                                        <a:pt x="115" y="140"/>
                                      </a:lnTo>
                                      <a:lnTo>
                                        <a:pt x="117" y="142"/>
                                      </a:lnTo>
                                      <a:lnTo>
                                        <a:pt x="107" y="155"/>
                                      </a:lnTo>
                                      <a:lnTo>
                                        <a:pt x="106" y="153"/>
                                      </a:lnTo>
                                      <a:lnTo>
                                        <a:pt x="100" y="149"/>
                                      </a:lnTo>
                                      <a:lnTo>
                                        <a:pt x="94" y="147"/>
                                      </a:lnTo>
                                      <a:lnTo>
                                        <a:pt x="87" y="147"/>
                                      </a:lnTo>
                                      <a:lnTo>
                                        <a:pt x="81" y="148"/>
                                      </a:lnTo>
                                      <a:lnTo>
                                        <a:pt x="72" y="150"/>
                                      </a:lnTo>
                                      <a:lnTo>
                                        <a:pt x="61" y="154"/>
                                      </a:lnTo>
                                      <a:lnTo>
                                        <a:pt x="55" y="156"/>
                                      </a:lnTo>
                                      <a:lnTo>
                                        <a:pt x="48" y="158"/>
                                      </a:lnTo>
                                      <a:lnTo>
                                        <a:pt x="42" y="158"/>
                                      </a:lnTo>
                                      <a:lnTo>
                                        <a:pt x="37" y="155"/>
                                      </a:lnTo>
                                      <a:lnTo>
                                        <a:pt x="30" y="152"/>
                                      </a:lnTo>
                                      <a:lnTo>
                                        <a:pt x="26" y="147"/>
                                      </a:lnTo>
                                      <a:lnTo>
                                        <a:pt x="21" y="141"/>
                                      </a:lnTo>
                                      <a:lnTo>
                                        <a:pt x="15" y="132"/>
                                      </a:lnTo>
                                      <a:lnTo>
                                        <a:pt x="8" y="120"/>
                                      </a:lnTo>
                                      <a:lnTo>
                                        <a:pt x="3" y="108"/>
                                      </a:lnTo>
                                      <a:lnTo>
                                        <a:pt x="0" y="98"/>
                                      </a:lnTo>
                                      <a:lnTo>
                                        <a:pt x="0" y="89"/>
                                      </a:lnTo>
                                      <a:lnTo>
                                        <a:pt x="0" y="82"/>
                                      </a:lnTo>
                                      <a:lnTo>
                                        <a:pt x="2" y="68"/>
                                      </a:lnTo>
                                      <a:lnTo>
                                        <a:pt x="4" y="51"/>
                                      </a:lnTo>
                                      <a:lnTo>
                                        <a:pt x="9" y="39"/>
                                      </a:lnTo>
                                      <a:lnTo>
                                        <a:pt x="15" y="29"/>
                                      </a:lnTo>
                                      <a:lnTo>
                                        <a:pt x="21" y="22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E00000"/>
                                </a:solidFill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pPr>
                                    <a:defRPr/>
                                  </a:pPr>
                                  <a:endParaRPr lang="ru-RU" sz="2800">
                                    <a:solidFill>
                                      <a:srgbClr val="17375E"/>
                                    </a:solidFill>
                                    <a:latin typeface="Times New Roman" pitchFamily="18" charset="0"/>
                                    <a:ea typeface="+mn-ea"/>
                                    <a:cs typeface="+mn-cs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26" name="Freeform 81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3564" y="2316"/>
                                  <a:ext cx="143" cy="144"/>
                                </a:xfrm>
                                <a:custGeom>
                                  <a:avLst/>
                                  <a:gdLst>
                                    <a:gd name="T0" fmla="*/ 20 w 131"/>
                                    <a:gd name="T1" fmla="*/ 19 h 143"/>
                                    <a:gd name="T2" fmla="*/ 26 w 131"/>
                                    <a:gd name="T3" fmla="*/ 13 h 143"/>
                                    <a:gd name="T4" fmla="*/ 33 w 131"/>
                                    <a:gd name="T5" fmla="*/ 7 h 143"/>
                                    <a:gd name="T6" fmla="*/ 39 w 131"/>
                                    <a:gd name="T7" fmla="*/ 4 h 143"/>
                                    <a:gd name="T8" fmla="*/ 47 w 131"/>
                                    <a:gd name="T9" fmla="*/ 0 h 143"/>
                                    <a:gd name="T10" fmla="*/ 55 w 131"/>
                                    <a:gd name="T11" fmla="*/ 0 h 143"/>
                                    <a:gd name="T12" fmla="*/ 64 w 131"/>
                                    <a:gd name="T13" fmla="*/ 0 h 143"/>
                                    <a:gd name="T14" fmla="*/ 74 w 131"/>
                                    <a:gd name="T15" fmla="*/ 0 h 143"/>
                                    <a:gd name="T16" fmla="*/ 86 w 131"/>
                                    <a:gd name="T17" fmla="*/ 4 h 143"/>
                                    <a:gd name="T18" fmla="*/ 94 w 131"/>
                                    <a:gd name="T19" fmla="*/ 8 h 143"/>
                                    <a:gd name="T20" fmla="*/ 99 w 131"/>
                                    <a:gd name="T21" fmla="*/ 17 h 143"/>
                                    <a:gd name="T22" fmla="*/ 104 w 131"/>
                                    <a:gd name="T23" fmla="*/ 26 h 143"/>
                                    <a:gd name="T24" fmla="*/ 109 w 131"/>
                                    <a:gd name="T25" fmla="*/ 36 h 143"/>
                                    <a:gd name="T26" fmla="*/ 116 w 131"/>
                                    <a:gd name="T27" fmla="*/ 43 h 143"/>
                                    <a:gd name="T28" fmla="*/ 121 w 131"/>
                                    <a:gd name="T29" fmla="*/ 50 h 143"/>
                                    <a:gd name="T30" fmla="*/ 127 w 131"/>
                                    <a:gd name="T31" fmla="*/ 59 h 143"/>
                                    <a:gd name="T32" fmla="*/ 131 w 131"/>
                                    <a:gd name="T33" fmla="*/ 68 h 143"/>
                                    <a:gd name="T34" fmla="*/ 131 w 131"/>
                                    <a:gd name="T35" fmla="*/ 74 h 143"/>
                                    <a:gd name="T36" fmla="*/ 131 w 131"/>
                                    <a:gd name="T37" fmla="*/ 79 h 143"/>
                                    <a:gd name="T38" fmla="*/ 129 w 131"/>
                                    <a:gd name="T39" fmla="*/ 85 h 143"/>
                                    <a:gd name="T40" fmla="*/ 126 w 131"/>
                                    <a:gd name="T41" fmla="*/ 91 h 143"/>
                                    <a:gd name="T42" fmla="*/ 122 w 131"/>
                                    <a:gd name="T43" fmla="*/ 97 h 143"/>
                                    <a:gd name="T44" fmla="*/ 116 w 131"/>
                                    <a:gd name="T45" fmla="*/ 106 h 143"/>
                                    <a:gd name="T46" fmla="*/ 112 w 131"/>
                                    <a:gd name="T47" fmla="*/ 112 h 143"/>
                                    <a:gd name="T48" fmla="*/ 107 w 131"/>
                                    <a:gd name="T49" fmla="*/ 119 h 143"/>
                                    <a:gd name="T50" fmla="*/ 105 w 131"/>
                                    <a:gd name="T51" fmla="*/ 124 h 143"/>
                                    <a:gd name="T52" fmla="*/ 105 w 131"/>
                                    <a:gd name="T53" fmla="*/ 126 h 143"/>
                                    <a:gd name="T54" fmla="*/ 107 w 131"/>
                                    <a:gd name="T55" fmla="*/ 127 h 143"/>
                                    <a:gd name="T56" fmla="*/ 108 w 131"/>
                                    <a:gd name="T57" fmla="*/ 130 h 143"/>
                                    <a:gd name="T58" fmla="*/ 99 w 131"/>
                                    <a:gd name="T59" fmla="*/ 142 h 143"/>
                                    <a:gd name="T60" fmla="*/ 98 w 131"/>
                                    <a:gd name="T61" fmla="*/ 139 h 143"/>
                                    <a:gd name="T62" fmla="*/ 92 w 131"/>
                                    <a:gd name="T63" fmla="*/ 136 h 143"/>
                                    <a:gd name="T64" fmla="*/ 87 w 131"/>
                                    <a:gd name="T65" fmla="*/ 134 h 143"/>
                                    <a:gd name="T66" fmla="*/ 81 w 131"/>
                                    <a:gd name="T67" fmla="*/ 133 h 143"/>
                                    <a:gd name="T68" fmla="*/ 74 w 131"/>
                                    <a:gd name="T69" fmla="*/ 134 h 143"/>
                                    <a:gd name="T70" fmla="*/ 66 w 131"/>
                                    <a:gd name="T71" fmla="*/ 138 h 143"/>
                                    <a:gd name="T72" fmla="*/ 57 w 131"/>
                                    <a:gd name="T73" fmla="*/ 140 h 143"/>
                                    <a:gd name="T74" fmla="*/ 51 w 131"/>
                                    <a:gd name="T75" fmla="*/ 143 h 143"/>
                                    <a:gd name="T76" fmla="*/ 46 w 131"/>
                                    <a:gd name="T77" fmla="*/ 143 h 143"/>
                                    <a:gd name="T78" fmla="*/ 39 w 131"/>
                                    <a:gd name="T79" fmla="*/ 143 h 143"/>
                                    <a:gd name="T80" fmla="*/ 34 w 131"/>
                                    <a:gd name="T81" fmla="*/ 142 h 143"/>
                                    <a:gd name="T82" fmla="*/ 29 w 131"/>
                                    <a:gd name="T83" fmla="*/ 138 h 143"/>
                                    <a:gd name="T84" fmla="*/ 25 w 131"/>
                                    <a:gd name="T85" fmla="*/ 133 h 143"/>
                                    <a:gd name="T86" fmla="*/ 21 w 131"/>
                                    <a:gd name="T87" fmla="*/ 128 h 143"/>
                                    <a:gd name="T88" fmla="*/ 14 w 131"/>
                                    <a:gd name="T89" fmla="*/ 120 h 143"/>
                                    <a:gd name="T90" fmla="*/ 9 w 131"/>
                                    <a:gd name="T91" fmla="*/ 109 h 143"/>
                                    <a:gd name="T92" fmla="*/ 4 w 131"/>
                                    <a:gd name="T93" fmla="*/ 98 h 143"/>
                                    <a:gd name="T94" fmla="*/ 0 w 131"/>
                                    <a:gd name="T95" fmla="*/ 89 h 143"/>
                                    <a:gd name="T96" fmla="*/ 0 w 131"/>
                                    <a:gd name="T97" fmla="*/ 82 h 143"/>
                                    <a:gd name="T98" fmla="*/ 0 w 131"/>
                                    <a:gd name="T99" fmla="*/ 74 h 143"/>
                                    <a:gd name="T100" fmla="*/ 3 w 131"/>
                                    <a:gd name="T101" fmla="*/ 61 h 143"/>
                                    <a:gd name="T102" fmla="*/ 5 w 131"/>
                                    <a:gd name="T103" fmla="*/ 47 h 143"/>
                                    <a:gd name="T104" fmla="*/ 9 w 131"/>
                                    <a:gd name="T105" fmla="*/ 35 h 143"/>
                                    <a:gd name="T106" fmla="*/ 14 w 131"/>
                                    <a:gd name="T107" fmla="*/ 26 h 143"/>
                                    <a:gd name="T108" fmla="*/ 20 w 131"/>
                                    <a:gd name="T109" fmla="*/ 19 h 143"/>
                                    <a:gd name="T110" fmla="*/ 0 60000 65536"/>
                                    <a:gd name="T111" fmla="*/ 0 60000 65536"/>
                                    <a:gd name="T112" fmla="*/ 0 60000 65536"/>
                                    <a:gd name="T113" fmla="*/ 0 60000 65536"/>
                                    <a:gd name="T114" fmla="*/ 0 60000 65536"/>
                                    <a:gd name="T115" fmla="*/ 0 60000 65536"/>
                                    <a:gd name="T116" fmla="*/ 0 60000 65536"/>
                                    <a:gd name="T117" fmla="*/ 0 60000 65536"/>
                                    <a:gd name="T118" fmla="*/ 0 60000 65536"/>
                                    <a:gd name="T119" fmla="*/ 0 60000 65536"/>
                                    <a:gd name="T120" fmla="*/ 0 60000 65536"/>
                                    <a:gd name="T121" fmla="*/ 0 60000 65536"/>
                                    <a:gd name="T122" fmla="*/ 0 60000 65536"/>
                                    <a:gd name="T123" fmla="*/ 0 60000 65536"/>
                                    <a:gd name="T124" fmla="*/ 0 60000 65536"/>
                                    <a:gd name="T125" fmla="*/ 0 60000 65536"/>
                                    <a:gd name="T126" fmla="*/ 0 60000 65536"/>
                                    <a:gd name="T127" fmla="*/ 0 60000 65536"/>
                                    <a:gd name="T128" fmla="*/ 0 60000 65536"/>
                                    <a:gd name="T129" fmla="*/ 0 60000 65536"/>
                                    <a:gd name="T130" fmla="*/ 0 60000 65536"/>
                                    <a:gd name="T131" fmla="*/ 0 60000 65536"/>
                                    <a:gd name="T132" fmla="*/ 0 60000 65536"/>
                                    <a:gd name="T133" fmla="*/ 0 60000 65536"/>
                                    <a:gd name="T134" fmla="*/ 0 60000 65536"/>
                                    <a:gd name="T135" fmla="*/ 0 60000 65536"/>
                                    <a:gd name="T136" fmla="*/ 0 60000 65536"/>
                                    <a:gd name="T137" fmla="*/ 0 60000 65536"/>
                                    <a:gd name="T138" fmla="*/ 0 60000 65536"/>
                                    <a:gd name="T139" fmla="*/ 0 60000 65536"/>
                                    <a:gd name="T140" fmla="*/ 0 60000 65536"/>
                                    <a:gd name="T141" fmla="*/ 0 60000 65536"/>
                                    <a:gd name="T142" fmla="*/ 0 60000 65536"/>
                                    <a:gd name="T143" fmla="*/ 0 60000 65536"/>
                                    <a:gd name="T144" fmla="*/ 0 60000 65536"/>
                                    <a:gd name="T145" fmla="*/ 0 60000 65536"/>
                                    <a:gd name="T146" fmla="*/ 0 60000 65536"/>
                                    <a:gd name="T147" fmla="*/ 0 60000 65536"/>
                                    <a:gd name="T148" fmla="*/ 0 60000 65536"/>
                                    <a:gd name="T149" fmla="*/ 0 60000 65536"/>
                                    <a:gd name="T150" fmla="*/ 0 60000 65536"/>
                                    <a:gd name="T151" fmla="*/ 0 60000 65536"/>
                                    <a:gd name="T152" fmla="*/ 0 60000 65536"/>
                                    <a:gd name="T153" fmla="*/ 0 60000 65536"/>
                                    <a:gd name="T154" fmla="*/ 0 60000 65536"/>
                                    <a:gd name="T155" fmla="*/ 0 60000 65536"/>
                                    <a:gd name="T156" fmla="*/ 0 60000 65536"/>
                                    <a:gd name="T157" fmla="*/ 0 60000 65536"/>
                                    <a:gd name="T158" fmla="*/ 0 60000 65536"/>
                                    <a:gd name="T159" fmla="*/ 0 60000 65536"/>
                                    <a:gd name="T160" fmla="*/ 0 60000 65536"/>
                                    <a:gd name="T161" fmla="*/ 0 60000 65536"/>
                                    <a:gd name="T162" fmla="*/ 0 60000 65536"/>
                                    <a:gd name="T163" fmla="*/ 0 60000 65536"/>
                                    <a:gd name="T164" fmla="*/ 0 60000 65536"/>
                                    <a:gd name="T165" fmla="*/ 0 w 131"/>
                                    <a:gd name="T166" fmla="*/ 0 h 143"/>
                                    <a:gd name="T167" fmla="*/ 131 w 131"/>
                                    <a:gd name="T168" fmla="*/ 143 h 143"/>
                                  </a:gdLst>
                                  <a:ahLst/>
                                  <a:cxnLst>
                                    <a:cxn ang="T110">
                                      <a:pos x="T0" y="T1"/>
                                    </a:cxn>
                                    <a:cxn ang="T111">
                                      <a:pos x="T2" y="T3"/>
                                    </a:cxn>
                                    <a:cxn ang="T112">
                                      <a:pos x="T4" y="T5"/>
                                    </a:cxn>
                                    <a:cxn ang="T113">
                                      <a:pos x="T6" y="T7"/>
                                    </a:cxn>
                                    <a:cxn ang="T114">
                                      <a:pos x="T8" y="T9"/>
                                    </a:cxn>
                                    <a:cxn ang="T115">
                                      <a:pos x="T10" y="T11"/>
                                    </a:cxn>
                                    <a:cxn ang="T116">
                                      <a:pos x="T12" y="T13"/>
                                    </a:cxn>
                                    <a:cxn ang="T117">
                                      <a:pos x="T14" y="T15"/>
                                    </a:cxn>
                                    <a:cxn ang="T118">
                                      <a:pos x="T16" y="T17"/>
                                    </a:cxn>
                                    <a:cxn ang="T119">
                                      <a:pos x="T18" y="T19"/>
                                    </a:cxn>
                                    <a:cxn ang="T120">
                                      <a:pos x="T20" y="T21"/>
                                    </a:cxn>
                                    <a:cxn ang="T121">
                                      <a:pos x="T22" y="T23"/>
                                    </a:cxn>
                                    <a:cxn ang="T122">
                                      <a:pos x="T24" y="T25"/>
                                    </a:cxn>
                                    <a:cxn ang="T123">
                                      <a:pos x="T26" y="T27"/>
                                    </a:cxn>
                                    <a:cxn ang="T124">
                                      <a:pos x="T28" y="T29"/>
                                    </a:cxn>
                                    <a:cxn ang="T125">
                                      <a:pos x="T30" y="T31"/>
                                    </a:cxn>
                                    <a:cxn ang="T126">
                                      <a:pos x="T32" y="T33"/>
                                    </a:cxn>
                                    <a:cxn ang="T127">
                                      <a:pos x="T34" y="T35"/>
                                    </a:cxn>
                                    <a:cxn ang="T128">
                                      <a:pos x="T36" y="T37"/>
                                    </a:cxn>
                                    <a:cxn ang="T129">
                                      <a:pos x="T38" y="T39"/>
                                    </a:cxn>
                                    <a:cxn ang="T130">
                                      <a:pos x="T40" y="T41"/>
                                    </a:cxn>
                                    <a:cxn ang="T131">
                                      <a:pos x="T42" y="T43"/>
                                    </a:cxn>
                                    <a:cxn ang="T132">
                                      <a:pos x="T44" y="T45"/>
                                    </a:cxn>
                                    <a:cxn ang="T133">
                                      <a:pos x="T46" y="T47"/>
                                    </a:cxn>
                                    <a:cxn ang="T134">
                                      <a:pos x="T48" y="T49"/>
                                    </a:cxn>
                                    <a:cxn ang="T135">
                                      <a:pos x="T50" y="T51"/>
                                    </a:cxn>
                                    <a:cxn ang="T136">
                                      <a:pos x="T52" y="T53"/>
                                    </a:cxn>
                                    <a:cxn ang="T137">
                                      <a:pos x="T54" y="T55"/>
                                    </a:cxn>
                                    <a:cxn ang="T138">
                                      <a:pos x="T56" y="T57"/>
                                    </a:cxn>
                                    <a:cxn ang="T139">
                                      <a:pos x="T58" y="T59"/>
                                    </a:cxn>
                                    <a:cxn ang="T140">
                                      <a:pos x="T60" y="T61"/>
                                    </a:cxn>
                                    <a:cxn ang="T141">
                                      <a:pos x="T62" y="T63"/>
                                    </a:cxn>
                                    <a:cxn ang="T142">
                                      <a:pos x="T64" y="T65"/>
                                    </a:cxn>
                                    <a:cxn ang="T143">
                                      <a:pos x="T66" y="T67"/>
                                    </a:cxn>
                                    <a:cxn ang="T144">
                                      <a:pos x="T68" y="T69"/>
                                    </a:cxn>
                                    <a:cxn ang="T145">
                                      <a:pos x="T70" y="T71"/>
                                    </a:cxn>
                                    <a:cxn ang="T146">
                                      <a:pos x="T72" y="T73"/>
                                    </a:cxn>
                                    <a:cxn ang="T147">
                                      <a:pos x="T74" y="T75"/>
                                    </a:cxn>
                                    <a:cxn ang="T148">
                                      <a:pos x="T76" y="T77"/>
                                    </a:cxn>
                                    <a:cxn ang="T149">
                                      <a:pos x="T78" y="T79"/>
                                    </a:cxn>
                                    <a:cxn ang="T150">
                                      <a:pos x="T80" y="T81"/>
                                    </a:cxn>
                                    <a:cxn ang="T151">
                                      <a:pos x="T82" y="T83"/>
                                    </a:cxn>
                                    <a:cxn ang="T152">
                                      <a:pos x="T84" y="T85"/>
                                    </a:cxn>
                                    <a:cxn ang="T153">
                                      <a:pos x="T86" y="T87"/>
                                    </a:cxn>
                                    <a:cxn ang="T154">
                                      <a:pos x="T88" y="T89"/>
                                    </a:cxn>
                                    <a:cxn ang="T155">
                                      <a:pos x="T90" y="T91"/>
                                    </a:cxn>
                                    <a:cxn ang="T156">
                                      <a:pos x="T92" y="T93"/>
                                    </a:cxn>
                                    <a:cxn ang="T157">
                                      <a:pos x="T94" y="T95"/>
                                    </a:cxn>
                                    <a:cxn ang="T158">
                                      <a:pos x="T96" y="T97"/>
                                    </a:cxn>
                                    <a:cxn ang="T159">
                                      <a:pos x="T98" y="T99"/>
                                    </a:cxn>
                                    <a:cxn ang="T160">
                                      <a:pos x="T100" y="T101"/>
                                    </a:cxn>
                                    <a:cxn ang="T161">
                                      <a:pos x="T102" y="T103"/>
                                    </a:cxn>
                                    <a:cxn ang="T162">
                                      <a:pos x="T104" y="T105"/>
                                    </a:cxn>
                                    <a:cxn ang="T163">
                                      <a:pos x="T106" y="T107"/>
                                    </a:cxn>
                                    <a:cxn ang="T164">
                                      <a:pos x="T108" y="T109"/>
                                    </a:cxn>
                                  </a:cxnLst>
                                  <a:rect l="T165" t="T166" r="T167" b="T168"/>
                                  <a:pathLst>
                                    <a:path w="131" h="143">
                                      <a:moveTo>
                                        <a:pt x="20" y="19"/>
                                      </a:moveTo>
                                      <a:lnTo>
                                        <a:pt x="26" y="13"/>
                                      </a:lnTo>
                                      <a:lnTo>
                                        <a:pt x="33" y="7"/>
                                      </a:lnTo>
                                      <a:lnTo>
                                        <a:pt x="39" y="4"/>
                                      </a:lnTo>
                                      <a:lnTo>
                                        <a:pt x="47" y="0"/>
                                      </a:lnTo>
                                      <a:lnTo>
                                        <a:pt x="55" y="0"/>
                                      </a:lnTo>
                                      <a:lnTo>
                                        <a:pt x="64" y="0"/>
                                      </a:lnTo>
                                      <a:lnTo>
                                        <a:pt x="74" y="0"/>
                                      </a:lnTo>
                                      <a:lnTo>
                                        <a:pt x="86" y="4"/>
                                      </a:lnTo>
                                      <a:lnTo>
                                        <a:pt x="94" y="8"/>
                                      </a:lnTo>
                                      <a:lnTo>
                                        <a:pt x="99" y="17"/>
                                      </a:lnTo>
                                      <a:lnTo>
                                        <a:pt x="104" y="26"/>
                                      </a:lnTo>
                                      <a:lnTo>
                                        <a:pt x="109" y="36"/>
                                      </a:lnTo>
                                      <a:lnTo>
                                        <a:pt x="116" y="43"/>
                                      </a:lnTo>
                                      <a:lnTo>
                                        <a:pt x="121" y="50"/>
                                      </a:lnTo>
                                      <a:lnTo>
                                        <a:pt x="127" y="59"/>
                                      </a:lnTo>
                                      <a:lnTo>
                                        <a:pt x="131" y="68"/>
                                      </a:lnTo>
                                      <a:lnTo>
                                        <a:pt x="131" y="74"/>
                                      </a:lnTo>
                                      <a:lnTo>
                                        <a:pt x="131" y="79"/>
                                      </a:lnTo>
                                      <a:lnTo>
                                        <a:pt x="129" y="85"/>
                                      </a:lnTo>
                                      <a:lnTo>
                                        <a:pt x="126" y="91"/>
                                      </a:lnTo>
                                      <a:lnTo>
                                        <a:pt x="122" y="97"/>
                                      </a:lnTo>
                                      <a:lnTo>
                                        <a:pt x="116" y="106"/>
                                      </a:lnTo>
                                      <a:lnTo>
                                        <a:pt x="112" y="112"/>
                                      </a:lnTo>
                                      <a:lnTo>
                                        <a:pt x="107" y="119"/>
                                      </a:lnTo>
                                      <a:lnTo>
                                        <a:pt x="105" y="124"/>
                                      </a:lnTo>
                                      <a:lnTo>
                                        <a:pt x="105" y="126"/>
                                      </a:lnTo>
                                      <a:lnTo>
                                        <a:pt x="107" y="127"/>
                                      </a:lnTo>
                                      <a:lnTo>
                                        <a:pt x="108" y="130"/>
                                      </a:lnTo>
                                      <a:lnTo>
                                        <a:pt x="99" y="142"/>
                                      </a:lnTo>
                                      <a:lnTo>
                                        <a:pt x="98" y="139"/>
                                      </a:lnTo>
                                      <a:lnTo>
                                        <a:pt x="92" y="136"/>
                                      </a:lnTo>
                                      <a:lnTo>
                                        <a:pt x="87" y="134"/>
                                      </a:lnTo>
                                      <a:lnTo>
                                        <a:pt x="81" y="133"/>
                                      </a:lnTo>
                                      <a:lnTo>
                                        <a:pt x="74" y="134"/>
                                      </a:lnTo>
                                      <a:lnTo>
                                        <a:pt x="66" y="138"/>
                                      </a:lnTo>
                                      <a:lnTo>
                                        <a:pt x="57" y="140"/>
                                      </a:lnTo>
                                      <a:lnTo>
                                        <a:pt x="51" y="143"/>
                                      </a:lnTo>
                                      <a:lnTo>
                                        <a:pt x="46" y="143"/>
                                      </a:lnTo>
                                      <a:lnTo>
                                        <a:pt x="39" y="143"/>
                                      </a:lnTo>
                                      <a:lnTo>
                                        <a:pt x="34" y="142"/>
                                      </a:lnTo>
                                      <a:lnTo>
                                        <a:pt x="29" y="138"/>
                                      </a:lnTo>
                                      <a:lnTo>
                                        <a:pt x="25" y="133"/>
                                      </a:lnTo>
                                      <a:lnTo>
                                        <a:pt x="21" y="128"/>
                                      </a:lnTo>
                                      <a:lnTo>
                                        <a:pt x="14" y="120"/>
                                      </a:lnTo>
                                      <a:lnTo>
                                        <a:pt x="9" y="109"/>
                                      </a:lnTo>
                                      <a:lnTo>
                                        <a:pt x="4" y="98"/>
                                      </a:lnTo>
                                      <a:lnTo>
                                        <a:pt x="0" y="89"/>
                                      </a:lnTo>
                                      <a:lnTo>
                                        <a:pt x="0" y="82"/>
                                      </a:lnTo>
                                      <a:lnTo>
                                        <a:pt x="0" y="74"/>
                                      </a:lnTo>
                                      <a:lnTo>
                                        <a:pt x="3" y="61"/>
                                      </a:lnTo>
                                      <a:lnTo>
                                        <a:pt x="5" y="47"/>
                                      </a:lnTo>
                                      <a:lnTo>
                                        <a:pt x="9" y="35"/>
                                      </a:lnTo>
                                      <a:lnTo>
                                        <a:pt x="14" y="26"/>
                                      </a:lnTo>
                                      <a:lnTo>
                                        <a:pt x="20" y="19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C00000"/>
                                </a:solidFill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pPr>
                                    <a:defRPr/>
                                  </a:pPr>
                                  <a:endParaRPr lang="ru-RU" sz="2800">
                                    <a:solidFill>
                                      <a:srgbClr val="17375E"/>
                                    </a:solidFill>
                                    <a:latin typeface="Times New Roman" pitchFamily="18" charset="0"/>
                                    <a:ea typeface="+mn-ea"/>
                                    <a:cs typeface="+mn-cs"/>
                                  </a:endParaRPr>
                                </a:p>
                              </p:txBody>
                            </p:sp>
                          </p:grpSp>
                        </p:grpSp>
                        <p:grpSp>
                          <p:nvGrpSpPr>
                            <p:cNvPr id="115" name="Group 82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545" y="2283"/>
                              <a:ext cx="65" cy="194"/>
                              <a:chOff x="3545" y="2283"/>
                              <a:chExt cx="65" cy="194"/>
                            </a:xfrm>
                          </p:grpSpPr>
                          <p:grpSp>
                            <p:nvGrpSpPr>
                              <p:cNvPr id="116" name="Group 83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3559" y="2283"/>
                                <a:ext cx="37" cy="47"/>
                                <a:chOff x="3559" y="2283"/>
                                <a:chExt cx="37" cy="47"/>
                              </a:xfrm>
                            </p:grpSpPr>
                            <p:sp>
                              <p:nvSpPr>
                                <p:cNvPr id="119" name="Freeform 84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3540" y="2282"/>
                                  <a:ext cx="37" cy="47"/>
                                </a:xfrm>
                                <a:custGeom>
                                  <a:avLst/>
                                  <a:gdLst>
                                    <a:gd name="T0" fmla="*/ 6 w 37"/>
                                    <a:gd name="T1" fmla="*/ 15 h 47"/>
                                    <a:gd name="T2" fmla="*/ 10 w 37"/>
                                    <a:gd name="T3" fmla="*/ 10 h 47"/>
                                    <a:gd name="T4" fmla="*/ 13 w 37"/>
                                    <a:gd name="T5" fmla="*/ 7 h 47"/>
                                    <a:gd name="T6" fmla="*/ 17 w 37"/>
                                    <a:gd name="T7" fmla="*/ 4 h 47"/>
                                    <a:gd name="T8" fmla="*/ 24 w 37"/>
                                    <a:gd name="T9" fmla="*/ 1 h 47"/>
                                    <a:gd name="T10" fmla="*/ 28 w 37"/>
                                    <a:gd name="T11" fmla="*/ 0 h 47"/>
                                    <a:gd name="T12" fmla="*/ 32 w 37"/>
                                    <a:gd name="T13" fmla="*/ 1 h 47"/>
                                    <a:gd name="T14" fmla="*/ 34 w 37"/>
                                    <a:gd name="T15" fmla="*/ 5 h 47"/>
                                    <a:gd name="T16" fmla="*/ 37 w 37"/>
                                    <a:gd name="T17" fmla="*/ 10 h 47"/>
                                    <a:gd name="T18" fmla="*/ 37 w 37"/>
                                    <a:gd name="T19" fmla="*/ 15 h 47"/>
                                    <a:gd name="T20" fmla="*/ 36 w 37"/>
                                    <a:gd name="T21" fmla="*/ 21 h 47"/>
                                    <a:gd name="T22" fmla="*/ 34 w 37"/>
                                    <a:gd name="T23" fmla="*/ 27 h 47"/>
                                    <a:gd name="T24" fmla="*/ 30 w 37"/>
                                    <a:gd name="T25" fmla="*/ 32 h 47"/>
                                    <a:gd name="T26" fmla="*/ 28 w 37"/>
                                    <a:gd name="T27" fmla="*/ 36 h 47"/>
                                    <a:gd name="T28" fmla="*/ 23 w 37"/>
                                    <a:gd name="T29" fmla="*/ 40 h 47"/>
                                    <a:gd name="T30" fmla="*/ 19 w 37"/>
                                    <a:gd name="T31" fmla="*/ 44 h 47"/>
                                    <a:gd name="T32" fmla="*/ 13 w 37"/>
                                    <a:gd name="T33" fmla="*/ 46 h 47"/>
                                    <a:gd name="T34" fmla="*/ 10 w 37"/>
                                    <a:gd name="T35" fmla="*/ 47 h 47"/>
                                    <a:gd name="T36" fmla="*/ 4 w 37"/>
                                    <a:gd name="T37" fmla="*/ 45 h 47"/>
                                    <a:gd name="T38" fmla="*/ 2 w 37"/>
                                    <a:gd name="T39" fmla="*/ 41 h 47"/>
                                    <a:gd name="T40" fmla="*/ 0 w 37"/>
                                    <a:gd name="T41" fmla="*/ 36 h 47"/>
                                    <a:gd name="T42" fmla="*/ 0 w 37"/>
                                    <a:gd name="T43" fmla="*/ 32 h 47"/>
                                    <a:gd name="T44" fmla="*/ 0 w 37"/>
                                    <a:gd name="T45" fmla="*/ 26 h 47"/>
                                    <a:gd name="T46" fmla="*/ 3 w 37"/>
                                    <a:gd name="T47" fmla="*/ 21 h 47"/>
                                    <a:gd name="T48" fmla="*/ 6 w 37"/>
                                    <a:gd name="T49" fmla="*/ 15 h 47"/>
                                    <a:gd name="T50" fmla="*/ 0 60000 65536"/>
                                    <a:gd name="T51" fmla="*/ 0 60000 65536"/>
                                    <a:gd name="T52" fmla="*/ 0 60000 65536"/>
                                    <a:gd name="T53" fmla="*/ 0 60000 65536"/>
                                    <a:gd name="T54" fmla="*/ 0 60000 65536"/>
                                    <a:gd name="T55" fmla="*/ 0 60000 65536"/>
                                    <a:gd name="T56" fmla="*/ 0 60000 65536"/>
                                    <a:gd name="T57" fmla="*/ 0 60000 65536"/>
                                    <a:gd name="T58" fmla="*/ 0 60000 65536"/>
                                    <a:gd name="T59" fmla="*/ 0 60000 65536"/>
                                    <a:gd name="T60" fmla="*/ 0 60000 65536"/>
                                    <a:gd name="T61" fmla="*/ 0 60000 65536"/>
                                    <a:gd name="T62" fmla="*/ 0 60000 65536"/>
                                    <a:gd name="T63" fmla="*/ 0 60000 65536"/>
                                    <a:gd name="T64" fmla="*/ 0 60000 65536"/>
                                    <a:gd name="T65" fmla="*/ 0 60000 65536"/>
                                    <a:gd name="T66" fmla="*/ 0 60000 65536"/>
                                    <a:gd name="T67" fmla="*/ 0 60000 65536"/>
                                    <a:gd name="T68" fmla="*/ 0 60000 65536"/>
                                    <a:gd name="T69" fmla="*/ 0 60000 65536"/>
                                    <a:gd name="T70" fmla="*/ 0 60000 65536"/>
                                    <a:gd name="T71" fmla="*/ 0 60000 65536"/>
                                    <a:gd name="T72" fmla="*/ 0 60000 65536"/>
                                    <a:gd name="T73" fmla="*/ 0 60000 65536"/>
                                    <a:gd name="T74" fmla="*/ 0 60000 65536"/>
                                    <a:gd name="T75" fmla="*/ 0 w 37"/>
                                    <a:gd name="T76" fmla="*/ 0 h 47"/>
                                    <a:gd name="T77" fmla="*/ 37 w 37"/>
                                    <a:gd name="T78" fmla="*/ 47 h 47"/>
                                  </a:gdLst>
                                  <a:ahLst/>
                                  <a:cxnLst>
                                    <a:cxn ang="T50">
                                      <a:pos x="T0" y="T1"/>
                                    </a:cxn>
                                    <a:cxn ang="T51">
                                      <a:pos x="T2" y="T3"/>
                                    </a:cxn>
                                    <a:cxn ang="T52">
                                      <a:pos x="T4" y="T5"/>
                                    </a:cxn>
                                    <a:cxn ang="T53">
                                      <a:pos x="T6" y="T7"/>
                                    </a:cxn>
                                    <a:cxn ang="T54">
                                      <a:pos x="T8" y="T9"/>
                                    </a:cxn>
                                    <a:cxn ang="T55">
                                      <a:pos x="T10" y="T11"/>
                                    </a:cxn>
                                    <a:cxn ang="T56">
                                      <a:pos x="T12" y="T13"/>
                                    </a:cxn>
                                    <a:cxn ang="T57">
                                      <a:pos x="T14" y="T15"/>
                                    </a:cxn>
                                    <a:cxn ang="T58">
                                      <a:pos x="T16" y="T17"/>
                                    </a:cxn>
                                    <a:cxn ang="T59">
                                      <a:pos x="T18" y="T19"/>
                                    </a:cxn>
                                    <a:cxn ang="T60">
                                      <a:pos x="T20" y="T21"/>
                                    </a:cxn>
                                    <a:cxn ang="T61">
                                      <a:pos x="T22" y="T23"/>
                                    </a:cxn>
                                    <a:cxn ang="T62">
                                      <a:pos x="T24" y="T25"/>
                                    </a:cxn>
                                    <a:cxn ang="T63">
                                      <a:pos x="T26" y="T27"/>
                                    </a:cxn>
                                    <a:cxn ang="T64">
                                      <a:pos x="T28" y="T29"/>
                                    </a:cxn>
                                    <a:cxn ang="T65">
                                      <a:pos x="T30" y="T31"/>
                                    </a:cxn>
                                    <a:cxn ang="T66">
                                      <a:pos x="T32" y="T33"/>
                                    </a:cxn>
                                    <a:cxn ang="T67">
                                      <a:pos x="T34" y="T35"/>
                                    </a:cxn>
                                    <a:cxn ang="T68">
                                      <a:pos x="T36" y="T37"/>
                                    </a:cxn>
                                    <a:cxn ang="T69">
                                      <a:pos x="T38" y="T39"/>
                                    </a:cxn>
                                    <a:cxn ang="T70">
                                      <a:pos x="T40" y="T41"/>
                                    </a:cxn>
                                    <a:cxn ang="T71">
                                      <a:pos x="T42" y="T43"/>
                                    </a:cxn>
                                    <a:cxn ang="T72">
                                      <a:pos x="T44" y="T45"/>
                                    </a:cxn>
                                    <a:cxn ang="T73">
                                      <a:pos x="T46" y="T47"/>
                                    </a:cxn>
                                    <a:cxn ang="T74">
                                      <a:pos x="T48" y="T49"/>
                                    </a:cxn>
                                  </a:cxnLst>
                                  <a:rect l="T75" t="T76" r="T77" b="T78"/>
                                  <a:pathLst>
                                    <a:path w="37" h="47">
                                      <a:moveTo>
                                        <a:pt x="6" y="15"/>
                                      </a:moveTo>
                                      <a:lnTo>
                                        <a:pt x="10" y="10"/>
                                      </a:lnTo>
                                      <a:lnTo>
                                        <a:pt x="13" y="7"/>
                                      </a:lnTo>
                                      <a:lnTo>
                                        <a:pt x="17" y="4"/>
                                      </a:lnTo>
                                      <a:lnTo>
                                        <a:pt x="24" y="1"/>
                                      </a:lnTo>
                                      <a:lnTo>
                                        <a:pt x="28" y="0"/>
                                      </a:lnTo>
                                      <a:lnTo>
                                        <a:pt x="32" y="1"/>
                                      </a:lnTo>
                                      <a:lnTo>
                                        <a:pt x="34" y="5"/>
                                      </a:lnTo>
                                      <a:lnTo>
                                        <a:pt x="37" y="10"/>
                                      </a:lnTo>
                                      <a:lnTo>
                                        <a:pt x="37" y="15"/>
                                      </a:lnTo>
                                      <a:lnTo>
                                        <a:pt x="36" y="21"/>
                                      </a:lnTo>
                                      <a:lnTo>
                                        <a:pt x="34" y="27"/>
                                      </a:lnTo>
                                      <a:lnTo>
                                        <a:pt x="30" y="32"/>
                                      </a:lnTo>
                                      <a:lnTo>
                                        <a:pt x="28" y="36"/>
                                      </a:lnTo>
                                      <a:lnTo>
                                        <a:pt x="23" y="40"/>
                                      </a:lnTo>
                                      <a:lnTo>
                                        <a:pt x="19" y="44"/>
                                      </a:lnTo>
                                      <a:lnTo>
                                        <a:pt x="13" y="46"/>
                                      </a:lnTo>
                                      <a:lnTo>
                                        <a:pt x="10" y="47"/>
                                      </a:lnTo>
                                      <a:lnTo>
                                        <a:pt x="4" y="45"/>
                                      </a:lnTo>
                                      <a:lnTo>
                                        <a:pt x="2" y="41"/>
                                      </a:lnTo>
                                      <a:lnTo>
                                        <a:pt x="0" y="36"/>
                                      </a:lnTo>
                                      <a:lnTo>
                                        <a:pt x="0" y="32"/>
                                      </a:lnTo>
                                      <a:lnTo>
                                        <a:pt x="0" y="26"/>
                                      </a:lnTo>
                                      <a:lnTo>
                                        <a:pt x="3" y="21"/>
                                      </a:lnTo>
                                      <a:lnTo>
                                        <a:pt x="6" y="15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8080FF"/>
                                </a:solidFill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pPr>
                                    <a:defRPr/>
                                  </a:pPr>
                                  <a:endParaRPr lang="ru-RU" sz="2800">
                                    <a:solidFill>
                                      <a:srgbClr val="17375E"/>
                                    </a:solidFill>
                                    <a:latin typeface="Times New Roman" pitchFamily="18" charset="0"/>
                                    <a:ea typeface="+mn-ea"/>
                                    <a:cs typeface="+mn-cs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20" name="Freeform 85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3546" y="2293"/>
                                  <a:ext cx="19" cy="25"/>
                                </a:xfrm>
                                <a:custGeom>
                                  <a:avLst/>
                                  <a:gdLst>
                                    <a:gd name="T0" fmla="*/ 4 w 20"/>
                                    <a:gd name="T1" fmla="*/ 8 h 25"/>
                                    <a:gd name="T2" fmla="*/ 5 w 20"/>
                                    <a:gd name="T3" fmla="*/ 6 h 25"/>
                                    <a:gd name="T4" fmla="*/ 8 w 20"/>
                                    <a:gd name="T5" fmla="*/ 3 h 25"/>
                                    <a:gd name="T6" fmla="*/ 9 w 20"/>
                                    <a:gd name="T7" fmla="*/ 2 h 25"/>
                                    <a:gd name="T8" fmla="*/ 13 w 20"/>
                                    <a:gd name="T9" fmla="*/ 1 h 25"/>
                                    <a:gd name="T10" fmla="*/ 15 w 20"/>
                                    <a:gd name="T11" fmla="*/ 0 h 25"/>
                                    <a:gd name="T12" fmla="*/ 17 w 20"/>
                                    <a:gd name="T13" fmla="*/ 1 h 25"/>
                                    <a:gd name="T14" fmla="*/ 18 w 20"/>
                                    <a:gd name="T15" fmla="*/ 2 h 25"/>
                                    <a:gd name="T16" fmla="*/ 20 w 20"/>
                                    <a:gd name="T17" fmla="*/ 5 h 25"/>
                                    <a:gd name="T18" fmla="*/ 20 w 20"/>
                                    <a:gd name="T19" fmla="*/ 7 h 25"/>
                                    <a:gd name="T20" fmla="*/ 20 w 20"/>
                                    <a:gd name="T21" fmla="*/ 12 h 25"/>
                                    <a:gd name="T22" fmla="*/ 18 w 20"/>
                                    <a:gd name="T23" fmla="*/ 14 h 25"/>
                                    <a:gd name="T24" fmla="*/ 17 w 20"/>
                                    <a:gd name="T25" fmla="*/ 17 h 25"/>
                                    <a:gd name="T26" fmla="*/ 15 w 20"/>
                                    <a:gd name="T27" fmla="*/ 20 h 25"/>
                                    <a:gd name="T28" fmla="*/ 13 w 20"/>
                                    <a:gd name="T29" fmla="*/ 23 h 25"/>
                                    <a:gd name="T30" fmla="*/ 11 w 20"/>
                                    <a:gd name="T31" fmla="*/ 24 h 25"/>
                                    <a:gd name="T32" fmla="*/ 8 w 20"/>
                                    <a:gd name="T33" fmla="*/ 25 h 25"/>
                                    <a:gd name="T34" fmla="*/ 5 w 20"/>
                                    <a:gd name="T35" fmla="*/ 25 h 25"/>
                                    <a:gd name="T36" fmla="*/ 3 w 20"/>
                                    <a:gd name="T37" fmla="*/ 25 h 25"/>
                                    <a:gd name="T38" fmla="*/ 2 w 20"/>
                                    <a:gd name="T39" fmla="*/ 23 h 25"/>
                                    <a:gd name="T40" fmla="*/ 0 w 20"/>
                                    <a:gd name="T41" fmla="*/ 20 h 25"/>
                                    <a:gd name="T42" fmla="*/ 0 w 20"/>
                                    <a:gd name="T43" fmla="*/ 17 h 25"/>
                                    <a:gd name="T44" fmla="*/ 2 w 20"/>
                                    <a:gd name="T45" fmla="*/ 14 h 25"/>
                                    <a:gd name="T46" fmla="*/ 2 w 20"/>
                                    <a:gd name="T47" fmla="*/ 12 h 25"/>
                                    <a:gd name="T48" fmla="*/ 4 w 20"/>
                                    <a:gd name="T49" fmla="*/ 8 h 25"/>
                                    <a:gd name="T50" fmla="*/ 0 60000 65536"/>
                                    <a:gd name="T51" fmla="*/ 0 60000 65536"/>
                                    <a:gd name="T52" fmla="*/ 0 60000 65536"/>
                                    <a:gd name="T53" fmla="*/ 0 60000 65536"/>
                                    <a:gd name="T54" fmla="*/ 0 60000 65536"/>
                                    <a:gd name="T55" fmla="*/ 0 60000 65536"/>
                                    <a:gd name="T56" fmla="*/ 0 60000 65536"/>
                                    <a:gd name="T57" fmla="*/ 0 60000 65536"/>
                                    <a:gd name="T58" fmla="*/ 0 60000 65536"/>
                                    <a:gd name="T59" fmla="*/ 0 60000 65536"/>
                                    <a:gd name="T60" fmla="*/ 0 60000 65536"/>
                                    <a:gd name="T61" fmla="*/ 0 60000 65536"/>
                                    <a:gd name="T62" fmla="*/ 0 60000 65536"/>
                                    <a:gd name="T63" fmla="*/ 0 60000 65536"/>
                                    <a:gd name="T64" fmla="*/ 0 60000 65536"/>
                                    <a:gd name="T65" fmla="*/ 0 60000 65536"/>
                                    <a:gd name="T66" fmla="*/ 0 60000 65536"/>
                                    <a:gd name="T67" fmla="*/ 0 60000 65536"/>
                                    <a:gd name="T68" fmla="*/ 0 60000 65536"/>
                                    <a:gd name="T69" fmla="*/ 0 60000 65536"/>
                                    <a:gd name="T70" fmla="*/ 0 60000 65536"/>
                                    <a:gd name="T71" fmla="*/ 0 60000 65536"/>
                                    <a:gd name="T72" fmla="*/ 0 60000 65536"/>
                                    <a:gd name="T73" fmla="*/ 0 60000 65536"/>
                                    <a:gd name="T74" fmla="*/ 0 60000 65536"/>
                                    <a:gd name="T75" fmla="*/ 0 w 20"/>
                                    <a:gd name="T76" fmla="*/ 0 h 25"/>
                                    <a:gd name="T77" fmla="*/ 20 w 20"/>
                                    <a:gd name="T78" fmla="*/ 25 h 25"/>
                                  </a:gdLst>
                                  <a:ahLst/>
                                  <a:cxnLst>
                                    <a:cxn ang="T50">
                                      <a:pos x="T0" y="T1"/>
                                    </a:cxn>
                                    <a:cxn ang="T51">
                                      <a:pos x="T2" y="T3"/>
                                    </a:cxn>
                                    <a:cxn ang="T52">
                                      <a:pos x="T4" y="T5"/>
                                    </a:cxn>
                                    <a:cxn ang="T53">
                                      <a:pos x="T6" y="T7"/>
                                    </a:cxn>
                                    <a:cxn ang="T54">
                                      <a:pos x="T8" y="T9"/>
                                    </a:cxn>
                                    <a:cxn ang="T55">
                                      <a:pos x="T10" y="T11"/>
                                    </a:cxn>
                                    <a:cxn ang="T56">
                                      <a:pos x="T12" y="T13"/>
                                    </a:cxn>
                                    <a:cxn ang="T57">
                                      <a:pos x="T14" y="T15"/>
                                    </a:cxn>
                                    <a:cxn ang="T58">
                                      <a:pos x="T16" y="T17"/>
                                    </a:cxn>
                                    <a:cxn ang="T59">
                                      <a:pos x="T18" y="T19"/>
                                    </a:cxn>
                                    <a:cxn ang="T60">
                                      <a:pos x="T20" y="T21"/>
                                    </a:cxn>
                                    <a:cxn ang="T61">
                                      <a:pos x="T22" y="T23"/>
                                    </a:cxn>
                                    <a:cxn ang="T62">
                                      <a:pos x="T24" y="T25"/>
                                    </a:cxn>
                                    <a:cxn ang="T63">
                                      <a:pos x="T26" y="T27"/>
                                    </a:cxn>
                                    <a:cxn ang="T64">
                                      <a:pos x="T28" y="T29"/>
                                    </a:cxn>
                                    <a:cxn ang="T65">
                                      <a:pos x="T30" y="T31"/>
                                    </a:cxn>
                                    <a:cxn ang="T66">
                                      <a:pos x="T32" y="T33"/>
                                    </a:cxn>
                                    <a:cxn ang="T67">
                                      <a:pos x="T34" y="T35"/>
                                    </a:cxn>
                                    <a:cxn ang="T68">
                                      <a:pos x="T36" y="T37"/>
                                    </a:cxn>
                                    <a:cxn ang="T69">
                                      <a:pos x="T38" y="T39"/>
                                    </a:cxn>
                                    <a:cxn ang="T70">
                                      <a:pos x="T40" y="T41"/>
                                    </a:cxn>
                                    <a:cxn ang="T71">
                                      <a:pos x="T42" y="T43"/>
                                    </a:cxn>
                                    <a:cxn ang="T72">
                                      <a:pos x="T44" y="T45"/>
                                    </a:cxn>
                                    <a:cxn ang="T73">
                                      <a:pos x="T46" y="T47"/>
                                    </a:cxn>
                                    <a:cxn ang="T74">
                                      <a:pos x="T48" y="T49"/>
                                    </a:cxn>
                                  </a:cxnLst>
                                  <a:rect l="T75" t="T76" r="T77" b="T78"/>
                                  <a:pathLst>
                                    <a:path w="20" h="25">
                                      <a:moveTo>
                                        <a:pt x="4" y="8"/>
                                      </a:moveTo>
                                      <a:lnTo>
                                        <a:pt x="5" y="6"/>
                                      </a:lnTo>
                                      <a:lnTo>
                                        <a:pt x="8" y="3"/>
                                      </a:lnTo>
                                      <a:lnTo>
                                        <a:pt x="9" y="2"/>
                                      </a:lnTo>
                                      <a:lnTo>
                                        <a:pt x="13" y="1"/>
                                      </a:lnTo>
                                      <a:lnTo>
                                        <a:pt x="15" y="0"/>
                                      </a:lnTo>
                                      <a:lnTo>
                                        <a:pt x="17" y="1"/>
                                      </a:lnTo>
                                      <a:lnTo>
                                        <a:pt x="18" y="2"/>
                                      </a:lnTo>
                                      <a:lnTo>
                                        <a:pt x="20" y="5"/>
                                      </a:lnTo>
                                      <a:lnTo>
                                        <a:pt x="20" y="7"/>
                                      </a:lnTo>
                                      <a:lnTo>
                                        <a:pt x="20" y="12"/>
                                      </a:lnTo>
                                      <a:lnTo>
                                        <a:pt x="18" y="14"/>
                                      </a:lnTo>
                                      <a:lnTo>
                                        <a:pt x="17" y="17"/>
                                      </a:lnTo>
                                      <a:lnTo>
                                        <a:pt x="15" y="20"/>
                                      </a:lnTo>
                                      <a:lnTo>
                                        <a:pt x="13" y="23"/>
                                      </a:lnTo>
                                      <a:lnTo>
                                        <a:pt x="11" y="24"/>
                                      </a:lnTo>
                                      <a:lnTo>
                                        <a:pt x="8" y="25"/>
                                      </a:lnTo>
                                      <a:lnTo>
                                        <a:pt x="5" y="25"/>
                                      </a:lnTo>
                                      <a:lnTo>
                                        <a:pt x="3" y="25"/>
                                      </a:lnTo>
                                      <a:lnTo>
                                        <a:pt x="2" y="23"/>
                                      </a:lnTo>
                                      <a:lnTo>
                                        <a:pt x="0" y="20"/>
                                      </a:lnTo>
                                      <a:lnTo>
                                        <a:pt x="0" y="17"/>
                                      </a:lnTo>
                                      <a:lnTo>
                                        <a:pt x="2" y="14"/>
                                      </a:lnTo>
                                      <a:lnTo>
                                        <a:pt x="2" y="12"/>
                                      </a:lnTo>
                                      <a:lnTo>
                                        <a:pt x="4" y="8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600060"/>
                                </a:solidFill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pPr>
                                    <a:defRPr/>
                                  </a:pPr>
                                  <a:endParaRPr lang="ru-RU" sz="2800">
                                    <a:solidFill>
                                      <a:srgbClr val="17375E"/>
                                    </a:solidFill>
                                    <a:latin typeface="Times New Roman" pitchFamily="18" charset="0"/>
                                    <a:ea typeface="+mn-ea"/>
                                    <a:cs typeface="+mn-cs"/>
                                  </a:endParaRPr>
                                </a:p>
                              </p:txBody>
                            </p:sp>
                          </p:grpSp>
                          <p:sp>
                            <p:nvSpPr>
                              <p:cNvPr id="117" name="Freeform 86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465" y="2377"/>
                                <a:ext cx="32" cy="46"/>
                              </a:xfrm>
                              <a:custGeom>
                                <a:avLst/>
                                <a:gdLst>
                                  <a:gd name="T0" fmla="*/ 31 w 37"/>
                                  <a:gd name="T1" fmla="*/ 14 h 46"/>
                                  <a:gd name="T2" fmla="*/ 27 w 37"/>
                                  <a:gd name="T3" fmla="*/ 10 h 46"/>
                                  <a:gd name="T4" fmla="*/ 24 w 37"/>
                                  <a:gd name="T5" fmla="*/ 6 h 46"/>
                                  <a:gd name="T6" fmla="*/ 20 w 37"/>
                                  <a:gd name="T7" fmla="*/ 4 h 46"/>
                                  <a:gd name="T8" fmla="*/ 13 w 37"/>
                                  <a:gd name="T9" fmla="*/ 1 h 46"/>
                                  <a:gd name="T10" fmla="*/ 9 w 37"/>
                                  <a:gd name="T11" fmla="*/ 0 h 46"/>
                                  <a:gd name="T12" fmla="*/ 5 w 37"/>
                                  <a:gd name="T13" fmla="*/ 1 h 46"/>
                                  <a:gd name="T14" fmla="*/ 3 w 37"/>
                                  <a:gd name="T15" fmla="*/ 5 h 46"/>
                                  <a:gd name="T16" fmla="*/ 1 w 37"/>
                                  <a:gd name="T17" fmla="*/ 8 h 46"/>
                                  <a:gd name="T18" fmla="*/ 0 w 37"/>
                                  <a:gd name="T19" fmla="*/ 13 h 46"/>
                                  <a:gd name="T20" fmla="*/ 1 w 37"/>
                                  <a:gd name="T21" fmla="*/ 20 h 46"/>
                                  <a:gd name="T22" fmla="*/ 4 w 37"/>
                                  <a:gd name="T23" fmla="*/ 25 h 46"/>
                                  <a:gd name="T24" fmla="*/ 7 w 37"/>
                                  <a:gd name="T25" fmla="*/ 31 h 46"/>
                                  <a:gd name="T26" fmla="*/ 9 w 37"/>
                                  <a:gd name="T27" fmla="*/ 35 h 46"/>
                                  <a:gd name="T28" fmla="*/ 14 w 37"/>
                                  <a:gd name="T29" fmla="*/ 40 h 46"/>
                                  <a:gd name="T30" fmla="*/ 18 w 37"/>
                                  <a:gd name="T31" fmla="*/ 43 h 46"/>
                                  <a:gd name="T32" fmla="*/ 24 w 37"/>
                                  <a:gd name="T33" fmla="*/ 46 h 46"/>
                                  <a:gd name="T34" fmla="*/ 29 w 37"/>
                                  <a:gd name="T35" fmla="*/ 46 h 46"/>
                                  <a:gd name="T36" fmla="*/ 33 w 37"/>
                                  <a:gd name="T37" fmla="*/ 44 h 46"/>
                                  <a:gd name="T38" fmla="*/ 35 w 37"/>
                                  <a:gd name="T39" fmla="*/ 40 h 46"/>
                                  <a:gd name="T40" fmla="*/ 37 w 37"/>
                                  <a:gd name="T41" fmla="*/ 36 h 46"/>
                                  <a:gd name="T42" fmla="*/ 37 w 37"/>
                                  <a:gd name="T43" fmla="*/ 31 h 46"/>
                                  <a:gd name="T44" fmla="*/ 37 w 37"/>
                                  <a:gd name="T45" fmla="*/ 25 h 46"/>
                                  <a:gd name="T46" fmla="*/ 34 w 37"/>
                                  <a:gd name="T47" fmla="*/ 20 h 46"/>
                                  <a:gd name="T48" fmla="*/ 31 w 37"/>
                                  <a:gd name="T49" fmla="*/ 14 h 46"/>
                                  <a:gd name="T50" fmla="*/ 0 60000 65536"/>
                                  <a:gd name="T51" fmla="*/ 0 60000 65536"/>
                                  <a:gd name="T52" fmla="*/ 0 60000 65536"/>
                                  <a:gd name="T53" fmla="*/ 0 60000 65536"/>
                                  <a:gd name="T54" fmla="*/ 0 60000 65536"/>
                                  <a:gd name="T55" fmla="*/ 0 60000 65536"/>
                                  <a:gd name="T56" fmla="*/ 0 60000 65536"/>
                                  <a:gd name="T57" fmla="*/ 0 60000 65536"/>
                                  <a:gd name="T58" fmla="*/ 0 60000 65536"/>
                                  <a:gd name="T59" fmla="*/ 0 60000 65536"/>
                                  <a:gd name="T60" fmla="*/ 0 60000 65536"/>
                                  <a:gd name="T61" fmla="*/ 0 60000 65536"/>
                                  <a:gd name="T62" fmla="*/ 0 60000 65536"/>
                                  <a:gd name="T63" fmla="*/ 0 60000 65536"/>
                                  <a:gd name="T64" fmla="*/ 0 60000 65536"/>
                                  <a:gd name="T65" fmla="*/ 0 60000 65536"/>
                                  <a:gd name="T66" fmla="*/ 0 60000 65536"/>
                                  <a:gd name="T67" fmla="*/ 0 60000 65536"/>
                                  <a:gd name="T68" fmla="*/ 0 60000 65536"/>
                                  <a:gd name="T69" fmla="*/ 0 60000 65536"/>
                                  <a:gd name="T70" fmla="*/ 0 60000 65536"/>
                                  <a:gd name="T71" fmla="*/ 0 60000 65536"/>
                                  <a:gd name="T72" fmla="*/ 0 60000 65536"/>
                                  <a:gd name="T73" fmla="*/ 0 60000 65536"/>
                                  <a:gd name="T74" fmla="*/ 0 60000 65536"/>
                                  <a:gd name="T75" fmla="*/ 0 w 37"/>
                                  <a:gd name="T76" fmla="*/ 0 h 46"/>
                                  <a:gd name="T77" fmla="*/ 37 w 37"/>
                                  <a:gd name="T78" fmla="*/ 46 h 46"/>
                                </a:gdLst>
                                <a:ahLst/>
                                <a:cxnLst>
                                  <a:cxn ang="T50">
                                    <a:pos x="T0" y="T1"/>
                                  </a:cxn>
                                  <a:cxn ang="T51">
                                    <a:pos x="T2" y="T3"/>
                                  </a:cxn>
                                  <a:cxn ang="T52">
                                    <a:pos x="T4" y="T5"/>
                                  </a:cxn>
                                  <a:cxn ang="T53">
                                    <a:pos x="T6" y="T7"/>
                                  </a:cxn>
                                  <a:cxn ang="T54">
                                    <a:pos x="T8" y="T9"/>
                                  </a:cxn>
                                  <a:cxn ang="T55">
                                    <a:pos x="T10" y="T11"/>
                                  </a:cxn>
                                  <a:cxn ang="T56">
                                    <a:pos x="T12" y="T13"/>
                                  </a:cxn>
                                  <a:cxn ang="T57">
                                    <a:pos x="T14" y="T15"/>
                                  </a:cxn>
                                  <a:cxn ang="T58">
                                    <a:pos x="T16" y="T17"/>
                                  </a:cxn>
                                  <a:cxn ang="T59">
                                    <a:pos x="T18" y="T19"/>
                                  </a:cxn>
                                  <a:cxn ang="T60">
                                    <a:pos x="T20" y="T21"/>
                                  </a:cxn>
                                  <a:cxn ang="T61">
                                    <a:pos x="T22" y="T23"/>
                                  </a:cxn>
                                  <a:cxn ang="T62">
                                    <a:pos x="T24" y="T25"/>
                                  </a:cxn>
                                  <a:cxn ang="T63">
                                    <a:pos x="T26" y="T27"/>
                                  </a:cxn>
                                  <a:cxn ang="T64">
                                    <a:pos x="T28" y="T29"/>
                                  </a:cxn>
                                  <a:cxn ang="T65">
                                    <a:pos x="T30" y="T31"/>
                                  </a:cxn>
                                  <a:cxn ang="T66">
                                    <a:pos x="T32" y="T33"/>
                                  </a:cxn>
                                  <a:cxn ang="T67">
                                    <a:pos x="T34" y="T35"/>
                                  </a:cxn>
                                  <a:cxn ang="T68">
                                    <a:pos x="T36" y="T37"/>
                                  </a:cxn>
                                  <a:cxn ang="T69">
                                    <a:pos x="T38" y="T39"/>
                                  </a:cxn>
                                  <a:cxn ang="T70">
                                    <a:pos x="T40" y="T41"/>
                                  </a:cxn>
                                  <a:cxn ang="T71">
                                    <a:pos x="T42" y="T43"/>
                                  </a:cxn>
                                  <a:cxn ang="T72">
                                    <a:pos x="T44" y="T45"/>
                                  </a:cxn>
                                  <a:cxn ang="T73">
                                    <a:pos x="T46" y="T47"/>
                                  </a:cxn>
                                  <a:cxn ang="T74">
                                    <a:pos x="T48" y="T49"/>
                                  </a:cxn>
                                </a:cxnLst>
                                <a:rect l="T75" t="T76" r="T77" b="T78"/>
                                <a:pathLst>
                                  <a:path w="37" h="46">
                                    <a:moveTo>
                                      <a:pt x="31" y="14"/>
                                    </a:moveTo>
                                    <a:lnTo>
                                      <a:pt x="27" y="10"/>
                                    </a:lnTo>
                                    <a:lnTo>
                                      <a:pt x="24" y="6"/>
                                    </a:lnTo>
                                    <a:lnTo>
                                      <a:pt x="20" y="4"/>
                                    </a:lnTo>
                                    <a:lnTo>
                                      <a:pt x="13" y="1"/>
                                    </a:lnTo>
                                    <a:lnTo>
                                      <a:pt x="9" y="0"/>
                                    </a:lnTo>
                                    <a:lnTo>
                                      <a:pt x="5" y="1"/>
                                    </a:lnTo>
                                    <a:lnTo>
                                      <a:pt x="3" y="5"/>
                                    </a:lnTo>
                                    <a:lnTo>
                                      <a:pt x="1" y="8"/>
                                    </a:lnTo>
                                    <a:lnTo>
                                      <a:pt x="0" y="13"/>
                                    </a:lnTo>
                                    <a:lnTo>
                                      <a:pt x="1" y="20"/>
                                    </a:lnTo>
                                    <a:lnTo>
                                      <a:pt x="4" y="25"/>
                                    </a:lnTo>
                                    <a:lnTo>
                                      <a:pt x="7" y="31"/>
                                    </a:lnTo>
                                    <a:lnTo>
                                      <a:pt x="9" y="35"/>
                                    </a:lnTo>
                                    <a:lnTo>
                                      <a:pt x="14" y="40"/>
                                    </a:lnTo>
                                    <a:lnTo>
                                      <a:pt x="18" y="43"/>
                                    </a:lnTo>
                                    <a:lnTo>
                                      <a:pt x="24" y="46"/>
                                    </a:lnTo>
                                    <a:lnTo>
                                      <a:pt x="29" y="46"/>
                                    </a:lnTo>
                                    <a:lnTo>
                                      <a:pt x="33" y="44"/>
                                    </a:lnTo>
                                    <a:lnTo>
                                      <a:pt x="35" y="40"/>
                                    </a:lnTo>
                                    <a:lnTo>
                                      <a:pt x="37" y="36"/>
                                    </a:lnTo>
                                    <a:lnTo>
                                      <a:pt x="37" y="31"/>
                                    </a:lnTo>
                                    <a:lnTo>
                                      <a:pt x="37" y="25"/>
                                    </a:lnTo>
                                    <a:lnTo>
                                      <a:pt x="34" y="20"/>
                                    </a:lnTo>
                                    <a:lnTo>
                                      <a:pt x="31" y="14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A000A0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pPr>
                                  <a:defRPr/>
                                </a:pPr>
                                <a:endParaRPr lang="ru-RU" sz="2800">
                                  <a:solidFill>
                                    <a:srgbClr val="17375E"/>
                                  </a:solidFill>
                                  <a:latin typeface="Times New Roman" pitchFamily="18" charset="0"/>
                                  <a:ea typeface="+mn-ea"/>
                                  <a:cs typeface="+mn-cs"/>
                                </a:endParaRPr>
                              </a:p>
                            </p:txBody>
                          </p:sp>
                          <p:sp>
                            <p:nvSpPr>
                              <p:cNvPr id="118" name="Freeform 87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556" y="2431"/>
                                <a:ext cx="32" cy="46"/>
                              </a:xfrm>
                              <a:custGeom>
                                <a:avLst/>
                                <a:gdLst>
                                  <a:gd name="T0" fmla="*/ 30 w 34"/>
                                  <a:gd name="T1" fmla="*/ 14 h 46"/>
                                  <a:gd name="T2" fmla="*/ 26 w 34"/>
                                  <a:gd name="T3" fmla="*/ 8 h 46"/>
                                  <a:gd name="T4" fmla="*/ 24 w 34"/>
                                  <a:gd name="T5" fmla="*/ 4 h 46"/>
                                  <a:gd name="T6" fmla="*/ 20 w 34"/>
                                  <a:gd name="T7" fmla="*/ 1 h 46"/>
                                  <a:gd name="T8" fmla="*/ 15 w 34"/>
                                  <a:gd name="T9" fmla="*/ 0 h 46"/>
                                  <a:gd name="T10" fmla="*/ 11 w 34"/>
                                  <a:gd name="T11" fmla="*/ 1 h 46"/>
                                  <a:gd name="T12" fmla="*/ 7 w 34"/>
                                  <a:gd name="T13" fmla="*/ 4 h 46"/>
                                  <a:gd name="T14" fmla="*/ 3 w 34"/>
                                  <a:gd name="T15" fmla="*/ 7 h 46"/>
                                  <a:gd name="T16" fmla="*/ 2 w 34"/>
                                  <a:gd name="T17" fmla="*/ 11 h 46"/>
                                  <a:gd name="T18" fmla="*/ 0 w 34"/>
                                  <a:gd name="T19" fmla="*/ 16 h 46"/>
                                  <a:gd name="T20" fmla="*/ 2 w 34"/>
                                  <a:gd name="T21" fmla="*/ 19 h 46"/>
                                  <a:gd name="T22" fmla="*/ 2 w 34"/>
                                  <a:gd name="T23" fmla="*/ 25 h 46"/>
                                  <a:gd name="T24" fmla="*/ 4 w 34"/>
                                  <a:gd name="T25" fmla="*/ 31 h 46"/>
                                  <a:gd name="T26" fmla="*/ 8 w 34"/>
                                  <a:gd name="T27" fmla="*/ 36 h 46"/>
                                  <a:gd name="T28" fmla="*/ 11 w 34"/>
                                  <a:gd name="T29" fmla="*/ 40 h 46"/>
                                  <a:gd name="T30" fmla="*/ 16 w 34"/>
                                  <a:gd name="T31" fmla="*/ 43 h 46"/>
                                  <a:gd name="T32" fmla="*/ 21 w 34"/>
                                  <a:gd name="T33" fmla="*/ 46 h 46"/>
                                  <a:gd name="T34" fmla="*/ 25 w 34"/>
                                  <a:gd name="T35" fmla="*/ 46 h 46"/>
                                  <a:gd name="T36" fmla="*/ 29 w 34"/>
                                  <a:gd name="T37" fmla="*/ 44 h 46"/>
                                  <a:gd name="T38" fmla="*/ 32 w 34"/>
                                  <a:gd name="T39" fmla="*/ 41 h 46"/>
                                  <a:gd name="T40" fmla="*/ 34 w 34"/>
                                  <a:gd name="T41" fmla="*/ 36 h 46"/>
                                  <a:gd name="T42" fmla="*/ 34 w 34"/>
                                  <a:gd name="T43" fmla="*/ 31 h 46"/>
                                  <a:gd name="T44" fmla="*/ 33 w 34"/>
                                  <a:gd name="T45" fmla="*/ 25 h 46"/>
                                  <a:gd name="T46" fmla="*/ 32 w 34"/>
                                  <a:gd name="T47" fmla="*/ 19 h 46"/>
                                  <a:gd name="T48" fmla="*/ 30 w 34"/>
                                  <a:gd name="T49" fmla="*/ 14 h 46"/>
                                  <a:gd name="T50" fmla="*/ 0 60000 65536"/>
                                  <a:gd name="T51" fmla="*/ 0 60000 65536"/>
                                  <a:gd name="T52" fmla="*/ 0 60000 65536"/>
                                  <a:gd name="T53" fmla="*/ 0 60000 65536"/>
                                  <a:gd name="T54" fmla="*/ 0 60000 65536"/>
                                  <a:gd name="T55" fmla="*/ 0 60000 65536"/>
                                  <a:gd name="T56" fmla="*/ 0 60000 65536"/>
                                  <a:gd name="T57" fmla="*/ 0 60000 65536"/>
                                  <a:gd name="T58" fmla="*/ 0 60000 65536"/>
                                  <a:gd name="T59" fmla="*/ 0 60000 65536"/>
                                  <a:gd name="T60" fmla="*/ 0 60000 65536"/>
                                  <a:gd name="T61" fmla="*/ 0 60000 65536"/>
                                  <a:gd name="T62" fmla="*/ 0 60000 65536"/>
                                  <a:gd name="T63" fmla="*/ 0 60000 65536"/>
                                  <a:gd name="T64" fmla="*/ 0 60000 65536"/>
                                  <a:gd name="T65" fmla="*/ 0 60000 65536"/>
                                  <a:gd name="T66" fmla="*/ 0 60000 65536"/>
                                  <a:gd name="T67" fmla="*/ 0 60000 65536"/>
                                  <a:gd name="T68" fmla="*/ 0 60000 65536"/>
                                  <a:gd name="T69" fmla="*/ 0 60000 65536"/>
                                  <a:gd name="T70" fmla="*/ 0 60000 65536"/>
                                  <a:gd name="T71" fmla="*/ 0 60000 65536"/>
                                  <a:gd name="T72" fmla="*/ 0 60000 65536"/>
                                  <a:gd name="T73" fmla="*/ 0 60000 65536"/>
                                  <a:gd name="T74" fmla="*/ 0 60000 65536"/>
                                  <a:gd name="T75" fmla="*/ 0 w 34"/>
                                  <a:gd name="T76" fmla="*/ 0 h 46"/>
                                  <a:gd name="T77" fmla="*/ 34 w 34"/>
                                  <a:gd name="T78" fmla="*/ 46 h 46"/>
                                </a:gdLst>
                                <a:ahLst/>
                                <a:cxnLst>
                                  <a:cxn ang="T50">
                                    <a:pos x="T0" y="T1"/>
                                  </a:cxn>
                                  <a:cxn ang="T51">
                                    <a:pos x="T2" y="T3"/>
                                  </a:cxn>
                                  <a:cxn ang="T52">
                                    <a:pos x="T4" y="T5"/>
                                  </a:cxn>
                                  <a:cxn ang="T53">
                                    <a:pos x="T6" y="T7"/>
                                  </a:cxn>
                                  <a:cxn ang="T54">
                                    <a:pos x="T8" y="T9"/>
                                  </a:cxn>
                                  <a:cxn ang="T55">
                                    <a:pos x="T10" y="T11"/>
                                  </a:cxn>
                                  <a:cxn ang="T56">
                                    <a:pos x="T12" y="T13"/>
                                  </a:cxn>
                                  <a:cxn ang="T57">
                                    <a:pos x="T14" y="T15"/>
                                  </a:cxn>
                                  <a:cxn ang="T58">
                                    <a:pos x="T16" y="T17"/>
                                  </a:cxn>
                                  <a:cxn ang="T59">
                                    <a:pos x="T18" y="T19"/>
                                  </a:cxn>
                                  <a:cxn ang="T60">
                                    <a:pos x="T20" y="T21"/>
                                  </a:cxn>
                                  <a:cxn ang="T61">
                                    <a:pos x="T22" y="T23"/>
                                  </a:cxn>
                                  <a:cxn ang="T62">
                                    <a:pos x="T24" y="T25"/>
                                  </a:cxn>
                                  <a:cxn ang="T63">
                                    <a:pos x="T26" y="T27"/>
                                  </a:cxn>
                                  <a:cxn ang="T64">
                                    <a:pos x="T28" y="T29"/>
                                  </a:cxn>
                                  <a:cxn ang="T65">
                                    <a:pos x="T30" y="T31"/>
                                  </a:cxn>
                                  <a:cxn ang="T66">
                                    <a:pos x="T32" y="T33"/>
                                  </a:cxn>
                                  <a:cxn ang="T67">
                                    <a:pos x="T34" y="T35"/>
                                  </a:cxn>
                                  <a:cxn ang="T68">
                                    <a:pos x="T36" y="T37"/>
                                  </a:cxn>
                                  <a:cxn ang="T69">
                                    <a:pos x="T38" y="T39"/>
                                  </a:cxn>
                                  <a:cxn ang="T70">
                                    <a:pos x="T40" y="T41"/>
                                  </a:cxn>
                                  <a:cxn ang="T71">
                                    <a:pos x="T42" y="T43"/>
                                  </a:cxn>
                                  <a:cxn ang="T72">
                                    <a:pos x="T44" y="T45"/>
                                  </a:cxn>
                                  <a:cxn ang="T73">
                                    <a:pos x="T46" y="T47"/>
                                  </a:cxn>
                                  <a:cxn ang="T74">
                                    <a:pos x="T48" y="T49"/>
                                  </a:cxn>
                                </a:cxnLst>
                                <a:rect l="T75" t="T76" r="T77" b="T78"/>
                                <a:pathLst>
                                  <a:path w="34" h="46">
                                    <a:moveTo>
                                      <a:pt x="30" y="14"/>
                                    </a:moveTo>
                                    <a:lnTo>
                                      <a:pt x="26" y="8"/>
                                    </a:lnTo>
                                    <a:lnTo>
                                      <a:pt x="24" y="4"/>
                                    </a:lnTo>
                                    <a:lnTo>
                                      <a:pt x="20" y="1"/>
                                    </a:lnTo>
                                    <a:lnTo>
                                      <a:pt x="15" y="0"/>
                                    </a:lnTo>
                                    <a:lnTo>
                                      <a:pt x="11" y="1"/>
                                    </a:lnTo>
                                    <a:lnTo>
                                      <a:pt x="7" y="4"/>
                                    </a:lnTo>
                                    <a:lnTo>
                                      <a:pt x="3" y="7"/>
                                    </a:lnTo>
                                    <a:lnTo>
                                      <a:pt x="2" y="11"/>
                                    </a:lnTo>
                                    <a:lnTo>
                                      <a:pt x="0" y="16"/>
                                    </a:lnTo>
                                    <a:lnTo>
                                      <a:pt x="2" y="19"/>
                                    </a:lnTo>
                                    <a:lnTo>
                                      <a:pt x="2" y="25"/>
                                    </a:lnTo>
                                    <a:lnTo>
                                      <a:pt x="4" y="31"/>
                                    </a:lnTo>
                                    <a:lnTo>
                                      <a:pt x="8" y="36"/>
                                    </a:lnTo>
                                    <a:lnTo>
                                      <a:pt x="11" y="40"/>
                                    </a:lnTo>
                                    <a:lnTo>
                                      <a:pt x="16" y="43"/>
                                    </a:lnTo>
                                    <a:lnTo>
                                      <a:pt x="21" y="46"/>
                                    </a:lnTo>
                                    <a:lnTo>
                                      <a:pt x="25" y="46"/>
                                    </a:lnTo>
                                    <a:lnTo>
                                      <a:pt x="29" y="44"/>
                                    </a:lnTo>
                                    <a:lnTo>
                                      <a:pt x="32" y="41"/>
                                    </a:lnTo>
                                    <a:lnTo>
                                      <a:pt x="34" y="36"/>
                                    </a:lnTo>
                                    <a:lnTo>
                                      <a:pt x="34" y="31"/>
                                    </a:lnTo>
                                    <a:lnTo>
                                      <a:pt x="33" y="25"/>
                                    </a:lnTo>
                                    <a:lnTo>
                                      <a:pt x="32" y="19"/>
                                    </a:lnTo>
                                    <a:lnTo>
                                      <a:pt x="30" y="14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A000A0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pPr>
                                  <a:defRPr/>
                                </a:pPr>
                                <a:endParaRPr lang="ru-RU" sz="2800">
                                  <a:solidFill>
                                    <a:srgbClr val="17375E"/>
                                  </a:solidFill>
                                  <a:latin typeface="Times New Roman" pitchFamily="18" charset="0"/>
                                  <a:ea typeface="+mn-ea"/>
                                  <a:cs typeface="+mn-cs"/>
                                </a:endParaRPr>
                              </a:p>
                            </p:txBody>
                          </p:sp>
                        </p:grpSp>
                      </p:grpSp>
                      <p:grpSp>
                        <p:nvGrpSpPr>
                          <p:cNvPr id="110" name="Group 88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661" y="2381"/>
                            <a:ext cx="237" cy="246"/>
                            <a:chOff x="3661" y="2381"/>
                            <a:chExt cx="237" cy="246"/>
                          </a:xfrm>
                        </p:grpSpPr>
                        <p:sp>
                          <p:nvSpPr>
                            <p:cNvPr id="111" name="Freeform 89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697" y="2439"/>
                              <a:ext cx="151" cy="132"/>
                            </a:xfrm>
                            <a:custGeom>
                              <a:avLst/>
                              <a:gdLst>
                                <a:gd name="T0" fmla="*/ 4 w 139"/>
                                <a:gd name="T1" fmla="*/ 0 h 132"/>
                                <a:gd name="T2" fmla="*/ 2 w 139"/>
                                <a:gd name="T3" fmla="*/ 15 h 132"/>
                                <a:gd name="T4" fmla="*/ 0 w 139"/>
                                <a:gd name="T5" fmla="*/ 26 h 132"/>
                                <a:gd name="T6" fmla="*/ 3 w 139"/>
                                <a:gd name="T7" fmla="*/ 39 h 132"/>
                                <a:gd name="T8" fmla="*/ 7 w 139"/>
                                <a:gd name="T9" fmla="*/ 47 h 132"/>
                                <a:gd name="T10" fmla="*/ 12 w 139"/>
                                <a:gd name="T11" fmla="*/ 53 h 132"/>
                                <a:gd name="T12" fmla="*/ 22 w 139"/>
                                <a:gd name="T13" fmla="*/ 62 h 132"/>
                                <a:gd name="T14" fmla="*/ 31 w 139"/>
                                <a:gd name="T15" fmla="*/ 68 h 132"/>
                                <a:gd name="T16" fmla="*/ 44 w 139"/>
                                <a:gd name="T17" fmla="*/ 75 h 132"/>
                                <a:gd name="T18" fmla="*/ 59 w 139"/>
                                <a:gd name="T19" fmla="*/ 80 h 132"/>
                                <a:gd name="T20" fmla="*/ 73 w 139"/>
                                <a:gd name="T21" fmla="*/ 86 h 132"/>
                                <a:gd name="T22" fmla="*/ 87 w 139"/>
                                <a:gd name="T23" fmla="*/ 90 h 132"/>
                                <a:gd name="T24" fmla="*/ 99 w 139"/>
                                <a:gd name="T25" fmla="*/ 96 h 132"/>
                                <a:gd name="T26" fmla="*/ 109 w 139"/>
                                <a:gd name="T27" fmla="*/ 104 h 132"/>
                                <a:gd name="T28" fmla="*/ 121 w 139"/>
                                <a:gd name="T29" fmla="*/ 112 h 132"/>
                                <a:gd name="T30" fmla="*/ 130 w 139"/>
                                <a:gd name="T31" fmla="*/ 122 h 132"/>
                                <a:gd name="T32" fmla="*/ 139 w 139"/>
                                <a:gd name="T33" fmla="*/ 132 h 132"/>
                                <a:gd name="T34" fmla="*/ 0 60000 65536"/>
                                <a:gd name="T35" fmla="*/ 0 60000 65536"/>
                                <a:gd name="T36" fmla="*/ 0 60000 65536"/>
                                <a:gd name="T37" fmla="*/ 0 60000 65536"/>
                                <a:gd name="T38" fmla="*/ 0 60000 65536"/>
                                <a:gd name="T39" fmla="*/ 0 60000 65536"/>
                                <a:gd name="T40" fmla="*/ 0 60000 65536"/>
                                <a:gd name="T41" fmla="*/ 0 60000 65536"/>
                                <a:gd name="T42" fmla="*/ 0 60000 65536"/>
                                <a:gd name="T43" fmla="*/ 0 60000 65536"/>
                                <a:gd name="T44" fmla="*/ 0 60000 65536"/>
                                <a:gd name="T45" fmla="*/ 0 60000 65536"/>
                                <a:gd name="T46" fmla="*/ 0 60000 65536"/>
                                <a:gd name="T47" fmla="*/ 0 60000 65536"/>
                                <a:gd name="T48" fmla="*/ 0 60000 65536"/>
                                <a:gd name="T49" fmla="*/ 0 60000 65536"/>
                                <a:gd name="T50" fmla="*/ 0 60000 65536"/>
                                <a:gd name="T51" fmla="*/ 0 w 139"/>
                                <a:gd name="T52" fmla="*/ 0 h 132"/>
                                <a:gd name="T53" fmla="*/ 139 w 139"/>
                                <a:gd name="T54" fmla="*/ 132 h 132"/>
                              </a:gdLst>
                              <a:ahLst/>
                              <a:cxnLst>
                                <a:cxn ang="T34">
                                  <a:pos x="T0" y="T1"/>
                                </a:cxn>
                                <a:cxn ang="T35">
                                  <a:pos x="T2" y="T3"/>
                                </a:cxn>
                                <a:cxn ang="T36">
                                  <a:pos x="T4" y="T5"/>
                                </a:cxn>
                                <a:cxn ang="T37">
                                  <a:pos x="T6" y="T7"/>
                                </a:cxn>
                                <a:cxn ang="T38">
                                  <a:pos x="T8" y="T9"/>
                                </a:cxn>
                                <a:cxn ang="T39">
                                  <a:pos x="T10" y="T11"/>
                                </a:cxn>
                                <a:cxn ang="T40">
                                  <a:pos x="T12" y="T13"/>
                                </a:cxn>
                                <a:cxn ang="T41">
                                  <a:pos x="T14" y="T15"/>
                                </a:cxn>
                                <a:cxn ang="T42">
                                  <a:pos x="T16" y="T17"/>
                                </a:cxn>
                                <a:cxn ang="T43">
                                  <a:pos x="T18" y="T19"/>
                                </a:cxn>
                                <a:cxn ang="T44">
                                  <a:pos x="T20" y="T21"/>
                                </a:cxn>
                                <a:cxn ang="T45">
                                  <a:pos x="T22" y="T23"/>
                                </a:cxn>
                                <a:cxn ang="T46">
                                  <a:pos x="T24" y="T25"/>
                                </a:cxn>
                                <a:cxn ang="T47">
                                  <a:pos x="T26" y="T27"/>
                                </a:cxn>
                                <a:cxn ang="T48">
                                  <a:pos x="T28" y="T29"/>
                                </a:cxn>
                                <a:cxn ang="T49">
                                  <a:pos x="T30" y="T31"/>
                                </a:cxn>
                                <a:cxn ang="T50">
                                  <a:pos x="T32" y="T33"/>
                                </a:cxn>
                              </a:cxnLst>
                              <a:rect l="T51" t="T52" r="T53" b="T54"/>
                              <a:pathLst>
                                <a:path w="139" h="132">
                                  <a:moveTo>
                                    <a:pt x="4" y="0"/>
                                  </a:moveTo>
                                  <a:lnTo>
                                    <a:pt x="2" y="15"/>
                                  </a:lnTo>
                                  <a:lnTo>
                                    <a:pt x="0" y="26"/>
                                  </a:lnTo>
                                  <a:lnTo>
                                    <a:pt x="3" y="39"/>
                                  </a:lnTo>
                                  <a:lnTo>
                                    <a:pt x="7" y="47"/>
                                  </a:lnTo>
                                  <a:lnTo>
                                    <a:pt x="12" y="53"/>
                                  </a:lnTo>
                                  <a:lnTo>
                                    <a:pt x="22" y="62"/>
                                  </a:lnTo>
                                  <a:lnTo>
                                    <a:pt x="31" y="68"/>
                                  </a:lnTo>
                                  <a:lnTo>
                                    <a:pt x="44" y="75"/>
                                  </a:lnTo>
                                  <a:lnTo>
                                    <a:pt x="59" y="80"/>
                                  </a:lnTo>
                                  <a:lnTo>
                                    <a:pt x="73" y="86"/>
                                  </a:lnTo>
                                  <a:lnTo>
                                    <a:pt x="87" y="90"/>
                                  </a:lnTo>
                                  <a:lnTo>
                                    <a:pt x="99" y="96"/>
                                  </a:lnTo>
                                  <a:lnTo>
                                    <a:pt x="109" y="104"/>
                                  </a:lnTo>
                                  <a:lnTo>
                                    <a:pt x="121" y="112"/>
                                  </a:lnTo>
                                  <a:lnTo>
                                    <a:pt x="130" y="122"/>
                                  </a:lnTo>
                                  <a:lnTo>
                                    <a:pt x="139" y="132"/>
                                  </a:lnTo>
                                </a:path>
                              </a:pathLst>
                            </a:custGeom>
                            <a:noFill/>
                            <a:ln w="12700">
                              <a:solidFill>
                                <a:srgbClr val="FFC0C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>
                                <a:defRPr/>
                              </a:pPr>
                              <a:endParaRPr lang="ru-RU" sz="2800">
                                <a:solidFill>
                                  <a:srgbClr val="17375E"/>
                                </a:solidFill>
                                <a:latin typeface="Times New Roman" pitchFamily="18" charset="0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  <p:sp>
                          <p:nvSpPr>
                            <p:cNvPr id="112" name="Freeform 90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639" y="2466"/>
                              <a:ext cx="183" cy="161"/>
                            </a:xfrm>
                            <a:custGeom>
                              <a:avLst/>
                              <a:gdLst>
                                <a:gd name="T0" fmla="*/ 0 w 161"/>
                                <a:gd name="T1" fmla="*/ 0 h 161"/>
                                <a:gd name="T2" fmla="*/ 11 w 161"/>
                                <a:gd name="T3" fmla="*/ 2 h 161"/>
                                <a:gd name="T4" fmla="*/ 23 w 161"/>
                                <a:gd name="T5" fmla="*/ 7 h 161"/>
                                <a:gd name="T6" fmla="*/ 35 w 161"/>
                                <a:gd name="T7" fmla="*/ 12 h 161"/>
                                <a:gd name="T8" fmla="*/ 43 w 161"/>
                                <a:gd name="T9" fmla="*/ 17 h 161"/>
                                <a:gd name="T10" fmla="*/ 49 w 161"/>
                                <a:gd name="T11" fmla="*/ 26 h 161"/>
                                <a:gd name="T12" fmla="*/ 54 w 161"/>
                                <a:gd name="T13" fmla="*/ 37 h 161"/>
                                <a:gd name="T14" fmla="*/ 58 w 161"/>
                                <a:gd name="T15" fmla="*/ 48 h 161"/>
                                <a:gd name="T16" fmla="*/ 61 w 161"/>
                                <a:gd name="T17" fmla="*/ 60 h 161"/>
                                <a:gd name="T18" fmla="*/ 66 w 161"/>
                                <a:gd name="T19" fmla="*/ 74 h 161"/>
                                <a:gd name="T20" fmla="*/ 70 w 161"/>
                                <a:gd name="T21" fmla="*/ 86 h 161"/>
                                <a:gd name="T22" fmla="*/ 76 w 161"/>
                                <a:gd name="T23" fmla="*/ 98 h 161"/>
                                <a:gd name="T24" fmla="*/ 84 w 161"/>
                                <a:gd name="T25" fmla="*/ 111 h 161"/>
                                <a:gd name="T26" fmla="*/ 92 w 161"/>
                                <a:gd name="T27" fmla="*/ 120 h 161"/>
                                <a:gd name="T28" fmla="*/ 102 w 161"/>
                                <a:gd name="T29" fmla="*/ 128 h 161"/>
                                <a:gd name="T30" fmla="*/ 113 w 161"/>
                                <a:gd name="T31" fmla="*/ 137 h 161"/>
                                <a:gd name="T32" fmla="*/ 124 w 161"/>
                                <a:gd name="T33" fmla="*/ 143 h 161"/>
                                <a:gd name="T34" fmla="*/ 139 w 161"/>
                                <a:gd name="T35" fmla="*/ 150 h 161"/>
                                <a:gd name="T36" fmla="*/ 152 w 161"/>
                                <a:gd name="T37" fmla="*/ 156 h 161"/>
                                <a:gd name="T38" fmla="*/ 161 w 161"/>
                                <a:gd name="T39" fmla="*/ 161 h 161"/>
                                <a:gd name="T40" fmla="*/ 0 60000 65536"/>
                                <a:gd name="T41" fmla="*/ 0 60000 65536"/>
                                <a:gd name="T42" fmla="*/ 0 60000 65536"/>
                                <a:gd name="T43" fmla="*/ 0 60000 65536"/>
                                <a:gd name="T44" fmla="*/ 0 60000 65536"/>
                                <a:gd name="T45" fmla="*/ 0 60000 65536"/>
                                <a:gd name="T46" fmla="*/ 0 60000 65536"/>
                                <a:gd name="T47" fmla="*/ 0 60000 65536"/>
                                <a:gd name="T48" fmla="*/ 0 60000 65536"/>
                                <a:gd name="T49" fmla="*/ 0 60000 65536"/>
                                <a:gd name="T50" fmla="*/ 0 60000 65536"/>
                                <a:gd name="T51" fmla="*/ 0 60000 65536"/>
                                <a:gd name="T52" fmla="*/ 0 60000 65536"/>
                                <a:gd name="T53" fmla="*/ 0 60000 65536"/>
                                <a:gd name="T54" fmla="*/ 0 60000 65536"/>
                                <a:gd name="T55" fmla="*/ 0 60000 65536"/>
                                <a:gd name="T56" fmla="*/ 0 60000 65536"/>
                                <a:gd name="T57" fmla="*/ 0 60000 65536"/>
                                <a:gd name="T58" fmla="*/ 0 60000 65536"/>
                                <a:gd name="T59" fmla="*/ 0 60000 65536"/>
                                <a:gd name="T60" fmla="*/ 0 w 161"/>
                                <a:gd name="T61" fmla="*/ 0 h 161"/>
                                <a:gd name="T62" fmla="*/ 161 w 161"/>
                                <a:gd name="T63" fmla="*/ 161 h 161"/>
                              </a:gdLst>
                              <a:ahLst/>
                              <a:cxnLst>
                                <a:cxn ang="T40">
                                  <a:pos x="T0" y="T1"/>
                                </a:cxn>
                                <a:cxn ang="T41">
                                  <a:pos x="T2" y="T3"/>
                                </a:cxn>
                                <a:cxn ang="T42">
                                  <a:pos x="T4" y="T5"/>
                                </a:cxn>
                                <a:cxn ang="T43">
                                  <a:pos x="T6" y="T7"/>
                                </a:cxn>
                                <a:cxn ang="T44">
                                  <a:pos x="T8" y="T9"/>
                                </a:cxn>
                                <a:cxn ang="T45">
                                  <a:pos x="T10" y="T11"/>
                                </a:cxn>
                                <a:cxn ang="T46">
                                  <a:pos x="T12" y="T13"/>
                                </a:cxn>
                                <a:cxn ang="T47">
                                  <a:pos x="T14" y="T15"/>
                                </a:cxn>
                                <a:cxn ang="T48">
                                  <a:pos x="T16" y="T17"/>
                                </a:cxn>
                                <a:cxn ang="T49">
                                  <a:pos x="T18" y="T19"/>
                                </a:cxn>
                                <a:cxn ang="T50">
                                  <a:pos x="T20" y="T21"/>
                                </a:cxn>
                                <a:cxn ang="T51">
                                  <a:pos x="T22" y="T23"/>
                                </a:cxn>
                                <a:cxn ang="T52">
                                  <a:pos x="T24" y="T25"/>
                                </a:cxn>
                                <a:cxn ang="T53">
                                  <a:pos x="T26" y="T27"/>
                                </a:cxn>
                                <a:cxn ang="T54">
                                  <a:pos x="T28" y="T29"/>
                                </a:cxn>
                                <a:cxn ang="T55">
                                  <a:pos x="T30" y="T31"/>
                                </a:cxn>
                                <a:cxn ang="T56">
                                  <a:pos x="T32" y="T33"/>
                                </a:cxn>
                                <a:cxn ang="T57">
                                  <a:pos x="T34" y="T35"/>
                                </a:cxn>
                                <a:cxn ang="T58">
                                  <a:pos x="T36" y="T37"/>
                                </a:cxn>
                                <a:cxn ang="T59">
                                  <a:pos x="T38" y="T39"/>
                                </a:cxn>
                              </a:cxnLst>
                              <a:rect l="T60" t="T61" r="T62" b="T63"/>
                              <a:pathLst>
                                <a:path w="161" h="161">
                                  <a:moveTo>
                                    <a:pt x="0" y="0"/>
                                  </a:moveTo>
                                  <a:lnTo>
                                    <a:pt x="11" y="2"/>
                                  </a:lnTo>
                                  <a:lnTo>
                                    <a:pt x="23" y="7"/>
                                  </a:lnTo>
                                  <a:lnTo>
                                    <a:pt x="35" y="12"/>
                                  </a:lnTo>
                                  <a:lnTo>
                                    <a:pt x="43" y="17"/>
                                  </a:lnTo>
                                  <a:lnTo>
                                    <a:pt x="49" y="26"/>
                                  </a:lnTo>
                                  <a:lnTo>
                                    <a:pt x="54" y="37"/>
                                  </a:lnTo>
                                  <a:lnTo>
                                    <a:pt x="58" y="48"/>
                                  </a:lnTo>
                                  <a:lnTo>
                                    <a:pt x="61" y="60"/>
                                  </a:lnTo>
                                  <a:lnTo>
                                    <a:pt x="66" y="74"/>
                                  </a:lnTo>
                                  <a:lnTo>
                                    <a:pt x="70" y="86"/>
                                  </a:lnTo>
                                  <a:lnTo>
                                    <a:pt x="76" y="98"/>
                                  </a:lnTo>
                                  <a:lnTo>
                                    <a:pt x="84" y="111"/>
                                  </a:lnTo>
                                  <a:lnTo>
                                    <a:pt x="92" y="120"/>
                                  </a:lnTo>
                                  <a:lnTo>
                                    <a:pt x="102" y="128"/>
                                  </a:lnTo>
                                  <a:lnTo>
                                    <a:pt x="113" y="137"/>
                                  </a:lnTo>
                                  <a:lnTo>
                                    <a:pt x="124" y="143"/>
                                  </a:lnTo>
                                  <a:lnTo>
                                    <a:pt x="139" y="150"/>
                                  </a:lnTo>
                                  <a:lnTo>
                                    <a:pt x="152" y="156"/>
                                  </a:lnTo>
                                  <a:lnTo>
                                    <a:pt x="161" y="161"/>
                                  </a:lnTo>
                                </a:path>
                              </a:pathLst>
                            </a:custGeom>
                            <a:noFill/>
                            <a:ln w="12700">
                              <a:solidFill>
                                <a:srgbClr val="FFC0C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>
                                <a:defRPr/>
                              </a:pPr>
                              <a:endParaRPr lang="ru-RU" sz="2800">
                                <a:solidFill>
                                  <a:srgbClr val="17375E"/>
                                </a:solidFill>
                                <a:latin typeface="Times New Roman" pitchFamily="18" charset="0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  <p:sp>
                          <p:nvSpPr>
                            <p:cNvPr id="113" name="Freeform 91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651" y="2381"/>
                              <a:ext cx="247" cy="246"/>
                            </a:xfrm>
                            <a:custGeom>
                              <a:avLst/>
                              <a:gdLst>
                                <a:gd name="T0" fmla="*/ 0 w 226"/>
                                <a:gd name="T1" fmla="*/ 0 h 246"/>
                                <a:gd name="T2" fmla="*/ 3 w 226"/>
                                <a:gd name="T3" fmla="*/ 16 h 246"/>
                                <a:gd name="T4" fmla="*/ 7 w 226"/>
                                <a:gd name="T5" fmla="*/ 33 h 246"/>
                                <a:gd name="T6" fmla="*/ 13 w 226"/>
                                <a:gd name="T7" fmla="*/ 52 h 246"/>
                                <a:gd name="T8" fmla="*/ 21 w 226"/>
                                <a:gd name="T9" fmla="*/ 67 h 246"/>
                                <a:gd name="T10" fmla="*/ 30 w 226"/>
                                <a:gd name="T11" fmla="*/ 82 h 246"/>
                                <a:gd name="T12" fmla="*/ 38 w 226"/>
                                <a:gd name="T13" fmla="*/ 97 h 246"/>
                                <a:gd name="T14" fmla="*/ 47 w 226"/>
                                <a:gd name="T15" fmla="*/ 114 h 246"/>
                                <a:gd name="T16" fmla="*/ 58 w 226"/>
                                <a:gd name="T17" fmla="*/ 134 h 246"/>
                                <a:gd name="T18" fmla="*/ 65 w 226"/>
                                <a:gd name="T19" fmla="*/ 145 h 246"/>
                                <a:gd name="T20" fmla="*/ 73 w 226"/>
                                <a:gd name="T21" fmla="*/ 157 h 246"/>
                                <a:gd name="T22" fmla="*/ 84 w 226"/>
                                <a:gd name="T23" fmla="*/ 169 h 246"/>
                                <a:gd name="T24" fmla="*/ 95 w 226"/>
                                <a:gd name="T25" fmla="*/ 182 h 246"/>
                                <a:gd name="T26" fmla="*/ 112 w 226"/>
                                <a:gd name="T27" fmla="*/ 196 h 246"/>
                                <a:gd name="T28" fmla="*/ 125 w 226"/>
                                <a:gd name="T29" fmla="*/ 210 h 246"/>
                                <a:gd name="T30" fmla="*/ 142 w 226"/>
                                <a:gd name="T31" fmla="*/ 219 h 246"/>
                                <a:gd name="T32" fmla="*/ 159 w 226"/>
                                <a:gd name="T33" fmla="*/ 228 h 246"/>
                                <a:gd name="T34" fmla="*/ 177 w 226"/>
                                <a:gd name="T35" fmla="*/ 236 h 246"/>
                                <a:gd name="T36" fmla="*/ 193 w 226"/>
                                <a:gd name="T37" fmla="*/ 241 h 246"/>
                                <a:gd name="T38" fmla="*/ 209 w 226"/>
                                <a:gd name="T39" fmla="*/ 244 h 246"/>
                                <a:gd name="T40" fmla="*/ 226 w 226"/>
                                <a:gd name="T41" fmla="*/ 246 h 246"/>
                                <a:gd name="T42" fmla="*/ 0 60000 65536"/>
                                <a:gd name="T43" fmla="*/ 0 60000 65536"/>
                                <a:gd name="T44" fmla="*/ 0 60000 65536"/>
                                <a:gd name="T45" fmla="*/ 0 60000 65536"/>
                                <a:gd name="T46" fmla="*/ 0 60000 65536"/>
                                <a:gd name="T47" fmla="*/ 0 60000 65536"/>
                                <a:gd name="T48" fmla="*/ 0 60000 65536"/>
                                <a:gd name="T49" fmla="*/ 0 60000 65536"/>
                                <a:gd name="T50" fmla="*/ 0 60000 65536"/>
                                <a:gd name="T51" fmla="*/ 0 60000 65536"/>
                                <a:gd name="T52" fmla="*/ 0 60000 65536"/>
                                <a:gd name="T53" fmla="*/ 0 60000 65536"/>
                                <a:gd name="T54" fmla="*/ 0 60000 65536"/>
                                <a:gd name="T55" fmla="*/ 0 60000 65536"/>
                                <a:gd name="T56" fmla="*/ 0 60000 65536"/>
                                <a:gd name="T57" fmla="*/ 0 60000 65536"/>
                                <a:gd name="T58" fmla="*/ 0 60000 65536"/>
                                <a:gd name="T59" fmla="*/ 0 60000 65536"/>
                                <a:gd name="T60" fmla="*/ 0 60000 65536"/>
                                <a:gd name="T61" fmla="*/ 0 60000 65536"/>
                                <a:gd name="T62" fmla="*/ 0 60000 65536"/>
                                <a:gd name="T63" fmla="*/ 0 w 226"/>
                                <a:gd name="T64" fmla="*/ 0 h 246"/>
                                <a:gd name="T65" fmla="*/ 226 w 226"/>
                                <a:gd name="T66" fmla="*/ 246 h 246"/>
                              </a:gdLst>
                              <a:ahLst/>
                              <a:cxnLst>
                                <a:cxn ang="T42">
                                  <a:pos x="T0" y="T1"/>
                                </a:cxn>
                                <a:cxn ang="T43">
                                  <a:pos x="T2" y="T3"/>
                                </a:cxn>
                                <a:cxn ang="T44">
                                  <a:pos x="T4" y="T5"/>
                                </a:cxn>
                                <a:cxn ang="T45">
                                  <a:pos x="T6" y="T7"/>
                                </a:cxn>
                                <a:cxn ang="T46">
                                  <a:pos x="T8" y="T9"/>
                                </a:cxn>
                                <a:cxn ang="T47">
                                  <a:pos x="T10" y="T11"/>
                                </a:cxn>
                                <a:cxn ang="T48">
                                  <a:pos x="T12" y="T13"/>
                                </a:cxn>
                                <a:cxn ang="T49">
                                  <a:pos x="T14" y="T15"/>
                                </a:cxn>
                                <a:cxn ang="T50">
                                  <a:pos x="T16" y="T17"/>
                                </a:cxn>
                                <a:cxn ang="T51">
                                  <a:pos x="T18" y="T19"/>
                                </a:cxn>
                                <a:cxn ang="T52">
                                  <a:pos x="T20" y="T21"/>
                                </a:cxn>
                                <a:cxn ang="T53">
                                  <a:pos x="T22" y="T23"/>
                                </a:cxn>
                                <a:cxn ang="T54">
                                  <a:pos x="T24" y="T25"/>
                                </a:cxn>
                                <a:cxn ang="T55">
                                  <a:pos x="T26" y="T27"/>
                                </a:cxn>
                                <a:cxn ang="T56">
                                  <a:pos x="T28" y="T29"/>
                                </a:cxn>
                                <a:cxn ang="T57">
                                  <a:pos x="T30" y="T31"/>
                                </a:cxn>
                                <a:cxn ang="T58">
                                  <a:pos x="T32" y="T33"/>
                                </a:cxn>
                                <a:cxn ang="T59">
                                  <a:pos x="T34" y="T35"/>
                                </a:cxn>
                                <a:cxn ang="T60">
                                  <a:pos x="T36" y="T37"/>
                                </a:cxn>
                                <a:cxn ang="T61">
                                  <a:pos x="T38" y="T39"/>
                                </a:cxn>
                                <a:cxn ang="T62">
                                  <a:pos x="T40" y="T41"/>
                                </a:cxn>
                              </a:cxnLst>
                              <a:rect l="T63" t="T64" r="T65" b="T66"/>
                              <a:pathLst>
                                <a:path w="226" h="246">
                                  <a:moveTo>
                                    <a:pt x="0" y="0"/>
                                  </a:moveTo>
                                  <a:lnTo>
                                    <a:pt x="3" y="16"/>
                                  </a:lnTo>
                                  <a:lnTo>
                                    <a:pt x="7" y="33"/>
                                  </a:lnTo>
                                  <a:lnTo>
                                    <a:pt x="13" y="52"/>
                                  </a:lnTo>
                                  <a:lnTo>
                                    <a:pt x="21" y="67"/>
                                  </a:lnTo>
                                  <a:lnTo>
                                    <a:pt x="30" y="82"/>
                                  </a:lnTo>
                                  <a:lnTo>
                                    <a:pt x="38" y="97"/>
                                  </a:lnTo>
                                  <a:lnTo>
                                    <a:pt x="47" y="114"/>
                                  </a:lnTo>
                                  <a:lnTo>
                                    <a:pt x="58" y="134"/>
                                  </a:lnTo>
                                  <a:lnTo>
                                    <a:pt x="65" y="145"/>
                                  </a:lnTo>
                                  <a:lnTo>
                                    <a:pt x="73" y="157"/>
                                  </a:lnTo>
                                  <a:lnTo>
                                    <a:pt x="84" y="169"/>
                                  </a:lnTo>
                                  <a:lnTo>
                                    <a:pt x="95" y="182"/>
                                  </a:lnTo>
                                  <a:lnTo>
                                    <a:pt x="112" y="196"/>
                                  </a:lnTo>
                                  <a:lnTo>
                                    <a:pt x="125" y="210"/>
                                  </a:lnTo>
                                  <a:lnTo>
                                    <a:pt x="142" y="219"/>
                                  </a:lnTo>
                                  <a:lnTo>
                                    <a:pt x="159" y="228"/>
                                  </a:lnTo>
                                  <a:lnTo>
                                    <a:pt x="177" y="236"/>
                                  </a:lnTo>
                                  <a:lnTo>
                                    <a:pt x="193" y="241"/>
                                  </a:lnTo>
                                  <a:lnTo>
                                    <a:pt x="209" y="244"/>
                                  </a:lnTo>
                                  <a:lnTo>
                                    <a:pt x="226" y="246"/>
                                  </a:lnTo>
                                </a:path>
                              </a:pathLst>
                            </a:custGeom>
                            <a:noFill/>
                            <a:ln w="12700">
                              <a:solidFill>
                                <a:srgbClr val="FFC0C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>
                                <a:defRPr/>
                              </a:pPr>
                              <a:endParaRPr lang="ru-RU" sz="2800">
                                <a:solidFill>
                                  <a:srgbClr val="17375E"/>
                                </a:solidFill>
                                <a:latin typeface="Times New Roman" pitchFamily="18" charset="0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</p:grpSp>
                    </p:grpSp>
                  </p:grpSp>
                </p:grpSp>
                <p:grpSp>
                  <p:nvGrpSpPr>
                    <p:cNvPr id="86" name="Group 9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724" y="2375"/>
                      <a:ext cx="342" cy="312"/>
                      <a:chOff x="3724" y="2375"/>
                      <a:chExt cx="342" cy="312"/>
                    </a:xfrm>
                  </p:grpSpPr>
                  <p:grpSp>
                    <p:nvGrpSpPr>
                      <p:cNvPr id="87" name="Group 9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854" y="2532"/>
                        <a:ext cx="209" cy="155"/>
                        <a:chOff x="3854" y="2532"/>
                        <a:chExt cx="209" cy="155"/>
                      </a:xfrm>
                    </p:grpSpPr>
                    <p:grpSp>
                      <p:nvGrpSpPr>
                        <p:cNvPr id="95" name="Group 9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980" y="2532"/>
                          <a:ext cx="83" cy="78"/>
                          <a:chOff x="3980" y="2532"/>
                          <a:chExt cx="83" cy="78"/>
                        </a:xfrm>
                      </p:grpSpPr>
                      <p:sp>
                        <p:nvSpPr>
                          <p:cNvPr id="102" name="Freeform 9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015" y="2535"/>
                            <a:ext cx="11" cy="42"/>
                          </a:xfrm>
                          <a:custGeom>
                            <a:avLst/>
                            <a:gdLst>
                              <a:gd name="T0" fmla="*/ 5 w 11"/>
                              <a:gd name="T1" fmla="*/ 0 h 42"/>
                              <a:gd name="T2" fmla="*/ 8 w 11"/>
                              <a:gd name="T3" fmla="*/ 9 h 42"/>
                              <a:gd name="T4" fmla="*/ 11 w 11"/>
                              <a:gd name="T5" fmla="*/ 22 h 42"/>
                              <a:gd name="T6" fmla="*/ 9 w 11"/>
                              <a:gd name="T7" fmla="*/ 29 h 42"/>
                              <a:gd name="T8" fmla="*/ 4 w 11"/>
                              <a:gd name="T9" fmla="*/ 38 h 42"/>
                              <a:gd name="T10" fmla="*/ 0 w 11"/>
                              <a:gd name="T11" fmla="*/ 42 h 42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  <a:gd name="T18" fmla="*/ 0 w 11"/>
                              <a:gd name="T19" fmla="*/ 0 h 42"/>
                              <a:gd name="T20" fmla="*/ 11 w 11"/>
                              <a:gd name="T21" fmla="*/ 42 h 42"/>
                            </a:gdLst>
                            <a:ahLst/>
                            <a:cxnLst>
                              <a:cxn ang="T12">
                                <a:pos x="T0" y="T1"/>
                              </a:cxn>
                              <a:cxn ang="T13">
                                <a:pos x="T2" y="T3"/>
                              </a:cxn>
                              <a:cxn ang="T14">
                                <a:pos x="T4" y="T5"/>
                              </a:cxn>
                              <a:cxn ang="T15">
                                <a:pos x="T6" y="T7"/>
                              </a:cxn>
                              <a:cxn ang="T16">
                                <a:pos x="T8" y="T9"/>
                              </a:cxn>
                              <a:cxn ang="T17">
                                <a:pos x="T10" y="T11"/>
                              </a:cxn>
                            </a:cxnLst>
                            <a:rect l="T18" t="T19" r="T20" b="T21"/>
                            <a:pathLst>
                              <a:path w="11" h="42">
                                <a:moveTo>
                                  <a:pt x="5" y="0"/>
                                </a:moveTo>
                                <a:lnTo>
                                  <a:pt x="8" y="9"/>
                                </a:lnTo>
                                <a:lnTo>
                                  <a:pt x="11" y="22"/>
                                </a:lnTo>
                                <a:lnTo>
                                  <a:pt x="9" y="29"/>
                                </a:lnTo>
                                <a:lnTo>
                                  <a:pt x="4" y="38"/>
                                </a:lnTo>
                                <a:lnTo>
                                  <a:pt x="0" y="42"/>
                                </a:lnTo>
                              </a:path>
                            </a:pathLst>
                          </a:custGeom>
                          <a:noFill/>
                          <a:ln w="6350">
                            <a:solidFill>
                              <a:srgbClr val="8080FF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>
                              <a:defRPr/>
                            </a:pPr>
                            <a:endParaRPr lang="ru-RU" sz="2800">
                              <a:solidFill>
                                <a:srgbClr val="17375E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03" name="Freeform 9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980" y="2553"/>
                            <a:ext cx="47" cy="59"/>
                          </a:xfrm>
                          <a:custGeom>
                            <a:avLst/>
                            <a:gdLst>
                              <a:gd name="T0" fmla="*/ 0 w 47"/>
                              <a:gd name="T1" fmla="*/ 0 h 57"/>
                              <a:gd name="T2" fmla="*/ 12 w 47"/>
                              <a:gd name="T3" fmla="*/ 3 h 57"/>
                              <a:gd name="T4" fmla="*/ 24 w 47"/>
                              <a:gd name="T5" fmla="*/ 5 h 57"/>
                              <a:gd name="T6" fmla="*/ 29 w 47"/>
                              <a:gd name="T7" fmla="*/ 9 h 57"/>
                              <a:gd name="T8" fmla="*/ 33 w 47"/>
                              <a:gd name="T9" fmla="*/ 16 h 57"/>
                              <a:gd name="T10" fmla="*/ 34 w 47"/>
                              <a:gd name="T11" fmla="*/ 26 h 57"/>
                              <a:gd name="T12" fmla="*/ 39 w 47"/>
                              <a:gd name="T13" fmla="*/ 35 h 57"/>
                              <a:gd name="T14" fmla="*/ 43 w 47"/>
                              <a:gd name="T15" fmla="*/ 45 h 57"/>
                              <a:gd name="T16" fmla="*/ 47 w 47"/>
                              <a:gd name="T17" fmla="*/ 57 h 57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60000 65536"/>
                              <a:gd name="T22" fmla="*/ 0 60000 65536"/>
                              <a:gd name="T23" fmla="*/ 0 60000 65536"/>
                              <a:gd name="T24" fmla="*/ 0 60000 65536"/>
                              <a:gd name="T25" fmla="*/ 0 60000 65536"/>
                              <a:gd name="T26" fmla="*/ 0 60000 65536"/>
                              <a:gd name="T27" fmla="*/ 0 w 47"/>
                              <a:gd name="T28" fmla="*/ 0 h 57"/>
                              <a:gd name="T29" fmla="*/ 47 w 47"/>
                              <a:gd name="T30" fmla="*/ 57 h 57"/>
                            </a:gdLst>
                            <a:ahLst/>
                            <a:cxnLst>
                              <a:cxn ang="T18">
                                <a:pos x="T0" y="T1"/>
                              </a:cxn>
                              <a:cxn ang="T19">
                                <a:pos x="T2" y="T3"/>
                              </a:cxn>
                              <a:cxn ang="T20">
                                <a:pos x="T4" y="T5"/>
                              </a:cxn>
                              <a:cxn ang="T21">
                                <a:pos x="T6" y="T7"/>
                              </a:cxn>
                              <a:cxn ang="T22">
                                <a:pos x="T8" y="T9"/>
                              </a:cxn>
                              <a:cxn ang="T23">
                                <a:pos x="T10" y="T11"/>
                              </a:cxn>
                              <a:cxn ang="T24">
                                <a:pos x="T12" y="T13"/>
                              </a:cxn>
                              <a:cxn ang="T25">
                                <a:pos x="T14" y="T15"/>
                              </a:cxn>
                              <a:cxn ang="T26">
                                <a:pos x="T16" y="T17"/>
                              </a:cxn>
                            </a:cxnLst>
                            <a:rect l="T27" t="T28" r="T29" b="T30"/>
                            <a:pathLst>
                              <a:path w="47" h="57">
                                <a:moveTo>
                                  <a:pt x="0" y="0"/>
                                </a:moveTo>
                                <a:lnTo>
                                  <a:pt x="12" y="3"/>
                                </a:lnTo>
                                <a:lnTo>
                                  <a:pt x="24" y="5"/>
                                </a:lnTo>
                                <a:lnTo>
                                  <a:pt x="29" y="9"/>
                                </a:lnTo>
                                <a:lnTo>
                                  <a:pt x="33" y="16"/>
                                </a:lnTo>
                                <a:lnTo>
                                  <a:pt x="34" y="26"/>
                                </a:lnTo>
                                <a:lnTo>
                                  <a:pt x="39" y="35"/>
                                </a:lnTo>
                                <a:lnTo>
                                  <a:pt x="43" y="45"/>
                                </a:lnTo>
                                <a:lnTo>
                                  <a:pt x="47" y="57"/>
                                </a:lnTo>
                              </a:path>
                            </a:pathLst>
                          </a:custGeom>
                          <a:noFill/>
                          <a:ln w="6350">
                            <a:solidFill>
                              <a:srgbClr val="8080FF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>
                              <a:defRPr/>
                            </a:pPr>
                            <a:endParaRPr lang="ru-RU" sz="2800">
                              <a:solidFill>
                                <a:srgbClr val="17375E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04" name="Freeform 9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046" y="2532"/>
                            <a:ext cx="17" cy="66"/>
                          </a:xfrm>
                          <a:custGeom>
                            <a:avLst/>
                            <a:gdLst>
                              <a:gd name="T0" fmla="*/ 0 w 17"/>
                              <a:gd name="T1" fmla="*/ 32 h 66"/>
                              <a:gd name="T2" fmla="*/ 2 w 17"/>
                              <a:gd name="T3" fmla="*/ 44 h 66"/>
                              <a:gd name="T4" fmla="*/ 3 w 17"/>
                              <a:gd name="T5" fmla="*/ 56 h 66"/>
                              <a:gd name="T6" fmla="*/ 7 w 17"/>
                              <a:gd name="T7" fmla="*/ 61 h 66"/>
                              <a:gd name="T8" fmla="*/ 17 w 17"/>
                              <a:gd name="T9" fmla="*/ 66 h 66"/>
                              <a:gd name="T10" fmla="*/ 17 w 17"/>
                              <a:gd name="T11" fmla="*/ 0 h 66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  <a:gd name="T18" fmla="*/ 0 w 17"/>
                              <a:gd name="T19" fmla="*/ 0 h 66"/>
                              <a:gd name="T20" fmla="*/ 17 w 17"/>
                              <a:gd name="T21" fmla="*/ 66 h 66"/>
                            </a:gdLst>
                            <a:ahLst/>
                            <a:cxnLst>
                              <a:cxn ang="T12">
                                <a:pos x="T0" y="T1"/>
                              </a:cxn>
                              <a:cxn ang="T13">
                                <a:pos x="T2" y="T3"/>
                              </a:cxn>
                              <a:cxn ang="T14">
                                <a:pos x="T4" y="T5"/>
                              </a:cxn>
                              <a:cxn ang="T15">
                                <a:pos x="T6" y="T7"/>
                              </a:cxn>
                              <a:cxn ang="T16">
                                <a:pos x="T8" y="T9"/>
                              </a:cxn>
                              <a:cxn ang="T17">
                                <a:pos x="T10" y="T11"/>
                              </a:cxn>
                            </a:cxnLst>
                            <a:rect l="T18" t="T19" r="T20" b="T21"/>
                            <a:pathLst>
                              <a:path w="17" h="66">
                                <a:moveTo>
                                  <a:pt x="0" y="32"/>
                                </a:moveTo>
                                <a:lnTo>
                                  <a:pt x="2" y="44"/>
                                </a:lnTo>
                                <a:lnTo>
                                  <a:pt x="3" y="56"/>
                                </a:lnTo>
                                <a:lnTo>
                                  <a:pt x="7" y="61"/>
                                </a:lnTo>
                                <a:lnTo>
                                  <a:pt x="17" y="66"/>
                                </a:lnTo>
                                <a:lnTo>
                                  <a:pt x="17" y="0"/>
                                </a:lnTo>
                              </a:path>
                            </a:pathLst>
                          </a:custGeom>
                          <a:noFill/>
                          <a:ln w="6350">
                            <a:solidFill>
                              <a:srgbClr val="8080FF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>
                              <a:defRPr/>
                            </a:pPr>
                            <a:endParaRPr lang="ru-RU" sz="2800">
                              <a:solidFill>
                                <a:srgbClr val="17375E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96" name="Group 9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854" y="2639"/>
                          <a:ext cx="113" cy="48"/>
                          <a:chOff x="3854" y="2639"/>
                          <a:chExt cx="113" cy="48"/>
                        </a:xfrm>
                      </p:grpSpPr>
                      <p:sp>
                        <p:nvSpPr>
                          <p:cNvPr id="97" name="Freeform 9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91" y="2639"/>
                            <a:ext cx="70" cy="10"/>
                          </a:xfrm>
                          <a:custGeom>
                            <a:avLst/>
                            <a:gdLst>
                              <a:gd name="T0" fmla="*/ 0 w 65"/>
                              <a:gd name="T1" fmla="*/ 0 h 10"/>
                              <a:gd name="T2" fmla="*/ 15 w 65"/>
                              <a:gd name="T3" fmla="*/ 5 h 10"/>
                              <a:gd name="T4" fmla="*/ 30 w 65"/>
                              <a:gd name="T5" fmla="*/ 8 h 10"/>
                              <a:gd name="T6" fmla="*/ 45 w 65"/>
                              <a:gd name="T7" fmla="*/ 10 h 10"/>
                              <a:gd name="T8" fmla="*/ 65 w 65"/>
                              <a:gd name="T9" fmla="*/ 6 h 10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w 65"/>
                              <a:gd name="T16" fmla="*/ 0 h 10"/>
                              <a:gd name="T17" fmla="*/ 65 w 65"/>
                              <a:gd name="T18" fmla="*/ 10 h 10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T15" t="T16" r="T17" b="T18"/>
                            <a:pathLst>
                              <a:path w="65" h="10">
                                <a:moveTo>
                                  <a:pt x="0" y="0"/>
                                </a:moveTo>
                                <a:lnTo>
                                  <a:pt x="15" y="5"/>
                                </a:lnTo>
                                <a:lnTo>
                                  <a:pt x="30" y="8"/>
                                </a:lnTo>
                                <a:lnTo>
                                  <a:pt x="45" y="10"/>
                                </a:lnTo>
                                <a:lnTo>
                                  <a:pt x="65" y="6"/>
                                </a:lnTo>
                              </a:path>
                            </a:pathLst>
                          </a:custGeom>
                          <a:noFill/>
                          <a:ln w="6350">
                            <a:solidFill>
                              <a:srgbClr val="8080FF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>
                              <a:defRPr/>
                            </a:pPr>
                            <a:endParaRPr lang="ru-RU" sz="2800">
                              <a:solidFill>
                                <a:srgbClr val="17375E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98" name="Freeform 10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924" y="2639"/>
                            <a:ext cx="9" cy="17"/>
                          </a:xfrm>
                          <a:custGeom>
                            <a:avLst/>
                            <a:gdLst>
                              <a:gd name="T0" fmla="*/ 0 w 12"/>
                              <a:gd name="T1" fmla="*/ 0 h 17"/>
                              <a:gd name="T2" fmla="*/ 8 w 12"/>
                              <a:gd name="T3" fmla="*/ 8 h 17"/>
                              <a:gd name="T4" fmla="*/ 12 w 12"/>
                              <a:gd name="T5" fmla="*/ 17 h 17"/>
                              <a:gd name="T6" fmla="*/ 0 60000 65536"/>
                              <a:gd name="T7" fmla="*/ 0 60000 65536"/>
                              <a:gd name="T8" fmla="*/ 0 60000 65536"/>
                              <a:gd name="T9" fmla="*/ 0 w 12"/>
                              <a:gd name="T10" fmla="*/ 0 h 17"/>
                              <a:gd name="T11" fmla="*/ 12 w 12"/>
                              <a:gd name="T12" fmla="*/ 17 h 17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12" h="17">
                                <a:moveTo>
                                  <a:pt x="0" y="0"/>
                                </a:moveTo>
                                <a:lnTo>
                                  <a:pt x="8" y="8"/>
                                </a:lnTo>
                                <a:lnTo>
                                  <a:pt x="12" y="17"/>
                                </a:lnTo>
                              </a:path>
                            </a:pathLst>
                          </a:custGeom>
                          <a:noFill/>
                          <a:ln w="6350">
                            <a:solidFill>
                              <a:srgbClr val="8080FF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>
                              <a:defRPr/>
                            </a:pPr>
                            <a:endParaRPr lang="ru-RU" sz="2800">
                              <a:solidFill>
                                <a:srgbClr val="17375E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99" name="Freeform 10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53" y="2673"/>
                            <a:ext cx="80" cy="13"/>
                          </a:xfrm>
                          <a:custGeom>
                            <a:avLst/>
                            <a:gdLst>
                              <a:gd name="T0" fmla="*/ 0 w 81"/>
                              <a:gd name="T1" fmla="*/ 0 h 13"/>
                              <a:gd name="T2" fmla="*/ 22 w 81"/>
                              <a:gd name="T3" fmla="*/ 3 h 13"/>
                              <a:gd name="T4" fmla="*/ 43 w 81"/>
                              <a:gd name="T5" fmla="*/ 6 h 13"/>
                              <a:gd name="T6" fmla="*/ 63 w 81"/>
                              <a:gd name="T7" fmla="*/ 9 h 13"/>
                              <a:gd name="T8" fmla="*/ 81 w 81"/>
                              <a:gd name="T9" fmla="*/ 13 h 13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w 81"/>
                              <a:gd name="T16" fmla="*/ 0 h 13"/>
                              <a:gd name="T17" fmla="*/ 81 w 81"/>
                              <a:gd name="T18" fmla="*/ 13 h 13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T15" t="T16" r="T17" b="T18"/>
                            <a:pathLst>
                              <a:path w="81" h="13">
                                <a:moveTo>
                                  <a:pt x="0" y="0"/>
                                </a:moveTo>
                                <a:lnTo>
                                  <a:pt x="22" y="3"/>
                                </a:lnTo>
                                <a:lnTo>
                                  <a:pt x="43" y="6"/>
                                </a:lnTo>
                                <a:lnTo>
                                  <a:pt x="63" y="9"/>
                                </a:lnTo>
                                <a:lnTo>
                                  <a:pt x="81" y="13"/>
                                </a:lnTo>
                              </a:path>
                            </a:pathLst>
                          </a:custGeom>
                          <a:noFill/>
                          <a:ln w="6350">
                            <a:solidFill>
                              <a:srgbClr val="8080FF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>
                              <a:defRPr/>
                            </a:pPr>
                            <a:endParaRPr lang="ru-RU" sz="2800">
                              <a:solidFill>
                                <a:srgbClr val="17375E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00" name="Freeform 10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926" y="2671"/>
                            <a:ext cx="23" cy="10"/>
                          </a:xfrm>
                          <a:custGeom>
                            <a:avLst/>
                            <a:gdLst>
                              <a:gd name="T0" fmla="*/ 0 w 23"/>
                              <a:gd name="T1" fmla="*/ 0 h 10"/>
                              <a:gd name="T2" fmla="*/ 10 w 23"/>
                              <a:gd name="T3" fmla="*/ 1 h 10"/>
                              <a:gd name="T4" fmla="*/ 18 w 23"/>
                              <a:gd name="T5" fmla="*/ 4 h 10"/>
                              <a:gd name="T6" fmla="*/ 23 w 23"/>
                              <a:gd name="T7" fmla="*/ 10 h 10"/>
                              <a:gd name="T8" fmla="*/ 0 60000 65536"/>
                              <a:gd name="T9" fmla="*/ 0 60000 65536"/>
                              <a:gd name="T10" fmla="*/ 0 60000 65536"/>
                              <a:gd name="T11" fmla="*/ 0 60000 65536"/>
                              <a:gd name="T12" fmla="*/ 0 w 23"/>
                              <a:gd name="T13" fmla="*/ 0 h 10"/>
                              <a:gd name="T14" fmla="*/ 23 w 23"/>
                              <a:gd name="T15" fmla="*/ 10 h 10"/>
                            </a:gdLst>
                            <a:ahLst/>
                            <a:cxnLst>
                              <a:cxn ang="T8">
                                <a:pos x="T0" y="T1"/>
                              </a:cxn>
                              <a:cxn ang="T9">
                                <a:pos x="T2" y="T3"/>
                              </a:cxn>
                              <a:cxn ang="T10">
                                <a:pos x="T4" y="T5"/>
                              </a:cxn>
                              <a:cxn ang="T11">
                                <a:pos x="T6" y="T7"/>
                              </a:cxn>
                            </a:cxnLst>
                            <a:rect l="T12" t="T13" r="T14" b="T15"/>
                            <a:pathLst>
                              <a:path w="23" h="10">
                                <a:moveTo>
                                  <a:pt x="0" y="0"/>
                                </a:moveTo>
                                <a:lnTo>
                                  <a:pt x="10" y="1"/>
                                </a:lnTo>
                                <a:lnTo>
                                  <a:pt x="18" y="4"/>
                                </a:lnTo>
                                <a:lnTo>
                                  <a:pt x="23" y="10"/>
                                </a:lnTo>
                              </a:path>
                            </a:pathLst>
                          </a:custGeom>
                          <a:noFill/>
                          <a:ln w="6350">
                            <a:solidFill>
                              <a:srgbClr val="8080FF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>
                              <a:defRPr/>
                            </a:pPr>
                            <a:endParaRPr lang="ru-RU" sz="2800">
                              <a:solidFill>
                                <a:srgbClr val="17375E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01" name="Line 10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955" y="2667"/>
                            <a:ext cx="0" cy="19"/>
                          </a:xfrm>
                          <a:prstGeom prst="line">
                            <a:avLst/>
                          </a:prstGeom>
                          <a:noFill/>
                          <a:ln w="6350">
                            <a:solidFill>
                              <a:srgbClr val="8080FF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>
                              <a:defRPr/>
                            </a:pPr>
                            <a:endParaRPr lang="ru-RU" sz="2800">
                              <a:solidFill>
                                <a:srgbClr val="17375E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88" name="Group 10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724" y="2375"/>
                        <a:ext cx="342" cy="312"/>
                        <a:chOff x="3724" y="2375"/>
                        <a:chExt cx="342" cy="312"/>
                      </a:xfrm>
                    </p:grpSpPr>
                    <p:grpSp>
                      <p:nvGrpSpPr>
                        <p:cNvPr id="89" name="Group 10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745" y="2394"/>
                          <a:ext cx="321" cy="293"/>
                          <a:chOff x="3745" y="2394"/>
                          <a:chExt cx="321" cy="293"/>
                        </a:xfrm>
                      </p:grpSpPr>
                      <p:sp>
                        <p:nvSpPr>
                          <p:cNvPr id="93" name="Freeform 10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745" y="2394"/>
                            <a:ext cx="321" cy="233"/>
                          </a:xfrm>
                          <a:custGeom>
                            <a:avLst/>
                            <a:gdLst>
                              <a:gd name="T0" fmla="*/ 0 w 321"/>
                              <a:gd name="T1" fmla="*/ 0 h 233"/>
                              <a:gd name="T2" fmla="*/ 13 w 321"/>
                              <a:gd name="T3" fmla="*/ 6 h 233"/>
                              <a:gd name="T4" fmla="*/ 26 w 321"/>
                              <a:gd name="T5" fmla="*/ 11 h 233"/>
                              <a:gd name="T6" fmla="*/ 40 w 321"/>
                              <a:gd name="T7" fmla="*/ 13 h 233"/>
                              <a:gd name="T8" fmla="*/ 52 w 321"/>
                              <a:gd name="T9" fmla="*/ 13 h 233"/>
                              <a:gd name="T10" fmla="*/ 69 w 321"/>
                              <a:gd name="T11" fmla="*/ 14 h 233"/>
                              <a:gd name="T12" fmla="*/ 79 w 321"/>
                              <a:gd name="T13" fmla="*/ 18 h 233"/>
                              <a:gd name="T14" fmla="*/ 90 w 321"/>
                              <a:gd name="T15" fmla="*/ 23 h 233"/>
                              <a:gd name="T16" fmla="*/ 101 w 321"/>
                              <a:gd name="T17" fmla="*/ 31 h 233"/>
                              <a:gd name="T18" fmla="*/ 113 w 321"/>
                              <a:gd name="T19" fmla="*/ 42 h 233"/>
                              <a:gd name="T20" fmla="*/ 129 w 321"/>
                              <a:gd name="T21" fmla="*/ 57 h 233"/>
                              <a:gd name="T22" fmla="*/ 140 w 321"/>
                              <a:gd name="T23" fmla="*/ 68 h 233"/>
                              <a:gd name="T24" fmla="*/ 157 w 321"/>
                              <a:gd name="T25" fmla="*/ 89 h 233"/>
                              <a:gd name="T26" fmla="*/ 177 w 321"/>
                              <a:gd name="T27" fmla="*/ 109 h 233"/>
                              <a:gd name="T28" fmla="*/ 192 w 321"/>
                              <a:gd name="T29" fmla="*/ 128 h 233"/>
                              <a:gd name="T30" fmla="*/ 209 w 321"/>
                              <a:gd name="T31" fmla="*/ 149 h 233"/>
                              <a:gd name="T32" fmla="*/ 227 w 321"/>
                              <a:gd name="T33" fmla="*/ 171 h 233"/>
                              <a:gd name="T34" fmla="*/ 243 w 321"/>
                              <a:gd name="T35" fmla="*/ 188 h 233"/>
                              <a:gd name="T36" fmla="*/ 259 w 321"/>
                              <a:gd name="T37" fmla="*/ 204 h 233"/>
                              <a:gd name="T38" fmla="*/ 273 w 321"/>
                              <a:gd name="T39" fmla="*/ 213 h 233"/>
                              <a:gd name="T40" fmla="*/ 286 w 321"/>
                              <a:gd name="T41" fmla="*/ 221 h 233"/>
                              <a:gd name="T42" fmla="*/ 297 w 321"/>
                              <a:gd name="T43" fmla="*/ 229 h 233"/>
                              <a:gd name="T44" fmla="*/ 305 w 321"/>
                              <a:gd name="T45" fmla="*/ 233 h 233"/>
                              <a:gd name="T46" fmla="*/ 312 w 321"/>
                              <a:gd name="T47" fmla="*/ 230 h 233"/>
                              <a:gd name="T48" fmla="*/ 317 w 321"/>
                              <a:gd name="T49" fmla="*/ 225 h 233"/>
                              <a:gd name="T50" fmla="*/ 321 w 321"/>
                              <a:gd name="T51" fmla="*/ 218 h 233"/>
                              <a:gd name="T52" fmla="*/ 321 w 321"/>
                              <a:gd name="T53" fmla="*/ 201 h 233"/>
                              <a:gd name="T54" fmla="*/ 320 w 321"/>
                              <a:gd name="T55" fmla="*/ 186 h 233"/>
                              <a:gd name="T56" fmla="*/ 0 60000 65536"/>
                              <a:gd name="T57" fmla="*/ 0 60000 65536"/>
                              <a:gd name="T58" fmla="*/ 0 60000 65536"/>
                              <a:gd name="T59" fmla="*/ 0 60000 65536"/>
                              <a:gd name="T60" fmla="*/ 0 60000 65536"/>
                              <a:gd name="T61" fmla="*/ 0 60000 65536"/>
                              <a:gd name="T62" fmla="*/ 0 60000 65536"/>
                              <a:gd name="T63" fmla="*/ 0 60000 65536"/>
                              <a:gd name="T64" fmla="*/ 0 60000 65536"/>
                              <a:gd name="T65" fmla="*/ 0 60000 65536"/>
                              <a:gd name="T66" fmla="*/ 0 60000 65536"/>
                              <a:gd name="T67" fmla="*/ 0 60000 65536"/>
                              <a:gd name="T68" fmla="*/ 0 60000 65536"/>
                              <a:gd name="T69" fmla="*/ 0 60000 65536"/>
                              <a:gd name="T70" fmla="*/ 0 60000 65536"/>
                              <a:gd name="T71" fmla="*/ 0 60000 65536"/>
                              <a:gd name="T72" fmla="*/ 0 60000 65536"/>
                              <a:gd name="T73" fmla="*/ 0 60000 65536"/>
                              <a:gd name="T74" fmla="*/ 0 60000 65536"/>
                              <a:gd name="T75" fmla="*/ 0 60000 65536"/>
                              <a:gd name="T76" fmla="*/ 0 60000 65536"/>
                              <a:gd name="T77" fmla="*/ 0 60000 65536"/>
                              <a:gd name="T78" fmla="*/ 0 60000 65536"/>
                              <a:gd name="T79" fmla="*/ 0 60000 65536"/>
                              <a:gd name="T80" fmla="*/ 0 60000 65536"/>
                              <a:gd name="T81" fmla="*/ 0 60000 65536"/>
                              <a:gd name="T82" fmla="*/ 0 60000 65536"/>
                              <a:gd name="T83" fmla="*/ 0 60000 65536"/>
                              <a:gd name="T84" fmla="*/ 0 w 321"/>
                              <a:gd name="T85" fmla="*/ 0 h 233"/>
                              <a:gd name="T86" fmla="*/ 321 w 321"/>
                              <a:gd name="T87" fmla="*/ 233 h 233"/>
                            </a:gdLst>
                            <a:ahLst/>
                            <a:cxnLst>
                              <a:cxn ang="T56">
                                <a:pos x="T0" y="T1"/>
                              </a:cxn>
                              <a:cxn ang="T57">
                                <a:pos x="T2" y="T3"/>
                              </a:cxn>
                              <a:cxn ang="T58">
                                <a:pos x="T4" y="T5"/>
                              </a:cxn>
                              <a:cxn ang="T59">
                                <a:pos x="T6" y="T7"/>
                              </a:cxn>
                              <a:cxn ang="T60">
                                <a:pos x="T8" y="T9"/>
                              </a:cxn>
                              <a:cxn ang="T61">
                                <a:pos x="T10" y="T11"/>
                              </a:cxn>
                              <a:cxn ang="T62">
                                <a:pos x="T12" y="T13"/>
                              </a:cxn>
                              <a:cxn ang="T63">
                                <a:pos x="T14" y="T15"/>
                              </a:cxn>
                              <a:cxn ang="T64">
                                <a:pos x="T16" y="T17"/>
                              </a:cxn>
                              <a:cxn ang="T65">
                                <a:pos x="T18" y="T19"/>
                              </a:cxn>
                              <a:cxn ang="T66">
                                <a:pos x="T20" y="T21"/>
                              </a:cxn>
                              <a:cxn ang="T67">
                                <a:pos x="T22" y="T23"/>
                              </a:cxn>
                              <a:cxn ang="T68">
                                <a:pos x="T24" y="T25"/>
                              </a:cxn>
                              <a:cxn ang="T69">
                                <a:pos x="T26" y="T27"/>
                              </a:cxn>
                              <a:cxn ang="T70">
                                <a:pos x="T28" y="T29"/>
                              </a:cxn>
                              <a:cxn ang="T71">
                                <a:pos x="T30" y="T31"/>
                              </a:cxn>
                              <a:cxn ang="T72">
                                <a:pos x="T32" y="T33"/>
                              </a:cxn>
                              <a:cxn ang="T73">
                                <a:pos x="T34" y="T35"/>
                              </a:cxn>
                              <a:cxn ang="T74">
                                <a:pos x="T36" y="T37"/>
                              </a:cxn>
                              <a:cxn ang="T75">
                                <a:pos x="T38" y="T39"/>
                              </a:cxn>
                              <a:cxn ang="T76">
                                <a:pos x="T40" y="T41"/>
                              </a:cxn>
                              <a:cxn ang="T77">
                                <a:pos x="T42" y="T43"/>
                              </a:cxn>
                              <a:cxn ang="T78">
                                <a:pos x="T44" y="T45"/>
                              </a:cxn>
                              <a:cxn ang="T79">
                                <a:pos x="T46" y="T47"/>
                              </a:cxn>
                              <a:cxn ang="T80">
                                <a:pos x="T48" y="T49"/>
                              </a:cxn>
                              <a:cxn ang="T81">
                                <a:pos x="T50" y="T51"/>
                              </a:cxn>
                              <a:cxn ang="T82">
                                <a:pos x="T52" y="T53"/>
                              </a:cxn>
                              <a:cxn ang="T83">
                                <a:pos x="T54" y="T55"/>
                              </a:cxn>
                            </a:cxnLst>
                            <a:rect l="T84" t="T85" r="T86" b="T87"/>
                            <a:pathLst>
                              <a:path w="321" h="233">
                                <a:moveTo>
                                  <a:pt x="0" y="0"/>
                                </a:moveTo>
                                <a:lnTo>
                                  <a:pt x="13" y="6"/>
                                </a:lnTo>
                                <a:lnTo>
                                  <a:pt x="26" y="11"/>
                                </a:lnTo>
                                <a:lnTo>
                                  <a:pt x="40" y="13"/>
                                </a:lnTo>
                                <a:lnTo>
                                  <a:pt x="52" y="13"/>
                                </a:lnTo>
                                <a:lnTo>
                                  <a:pt x="69" y="14"/>
                                </a:lnTo>
                                <a:lnTo>
                                  <a:pt x="79" y="18"/>
                                </a:lnTo>
                                <a:lnTo>
                                  <a:pt x="90" y="23"/>
                                </a:lnTo>
                                <a:lnTo>
                                  <a:pt x="101" y="31"/>
                                </a:lnTo>
                                <a:lnTo>
                                  <a:pt x="113" y="42"/>
                                </a:lnTo>
                                <a:lnTo>
                                  <a:pt x="129" y="57"/>
                                </a:lnTo>
                                <a:lnTo>
                                  <a:pt x="140" y="68"/>
                                </a:lnTo>
                                <a:lnTo>
                                  <a:pt x="157" y="89"/>
                                </a:lnTo>
                                <a:lnTo>
                                  <a:pt x="177" y="109"/>
                                </a:lnTo>
                                <a:lnTo>
                                  <a:pt x="192" y="128"/>
                                </a:lnTo>
                                <a:lnTo>
                                  <a:pt x="209" y="149"/>
                                </a:lnTo>
                                <a:lnTo>
                                  <a:pt x="227" y="171"/>
                                </a:lnTo>
                                <a:lnTo>
                                  <a:pt x="243" y="188"/>
                                </a:lnTo>
                                <a:lnTo>
                                  <a:pt x="259" y="204"/>
                                </a:lnTo>
                                <a:lnTo>
                                  <a:pt x="273" y="213"/>
                                </a:lnTo>
                                <a:lnTo>
                                  <a:pt x="286" y="221"/>
                                </a:lnTo>
                                <a:lnTo>
                                  <a:pt x="297" y="229"/>
                                </a:lnTo>
                                <a:lnTo>
                                  <a:pt x="305" y="233"/>
                                </a:lnTo>
                                <a:lnTo>
                                  <a:pt x="312" y="230"/>
                                </a:lnTo>
                                <a:lnTo>
                                  <a:pt x="317" y="225"/>
                                </a:lnTo>
                                <a:lnTo>
                                  <a:pt x="321" y="218"/>
                                </a:lnTo>
                                <a:lnTo>
                                  <a:pt x="321" y="201"/>
                                </a:lnTo>
                                <a:lnTo>
                                  <a:pt x="320" y="186"/>
                                </a:lnTo>
                              </a:path>
                            </a:pathLst>
                          </a:custGeom>
                          <a:noFill/>
                          <a:ln w="22225">
                            <a:solidFill>
                              <a:srgbClr val="8080FF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>
                              <a:defRPr/>
                            </a:pPr>
                            <a:endParaRPr lang="ru-RU" sz="2800">
                              <a:solidFill>
                                <a:srgbClr val="17375E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94" name="Freeform 10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797" y="2407"/>
                            <a:ext cx="183" cy="280"/>
                          </a:xfrm>
                          <a:custGeom>
                            <a:avLst/>
                            <a:gdLst>
                              <a:gd name="T0" fmla="*/ 0 w 181"/>
                              <a:gd name="T1" fmla="*/ 0 h 280"/>
                              <a:gd name="T2" fmla="*/ 7 w 181"/>
                              <a:gd name="T3" fmla="*/ 24 h 280"/>
                              <a:gd name="T4" fmla="*/ 13 w 181"/>
                              <a:gd name="T5" fmla="*/ 47 h 280"/>
                              <a:gd name="T6" fmla="*/ 20 w 181"/>
                              <a:gd name="T7" fmla="*/ 62 h 280"/>
                              <a:gd name="T8" fmla="*/ 30 w 181"/>
                              <a:gd name="T9" fmla="*/ 83 h 280"/>
                              <a:gd name="T10" fmla="*/ 43 w 181"/>
                              <a:gd name="T11" fmla="*/ 104 h 280"/>
                              <a:gd name="T12" fmla="*/ 55 w 181"/>
                              <a:gd name="T13" fmla="*/ 122 h 280"/>
                              <a:gd name="T14" fmla="*/ 66 w 181"/>
                              <a:gd name="T15" fmla="*/ 140 h 280"/>
                              <a:gd name="T16" fmla="*/ 79 w 181"/>
                              <a:gd name="T17" fmla="*/ 162 h 280"/>
                              <a:gd name="T18" fmla="*/ 88 w 181"/>
                              <a:gd name="T19" fmla="*/ 176 h 280"/>
                              <a:gd name="T20" fmla="*/ 97 w 181"/>
                              <a:gd name="T21" fmla="*/ 184 h 280"/>
                              <a:gd name="T22" fmla="*/ 109 w 181"/>
                              <a:gd name="T23" fmla="*/ 192 h 280"/>
                              <a:gd name="T24" fmla="*/ 117 w 181"/>
                              <a:gd name="T25" fmla="*/ 200 h 280"/>
                              <a:gd name="T26" fmla="*/ 126 w 181"/>
                              <a:gd name="T27" fmla="*/ 211 h 280"/>
                              <a:gd name="T28" fmla="*/ 136 w 181"/>
                              <a:gd name="T29" fmla="*/ 221 h 280"/>
                              <a:gd name="T30" fmla="*/ 148 w 181"/>
                              <a:gd name="T31" fmla="*/ 232 h 280"/>
                              <a:gd name="T32" fmla="*/ 158 w 181"/>
                              <a:gd name="T33" fmla="*/ 239 h 280"/>
                              <a:gd name="T34" fmla="*/ 170 w 181"/>
                              <a:gd name="T35" fmla="*/ 249 h 280"/>
                              <a:gd name="T36" fmla="*/ 177 w 181"/>
                              <a:gd name="T37" fmla="*/ 257 h 280"/>
                              <a:gd name="T38" fmla="*/ 181 w 181"/>
                              <a:gd name="T39" fmla="*/ 264 h 280"/>
                              <a:gd name="T40" fmla="*/ 179 w 181"/>
                              <a:gd name="T41" fmla="*/ 274 h 280"/>
                              <a:gd name="T42" fmla="*/ 175 w 181"/>
                              <a:gd name="T43" fmla="*/ 276 h 280"/>
                              <a:gd name="T44" fmla="*/ 164 w 181"/>
                              <a:gd name="T45" fmla="*/ 279 h 280"/>
                              <a:gd name="T46" fmla="*/ 153 w 181"/>
                              <a:gd name="T47" fmla="*/ 280 h 280"/>
                              <a:gd name="T48" fmla="*/ 140 w 181"/>
                              <a:gd name="T49" fmla="*/ 280 h 280"/>
                              <a:gd name="T50" fmla="*/ 0 60000 65536"/>
                              <a:gd name="T51" fmla="*/ 0 60000 65536"/>
                              <a:gd name="T52" fmla="*/ 0 60000 65536"/>
                              <a:gd name="T53" fmla="*/ 0 60000 65536"/>
                              <a:gd name="T54" fmla="*/ 0 60000 65536"/>
                              <a:gd name="T55" fmla="*/ 0 60000 65536"/>
                              <a:gd name="T56" fmla="*/ 0 60000 65536"/>
                              <a:gd name="T57" fmla="*/ 0 60000 65536"/>
                              <a:gd name="T58" fmla="*/ 0 60000 65536"/>
                              <a:gd name="T59" fmla="*/ 0 60000 65536"/>
                              <a:gd name="T60" fmla="*/ 0 60000 65536"/>
                              <a:gd name="T61" fmla="*/ 0 60000 65536"/>
                              <a:gd name="T62" fmla="*/ 0 60000 65536"/>
                              <a:gd name="T63" fmla="*/ 0 60000 65536"/>
                              <a:gd name="T64" fmla="*/ 0 60000 65536"/>
                              <a:gd name="T65" fmla="*/ 0 60000 65536"/>
                              <a:gd name="T66" fmla="*/ 0 60000 65536"/>
                              <a:gd name="T67" fmla="*/ 0 60000 65536"/>
                              <a:gd name="T68" fmla="*/ 0 60000 65536"/>
                              <a:gd name="T69" fmla="*/ 0 60000 65536"/>
                              <a:gd name="T70" fmla="*/ 0 60000 65536"/>
                              <a:gd name="T71" fmla="*/ 0 60000 65536"/>
                              <a:gd name="T72" fmla="*/ 0 60000 65536"/>
                              <a:gd name="T73" fmla="*/ 0 60000 65536"/>
                              <a:gd name="T74" fmla="*/ 0 60000 65536"/>
                              <a:gd name="T75" fmla="*/ 0 w 181"/>
                              <a:gd name="T76" fmla="*/ 0 h 280"/>
                              <a:gd name="T77" fmla="*/ 181 w 181"/>
                              <a:gd name="T78" fmla="*/ 280 h 280"/>
                            </a:gdLst>
                            <a:ahLst/>
                            <a:cxnLst>
                              <a:cxn ang="T50">
                                <a:pos x="T0" y="T1"/>
                              </a:cxn>
                              <a:cxn ang="T51">
                                <a:pos x="T2" y="T3"/>
                              </a:cxn>
                              <a:cxn ang="T52">
                                <a:pos x="T4" y="T5"/>
                              </a:cxn>
                              <a:cxn ang="T53">
                                <a:pos x="T6" y="T7"/>
                              </a:cxn>
                              <a:cxn ang="T54">
                                <a:pos x="T8" y="T9"/>
                              </a:cxn>
                              <a:cxn ang="T55">
                                <a:pos x="T10" y="T11"/>
                              </a:cxn>
                              <a:cxn ang="T56">
                                <a:pos x="T12" y="T13"/>
                              </a:cxn>
                              <a:cxn ang="T57">
                                <a:pos x="T14" y="T15"/>
                              </a:cxn>
                              <a:cxn ang="T58">
                                <a:pos x="T16" y="T17"/>
                              </a:cxn>
                              <a:cxn ang="T59">
                                <a:pos x="T18" y="T19"/>
                              </a:cxn>
                              <a:cxn ang="T60">
                                <a:pos x="T20" y="T21"/>
                              </a:cxn>
                              <a:cxn ang="T61">
                                <a:pos x="T22" y="T23"/>
                              </a:cxn>
                              <a:cxn ang="T62">
                                <a:pos x="T24" y="T25"/>
                              </a:cxn>
                              <a:cxn ang="T63">
                                <a:pos x="T26" y="T27"/>
                              </a:cxn>
                              <a:cxn ang="T64">
                                <a:pos x="T28" y="T29"/>
                              </a:cxn>
                              <a:cxn ang="T65">
                                <a:pos x="T30" y="T31"/>
                              </a:cxn>
                              <a:cxn ang="T66">
                                <a:pos x="T32" y="T33"/>
                              </a:cxn>
                              <a:cxn ang="T67">
                                <a:pos x="T34" y="T35"/>
                              </a:cxn>
                              <a:cxn ang="T68">
                                <a:pos x="T36" y="T37"/>
                              </a:cxn>
                              <a:cxn ang="T69">
                                <a:pos x="T38" y="T39"/>
                              </a:cxn>
                              <a:cxn ang="T70">
                                <a:pos x="T40" y="T41"/>
                              </a:cxn>
                              <a:cxn ang="T71">
                                <a:pos x="T42" y="T43"/>
                              </a:cxn>
                              <a:cxn ang="T72">
                                <a:pos x="T44" y="T45"/>
                              </a:cxn>
                              <a:cxn ang="T73">
                                <a:pos x="T46" y="T47"/>
                              </a:cxn>
                              <a:cxn ang="T74">
                                <a:pos x="T48" y="T49"/>
                              </a:cxn>
                            </a:cxnLst>
                            <a:rect l="T75" t="T76" r="T77" b="T78"/>
                            <a:pathLst>
                              <a:path w="181" h="280">
                                <a:moveTo>
                                  <a:pt x="0" y="0"/>
                                </a:moveTo>
                                <a:lnTo>
                                  <a:pt x="7" y="24"/>
                                </a:lnTo>
                                <a:lnTo>
                                  <a:pt x="13" y="47"/>
                                </a:lnTo>
                                <a:lnTo>
                                  <a:pt x="20" y="62"/>
                                </a:lnTo>
                                <a:lnTo>
                                  <a:pt x="30" y="83"/>
                                </a:lnTo>
                                <a:lnTo>
                                  <a:pt x="43" y="104"/>
                                </a:lnTo>
                                <a:lnTo>
                                  <a:pt x="55" y="122"/>
                                </a:lnTo>
                                <a:lnTo>
                                  <a:pt x="66" y="140"/>
                                </a:lnTo>
                                <a:lnTo>
                                  <a:pt x="79" y="162"/>
                                </a:lnTo>
                                <a:lnTo>
                                  <a:pt x="88" y="176"/>
                                </a:lnTo>
                                <a:lnTo>
                                  <a:pt x="97" y="184"/>
                                </a:lnTo>
                                <a:lnTo>
                                  <a:pt x="109" y="192"/>
                                </a:lnTo>
                                <a:lnTo>
                                  <a:pt x="117" y="200"/>
                                </a:lnTo>
                                <a:lnTo>
                                  <a:pt x="126" y="211"/>
                                </a:lnTo>
                                <a:lnTo>
                                  <a:pt x="136" y="221"/>
                                </a:lnTo>
                                <a:lnTo>
                                  <a:pt x="148" y="232"/>
                                </a:lnTo>
                                <a:lnTo>
                                  <a:pt x="158" y="239"/>
                                </a:lnTo>
                                <a:lnTo>
                                  <a:pt x="170" y="249"/>
                                </a:lnTo>
                                <a:lnTo>
                                  <a:pt x="177" y="257"/>
                                </a:lnTo>
                                <a:lnTo>
                                  <a:pt x="181" y="264"/>
                                </a:lnTo>
                                <a:lnTo>
                                  <a:pt x="179" y="274"/>
                                </a:lnTo>
                                <a:lnTo>
                                  <a:pt x="175" y="276"/>
                                </a:lnTo>
                                <a:lnTo>
                                  <a:pt x="164" y="279"/>
                                </a:lnTo>
                                <a:lnTo>
                                  <a:pt x="153" y="280"/>
                                </a:lnTo>
                                <a:lnTo>
                                  <a:pt x="140" y="280"/>
                                </a:lnTo>
                              </a:path>
                            </a:pathLst>
                          </a:custGeom>
                          <a:noFill/>
                          <a:ln w="22225">
                            <a:solidFill>
                              <a:srgbClr val="8080FF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>
                              <a:defRPr/>
                            </a:pPr>
                            <a:endParaRPr lang="ru-RU" sz="2800">
                              <a:solidFill>
                                <a:srgbClr val="17375E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90" name="Group 10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724" y="2375"/>
                          <a:ext cx="29" cy="33"/>
                          <a:chOff x="3724" y="2375"/>
                          <a:chExt cx="29" cy="33"/>
                        </a:xfrm>
                      </p:grpSpPr>
                      <p:sp>
                        <p:nvSpPr>
                          <p:cNvPr id="91" name="Oval 10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724" y="2375"/>
                            <a:ext cx="29" cy="33"/>
                          </a:xfrm>
                          <a:prstGeom prst="ellipse">
                            <a:avLst/>
                          </a:prstGeom>
                          <a:solidFill>
                            <a:srgbClr val="8080F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=""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ru-RU" sz="1800">
                              <a:solidFill>
                                <a:srgbClr val="17375E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92" name="Oval 11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730" y="2381"/>
                            <a:ext cx="16" cy="20"/>
                          </a:xfrm>
                          <a:prstGeom prst="ellipse">
                            <a:avLst/>
                          </a:prstGeom>
                          <a:solidFill>
                            <a:srgbClr val="40004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=""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ru-RU" sz="1800">
                              <a:solidFill>
                                <a:srgbClr val="17375E"/>
                              </a:solidFill>
                            </a:endParaRPr>
                          </a:p>
                        </p:txBody>
                      </p:sp>
                    </p:grpSp>
                  </p:grpSp>
                </p:grpSp>
              </p:grpSp>
            </p:grpSp>
            <p:grpSp>
              <p:nvGrpSpPr>
                <p:cNvPr id="48" name="Group 111"/>
                <p:cNvGrpSpPr>
                  <a:grpSpLocks/>
                </p:cNvGrpSpPr>
                <p:nvPr/>
              </p:nvGrpSpPr>
              <p:grpSpPr bwMode="auto">
                <a:xfrm>
                  <a:off x="3471" y="1832"/>
                  <a:ext cx="501" cy="424"/>
                  <a:chOff x="3471" y="1832"/>
                  <a:chExt cx="501" cy="424"/>
                </a:xfrm>
              </p:grpSpPr>
              <p:grpSp>
                <p:nvGrpSpPr>
                  <p:cNvPr id="49" name="Group 112"/>
                  <p:cNvGrpSpPr>
                    <a:grpSpLocks/>
                  </p:cNvGrpSpPr>
                  <p:nvPr/>
                </p:nvGrpSpPr>
                <p:grpSpPr bwMode="auto">
                  <a:xfrm>
                    <a:off x="3471" y="1832"/>
                    <a:ext cx="381" cy="376"/>
                    <a:chOff x="3471" y="1832"/>
                    <a:chExt cx="381" cy="376"/>
                  </a:xfrm>
                </p:grpSpPr>
                <p:grpSp>
                  <p:nvGrpSpPr>
                    <p:cNvPr id="61" name="Group 11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471" y="1905"/>
                      <a:ext cx="381" cy="109"/>
                      <a:chOff x="3471" y="1905"/>
                      <a:chExt cx="381" cy="109"/>
                    </a:xfrm>
                  </p:grpSpPr>
                  <p:grpSp>
                    <p:nvGrpSpPr>
                      <p:cNvPr id="73" name="Group 11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478" y="1905"/>
                        <a:ext cx="374" cy="109"/>
                        <a:chOff x="3478" y="1905"/>
                        <a:chExt cx="374" cy="109"/>
                      </a:xfrm>
                    </p:grpSpPr>
                    <p:sp>
                      <p:nvSpPr>
                        <p:cNvPr id="77" name="Freeform 11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490" y="1905"/>
                          <a:ext cx="359" cy="110"/>
                        </a:xfrm>
                        <a:custGeom>
                          <a:avLst/>
                          <a:gdLst>
                            <a:gd name="T0" fmla="*/ 371 w 371"/>
                            <a:gd name="T1" fmla="*/ 43 h 108"/>
                            <a:gd name="T2" fmla="*/ 354 w 371"/>
                            <a:gd name="T3" fmla="*/ 41 h 108"/>
                            <a:gd name="T4" fmla="*/ 333 w 371"/>
                            <a:gd name="T5" fmla="*/ 38 h 108"/>
                            <a:gd name="T6" fmla="*/ 310 w 371"/>
                            <a:gd name="T7" fmla="*/ 34 h 108"/>
                            <a:gd name="T8" fmla="*/ 284 w 371"/>
                            <a:gd name="T9" fmla="*/ 28 h 108"/>
                            <a:gd name="T10" fmla="*/ 259 w 371"/>
                            <a:gd name="T11" fmla="*/ 22 h 108"/>
                            <a:gd name="T12" fmla="*/ 237 w 371"/>
                            <a:gd name="T13" fmla="*/ 17 h 108"/>
                            <a:gd name="T14" fmla="*/ 217 w 371"/>
                            <a:gd name="T15" fmla="*/ 13 h 108"/>
                            <a:gd name="T16" fmla="*/ 196 w 371"/>
                            <a:gd name="T17" fmla="*/ 10 h 108"/>
                            <a:gd name="T18" fmla="*/ 171 w 371"/>
                            <a:gd name="T19" fmla="*/ 6 h 108"/>
                            <a:gd name="T20" fmla="*/ 153 w 371"/>
                            <a:gd name="T21" fmla="*/ 2 h 108"/>
                            <a:gd name="T22" fmla="*/ 133 w 371"/>
                            <a:gd name="T23" fmla="*/ 0 h 108"/>
                            <a:gd name="T24" fmla="*/ 117 w 371"/>
                            <a:gd name="T25" fmla="*/ 1 h 108"/>
                            <a:gd name="T26" fmla="*/ 100 w 371"/>
                            <a:gd name="T27" fmla="*/ 4 h 108"/>
                            <a:gd name="T28" fmla="*/ 78 w 371"/>
                            <a:gd name="T29" fmla="*/ 7 h 108"/>
                            <a:gd name="T30" fmla="*/ 59 w 371"/>
                            <a:gd name="T31" fmla="*/ 12 h 108"/>
                            <a:gd name="T32" fmla="*/ 48 w 371"/>
                            <a:gd name="T33" fmla="*/ 17 h 108"/>
                            <a:gd name="T34" fmla="*/ 36 w 371"/>
                            <a:gd name="T35" fmla="*/ 24 h 108"/>
                            <a:gd name="T36" fmla="*/ 22 w 371"/>
                            <a:gd name="T37" fmla="*/ 30 h 108"/>
                            <a:gd name="T38" fmla="*/ 10 w 371"/>
                            <a:gd name="T39" fmla="*/ 38 h 108"/>
                            <a:gd name="T40" fmla="*/ 0 w 371"/>
                            <a:gd name="T41" fmla="*/ 46 h 108"/>
                            <a:gd name="T42" fmla="*/ 24 w 371"/>
                            <a:gd name="T43" fmla="*/ 108 h 108"/>
                            <a:gd name="T44" fmla="*/ 39 w 371"/>
                            <a:gd name="T45" fmla="*/ 102 h 108"/>
                            <a:gd name="T46" fmla="*/ 50 w 371"/>
                            <a:gd name="T47" fmla="*/ 97 h 108"/>
                            <a:gd name="T48" fmla="*/ 63 w 371"/>
                            <a:gd name="T49" fmla="*/ 93 h 108"/>
                            <a:gd name="T50" fmla="*/ 75 w 371"/>
                            <a:gd name="T51" fmla="*/ 89 h 108"/>
                            <a:gd name="T52" fmla="*/ 91 w 371"/>
                            <a:gd name="T53" fmla="*/ 84 h 108"/>
                            <a:gd name="T54" fmla="*/ 102 w 371"/>
                            <a:gd name="T55" fmla="*/ 81 h 108"/>
                            <a:gd name="T56" fmla="*/ 122 w 371"/>
                            <a:gd name="T57" fmla="*/ 79 h 108"/>
                            <a:gd name="T58" fmla="*/ 146 w 371"/>
                            <a:gd name="T59" fmla="*/ 78 h 108"/>
                            <a:gd name="T60" fmla="*/ 168 w 371"/>
                            <a:gd name="T61" fmla="*/ 79 h 108"/>
                            <a:gd name="T62" fmla="*/ 192 w 371"/>
                            <a:gd name="T63" fmla="*/ 79 h 108"/>
                            <a:gd name="T64" fmla="*/ 210 w 371"/>
                            <a:gd name="T65" fmla="*/ 81 h 108"/>
                            <a:gd name="T66" fmla="*/ 229 w 371"/>
                            <a:gd name="T67" fmla="*/ 84 h 108"/>
                            <a:gd name="T68" fmla="*/ 371 w 371"/>
                            <a:gd name="T69" fmla="*/ 43 h 108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w 371"/>
                            <a:gd name="T106" fmla="*/ 0 h 108"/>
                            <a:gd name="T107" fmla="*/ 371 w 371"/>
                            <a:gd name="T108" fmla="*/ 108 h 108"/>
                          </a:gdLst>
                          <a:ahLst/>
                          <a:cxnLst>
                            <a:cxn ang="T70">
                              <a:pos x="T0" y="T1"/>
                            </a:cxn>
                            <a:cxn ang="T71">
                              <a:pos x="T2" y="T3"/>
                            </a:cxn>
                            <a:cxn ang="T72">
                              <a:pos x="T4" y="T5"/>
                            </a:cxn>
                            <a:cxn ang="T73">
                              <a:pos x="T6" y="T7"/>
                            </a:cxn>
                            <a:cxn ang="T74">
                              <a:pos x="T8" y="T9"/>
                            </a:cxn>
                            <a:cxn ang="T75">
                              <a:pos x="T10" y="T11"/>
                            </a:cxn>
                            <a:cxn ang="T76">
                              <a:pos x="T12" y="T13"/>
                            </a:cxn>
                            <a:cxn ang="T77">
                              <a:pos x="T14" y="T15"/>
                            </a:cxn>
                            <a:cxn ang="T78">
                              <a:pos x="T16" y="T17"/>
                            </a:cxn>
                            <a:cxn ang="T79">
                              <a:pos x="T18" y="T19"/>
                            </a:cxn>
                            <a:cxn ang="T80">
                              <a:pos x="T20" y="T21"/>
                            </a:cxn>
                            <a:cxn ang="T81">
                              <a:pos x="T22" y="T23"/>
                            </a:cxn>
                            <a:cxn ang="T82">
                              <a:pos x="T24" y="T25"/>
                            </a:cxn>
                            <a:cxn ang="T83">
                              <a:pos x="T26" y="T27"/>
                            </a:cxn>
                            <a:cxn ang="T84">
                              <a:pos x="T28" y="T29"/>
                            </a:cxn>
                            <a:cxn ang="T85">
                              <a:pos x="T30" y="T31"/>
                            </a:cxn>
                            <a:cxn ang="T86">
                              <a:pos x="T32" y="T33"/>
                            </a:cxn>
                            <a:cxn ang="T87">
                              <a:pos x="T34" y="T35"/>
                            </a:cxn>
                            <a:cxn ang="T88">
                              <a:pos x="T36" y="T37"/>
                            </a:cxn>
                            <a:cxn ang="T89">
                              <a:pos x="T38" y="T39"/>
                            </a:cxn>
                            <a:cxn ang="T90">
                              <a:pos x="T40" y="T41"/>
                            </a:cxn>
                            <a:cxn ang="T91">
                              <a:pos x="T42" y="T43"/>
                            </a:cxn>
                            <a:cxn ang="T92">
                              <a:pos x="T44" y="T45"/>
                            </a:cxn>
                            <a:cxn ang="T93">
                              <a:pos x="T46" y="T47"/>
                            </a:cxn>
                            <a:cxn ang="T94">
                              <a:pos x="T48" y="T49"/>
                            </a:cxn>
                            <a:cxn ang="T95">
                              <a:pos x="T50" y="T51"/>
                            </a:cxn>
                            <a:cxn ang="T96">
                              <a:pos x="T52" y="T53"/>
                            </a:cxn>
                            <a:cxn ang="T97">
                              <a:pos x="T54" y="T55"/>
                            </a:cxn>
                            <a:cxn ang="T98">
                              <a:pos x="T56" y="T57"/>
                            </a:cxn>
                            <a:cxn ang="T99">
                              <a:pos x="T58" y="T59"/>
                            </a:cxn>
                            <a:cxn ang="T100">
                              <a:pos x="T60" y="T61"/>
                            </a:cxn>
                            <a:cxn ang="T101">
                              <a:pos x="T62" y="T63"/>
                            </a:cxn>
                            <a:cxn ang="T102">
                              <a:pos x="T64" y="T65"/>
                            </a:cxn>
                            <a:cxn ang="T103">
                              <a:pos x="T66" y="T67"/>
                            </a:cxn>
                            <a:cxn ang="T104">
                              <a:pos x="T68" y="T69"/>
                            </a:cxn>
                          </a:cxnLst>
                          <a:rect l="T105" t="T106" r="T107" b="T108"/>
                          <a:pathLst>
                            <a:path w="371" h="108">
                              <a:moveTo>
                                <a:pt x="371" y="43"/>
                              </a:moveTo>
                              <a:lnTo>
                                <a:pt x="354" y="41"/>
                              </a:lnTo>
                              <a:lnTo>
                                <a:pt x="333" y="38"/>
                              </a:lnTo>
                              <a:lnTo>
                                <a:pt x="310" y="34"/>
                              </a:lnTo>
                              <a:lnTo>
                                <a:pt x="284" y="28"/>
                              </a:lnTo>
                              <a:lnTo>
                                <a:pt x="259" y="22"/>
                              </a:lnTo>
                              <a:lnTo>
                                <a:pt x="237" y="17"/>
                              </a:lnTo>
                              <a:lnTo>
                                <a:pt x="217" y="13"/>
                              </a:lnTo>
                              <a:lnTo>
                                <a:pt x="196" y="10"/>
                              </a:lnTo>
                              <a:lnTo>
                                <a:pt x="171" y="6"/>
                              </a:lnTo>
                              <a:lnTo>
                                <a:pt x="153" y="2"/>
                              </a:lnTo>
                              <a:lnTo>
                                <a:pt x="133" y="0"/>
                              </a:lnTo>
                              <a:lnTo>
                                <a:pt x="117" y="1"/>
                              </a:lnTo>
                              <a:lnTo>
                                <a:pt x="100" y="4"/>
                              </a:lnTo>
                              <a:lnTo>
                                <a:pt x="78" y="7"/>
                              </a:lnTo>
                              <a:lnTo>
                                <a:pt x="59" y="12"/>
                              </a:lnTo>
                              <a:lnTo>
                                <a:pt x="48" y="17"/>
                              </a:lnTo>
                              <a:lnTo>
                                <a:pt x="36" y="24"/>
                              </a:lnTo>
                              <a:lnTo>
                                <a:pt x="22" y="30"/>
                              </a:lnTo>
                              <a:lnTo>
                                <a:pt x="10" y="38"/>
                              </a:lnTo>
                              <a:lnTo>
                                <a:pt x="0" y="46"/>
                              </a:lnTo>
                              <a:lnTo>
                                <a:pt x="24" y="108"/>
                              </a:lnTo>
                              <a:lnTo>
                                <a:pt x="39" y="102"/>
                              </a:lnTo>
                              <a:lnTo>
                                <a:pt x="50" y="97"/>
                              </a:lnTo>
                              <a:lnTo>
                                <a:pt x="63" y="93"/>
                              </a:lnTo>
                              <a:lnTo>
                                <a:pt x="75" y="89"/>
                              </a:lnTo>
                              <a:lnTo>
                                <a:pt x="91" y="84"/>
                              </a:lnTo>
                              <a:lnTo>
                                <a:pt x="102" y="81"/>
                              </a:lnTo>
                              <a:lnTo>
                                <a:pt x="122" y="79"/>
                              </a:lnTo>
                              <a:lnTo>
                                <a:pt x="146" y="78"/>
                              </a:lnTo>
                              <a:lnTo>
                                <a:pt x="168" y="79"/>
                              </a:lnTo>
                              <a:lnTo>
                                <a:pt x="192" y="79"/>
                              </a:lnTo>
                              <a:lnTo>
                                <a:pt x="210" y="81"/>
                              </a:lnTo>
                              <a:lnTo>
                                <a:pt x="229" y="84"/>
                              </a:lnTo>
                              <a:lnTo>
                                <a:pt x="371" y="4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60006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 sz="2800">
                            <a:solidFill>
                              <a:srgbClr val="17375E"/>
                            </a:solidFill>
                            <a:latin typeface="Times New Roman" pitchFamily="18" charset="0"/>
                            <a:ea typeface="+mn-ea"/>
                            <a:cs typeface="+mn-cs"/>
                          </a:endParaRPr>
                        </a:p>
                      </p:txBody>
                    </p:sp>
                    <p:grpSp>
                      <p:nvGrpSpPr>
                        <p:cNvPr id="78" name="Group 11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502" y="1921"/>
                          <a:ext cx="350" cy="93"/>
                          <a:chOff x="3502" y="1921"/>
                          <a:chExt cx="350" cy="93"/>
                        </a:xfrm>
                      </p:grpSpPr>
                      <p:grpSp>
                        <p:nvGrpSpPr>
                          <p:cNvPr id="79" name="Group 117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502" y="1949"/>
                            <a:ext cx="350" cy="65"/>
                            <a:chOff x="3502" y="1949"/>
                            <a:chExt cx="350" cy="65"/>
                          </a:xfrm>
                        </p:grpSpPr>
                        <p:sp>
                          <p:nvSpPr>
                            <p:cNvPr id="81" name="Freeform 118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514" y="1951"/>
                              <a:ext cx="337" cy="59"/>
                            </a:xfrm>
                            <a:custGeom>
                              <a:avLst/>
                              <a:gdLst>
                                <a:gd name="T0" fmla="*/ 350 w 350"/>
                                <a:gd name="T1" fmla="*/ 0 h 55"/>
                                <a:gd name="T2" fmla="*/ 218 w 350"/>
                                <a:gd name="T3" fmla="*/ 19 h 55"/>
                                <a:gd name="T4" fmla="*/ 195 w 350"/>
                                <a:gd name="T5" fmla="*/ 15 h 55"/>
                                <a:gd name="T6" fmla="*/ 176 w 350"/>
                                <a:gd name="T7" fmla="*/ 14 h 55"/>
                                <a:gd name="T8" fmla="*/ 156 w 350"/>
                                <a:gd name="T9" fmla="*/ 13 h 55"/>
                                <a:gd name="T10" fmla="*/ 137 w 350"/>
                                <a:gd name="T11" fmla="*/ 12 h 55"/>
                                <a:gd name="T12" fmla="*/ 118 w 350"/>
                                <a:gd name="T13" fmla="*/ 13 h 55"/>
                                <a:gd name="T14" fmla="*/ 103 w 350"/>
                                <a:gd name="T15" fmla="*/ 14 h 55"/>
                                <a:gd name="T16" fmla="*/ 89 w 350"/>
                                <a:gd name="T17" fmla="*/ 14 h 55"/>
                                <a:gd name="T18" fmla="*/ 70 w 350"/>
                                <a:gd name="T19" fmla="*/ 17 h 55"/>
                                <a:gd name="T20" fmla="*/ 56 w 350"/>
                                <a:gd name="T21" fmla="*/ 20 h 55"/>
                                <a:gd name="T22" fmla="*/ 42 w 350"/>
                                <a:gd name="T23" fmla="*/ 25 h 55"/>
                                <a:gd name="T24" fmla="*/ 29 w 350"/>
                                <a:gd name="T25" fmla="*/ 30 h 55"/>
                                <a:gd name="T26" fmla="*/ 19 w 350"/>
                                <a:gd name="T27" fmla="*/ 35 h 55"/>
                                <a:gd name="T28" fmla="*/ 8 w 350"/>
                                <a:gd name="T29" fmla="*/ 41 h 55"/>
                                <a:gd name="T30" fmla="*/ 0 w 350"/>
                                <a:gd name="T31" fmla="*/ 48 h 55"/>
                                <a:gd name="T32" fmla="*/ 2 w 350"/>
                                <a:gd name="T33" fmla="*/ 55 h 55"/>
                                <a:gd name="T34" fmla="*/ 16 w 350"/>
                                <a:gd name="T35" fmla="*/ 49 h 55"/>
                                <a:gd name="T36" fmla="*/ 28 w 350"/>
                                <a:gd name="T37" fmla="*/ 43 h 55"/>
                                <a:gd name="T38" fmla="*/ 41 w 350"/>
                                <a:gd name="T39" fmla="*/ 39 h 55"/>
                                <a:gd name="T40" fmla="*/ 52 w 350"/>
                                <a:gd name="T41" fmla="*/ 35 h 55"/>
                                <a:gd name="T42" fmla="*/ 68 w 350"/>
                                <a:gd name="T43" fmla="*/ 30 h 55"/>
                                <a:gd name="T44" fmla="*/ 81 w 350"/>
                                <a:gd name="T45" fmla="*/ 27 h 55"/>
                                <a:gd name="T46" fmla="*/ 99 w 350"/>
                                <a:gd name="T47" fmla="*/ 25 h 55"/>
                                <a:gd name="T48" fmla="*/ 124 w 350"/>
                                <a:gd name="T49" fmla="*/ 25 h 55"/>
                                <a:gd name="T50" fmla="*/ 146 w 350"/>
                                <a:gd name="T51" fmla="*/ 26 h 55"/>
                                <a:gd name="T52" fmla="*/ 170 w 350"/>
                                <a:gd name="T53" fmla="*/ 26 h 55"/>
                                <a:gd name="T54" fmla="*/ 187 w 350"/>
                                <a:gd name="T55" fmla="*/ 27 h 55"/>
                                <a:gd name="T56" fmla="*/ 207 w 350"/>
                                <a:gd name="T57" fmla="*/ 31 h 55"/>
                                <a:gd name="T58" fmla="*/ 350 w 350"/>
                                <a:gd name="T59" fmla="*/ 0 h 55"/>
                                <a:gd name="T60" fmla="*/ 0 60000 65536"/>
                                <a:gd name="T61" fmla="*/ 0 60000 65536"/>
                                <a:gd name="T62" fmla="*/ 0 60000 65536"/>
                                <a:gd name="T63" fmla="*/ 0 60000 65536"/>
                                <a:gd name="T64" fmla="*/ 0 60000 65536"/>
                                <a:gd name="T65" fmla="*/ 0 60000 65536"/>
                                <a:gd name="T66" fmla="*/ 0 60000 65536"/>
                                <a:gd name="T67" fmla="*/ 0 60000 65536"/>
                                <a:gd name="T68" fmla="*/ 0 60000 65536"/>
                                <a:gd name="T69" fmla="*/ 0 60000 65536"/>
                                <a:gd name="T70" fmla="*/ 0 60000 65536"/>
                                <a:gd name="T71" fmla="*/ 0 60000 65536"/>
                                <a:gd name="T72" fmla="*/ 0 60000 65536"/>
                                <a:gd name="T73" fmla="*/ 0 60000 65536"/>
                                <a:gd name="T74" fmla="*/ 0 60000 65536"/>
                                <a:gd name="T75" fmla="*/ 0 60000 65536"/>
                                <a:gd name="T76" fmla="*/ 0 60000 65536"/>
                                <a:gd name="T77" fmla="*/ 0 60000 65536"/>
                                <a:gd name="T78" fmla="*/ 0 60000 65536"/>
                                <a:gd name="T79" fmla="*/ 0 60000 65536"/>
                                <a:gd name="T80" fmla="*/ 0 60000 65536"/>
                                <a:gd name="T81" fmla="*/ 0 60000 65536"/>
                                <a:gd name="T82" fmla="*/ 0 60000 65536"/>
                                <a:gd name="T83" fmla="*/ 0 60000 65536"/>
                                <a:gd name="T84" fmla="*/ 0 60000 65536"/>
                                <a:gd name="T85" fmla="*/ 0 60000 65536"/>
                                <a:gd name="T86" fmla="*/ 0 60000 65536"/>
                                <a:gd name="T87" fmla="*/ 0 60000 65536"/>
                                <a:gd name="T88" fmla="*/ 0 60000 65536"/>
                                <a:gd name="T89" fmla="*/ 0 60000 65536"/>
                                <a:gd name="T90" fmla="*/ 0 w 350"/>
                                <a:gd name="T91" fmla="*/ 0 h 55"/>
                                <a:gd name="T92" fmla="*/ 350 w 350"/>
                                <a:gd name="T93" fmla="*/ 55 h 55"/>
                              </a:gdLst>
                              <a:ahLst/>
                              <a:cxnLst>
                                <a:cxn ang="T60">
                                  <a:pos x="T0" y="T1"/>
                                </a:cxn>
                                <a:cxn ang="T61">
                                  <a:pos x="T2" y="T3"/>
                                </a:cxn>
                                <a:cxn ang="T62">
                                  <a:pos x="T4" y="T5"/>
                                </a:cxn>
                                <a:cxn ang="T63">
                                  <a:pos x="T6" y="T7"/>
                                </a:cxn>
                                <a:cxn ang="T64">
                                  <a:pos x="T8" y="T9"/>
                                </a:cxn>
                                <a:cxn ang="T65">
                                  <a:pos x="T10" y="T11"/>
                                </a:cxn>
                                <a:cxn ang="T66">
                                  <a:pos x="T12" y="T13"/>
                                </a:cxn>
                                <a:cxn ang="T67">
                                  <a:pos x="T14" y="T15"/>
                                </a:cxn>
                                <a:cxn ang="T68">
                                  <a:pos x="T16" y="T17"/>
                                </a:cxn>
                                <a:cxn ang="T69">
                                  <a:pos x="T18" y="T19"/>
                                </a:cxn>
                                <a:cxn ang="T70">
                                  <a:pos x="T20" y="T21"/>
                                </a:cxn>
                                <a:cxn ang="T71">
                                  <a:pos x="T22" y="T23"/>
                                </a:cxn>
                                <a:cxn ang="T72">
                                  <a:pos x="T24" y="T25"/>
                                </a:cxn>
                                <a:cxn ang="T73">
                                  <a:pos x="T26" y="T27"/>
                                </a:cxn>
                                <a:cxn ang="T74">
                                  <a:pos x="T28" y="T29"/>
                                </a:cxn>
                                <a:cxn ang="T75">
                                  <a:pos x="T30" y="T31"/>
                                </a:cxn>
                                <a:cxn ang="T76">
                                  <a:pos x="T32" y="T33"/>
                                </a:cxn>
                                <a:cxn ang="T77">
                                  <a:pos x="T34" y="T35"/>
                                </a:cxn>
                                <a:cxn ang="T78">
                                  <a:pos x="T36" y="T37"/>
                                </a:cxn>
                                <a:cxn ang="T79">
                                  <a:pos x="T38" y="T39"/>
                                </a:cxn>
                                <a:cxn ang="T80">
                                  <a:pos x="T40" y="T41"/>
                                </a:cxn>
                                <a:cxn ang="T81">
                                  <a:pos x="T42" y="T43"/>
                                </a:cxn>
                                <a:cxn ang="T82">
                                  <a:pos x="T44" y="T45"/>
                                </a:cxn>
                                <a:cxn ang="T83">
                                  <a:pos x="T46" y="T47"/>
                                </a:cxn>
                                <a:cxn ang="T84">
                                  <a:pos x="T48" y="T49"/>
                                </a:cxn>
                                <a:cxn ang="T85">
                                  <a:pos x="T50" y="T51"/>
                                </a:cxn>
                                <a:cxn ang="T86">
                                  <a:pos x="T52" y="T53"/>
                                </a:cxn>
                                <a:cxn ang="T87">
                                  <a:pos x="T54" y="T55"/>
                                </a:cxn>
                                <a:cxn ang="T88">
                                  <a:pos x="T56" y="T57"/>
                                </a:cxn>
                                <a:cxn ang="T89">
                                  <a:pos x="T58" y="T59"/>
                                </a:cxn>
                              </a:cxnLst>
                              <a:rect l="T90" t="T91" r="T92" b="T93"/>
                              <a:pathLst>
                                <a:path w="350" h="55">
                                  <a:moveTo>
                                    <a:pt x="350" y="0"/>
                                  </a:moveTo>
                                  <a:lnTo>
                                    <a:pt x="218" y="19"/>
                                  </a:lnTo>
                                  <a:lnTo>
                                    <a:pt x="195" y="15"/>
                                  </a:lnTo>
                                  <a:lnTo>
                                    <a:pt x="176" y="14"/>
                                  </a:lnTo>
                                  <a:lnTo>
                                    <a:pt x="156" y="13"/>
                                  </a:lnTo>
                                  <a:lnTo>
                                    <a:pt x="137" y="12"/>
                                  </a:lnTo>
                                  <a:lnTo>
                                    <a:pt x="118" y="13"/>
                                  </a:lnTo>
                                  <a:lnTo>
                                    <a:pt x="103" y="14"/>
                                  </a:lnTo>
                                  <a:lnTo>
                                    <a:pt x="89" y="14"/>
                                  </a:lnTo>
                                  <a:lnTo>
                                    <a:pt x="70" y="17"/>
                                  </a:lnTo>
                                  <a:lnTo>
                                    <a:pt x="56" y="20"/>
                                  </a:lnTo>
                                  <a:lnTo>
                                    <a:pt x="42" y="25"/>
                                  </a:lnTo>
                                  <a:lnTo>
                                    <a:pt x="29" y="30"/>
                                  </a:lnTo>
                                  <a:lnTo>
                                    <a:pt x="19" y="35"/>
                                  </a:lnTo>
                                  <a:lnTo>
                                    <a:pt x="8" y="41"/>
                                  </a:lnTo>
                                  <a:lnTo>
                                    <a:pt x="0" y="48"/>
                                  </a:lnTo>
                                  <a:lnTo>
                                    <a:pt x="2" y="55"/>
                                  </a:lnTo>
                                  <a:lnTo>
                                    <a:pt x="16" y="49"/>
                                  </a:lnTo>
                                  <a:lnTo>
                                    <a:pt x="28" y="43"/>
                                  </a:lnTo>
                                  <a:lnTo>
                                    <a:pt x="41" y="39"/>
                                  </a:lnTo>
                                  <a:lnTo>
                                    <a:pt x="52" y="35"/>
                                  </a:lnTo>
                                  <a:lnTo>
                                    <a:pt x="68" y="30"/>
                                  </a:lnTo>
                                  <a:lnTo>
                                    <a:pt x="81" y="27"/>
                                  </a:lnTo>
                                  <a:lnTo>
                                    <a:pt x="99" y="25"/>
                                  </a:lnTo>
                                  <a:lnTo>
                                    <a:pt x="124" y="25"/>
                                  </a:lnTo>
                                  <a:lnTo>
                                    <a:pt x="146" y="26"/>
                                  </a:lnTo>
                                  <a:lnTo>
                                    <a:pt x="170" y="26"/>
                                  </a:lnTo>
                                  <a:lnTo>
                                    <a:pt x="187" y="27"/>
                                  </a:lnTo>
                                  <a:lnTo>
                                    <a:pt x="207" y="31"/>
                                  </a:lnTo>
                                  <a:lnTo>
                                    <a:pt x="350" y="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800080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>
                                <a:defRPr/>
                              </a:pPr>
                              <a:endParaRPr lang="ru-RU" sz="2800">
                                <a:solidFill>
                                  <a:srgbClr val="17375E"/>
                                </a:solidFill>
                                <a:latin typeface="Times New Roman" pitchFamily="18" charset="0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  <p:sp>
                          <p:nvSpPr>
                            <p:cNvPr id="82" name="Freeform 119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514" y="1949"/>
                              <a:ext cx="336" cy="65"/>
                            </a:xfrm>
                            <a:custGeom>
                              <a:avLst/>
                              <a:gdLst>
                                <a:gd name="T0" fmla="*/ 348 w 348"/>
                                <a:gd name="T1" fmla="*/ 0 h 65"/>
                                <a:gd name="T2" fmla="*/ 217 w 348"/>
                                <a:gd name="T3" fmla="*/ 29 h 65"/>
                                <a:gd name="T4" fmla="*/ 195 w 348"/>
                                <a:gd name="T5" fmla="*/ 26 h 65"/>
                                <a:gd name="T6" fmla="*/ 176 w 348"/>
                                <a:gd name="T7" fmla="*/ 25 h 65"/>
                                <a:gd name="T8" fmla="*/ 156 w 348"/>
                                <a:gd name="T9" fmla="*/ 23 h 65"/>
                                <a:gd name="T10" fmla="*/ 137 w 348"/>
                                <a:gd name="T11" fmla="*/ 22 h 65"/>
                                <a:gd name="T12" fmla="*/ 118 w 348"/>
                                <a:gd name="T13" fmla="*/ 23 h 65"/>
                                <a:gd name="T14" fmla="*/ 102 w 348"/>
                                <a:gd name="T15" fmla="*/ 25 h 65"/>
                                <a:gd name="T16" fmla="*/ 89 w 348"/>
                                <a:gd name="T17" fmla="*/ 25 h 65"/>
                                <a:gd name="T18" fmla="*/ 70 w 348"/>
                                <a:gd name="T19" fmla="*/ 27 h 65"/>
                                <a:gd name="T20" fmla="*/ 55 w 348"/>
                                <a:gd name="T21" fmla="*/ 32 h 65"/>
                                <a:gd name="T22" fmla="*/ 42 w 348"/>
                                <a:gd name="T23" fmla="*/ 35 h 65"/>
                                <a:gd name="T24" fmla="*/ 29 w 348"/>
                                <a:gd name="T25" fmla="*/ 41 h 65"/>
                                <a:gd name="T26" fmla="*/ 19 w 348"/>
                                <a:gd name="T27" fmla="*/ 45 h 65"/>
                                <a:gd name="T28" fmla="*/ 8 w 348"/>
                                <a:gd name="T29" fmla="*/ 51 h 65"/>
                                <a:gd name="T30" fmla="*/ 0 w 348"/>
                                <a:gd name="T31" fmla="*/ 58 h 65"/>
                                <a:gd name="T32" fmla="*/ 2 w 348"/>
                                <a:gd name="T33" fmla="*/ 65 h 65"/>
                                <a:gd name="T34" fmla="*/ 16 w 348"/>
                                <a:gd name="T35" fmla="*/ 59 h 65"/>
                                <a:gd name="T36" fmla="*/ 28 w 348"/>
                                <a:gd name="T37" fmla="*/ 53 h 65"/>
                                <a:gd name="T38" fmla="*/ 39 w 348"/>
                                <a:gd name="T39" fmla="*/ 50 h 65"/>
                                <a:gd name="T40" fmla="*/ 52 w 348"/>
                                <a:gd name="T41" fmla="*/ 46 h 65"/>
                                <a:gd name="T42" fmla="*/ 67 w 348"/>
                                <a:gd name="T43" fmla="*/ 41 h 65"/>
                                <a:gd name="T44" fmla="*/ 80 w 348"/>
                                <a:gd name="T45" fmla="*/ 38 h 65"/>
                                <a:gd name="T46" fmla="*/ 99 w 348"/>
                                <a:gd name="T47" fmla="*/ 35 h 65"/>
                                <a:gd name="T48" fmla="*/ 124 w 348"/>
                                <a:gd name="T49" fmla="*/ 35 h 65"/>
                                <a:gd name="T50" fmla="*/ 146 w 348"/>
                                <a:gd name="T51" fmla="*/ 37 h 65"/>
                                <a:gd name="T52" fmla="*/ 169 w 348"/>
                                <a:gd name="T53" fmla="*/ 37 h 65"/>
                                <a:gd name="T54" fmla="*/ 187 w 348"/>
                                <a:gd name="T55" fmla="*/ 38 h 65"/>
                                <a:gd name="T56" fmla="*/ 205 w 348"/>
                                <a:gd name="T57" fmla="*/ 41 h 65"/>
                                <a:gd name="T58" fmla="*/ 348 w 348"/>
                                <a:gd name="T59" fmla="*/ 0 h 65"/>
                                <a:gd name="T60" fmla="*/ 0 60000 65536"/>
                                <a:gd name="T61" fmla="*/ 0 60000 65536"/>
                                <a:gd name="T62" fmla="*/ 0 60000 65536"/>
                                <a:gd name="T63" fmla="*/ 0 60000 65536"/>
                                <a:gd name="T64" fmla="*/ 0 60000 65536"/>
                                <a:gd name="T65" fmla="*/ 0 60000 65536"/>
                                <a:gd name="T66" fmla="*/ 0 60000 65536"/>
                                <a:gd name="T67" fmla="*/ 0 60000 65536"/>
                                <a:gd name="T68" fmla="*/ 0 60000 65536"/>
                                <a:gd name="T69" fmla="*/ 0 60000 65536"/>
                                <a:gd name="T70" fmla="*/ 0 60000 65536"/>
                                <a:gd name="T71" fmla="*/ 0 60000 65536"/>
                                <a:gd name="T72" fmla="*/ 0 60000 65536"/>
                                <a:gd name="T73" fmla="*/ 0 60000 65536"/>
                                <a:gd name="T74" fmla="*/ 0 60000 65536"/>
                                <a:gd name="T75" fmla="*/ 0 60000 65536"/>
                                <a:gd name="T76" fmla="*/ 0 60000 65536"/>
                                <a:gd name="T77" fmla="*/ 0 60000 65536"/>
                                <a:gd name="T78" fmla="*/ 0 60000 65536"/>
                                <a:gd name="T79" fmla="*/ 0 60000 65536"/>
                                <a:gd name="T80" fmla="*/ 0 60000 65536"/>
                                <a:gd name="T81" fmla="*/ 0 60000 65536"/>
                                <a:gd name="T82" fmla="*/ 0 60000 65536"/>
                                <a:gd name="T83" fmla="*/ 0 60000 65536"/>
                                <a:gd name="T84" fmla="*/ 0 60000 65536"/>
                                <a:gd name="T85" fmla="*/ 0 60000 65536"/>
                                <a:gd name="T86" fmla="*/ 0 60000 65536"/>
                                <a:gd name="T87" fmla="*/ 0 60000 65536"/>
                                <a:gd name="T88" fmla="*/ 0 60000 65536"/>
                                <a:gd name="T89" fmla="*/ 0 60000 65536"/>
                                <a:gd name="T90" fmla="*/ 0 w 348"/>
                                <a:gd name="T91" fmla="*/ 0 h 65"/>
                                <a:gd name="T92" fmla="*/ 348 w 348"/>
                                <a:gd name="T93" fmla="*/ 65 h 65"/>
                              </a:gdLst>
                              <a:ahLst/>
                              <a:cxnLst>
                                <a:cxn ang="T60">
                                  <a:pos x="T0" y="T1"/>
                                </a:cxn>
                                <a:cxn ang="T61">
                                  <a:pos x="T2" y="T3"/>
                                </a:cxn>
                                <a:cxn ang="T62">
                                  <a:pos x="T4" y="T5"/>
                                </a:cxn>
                                <a:cxn ang="T63">
                                  <a:pos x="T6" y="T7"/>
                                </a:cxn>
                                <a:cxn ang="T64">
                                  <a:pos x="T8" y="T9"/>
                                </a:cxn>
                                <a:cxn ang="T65">
                                  <a:pos x="T10" y="T11"/>
                                </a:cxn>
                                <a:cxn ang="T66">
                                  <a:pos x="T12" y="T13"/>
                                </a:cxn>
                                <a:cxn ang="T67">
                                  <a:pos x="T14" y="T15"/>
                                </a:cxn>
                                <a:cxn ang="T68">
                                  <a:pos x="T16" y="T17"/>
                                </a:cxn>
                                <a:cxn ang="T69">
                                  <a:pos x="T18" y="T19"/>
                                </a:cxn>
                                <a:cxn ang="T70">
                                  <a:pos x="T20" y="T21"/>
                                </a:cxn>
                                <a:cxn ang="T71">
                                  <a:pos x="T22" y="T23"/>
                                </a:cxn>
                                <a:cxn ang="T72">
                                  <a:pos x="T24" y="T25"/>
                                </a:cxn>
                                <a:cxn ang="T73">
                                  <a:pos x="T26" y="T27"/>
                                </a:cxn>
                                <a:cxn ang="T74">
                                  <a:pos x="T28" y="T29"/>
                                </a:cxn>
                                <a:cxn ang="T75">
                                  <a:pos x="T30" y="T31"/>
                                </a:cxn>
                                <a:cxn ang="T76">
                                  <a:pos x="T32" y="T33"/>
                                </a:cxn>
                                <a:cxn ang="T77">
                                  <a:pos x="T34" y="T35"/>
                                </a:cxn>
                                <a:cxn ang="T78">
                                  <a:pos x="T36" y="T37"/>
                                </a:cxn>
                                <a:cxn ang="T79">
                                  <a:pos x="T38" y="T39"/>
                                </a:cxn>
                                <a:cxn ang="T80">
                                  <a:pos x="T40" y="T41"/>
                                </a:cxn>
                                <a:cxn ang="T81">
                                  <a:pos x="T42" y="T43"/>
                                </a:cxn>
                                <a:cxn ang="T82">
                                  <a:pos x="T44" y="T45"/>
                                </a:cxn>
                                <a:cxn ang="T83">
                                  <a:pos x="T46" y="T47"/>
                                </a:cxn>
                                <a:cxn ang="T84">
                                  <a:pos x="T48" y="T49"/>
                                </a:cxn>
                                <a:cxn ang="T85">
                                  <a:pos x="T50" y="T51"/>
                                </a:cxn>
                                <a:cxn ang="T86">
                                  <a:pos x="T52" y="T53"/>
                                </a:cxn>
                                <a:cxn ang="T87">
                                  <a:pos x="T54" y="T55"/>
                                </a:cxn>
                                <a:cxn ang="T88">
                                  <a:pos x="T56" y="T57"/>
                                </a:cxn>
                                <a:cxn ang="T89">
                                  <a:pos x="T58" y="T59"/>
                                </a:cxn>
                              </a:cxnLst>
                              <a:rect l="T90" t="T91" r="T92" b="T93"/>
                              <a:pathLst>
                                <a:path w="348" h="65">
                                  <a:moveTo>
                                    <a:pt x="348" y="0"/>
                                  </a:moveTo>
                                  <a:lnTo>
                                    <a:pt x="217" y="29"/>
                                  </a:lnTo>
                                  <a:lnTo>
                                    <a:pt x="195" y="26"/>
                                  </a:lnTo>
                                  <a:lnTo>
                                    <a:pt x="176" y="25"/>
                                  </a:lnTo>
                                  <a:lnTo>
                                    <a:pt x="156" y="23"/>
                                  </a:lnTo>
                                  <a:lnTo>
                                    <a:pt x="137" y="22"/>
                                  </a:lnTo>
                                  <a:lnTo>
                                    <a:pt x="118" y="23"/>
                                  </a:lnTo>
                                  <a:lnTo>
                                    <a:pt x="102" y="25"/>
                                  </a:lnTo>
                                  <a:lnTo>
                                    <a:pt x="89" y="25"/>
                                  </a:lnTo>
                                  <a:lnTo>
                                    <a:pt x="70" y="27"/>
                                  </a:lnTo>
                                  <a:lnTo>
                                    <a:pt x="55" y="32"/>
                                  </a:lnTo>
                                  <a:lnTo>
                                    <a:pt x="42" y="35"/>
                                  </a:lnTo>
                                  <a:lnTo>
                                    <a:pt x="29" y="41"/>
                                  </a:lnTo>
                                  <a:lnTo>
                                    <a:pt x="19" y="45"/>
                                  </a:lnTo>
                                  <a:lnTo>
                                    <a:pt x="8" y="51"/>
                                  </a:lnTo>
                                  <a:lnTo>
                                    <a:pt x="0" y="58"/>
                                  </a:lnTo>
                                  <a:lnTo>
                                    <a:pt x="2" y="65"/>
                                  </a:lnTo>
                                  <a:lnTo>
                                    <a:pt x="16" y="59"/>
                                  </a:lnTo>
                                  <a:lnTo>
                                    <a:pt x="28" y="53"/>
                                  </a:lnTo>
                                  <a:lnTo>
                                    <a:pt x="39" y="50"/>
                                  </a:lnTo>
                                  <a:lnTo>
                                    <a:pt x="52" y="46"/>
                                  </a:lnTo>
                                  <a:lnTo>
                                    <a:pt x="67" y="41"/>
                                  </a:lnTo>
                                  <a:lnTo>
                                    <a:pt x="80" y="38"/>
                                  </a:lnTo>
                                  <a:lnTo>
                                    <a:pt x="99" y="35"/>
                                  </a:lnTo>
                                  <a:lnTo>
                                    <a:pt x="124" y="35"/>
                                  </a:lnTo>
                                  <a:lnTo>
                                    <a:pt x="146" y="37"/>
                                  </a:lnTo>
                                  <a:lnTo>
                                    <a:pt x="169" y="37"/>
                                  </a:lnTo>
                                  <a:lnTo>
                                    <a:pt x="187" y="38"/>
                                  </a:lnTo>
                                  <a:lnTo>
                                    <a:pt x="205" y="41"/>
                                  </a:lnTo>
                                  <a:lnTo>
                                    <a:pt x="348" y="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400040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>
                                <a:defRPr/>
                              </a:pPr>
                              <a:endParaRPr lang="ru-RU" sz="2800">
                                <a:solidFill>
                                  <a:srgbClr val="17375E"/>
                                </a:solidFill>
                                <a:latin typeface="Times New Roman" pitchFamily="18" charset="0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80" name="Freeform 12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514" y="1921"/>
                            <a:ext cx="244" cy="32"/>
                          </a:xfrm>
                          <a:custGeom>
                            <a:avLst/>
                            <a:gdLst>
                              <a:gd name="T0" fmla="*/ 0 w 250"/>
                              <a:gd name="T1" fmla="*/ 32 h 32"/>
                              <a:gd name="T2" fmla="*/ 11 w 250"/>
                              <a:gd name="T3" fmla="*/ 25 h 32"/>
                              <a:gd name="T4" fmla="*/ 23 w 250"/>
                              <a:gd name="T5" fmla="*/ 19 h 32"/>
                              <a:gd name="T6" fmla="*/ 40 w 250"/>
                              <a:gd name="T7" fmla="*/ 14 h 32"/>
                              <a:gd name="T8" fmla="*/ 58 w 250"/>
                              <a:gd name="T9" fmla="*/ 8 h 32"/>
                              <a:gd name="T10" fmla="*/ 76 w 250"/>
                              <a:gd name="T11" fmla="*/ 4 h 32"/>
                              <a:gd name="T12" fmla="*/ 93 w 250"/>
                              <a:gd name="T13" fmla="*/ 2 h 32"/>
                              <a:gd name="T14" fmla="*/ 115 w 250"/>
                              <a:gd name="T15" fmla="*/ 0 h 32"/>
                              <a:gd name="T16" fmla="*/ 129 w 250"/>
                              <a:gd name="T17" fmla="*/ 0 h 32"/>
                              <a:gd name="T18" fmla="*/ 150 w 250"/>
                              <a:gd name="T19" fmla="*/ 1 h 32"/>
                              <a:gd name="T20" fmla="*/ 171 w 250"/>
                              <a:gd name="T21" fmla="*/ 4 h 32"/>
                              <a:gd name="T22" fmla="*/ 185 w 250"/>
                              <a:gd name="T23" fmla="*/ 7 h 32"/>
                              <a:gd name="T24" fmla="*/ 202 w 250"/>
                              <a:gd name="T25" fmla="*/ 10 h 32"/>
                              <a:gd name="T26" fmla="*/ 219 w 250"/>
                              <a:gd name="T27" fmla="*/ 15 h 32"/>
                              <a:gd name="T28" fmla="*/ 233 w 250"/>
                              <a:gd name="T29" fmla="*/ 20 h 32"/>
                              <a:gd name="T30" fmla="*/ 250 w 250"/>
                              <a:gd name="T31" fmla="*/ 27 h 32"/>
                              <a:gd name="T32" fmla="*/ 0 60000 65536"/>
                              <a:gd name="T33" fmla="*/ 0 60000 65536"/>
                              <a:gd name="T34" fmla="*/ 0 60000 65536"/>
                              <a:gd name="T35" fmla="*/ 0 60000 65536"/>
                              <a:gd name="T36" fmla="*/ 0 60000 65536"/>
                              <a:gd name="T37" fmla="*/ 0 60000 65536"/>
                              <a:gd name="T38" fmla="*/ 0 60000 65536"/>
                              <a:gd name="T39" fmla="*/ 0 60000 65536"/>
                              <a:gd name="T40" fmla="*/ 0 60000 65536"/>
                              <a:gd name="T41" fmla="*/ 0 60000 65536"/>
                              <a:gd name="T42" fmla="*/ 0 60000 65536"/>
                              <a:gd name="T43" fmla="*/ 0 60000 65536"/>
                              <a:gd name="T44" fmla="*/ 0 60000 65536"/>
                              <a:gd name="T45" fmla="*/ 0 60000 65536"/>
                              <a:gd name="T46" fmla="*/ 0 60000 65536"/>
                              <a:gd name="T47" fmla="*/ 0 60000 65536"/>
                              <a:gd name="T48" fmla="*/ 0 w 250"/>
                              <a:gd name="T49" fmla="*/ 0 h 32"/>
                              <a:gd name="T50" fmla="*/ 250 w 250"/>
                              <a:gd name="T51" fmla="*/ 32 h 32"/>
                            </a:gdLst>
                            <a:ahLst/>
                            <a:cxnLst>
                              <a:cxn ang="T32">
                                <a:pos x="T0" y="T1"/>
                              </a:cxn>
                              <a:cxn ang="T33">
                                <a:pos x="T2" y="T3"/>
                              </a:cxn>
                              <a:cxn ang="T34">
                                <a:pos x="T4" y="T5"/>
                              </a:cxn>
                              <a:cxn ang="T35">
                                <a:pos x="T6" y="T7"/>
                              </a:cxn>
                              <a:cxn ang="T36">
                                <a:pos x="T8" y="T9"/>
                              </a:cxn>
                              <a:cxn ang="T37">
                                <a:pos x="T10" y="T11"/>
                              </a:cxn>
                              <a:cxn ang="T38">
                                <a:pos x="T12" y="T13"/>
                              </a:cxn>
                              <a:cxn ang="T39">
                                <a:pos x="T14" y="T15"/>
                              </a:cxn>
                              <a:cxn ang="T40">
                                <a:pos x="T16" y="T17"/>
                              </a:cxn>
                              <a:cxn ang="T41">
                                <a:pos x="T18" y="T19"/>
                              </a:cxn>
                              <a:cxn ang="T42">
                                <a:pos x="T20" y="T21"/>
                              </a:cxn>
                              <a:cxn ang="T43">
                                <a:pos x="T22" y="T23"/>
                              </a:cxn>
                              <a:cxn ang="T44">
                                <a:pos x="T24" y="T25"/>
                              </a:cxn>
                              <a:cxn ang="T45">
                                <a:pos x="T26" y="T27"/>
                              </a:cxn>
                              <a:cxn ang="T46">
                                <a:pos x="T28" y="T29"/>
                              </a:cxn>
                              <a:cxn ang="T47">
                                <a:pos x="T30" y="T31"/>
                              </a:cxn>
                            </a:cxnLst>
                            <a:rect l="T48" t="T49" r="T50" b="T51"/>
                            <a:pathLst>
                              <a:path w="250" h="32">
                                <a:moveTo>
                                  <a:pt x="0" y="32"/>
                                </a:moveTo>
                                <a:lnTo>
                                  <a:pt x="11" y="25"/>
                                </a:lnTo>
                                <a:lnTo>
                                  <a:pt x="23" y="19"/>
                                </a:lnTo>
                                <a:lnTo>
                                  <a:pt x="40" y="14"/>
                                </a:lnTo>
                                <a:lnTo>
                                  <a:pt x="58" y="8"/>
                                </a:lnTo>
                                <a:lnTo>
                                  <a:pt x="76" y="4"/>
                                </a:lnTo>
                                <a:lnTo>
                                  <a:pt x="93" y="2"/>
                                </a:lnTo>
                                <a:lnTo>
                                  <a:pt x="115" y="0"/>
                                </a:lnTo>
                                <a:lnTo>
                                  <a:pt x="129" y="0"/>
                                </a:lnTo>
                                <a:lnTo>
                                  <a:pt x="150" y="1"/>
                                </a:lnTo>
                                <a:lnTo>
                                  <a:pt x="171" y="4"/>
                                </a:lnTo>
                                <a:lnTo>
                                  <a:pt x="185" y="7"/>
                                </a:lnTo>
                                <a:lnTo>
                                  <a:pt x="202" y="10"/>
                                </a:lnTo>
                                <a:lnTo>
                                  <a:pt x="219" y="15"/>
                                </a:lnTo>
                                <a:lnTo>
                                  <a:pt x="233" y="20"/>
                                </a:lnTo>
                                <a:lnTo>
                                  <a:pt x="250" y="27"/>
                                </a:lnTo>
                              </a:path>
                            </a:pathLst>
                          </a:custGeom>
                          <a:noFill/>
                          <a:ln w="12700">
                            <a:solidFill>
                              <a:srgbClr val="E000E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>
                              <a:defRPr/>
                            </a:pPr>
                            <a:endParaRPr lang="ru-RU" sz="2800">
                              <a:solidFill>
                                <a:srgbClr val="17375E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74" name="Group 12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471" y="1948"/>
                        <a:ext cx="39" cy="66"/>
                        <a:chOff x="3471" y="1948"/>
                        <a:chExt cx="39" cy="66"/>
                      </a:xfrm>
                    </p:grpSpPr>
                    <p:sp>
                      <p:nvSpPr>
                        <p:cNvPr id="75" name="Freeform 12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471" y="1948"/>
                          <a:ext cx="39" cy="66"/>
                        </a:xfrm>
                        <a:custGeom>
                          <a:avLst/>
                          <a:gdLst>
                            <a:gd name="T0" fmla="*/ 9 w 39"/>
                            <a:gd name="T1" fmla="*/ 1 h 66"/>
                            <a:gd name="T2" fmla="*/ 7 w 39"/>
                            <a:gd name="T3" fmla="*/ 4 h 66"/>
                            <a:gd name="T4" fmla="*/ 4 w 39"/>
                            <a:gd name="T5" fmla="*/ 7 h 66"/>
                            <a:gd name="T6" fmla="*/ 1 w 39"/>
                            <a:gd name="T7" fmla="*/ 12 h 66"/>
                            <a:gd name="T8" fmla="*/ 0 w 39"/>
                            <a:gd name="T9" fmla="*/ 18 h 66"/>
                            <a:gd name="T10" fmla="*/ 0 w 39"/>
                            <a:gd name="T11" fmla="*/ 24 h 66"/>
                            <a:gd name="T12" fmla="*/ 1 w 39"/>
                            <a:gd name="T13" fmla="*/ 32 h 66"/>
                            <a:gd name="T14" fmla="*/ 3 w 39"/>
                            <a:gd name="T15" fmla="*/ 38 h 66"/>
                            <a:gd name="T16" fmla="*/ 4 w 39"/>
                            <a:gd name="T17" fmla="*/ 44 h 66"/>
                            <a:gd name="T18" fmla="*/ 7 w 39"/>
                            <a:gd name="T19" fmla="*/ 47 h 66"/>
                            <a:gd name="T20" fmla="*/ 9 w 39"/>
                            <a:gd name="T21" fmla="*/ 52 h 66"/>
                            <a:gd name="T22" fmla="*/ 13 w 39"/>
                            <a:gd name="T23" fmla="*/ 57 h 66"/>
                            <a:gd name="T24" fmla="*/ 16 w 39"/>
                            <a:gd name="T25" fmla="*/ 62 h 66"/>
                            <a:gd name="T26" fmla="*/ 20 w 39"/>
                            <a:gd name="T27" fmla="*/ 64 h 66"/>
                            <a:gd name="T28" fmla="*/ 22 w 39"/>
                            <a:gd name="T29" fmla="*/ 65 h 66"/>
                            <a:gd name="T30" fmla="*/ 26 w 39"/>
                            <a:gd name="T31" fmla="*/ 66 h 66"/>
                            <a:gd name="T32" fmla="*/ 29 w 39"/>
                            <a:gd name="T33" fmla="*/ 66 h 66"/>
                            <a:gd name="T34" fmla="*/ 33 w 39"/>
                            <a:gd name="T35" fmla="*/ 64 h 66"/>
                            <a:gd name="T36" fmla="*/ 35 w 39"/>
                            <a:gd name="T37" fmla="*/ 60 h 66"/>
                            <a:gd name="T38" fmla="*/ 38 w 39"/>
                            <a:gd name="T39" fmla="*/ 54 h 66"/>
                            <a:gd name="T40" fmla="*/ 39 w 39"/>
                            <a:gd name="T41" fmla="*/ 48 h 66"/>
                            <a:gd name="T42" fmla="*/ 39 w 39"/>
                            <a:gd name="T43" fmla="*/ 42 h 66"/>
                            <a:gd name="T44" fmla="*/ 39 w 39"/>
                            <a:gd name="T45" fmla="*/ 34 h 66"/>
                            <a:gd name="T46" fmla="*/ 38 w 39"/>
                            <a:gd name="T47" fmla="*/ 28 h 66"/>
                            <a:gd name="T48" fmla="*/ 37 w 39"/>
                            <a:gd name="T49" fmla="*/ 22 h 66"/>
                            <a:gd name="T50" fmla="*/ 35 w 39"/>
                            <a:gd name="T51" fmla="*/ 17 h 66"/>
                            <a:gd name="T52" fmla="*/ 33 w 39"/>
                            <a:gd name="T53" fmla="*/ 14 h 66"/>
                            <a:gd name="T54" fmla="*/ 29 w 39"/>
                            <a:gd name="T55" fmla="*/ 10 h 66"/>
                            <a:gd name="T56" fmla="*/ 26 w 39"/>
                            <a:gd name="T57" fmla="*/ 6 h 66"/>
                            <a:gd name="T58" fmla="*/ 21 w 39"/>
                            <a:gd name="T59" fmla="*/ 3 h 66"/>
                            <a:gd name="T60" fmla="*/ 17 w 39"/>
                            <a:gd name="T61" fmla="*/ 0 h 66"/>
                            <a:gd name="T62" fmla="*/ 13 w 39"/>
                            <a:gd name="T63" fmla="*/ 0 h 66"/>
                            <a:gd name="T64" fmla="*/ 9 w 39"/>
                            <a:gd name="T65" fmla="*/ 1 h 6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w 39"/>
                            <a:gd name="T100" fmla="*/ 0 h 66"/>
                            <a:gd name="T101" fmla="*/ 39 w 39"/>
                            <a:gd name="T102" fmla="*/ 66 h 66"/>
                          </a:gdLst>
                          <a:ahLst/>
                          <a:cxnLst>
                            <a:cxn ang="T66">
                              <a:pos x="T0" y="T1"/>
                            </a:cxn>
                            <a:cxn ang="T67">
                              <a:pos x="T2" y="T3"/>
                            </a:cxn>
                            <a:cxn ang="T68">
                              <a:pos x="T4" y="T5"/>
                            </a:cxn>
                            <a:cxn ang="T69">
                              <a:pos x="T6" y="T7"/>
                            </a:cxn>
                            <a:cxn ang="T70">
                              <a:pos x="T8" y="T9"/>
                            </a:cxn>
                            <a:cxn ang="T71">
                              <a:pos x="T10" y="T11"/>
                            </a:cxn>
                            <a:cxn ang="T72">
                              <a:pos x="T12" y="T13"/>
                            </a:cxn>
                            <a:cxn ang="T73">
                              <a:pos x="T14" y="T15"/>
                            </a:cxn>
                            <a:cxn ang="T74">
                              <a:pos x="T16" y="T17"/>
                            </a:cxn>
                            <a:cxn ang="T75">
                              <a:pos x="T18" y="T19"/>
                            </a:cxn>
                            <a:cxn ang="T76">
                              <a:pos x="T20" y="T21"/>
                            </a:cxn>
                            <a:cxn ang="T77">
                              <a:pos x="T22" y="T23"/>
                            </a:cxn>
                            <a:cxn ang="T78">
                              <a:pos x="T24" y="T25"/>
                            </a:cxn>
                            <a:cxn ang="T79">
                              <a:pos x="T26" y="T27"/>
                            </a:cxn>
                            <a:cxn ang="T80">
                              <a:pos x="T28" y="T29"/>
                            </a:cxn>
                            <a:cxn ang="T81">
                              <a:pos x="T30" y="T31"/>
                            </a:cxn>
                            <a:cxn ang="T82">
                              <a:pos x="T32" y="T33"/>
                            </a:cxn>
                            <a:cxn ang="T83">
                              <a:pos x="T34" y="T35"/>
                            </a:cxn>
                            <a:cxn ang="T84">
                              <a:pos x="T36" y="T37"/>
                            </a:cxn>
                            <a:cxn ang="T85">
                              <a:pos x="T38" y="T39"/>
                            </a:cxn>
                            <a:cxn ang="T86">
                              <a:pos x="T40" y="T41"/>
                            </a:cxn>
                            <a:cxn ang="T87">
                              <a:pos x="T42" y="T43"/>
                            </a:cxn>
                            <a:cxn ang="T88">
                              <a:pos x="T44" y="T45"/>
                            </a:cxn>
                            <a:cxn ang="T89">
                              <a:pos x="T46" y="T47"/>
                            </a:cxn>
                            <a:cxn ang="T90">
                              <a:pos x="T48" y="T49"/>
                            </a:cxn>
                            <a:cxn ang="T91">
                              <a:pos x="T50" y="T51"/>
                            </a:cxn>
                            <a:cxn ang="T92">
                              <a:pos x="T52" y="T53"/>
                            </a:cxn>
                            <a:cxn ang="T93">
                              <a:pos x="T54" y="T55"/>
                            </a:cxn>
                            <a:cxn ang="T94">
                              <a:pos x="T56" y="T57"/>
                            </a:cxn>
                            <a:cxn ang="T95">
                              <a:pos x="T58" y="T59"/>
                            </a:cxn>
                            <a:cxn ang="T96">
                              <a:pos x="T60" y="T61"/>
                            </a:cxn>
                            <a:cxn ang="T97">
                              <a:pos x="T62" y="T63"/>
                            </a:cxn>
                            <a:cxn ang="T98">
                              <a:pos x="T64" y="T65"/>
                            </a:cxn>
                          </a:cxnLst>
                          <a:rect l="T99" t="T100" r="T101" b="T102"/>
                          <a:pathLst>
                            <a:path w="39" h="66">
                              <a:moveTo>
                                <a:pt x="9" y="1"/>
                              </a:moveTo>
                              <a:lnTo>
                                <a:pt x="7" y="4"/>
                              </a:lnTo>
                              <a:lnTo>
                                <a:pt x="4" y="7"/>
                              </a:lnTo>
                              <a:lnTo>
                                <a:pt x="1" y="12"/>
                              </a:lnTo>
                              <a:lnTo>
                                <a:pt x="0" y="18"/>
                              </a:lnTo>
                              <a:lnTo>
                                <a:pt x="0" y="24"/>
                              </a:lnTo>
                              <a:lnTo>
                                <a:pt x="1" y="32"/>
                              </a:lnTo>
                              <a:lnTo>
                                <a:pt x="3" y="38"/>
                              </a:lnTo>
                              <a:lnTo>
                                <a:pt x="4" y="44"/>
                              </a:lnTo>
                              <a:lnTo>
                                <a:pt x="7" y="47"/>
                              </a:lnTo>
                              <a:lnTo>
                                <a:pt x="9" y="52"/>
                              </a:lnTo>
                              <a:lnTo>
                                <a:pt x="13" y="57"/>
                              </a:lnTo>
                              <a:lnTo>
                                <a:pt x="16" y="62"/>
                              </a:lnTo>
                              <a:lnTo>
                                <a:pt x="20" y="64"/>
                              </a:lnTo>
                              <a:lnTo>
                                <a:pt x="22" y="65"/>
                              </a:lnTo>
                              <a:lnTo>
                                <a:pt x="26" y="66"/>
                              </a:lnTo>
                              <a:lnTo>
                                <a:pt x="29" y="66"/>
                              </a:lnTo>
                              <a:lnTo>
                                <a:pt x="33" y="64"/>
                              </a:lnTo>
                              <a:lnTo>
                                <a:pt x="35" y="60"/>
                              </a:lnTo>
                              <a:lnTo>
                                <a:pt x="38" y="54"/>
                              </a:lnTo>
                              <a:lnTo>
                                <a:pt x="39" y="48"/>
                              </a:lnTo>
                              <a:lnTo>
                                <a:pt x="39" y="42"/>
                              </a:lnTo>
                              <a:lnTo>
                                <a:pt x="39" y="34"/>
                              </a:lnTo>
                              <a:lnTo>
                                <a:pt x="38" y="28"/>
                              </a:lnTo>
                              <a:lnTo>
                                <a:pt x="37" y="22"/>
                              </a:lnTo>
                              <a:lnTo>
                                <a:pt x="35" y="17"/>
                              </a:lnTo>
                              <a:lnTo>
                                <a:pt x="33" y="14"/>
                              </a:lnTo>
                              <a:lnTo>
                                <a:pt x="29" y="10"/>
                              </a:lnTo>
                              <a:lnTo>
                                <a:pt x="26" y="6"/>
                              </a:lnTo>
                              <a:lnTo>
                                <a:pt x="21" y="3"/>
                              </a:lnTo>
                              <a:lnTo>
                                <a:pt x="17" y="0"/>
                              </a:lnTo>
                              <a:lnTo>
                                <a:pt x="13" y="0"/>
                              </a:lnTo>
                              <a:lnTo>
                                <a:pt x="9" y="1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800080"/>
                        </a:solidFill>
                        <a:ln w="6350">
                          <a:solidFill>
                            <a:srgbClr val="40004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 sz="2800">
                            <a:solidFill>
                              <a:srgbClr val="17375E"/>
                            </a:solidFill>
                            <a:latin typeface="Times New Roman" pitchFamily="18" charset="0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76" name="Freeform 12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481" y="1959"/>
                          <a:ext cx="23" cy="42"/>
                        </a:xfrm>
                        <a:custGeom>
                          <a:avLst/>
                          <a:gdLst>
                            <a:gd name="T0" fmla="*/ 6 w 26"/>
                            <a:gd name="T1" fmla="*/ 1 h 44"/>
                            <a:gd name="T2" fmla="*/ 4 w 26"/>
                            <a:gd name="T3" fmla="*/ 2 h 44"/>
                            <a:gd name="T4" fmla="*/ 2 w 26"/>
                            <a:gd name="T5" fmla="*/ 6 h 44"/>
                            <a:gd name="T6" fmla="*/ 1 w 26"/>
                            <a:gd name="T7" fmla="*/ 8 h 44"/>
                            <a:gd name="T8" fmla="*/ 0 w 26"/>
                            <a:gd name="T9" fmla="*/ 12 h 44"/>
                            <a:gd name="T10" fmla="*/ 0 w 26"/>
                            <a:gd name="T11" fmla="*/ 17 h 44"/>
                            <a:gd name="T12" fmla="*/ 0 w 26"/>
                            <a:gd name="T13" fmla="*/ 22 h 44"/>
                            <a:gd name="T14" fmla="*/ 1 w 26"/>
                            <a:gd name="T15" fmla="*/ 25 h 44"/>
                            <a:gd name="T16" fmla="*/ 2 w 26"/>
                            <a:gd name="T17" fmla="*/ 30 h 44"/>
                            <a:gd name="T18" fmla="*/ 4 w 26"/>
                            <a:gd name="T19" fmla="*/ 32 h 44"/>
                            <a:gd name="T20" fmla="*/ 5 w 26"/>
                            <a:gd name="T21" fmla="*/ 36 h 44"/>
                            <a:gd name="T22" fmla="*/ 7 w 26"/>
                            <a:gd name="T23" fmla="*/ 38 h 44"/>
                            <a:gd name="T24" fmla="*/ 10 w 26"/>
                            <a:gd name="T25" fmla="*/ 42 h 44"/>
                            <a:gd name="T26" fmla="*/ 13 w 26"/>
                            <a:gd name="T27" fmla="*/ 43 h 44"/>
                            <a:gd name="T28" fmla="*/ 14 w 26"/>
                            <a:gd name="T29" fmla="*/ 44 h 44"/>
                            <a:gd name="T30" fmla="*/ 17 w 26"/>
                            <a:gd name="T31" fmla="*/ 44 h 44"/>
                            <a:gd name="T32" fmla="*/ 19 w 26"/>
                            <a:gd name="T33" fmla="*/ 44 h 44"/>
                            <a:gd name="T34" fmla="*/ 22 w 26"/>
                            <a:gd name="T35" fmla="*/ 43 h 44"/>
                            <a:gd name="T36" fmla="*/ 23 w 26"/>
                            <a:gd name="T37" fmla="*/ 41 h 44"/>
                            <a:gd name="T38" fmla="*/ 24 w 26"/>
                            <a:gd name="T39" fmla="*/ 37 h 44"/>
                            <a:gd name="T40" fmla="*/ 26 w 26"/>
                            <a:gd name="T41" fmla="*/ 32 h 44"/>
                            <a:gd name="T42" fmla="*/ 26 w 26"/>
                            <a:gd name="T43" fmla="*/ 29 h 44"/>
                            <a:gd name="T44" fmla="*/ 26 w 26"/>
                            <a:gd name="T45" fmla="*/ 24 h 44"/>
                            <a:gd name="T46" fmla="*/ 24 w 26"/>
                            <a:gd name="T47" fmla="*/ 19 h 44"/>
                            <a:gd name="T48" fmla="*/ 24 w 26"/>
                            <a:gd name="T49" fmla="*/ 16 h 44"/>
                            <a:gd name="T50" fmla="*/ 23 w 26"/>
                            <a:gd name="T51" fmla="*/ 12 h 44"/>
                            <a:gd name="T52" fmla="*/ 22 w 26"/>
                            <a:gd name="T53" fmla="*/ 10 h 44"/>
                            <a:gd name="T54" fmla="*/ 19 w 26"/>
                            <a:gd name="T55" fmla="*/ 6 h 44"/>
                            <a:gd name="T56" fmla="*/ 17 w 26"/>
                            <a:gd name="T57" fmla="*/ 4 h 44"/>
                            <a:gd name="T58" fmla="*/ 14 w 26"/>
                            <a:gd name="T59" fmla="*/ 1 h 44"/>
                            <a:gd name="T60" fmla="*/ 11 w 26"/>
                            <a:gd name="T61" fmla="*/ 0 h 44"/>
                            <a:gd name="T62" fmla="*/ 9 w 26"/>
                            <a:gd name="T63" fmla="*/ 0 h 44"/>
                            <a:gd name="T64" fmla="*/ 6 w 26"/>
                            <a:gd name="T65" fmla="*/ 1 h 44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w 26"/>
                            <a:gd name="T100" fmla="*/ 0 h 44"/>
                            <a:gd name="T101" fmla="*/ 26 w 26"/>
                            <a:gd name="T102" fmla="*/ 44 h 44"/>
                          </a:gdLst>
                          <a:ahLst/>
                          <a:cxnLst>
                            <a:cxn ang="T66">
                              <a:pos x="T0" y="T1"/>
                            </a:cxn>
                            <a:cxn ang="T67">
                              <a:pos x="T2" y="T3"/>
                            </a:cxn>
                            <a:cxn ang="T68">
                              <a:pos x="T4" y="T5"/>
                            </a:cxn>
                            <a:cxn ang="T69">
                              <a:pos x="T6" y="T7"/>
                            </a:cxn>
                            <a:cxn ang="T70">
                              <a:pos x="T8" y="T9"/>
                            </a:cxn>
                            <a:cxn ang="T71">
                              <a:pos x="T10" y="T11"/>
                            </a:cxn>
                            <a:cxn ang="T72">
                              <a:pos x="T12" y="T13"/>
                            </a:cxn>
                            <a:cxn ang="T73">
                              <a:pos x="T14" y="T15"/>
                            </a:cxn>
                            <a:cxn ang="T74">
                              <a:pos x="T16" y="T17"/>
                            </a:cxn>
                            <a:cxn ang="T75">
                              <a:pos x="T18" y="T19"/>
                            </a:cxn>
                            <a:cxn ang="T76">
                              <a:pos x="T20" y="T21"/>
                            </a:cxn>
                            <a:cxn ang="T77">
                              <a:pos x="T22" y="T23"/>
                            </a:cxn>
                            <a:cxn ang="T78">
                              <a:pos x="T24" y="T25"/>
                            </a:cxn>
                            <a:cxn ang="T79">
                              <a:pos x="T26" y="T27"/>
                            </a:cxn>
                            <a:cxn ang="T80">
                              <a:pos x="T28" y="T29"/>
                            </a:cxn>
                            <a:cxn ang="T81">
                              <a:pos x="T30" y="T31"/>
                            </a:cxn>
                            <a:cxn ang="T82">
                              <a:pos x="T32" y="T33"/>
                            </a:cxn>
                            <a:cxn ang="T83">
                              <a:pos x="T34" y="T35"/>
                            </a:cxn>
                            <a:cxn ang="T84">
                              <a:pos x="T36" y="T37"/>
                            </a:cxn>
                            <a:cxn ang="T85">
                              <a:pos x="T38" y="T39"/>
                            </a:cxn>
                            <a:cxn ang="T86">
                              <a:pos x="T40" y="T41"/>
                            </a:cxn>
                            <a:cxn ang="T87">
                              <a:pos x="T42" y="T43"/>
                            </a:cxn>
                            <a:cxn ang="T88">
                              <a:pos x="T44" y="T45"/>
                            </a:cxn>
                            <a:cxn ang="T89">
                              <a:pos x="T46" y="T47"/>
                            </a:cxn>
                            <a:cxn ang="T90">
                              <a:pos x="T48" y="T49"/>
                            </a:cxn>
                            <a:cxn ang="T91">
                              <a:pos x="T50" y="T51"/>
                            </a:cxn>
                            <a:cxn ang="T92">
                              <a:pos x="T52" y="T53"/>
                            </a:cxn>
                            <a:cxn ang="T93">
                              <a:pos x="T54" y="T55"/>
                            </a:cxn>
                            <a:cxn ang="T94">
                              <a:pos x="T56" y="T57"/>
                            </a:cxn>
                            <a:cxn ang="T95">
                              <a:pos x="T58" y="T59"/>
                            </a:cxn>
                            <a:cxn ang="T96">
                              <a:pos x="T60" y="T61"/>
                            </a:cxn>
                            <a:cxn ang="T97">
                              <a:pos x="T62" y="T63"/>
                            </a:cxn>
                            <a:cxn ang="T98">
                              <a:pos x="T64" y="T65"/>
                            </a:cxn>
                          </a:cxnLst>
                          <a:rect l="T99" t="T100" r="T101" b="T102"/>
                          <a:pathLst>
                            <a:path w="26" h="44">
                              <a:moveTo>
                                <a:pt x="6" y="1"/>
                              </a:moveTo>
                              <a:lnTo>
                                <a:pt x="4" y="2"/>
                              </a:lnTo>
                              <a:lnTo>
                                <a:pt x="2" y="6"/>
                              </a:lnTo>
                              <a:lnTo>
                                <a:pt x="1" y="8"/>
                              </a:lnTo>
                              <a:lnTo>
                                <a:pt x="0" y="12"/>
                              </a:lnTo>
                              <a:lnTo>
                                <a:pt x="0" y="17"/>
                              </a:lnTo>
                              <a:lnTo>
                                <a:pt x="0" y="22"/>
                              </a:lnTo>
                              <a:lnTo>
                                <a:pt x="1" y="25"/>
                              </a:lnTo>
                              <a:lnTo>
                                <a:pt x="2" y="30"/>
                              </a:lnTo>
                              <a:lnTo>
                                <a:pt x="4" y="32"/>
                              </a:lnTo>
                              <a:lnTo>
                                <a:pt x="5" y="36"/>
                              </a:lnTo>
                              <a:lnTo>
                                <a:pt x="7" y="38"/>
                              </a:lnTo>
                              <a:lnTo>
                                <a:pt x="10" y="42"/>
                              </a:lnTo>
                              <a:lnTo>
                                <a:pt x="13" y="43"/>
                              </a:lnTo>
                              <a:lnTo>
                                <a:pt x="14" y="44"/>
                              </a:lnTo>
                              <a:lnTo>
                                <a:pt x="17" y="44"/>
                              </a:lnTo>
                              <a:lnTo>
                                <a:pt x="19" y="44"/>
                              </a:lnTo>
                              <a:lnTo>
                                <a:pt x="22" y="43"/>
                              </a:lnTo>
                              <a:lnTo>
                                <a:pt x="23" y="41"/>
                              </a:lnTo>
                              <a:lnTo>
                                <a:pt x="24" y="37"/>
                              </a:lnTo>
                              <a:lnTo>
                                <a:pt x="26" y="32"/>
                              </a:lnTo>
                              <a:lnTo>
                                <a:pt x="26" y="29"/>
                              </a:lnTo>
                              <a:lnTo>
                                <a:pt x="26" y="24"/>
                              </a:lnTo>
                              <a:lnTo>
                                <a:pt x="24" y="19"/>
                              </a:lnTo>
                              <a:lnTo>
                                <a:pt x="24" y="16"/>
                              </a:lnTo>
                              <a:lnTo>
                                <a:pt x="23" y="12"/>
                              </a:lnTo>
                              <a:lnTo>
                                <a:pt x="22" y="10"/>
                              </a:lnTo>
                              <a:lnTo>
                                <a:pt x="19" y="6"/>
                              </a:lnTo>
                              <a:lnTo>
                                <a:pt x="17" y="4"/>
                              </a:lnTo>
                              <a:lnTo>
                                <a:pt x="14" y="1"/>
                              </a:lnTo>
                              <a:lnTo>
                                <a:pt x="11" y="0"/>
                              </a:lnTo>
                              <a:lnTo>
                                <a:pt x="9" y="0"/>
                              </a:lnTo>
                              <a:lnTo>
                                <a:pt x="6" y="1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600060"/>
                        </a:solidFill>
                        <a:ln w="6350">
                          <a:solidFill>
                            <a:srgbClr val="40004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 sz="2800">
                            <a:solidFill>
                              <a:srgbClr val="17375E"/>
                            </a:solidFill>
                            <a:latin typeface="Times New Roman" pitchFamily="18" charset="0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62" name="Group 12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82" y="1832"/>
                      <a:ext cx="205" cy="376"/>
                      <a:chOff x="3582" y="1832"/>
                      <a:chExt cx="205" cy="376"/>
                    </a:xfrm>
                  </p:grpSpPr>
                  <p:grpSp>
                    <p:nvGrpSpPr>
                      <p:cNvPr id="63" name="Group 12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582" y="1832"/>
                        <a:ext cx="205" cy="367"/>
                        <a:chOff x="3582" y="1832"/>
                        <a:chExt cx="205" cy="367"/>
                      </a:xfrm>
                    </p:grpSpPr>
                    <p:sp>
                      <p:nvSpPr>
                        <p:cNvPr id="67" name="Freeform 12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582" y="1832"/>
                          <a:ext cx="218" cy="365"/>
                        </a:xfrm>
                        <a:custGeom>
                          <a:avLst/>
                          <a:gdLst>
                            <a:gd name="T0" fmla="*/ 0 w 205"/>
                            <a:gd name="T1" fmla="*/ 205 h 367"/>
                            <a:gd name="T2" fmla="*/ 0 w 205"/>
                            <a:gd name="T3" fmla="*/ 185 h 367"/>
                            <a:gd name="T4" fmla="*/ 3 w 205"/>
                            <a:gd name="T5" fmla="*/ 162 h 367"/>
                            <a:gd name="T6" fmla="*/ 9 w 205"/>
                            <a:gd name="T7" fmla="*/ 144 h 367"/>
                            <a:gd name="T8" fmla="*/ 13 w 205"/>
                            <a:gd name="T9" fmla="*/ 125 h 367"/>
                            <a:gd name="T10" fmla="*/ 19 w 205"/>
                            <a:gd name="T11" fmla="*/ 109 h 367"/>
                            <a:gd name="T12" fmla="*/ 26 w 205"/>
                            <a:gd name="T13" fmla="*/ 93 h 367"/>
                            <a:gd name="T14" fmla="*/ 35 w 205"/>
                            <a:gd name="T15" fmla="*/ 81 h 367"/>
                            <a:gd name="T16" fmla="*/ 45 w 205"/>
                            <a:gd name="T17" fmla="*/ 68 h 367"/>
                            <a:gd name="T18" fmla="*/ 58 w 205"/>
                            <a:gd name="T19" fmla="*/ 55 h 367"/>
                            <a:gd name="T20" fmla="*/ 72 w 205"/>
                            <a:gd name="T21" fmla="*/ 42 h 367"/>
                            <a:gd name="T22" fmla="*/ 88 w 205"/>
                            <a:gd name="T23" fmla="*/ 30 h 367"/>
                            <a:gd name="T24" fmla="*/ 103 w 205"/>
                            <a:gd name="T25" fmla="*/ 19 h 367"/>
                            <a:gd name="T26" fmla="*/ 120 w 205"/>
                            <a:gd name="T27" fmla="*/ 12 h 367"/>
                            <a:gd name="T28" fmla="*/ 136 w 205"/>
                            <a:gd name="T29" fmla="*/ 6 h 367"/>
                            <a:gd name="T30" fmla="*/ 151 w 205"/>
                            <a:gd name="T31" fmla="*/ 1 h 367"/>
                            <a:gd name="T32" fmla="*/ 163 w 205"/>
                            <a:gd name="T33" fmla="*/ 0 h 367"/>
                            <a:gd name="T34" fmla="*/ 168 w 205"/>
                            <a:gd name="T35" fmla="*/ 1 h 367"/>
                            <a:gd name="T36" fmla="*/ 175 w 205"/>
                            <a:gd name="T37" fmla="*/ 5 h 367"/>
                            <a:gd name="T38" fmla="*/ 183 w 205"/>
                            <a:gd name="T39" fmla="*/ 9 h 367"/>
                            <a:gd name="T40" fmla="*/ 192 w 205"/>
                            <a:gd name="T41" fmla="*/ 17 h 367"/>
                            <a:gd name="T42" fmla="*/ 197 w 205"/>
                            <a:gd name="T43" fmla="*/ 25 h 367"/>
                            <a:gd name="T44" fmla="*/ 201 w 205"/>
                            <a:gd name="T45" fmla="*/ 33 h 367"/>
                            <a:gd name="T46" fmla="*/ 203 w 205"/>
                            <a:gd name="T47" fmla="*/ 42 h 367"/>
                            <a:gd name="T48" fmla="*/ 205 w 205"/>
                            <a:gd name="T49" fmla="*/ 56 h 367"/>
                            <a:gd name="T50" fmla="*/ 203 w 205"/>
                            <a:gd name="T51" fmla="*/ 68 h 367"/>
                            <a:gd name="T52" fmla="*/ 201 w 205"/>
                            <a:gd name="T53" fmla="*/ 75 h 367"/>
                            <a:gd name="T54" fmla="*/ 197 w 205"/>
                            <a:gd name="T55" fmla="*/ 81 h 367"/>
                            <a:gd name="T56" fmla="*/ 190 w 205"/>
                            <a:gd name="T57" fmla="*/ 85 h 367"/>
                            <a:gd name="T58" fmla="*/ 180 w 205"/>
                            <a:gd name="T59" fmla="*/ 90 h 367"/>
                            <a:gd name="T60" fmla="*/ 170 w 205"/>
                            <a:gd name="T61" fmla="*/ 93 h 367"/>
                            <a:gd name="T62" fmla="*/ 158 w 205"/>
                            <a:gd name="T63" fmla="*/ 99 h 367"/>
                            <a:gd name="T64" fmla="*/ 145 w 205"/>
                            <a:gd name="T65" fmla="*/ 108 h 367"/>
                            <a:gd name="T66" fmla="*/ 132 w 205"/>
                            <a:gd name="T67" fmla="*/ 120 h 367"/>
                            <a:gd name="T68" fmla="*/ 124 w 205"/>
                            <a:gd name="T69" fmla="*/ 131 h 367"/>
                            <a:gd name="T70" fmla="*/ 118 w 205"/>
                            <a:gd name="T71" fmla="*/ 142 h 367"/>
                            <a:gd name="T72" fmla="*/ 111 w 205"/>
                            <a:gd name="T73" fmla="*/ 155 h 367"/>
                            <a:gd name="T74" fmla="*/ 109 w 205"/>
                            <a:gd name="T75" fmla="*/ 169 h 367"/>
                            <a:gd name="T76" fmla="*/ 107 w 205"/>
                            <a:gd name="T77" fmla="*/ 184 h 367"/>
                            <a:gd name="T78" fmla="*/ 110 w 205"/>
                            <a:gd name="T79" fmla="*/ 199 h 367"/>
                            <a:gd name="T80" fmla="*/ 114 w 205"/>
                            <a:gd name="T81" fmla="*/ 215 h 367"/>
                            <a:gd name="T82" fmla="*/ 118 w 205"/>
                            <a:gd name="T83" fmla="*/ 227 h 367"/>
                            <a:gd name="T84" fmla="*/ 125 w 205"/>
                            <a:gd name="T85" fmla="*/ 242 h 367"/>
                            <a:gd name="T86" fmla="*/ 136 w 205"/>
                            <a:gd name="T87" fmla="*/ 259 h 367"/>
                            <a:gd name="T88" fmla="*/ 148 w 205"/>
                            <a:gd name="T89" fmla="*/ 274 h 367"/>
                            <a:gd name="T90" fmla="*/ 155 w 205"/>
                            <a:gd name="T91" fmla="*/ 286 h 367"/>
                            <a:gd name="T92" fmla="*/ 159 w 205"/>
                            <a:gd name="T93" fmla="*/ 299 h 367"/>
                            <a:gd name="T94" fmla="*/ 75 w 205"/>
                            <a:gd name="T95" fmla="*/ 367 h 367"/>
                            <a:gd name="T96" fmla="*/ 61 w 205"/>
                            <a:gd name="T97" fmla="*/ 354 h 367"/>
                            <a:gd name="T98" fmla="*/ 49 w 205"/>
                            <a:gd name="T99" fmla="*/ 338 h 367"/>
                            <a:gd name="T100" fmla="*/ 38 w 205"/>
                            <a:gd name="T101" fmla="*/ 323 h 367"/>
                            <a:gd name="T102" fmla="*/ 27 w 205"/>
                            <a:gd name="T103" fmla="*/ 302 h 367"/>
                            <a:gd name="T104" fmla="*/ 18 w 205"/>
                            <a:gd name="T105" fmla="*/ 281 h 367"/>
                            <a:gd name="T106" fmla="*/ 10 w 205"/>
                            <a:gd name="T107" fmla="*/ 265 h 367"/>
                            <a:gd name="T108" fmla="*/ 5 w 205"/>
                            <a:gd name="T109" fmla="*/ 246 h 367"/>
                            <a:gd name="T110" fmla="*/ 1 w 205"/>
                            <a:gd name="T111" fmla="*/ 224 h 367"/>
                            <a:gd name="T112" fmla="*/ 0 w 205"/>
                            <a:gd name="T113" fmla="*/ 205 h 367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60000 65536"/>
                            <a:gd name="T127" fmla="*/ 0 60000 65536"/>
                            <a:gd name="T128" fmla="*/ 0 60000 65536"/>
                            <a:gd name="T129" fmla="*/ 0 60000 65536"/>
                            <a:gd name="T130" fmla="*/ 0 60000 65536"/>
                            <a:gd name="T131" fmla="*/ 0 60000 65536"/>
                            <a:gd name="T132" fmla="*/ 0 60000 65536"/>
                            <a:gd name="T133" fmla="*/ 0 60000 65536"/>
                            <a:gd name="T134" fmla="*/ 0 60000 65536"/>
                            <a:gd name="T135" fmla="*/ 0 60000 65536"/>
                            <a:gd name="T136" fmla="*/ 0 60000 65536"/>
                            <a:gd name="T137" fmla="*/ 0 60000 65536"/>
                            <a:gd name="T138" fmla="*/ 0 60000 65536"/>
                            <a:gd name="T139" fmla="*/ 0 60000 65536"/>
                            <a:gd name="T140" fmla="*/ 0 60000 65536"/>
                            <a:gd name="T141" fmla="*/ 0 60000 65536"/>
                            <a:gd name="T142" fmla="*/ 0 60000 65536"/>
                            <a:gd name="T143" fmla="*/ 0 60000 65536"/>
                            <a:gd name="T144" fmla="*/ 0 60000 65536"/>
                            <a:gd name="T145" fmla="*/ 0 60000 65536"/>
                            <a:gd name="T146" fmla="*/ 0 60000 65536"/>
                            <a:gd name="T147" fmla="*/ 0 60000 65536"/>
                            <a:gd name="T148" fmla="*/ 0 60000 65536"/>
                            <a:gd name="T149" fmla="*/ 0 60000 65536"/>
                            <a:gd name="T150" fmla="*/ 0 60000 65536"/>
                            <a:gd name="T151" fmla="*/ 0 60000 65536"/>
                            <a:gd name="T152" fmla="*/ 0 60000 65536"/>
                            <a:gd name="T153" fmla="*/ 0 60000 65536"/>
                            <a:gd name="T154" fmla="*/ 0 60000 65536"/>
                            <a:gd name="T155" fmla="*/ 0 60000 65536"/>
                            <a:gd name="T156" fmla="*/ 0 60000 65536"/>
                            <a:gd name="T157" fmla="*/ 0 60000 65536"/>
                            <a:gd name="T158" fmla="*/ 0 60000 65536"/>
                            <a:gd name="T159" fmla="*/ 0 60000 65536"/>
                            <a:gd name="T160" fmla="*/ 0 60000 65536"/>
                            <a:gd name="T161" fmla="*/ 0 60000 65536"/>
                            <a:gd name="T162" fmla="*/ 0 60000 65536"/>
                            <a:gd name="T163" fmla="*/ 0 60000 65536"/>
                            <a:gd name="T164" fmla="*/ 0 60000 65536"/>
                            <a:gd name="T165" fmla="*/ 0 60000 65536"/>
                            <a:gd name="T166" fmla="*/ 0 60000 65536"/>
                            <a:gd name="T167" fmla="*/ 0 60000 65536"/>
                            <a:gd name="T168" fmla="*/ 0 60000 65536"/>
                            <a:gd name="T169" fmla="*/ 0 60000 65536"/>
                            <a:gd name="T170" fmla="*/ 0 60000 65536"/>
                            <a:gd name="T171" fmla="*/ 0 w 205"/>
                            <a:gd name="T172" fmla="*/ 0 h 367"/>
                            <a:gd name="T173" fmla="*/ 205 w 205"/>
                            <a:gd name="T174" fmla="*/ 367 h 367"/>
                          </a:gdLst>
                          <a:ahLst/>
                          <a:cxnLst>
                            <a:cxn ang="T114">
                              <a:pos x="T0" y="T1"/>
                            </a:cxn>
                            <a:cxn ang="T115">
                              <a:pos x="T2" y="T3"/>
                            </a:cxn>
                            <a:cxn ang="T116">
                              <a:pos x="T4" y="T5"/>
                            </a:cxn>
                            <a:cxn ang="T117">
                              <a:pos x="T6" y="T7"/>
                            </a:cxn>
                            <a:cxn ang="T118">
                              <a:pos x="T8" y="T9"/>
                            </a:cxn>
                            <a:cxn ang="T119">
                              <a:pos x="T10" y="T11"/>
                            </a:cxn>
                            <a:cxn ang="T120">
                              <a:pos x="T12" y="T13"/>
                            </a:cxn>
                            <a:cxn ang="T121">
                              <a:pos x="T14" y="T15"/>
                            </a:cxn>
                            <a:cxn ang="T122">
                              <a:pos x="T16" y="T17"/>
                            </a:cxn>
                            <a:cxn ang="T123">
                              <a:pos x="T18" y="T19"/>
                            </a:cxn>
                            <a:cxn ang="T124">
                              <a:pos x="T20" y="T21"/>
                            </a:cxn>
                            <a:cxn ang="T125">
                              <a:pos x="T22" y="T23"/>
                            </a:cxn>
                            <a:cxn ang="T126">
                              <a:pos x="T24" y="T25"/>
                            </a:cxn>
                            <a:cxn ang="T127">
                              <a:pos x="T26" y="T27"/>
                            </a:cxn>
                            <a:cxn ang="T128">
                              <a:pos x="T28" y="T29"/>
                            </a:cxn>
                            <a:cxn ang="T129">
                              <a:pos x="T30" y="T31"/>
                            </a:cxn>
                            <a:cxn ang="T130">
                              <a:pos x="T32" y="T33"/>
                            </a:cxn>
                            <a:cxn ang="T131">
                              <a:pos x="T34" y="T35"/>
                            </a:cxn>
                            <a:cxn ang="T132">
                              <a:pos x="T36" y="T37"/>
                            </a:cxn>
                            <a:cxn ang="T133">
                              <a:pos x="T38" y="T39"/>
                            </a:cxn>
                            <a:cxn ang="T134">
                              <a:pos x="T40" y="T41"/>
                            </a:cxn>
                            <a:cxn ang="T135">
                              <a:pos x="T42" y="T43"/>
                            </a:cxn>
                            <a:cxn ang="T136">
                              <a:pos x="T44" y="T45"/>
                            </a:cxn>
                            <a:cxn ang="T137">
                              <a:pos x="T46" y="T47"/>
                            </a:cxn>
                            <a:cxn ang="T138">
                              <a:pos x="T48" y="T49"/>
                            </a:cxn>
                            <a:cxn ang="T139">
                              <a:pos x="T50" y="T51"/>
                            </a:cxn>
                            <a:cxn ang="T140">
                              <a:pos x="T52" y="T53"/>
                            </a:cxn>
                            <a:cxn ang="T141">
                              <a:pos x="T54" y="T55"/>
                            </a:cxn>
                            <a:cxn ang="T142">
                              <a:pos x="T56" y="T57"/>
                            </a:cxn>
                            <a:cxn ang="T143">
                              <a:pos x="T58" y="T59"/>
                            </a:cxn>
                            <a:cxn ang="T144">
                              <a:pos x="T60" y="T61"/>
                            </a:cxn>
                            <a:cxn ang="T145">
                              <a:pos x="T62" y="T63"/>
                            </a:cxn>
                            <a:cxn ang="T146">
                              <a:pos x="T64" y="T65"/>
                            </a:cxn>
                            <a:cxn ang="T147">
                              <a:pos x="T66" y="T67"/>
                            </a:cxn>
                            <a:cxn ang="T148">
                              <a:pos x="T68" y="T69"/>
                            </a:cxn>
                            <a:cxn ang="T149">
                              <a:pos x="T70" y="T71"/>
                            </a:cxn>
                            <a:cxn ang="T150">
                              <a:pos x="T72" y="T73"/>
                            </a:cxn>
                            <a:cxn ang="T151">
                              <a:pos x="T74" y="T75"/>
                            </a:cxn>
                            <a:cxn ang="T152">
                              <a:pos x="T76" y="T77"/>
                            </a:cxn>
                            <a:cxn ang="T153">
                              <a:pos x="T78" y="T79"/>
                            </a:cxn>
                            <a:cxn ang="T154">
                              <a:pos x="T80" y="T81"/>
                            </a:cxn>
                            <a:cxn ang="T155">
                              <a:pos x="T82" y="T83"/>
                            </a:cxn>
                            <a:cxn ang="T156">
                              <a:pos x="T84" y="T85"/>
                            </a:cxn>
                            <a:cxn ang="T157">
                              <a:pos x="T86" y="T87"/>
                            </a:cxn>
                            <a:cxn ang="T158">
                              <a:pos x="T88" y="T89"/>
                            </a:cxn>
                            <a:cxn ang="T159">
                              <a:pos x="T90" y="T91"/>
                            </a:cxn>
                            <a:cxn ang="T160">
                              <a:pos x="T92" y="T93"/>
                            </a:cxn>
                            <a:cxn ang="T161">
                              <a:pos x="T94" y="T95"/>
                            </a:cxn>
                            <a:cxn ang="T162">
                              <a:pos x="T96" y="T97"/>
                            </a:cxn>
                            <a:cxn ang="T163">
                              <a:pos x="T98" y="T99"/>
                            </a:cxn>
                            <a:cxn ang="T164">
                              <a:pos x="T100" y="T101"/>
                            </a:cxn>
                            <a:cxn ang="T165">
                              <a:pos x="T102" y="T103"/>
                            </a:cxn>
                            <a:cxn ang="T166">
                              <a:pos x="T104" y="T105"/>
                            </a:cxn>
                            <a:cxn ang="T167">
                              <a:pos x="T106" y="T107"/>
                            </a:cxn>
                            <a:cxn ang="T168">
                              <a:pos x="T108" y="T109"/>
                            </a:cxn>
                            <a:cxn ang="T169">
                              <a:pos x="T110" y="T111"/>
                            </a:cxn>
                            <a:cxn ang="T170">
                              <a:pos x="T112" y="T113"/>
                            </a:cxn>
                          </a:cxnLst>
                          <a:rect l="T171" t="T172" r="T173" b="T174"/>
                          <a:pathLst>
                            <a:path w="205" h="367">
                              <a:moveTo>
                                <a:pt x="0" y="205"/>
                              </a:moveTo>
                              <a:lnTo>
                                <a:pt x="0" y="185"/>
                              </a:lnTo>
                              <a:lnTo>
                                <a:pt x="3" y="162"/>
                              </a:lnTo>
                              <a:lnTo>
                                <a:pt x="9" y="144"/>
                              </a:lnTo>
                              <a:lnTo>
                                <a:pt x="13" y="125"/>
                              </a:lnTo>
                              <a:lnTo>
                                <a:pt x="19" y="109"/>
                              </a:lnTo>
                              <a:lnTo>
                                <a:pt x="26" y="93"/>
                              </a:lnTo>
                              <a:lnTo>
                                <a:pt x="35" y="81"/>
                              </a:lnTo>
                              <a:lnTo>
                                <a:pt x="45" y="68"/>
                              </a:lnTo>
                              <a:lnTo>
                                <a:pt x="58" y="55"/>
                              </a:lnTo>
                              <a:lnTo>
                                <a:pt x="72" y="42"/>
                              </a:lnTo>
                              <a:lnTo>
                                <a:pt x="88" y="30"/>
                              </a:lnTo>
                              <a:lnTo>
                                <a:pt x="103" y="19"/>
                              </a:lnTo>
                              <a:lnTo>
                                <a:pt x="120" y="12"/>
                              </a:lnTo>
                              <a:lnTo>
                                <a:pt x="136" y="6"/>
                              </a:lnTo>
                              <a:lnTo>
                                <a:pt x="151" y="1"/>
                              </a:lnTo>
                              <a:lnTo>
                                <a:pt x="163" y="0"/>
                              </a:lnTo>
                              <a:lnTo>
                                <a:pt x="168" y="1"/>
                              </a:lnTo>
                              <a:lnTo>
                                <a:pt x="175" y="5"/>
                              </a:lnTo>
                              <a:lnTo>
                                <a:pt x="183" y="9"/>
                              </a:lnTo>
                              <a:lnTo>
                                <a:pt x="192" y="17"/>
                              </a:lnTo>
                              <a:lnTo>
                                <a:pt x="197" y="25"/>
                              </a:lnTo>
                              <a:lnTo>
                                <a:pt x="201" y="33"/>
                              </a:lnTo>
                              <a:lnTo>
                                <a:pt x="203" y="42"/>
                              </a:lnTo>
                              <a:lnTo>
                                <a:pt x="205" y="56"/>
                              </a:lnTo>
                              <a:lnTo>
                                <a:pt x="203" y="68"/>
                              </a:lnTo>
                              <a:lnTo>
                                <a:pt x="201" y="75"/>
                              </a:lnTo>
                              <a:lnTo>
                                <a:pt x="197" y="81"/>
                              </a:lnTo>
                              <a:lnTo>
                                <a:pt x="190" y="85"/>
                              </a:lnTo>
                              <a:lnTo>
                                <a:pt x="180" y="90"/>
                              </a:lnTo>
                              <a:lnTo>
                                <a:pt x="170" y="93"/>
                              </a:lnTo>
                              <a:lnTo>
                                <a:pt x="158" y="99"/>
                              </a:lnTo>
                              <a:lnTo>
                                <a:pt x="145" y="108"/>
                              </a:lnTo>
                              <a:lnTo>
                                <a:pt x="132" y="120"/>
                              </a:lnTo>
                              <a:lnTo>
                                <a:pt x="124" y="131"/>
                              </a:lnTo>
                              <a:lnTo>
                                <a:pt x="118" y="142"/>
                              </a:lnTo>
                              <a:lnTo>
                                <a:pt x="111" y="155"/>
                              </a:lnTo>
                              <a:lnTo>
                                <a:pt x="109" y="169"/>
                              </a:lnTo>
                              <a:lnTo>
                                <a:pt x="107" y="184"/>
                              </a:lnTo>
                              <a:lnTo>
                                <a:pt x="110" y="199"/>
                              </a:lnTo>
                              <a:lnTo>
                                <a:pt x="114" y="215"/>
                              </a:lnTo>
                              <a:lnTo>
                                <a:pt x="118" y="227"/>
                              </a:lnTo>
                              <a:lnTo>
                                <a:pt x="125" y="242"/>
                              </a:lnTo>
                              <a:lnTo>
                                <a:pt x="136" y="259"/>
                              </a:lnTo>
                              <a:lnTo>
                                <a:pt x="148" y="274"/>
                              </a:lnTo>
                              <a:lnTo>
                                <a:pt x="155" y="286"/>
                              </a:lnTo>
                              <a:lnTo>
                                <a:pt x="159" y="299"/>
                              </a:lnTo>
                              <a:lnTo>
                                <a:pt x="75" y="367"/>
                              </a:lnTo>
                              <a:lnTo>
                                <a:pt x="61" y="354"/>
                              </a:lnTo>
                              <a:lnTo>
                                <a:pt x="49" y="338"/>
                              </a:lnTo>
                              <a:lnTo>
                                <a:pt x="38" y="323"/>
                              </a:lnTo>
                              <a:lnTo>
                                <a:pt x="27" y="302"/>
                              </a:lnTo>
                              <a:lnTo>
                                <a:pt x="18" y="281"/>
                              </a:lnTo>
                              <a:lnTo>
                                <a:pt x="10" y="265"/>
                              </a:lnTo>
                              <a:lnTo>
                                <a:pt x="5" y="246"/>
                              </a:lnTo>
                              <a:lnTo>
                                <a:pt x="1" y="224"/>
                              </a:lnTo>
                              <a:lnTo>
                                <a:pt x="0" y="20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80008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 sz="2800">
                            <a:solidFill>
                              <a:srgbClr val="17375E"/>
                            </a:solidFill>
                            <a:latin typeface="Times New Roman" pitchFamily="18" charset="0"/>
                            <a:ea typeface="+mn-ea"/>
                            <a:cs typeface="+mn-cs"/>
                          </a:endParaRPr>
                        </a:p>
                      </p:txBody>
                    </p:sp>
                    <p:grpSp>
                      <p:nvGrpSpPr>
                        <p:cNvPr id="68" name="Group 12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582" y="1832"/>
                          <a:ext cx="203" cy="367"/>
                          <a:chOff x="3582" y="1832"/>
                          <a:chExt cx="203" cy="367"/>
                        </a:xfrm>
                      </p:grpSpPr>
                      <p:sp>
                        <p:nvSpPr>
                          <p:cNvPr id="69" name="Freeform 12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618" y="1857"/>
                            <a:ext cx="152" cy="288"/>
                          </a:xfrm>
                          <a:custGeom>
                            <a:avLst/>
                            <a:gdLst>
                              <a:gd name="T0" fmla="*/ 44 w 152"/>
                              <a:gd name="T1" fmla="*/ 288 h 288"/>
                              <a:gd name="T2" fmla="*/ 35 w 152"/>
                              <a:gd name="T3" fmla="*/ 274 h 288"/>
                              <a:gd name="T4" fmla="*/ 27 w 152"/>
                              <a:gd name="T5" fmla="*/ 261 h 288"/>
                              <a:gd name="T6" fmla="*/ 21 w 152"/>
                              <a:gd name="T7" fmla="*/ 249 h 288"/>
                              <a:gd name="T8" fmla="*/ 15 w 152"/>
                              <a:gd name="T9" fmla="*/ 234 h 288"/>
                              <a:gd name="T10" fmla="*/ 10 w 152"/>
                              <a:gd name="T11" fmla="*/ 221 h 288"/>
                              <a:gd name="T12" fmla="*/ 8 w 152"/>
                              <a:gd name="T13" fmla="*/ 208 h 288"/>
                              <a:gd name="T14" fmla="*/ 5 w 152"/>
                              <a:gd name="T15" fmla="*/ 197 h 288"/>
                              <a:gd name="T16" fmla="*/ 2 w 152"/>
                              <a:gd name="T17" fmla="*/ 185 h 288"/>
                              <a:gd name="T18" fmla="*/ 1 w 152"/>
                              <a:gd name="T19" fmla="*/ 172 h 288"/>
                              <a:gd name="T20" fmla="*/ 0 w 152"/>
                              <a:gd name="T21" fmla="*/ 164 h 288"/>
                              <a:gd name="T22" fmla="*/ 0 w 152"/>
                              <a:gd name="T23" fmla="*/ 155 h 288"/>
                              <a:gd name="T24" fmla="*/ 0 w 152"/>
                              <a:gd name="T25" fmla="*/ 147 h 288"/>
                              <a:gd name="T26" fmla="*/ 2 w 152"/>
                              <a:gd name="T27" fmla="*/ 135 h 288"/>
                              <a:gd name="T28" fmla="*/ 5 w 152"/>
                              <a:gd name="T29" fmla="*/ 123 h 288"/>
                              <a:gd name="T30" fmla="*/ 10 w 152"/>
                              <a:gd name="T31" fmla="*/ 110 h 288"/>
                              <a:gd name="T32" fmla="*/ 14 w 152"/>
                              <a:gd name="T33" fmla="*/ 99 h 288"/>
                              <a:gd name="T34" fmla="*/ 19 w 152"/>
                              <a:gd name="T35" fmla="*/ 89 h 288"/>
                              <a:gd name="T36" fmla="*/ 25 w 152"/>
                              <a:gd name="T37" fmla="*/ 78 h 288"/>
                              <a:gd name="T38" fmla="*/ 31 w 152"/>
                              <a:gd name="T39" fmla="*/ 69 h 288"/>
                              <a:gd name="T40" fmla="*/ 38 w 152"/>
                              <a:gd name="T41" fmla="*/ 60 h 288"/>
                              <a:gd name="T42" fmla="*/ 44 w 152"/>
                              <a:gd name="T43" fmla="*/ 54 h 288"/>
                              <a:gd name="T44" fmla="*/ 56 w 152"/>
                              <a:gd name="T45" fmla="*/ 43 h 288"/>
                              <a:gd name="T46" fmla="*/ 66 w 152"/>
                              <a:gd name="T47" fmla="*/ 37 h 288"/>
                              <a:gd name="T48" fmla="*/ 79 w 152"/>
                              <a:gd name="T49" fmla="*/ 28 h 288"/>
                              <a:gd name="T50" fmla="*/ 92 w 152"/>
                              <a:gd name="T51" fmla="*/ 21 h 288"/>
                              <a:gd name="T52" fmla="*/ 109 w 152"/>
                              <a:gd name="T53" fmla="*/ 12 h 288"/>
                              <a:gd name="T54" fmla="*/ 125 w 152"/>
                              <a:gd name="T55" fmla="*/ 7 h 288"/>
                              <a:gd name="T56" fmla="*/ 139 w 152"/>
                              <a:gd name="T57" fmla="*/ 4 h 288"/>
                              <a:gd name="T58" fmla="*/ 152 w 152"/>
                              <a:gd name="T59" fmla="*/ 0 h 288"/>
                              <a:gd name="T60" fmla="*/ 0 60000 65536"/>
                              <a:gd name="T61" fmla="*/ 0 60000 65536"/>
                              <a:gd name="T62" fmla="*/ 0 60000 65536"/>
                              <a:gd name="T63" fmla="*/ 0 60000 65536"/>
                              <a:gd name="T64" fmla="*/ 0 60000 65536"/>
                              <a:gd name="T65" fmla="*/ 0 60000 65536"/>
                              <a:gd name="T66" fmla="*/ 0 60000 65536"/>
                              <a:gd name="T67" fmla="*/ 0 60000 65536"/>
                              <a:gd name="T68" fmla="*/ 0 60000 65536"/>
                              <a:gd name="T69" fmla="*/ 0 60000 65536"/>
                              <a:gd name="T70" fmla="*/ 0 60000 65536"/>
                              <a:gd name="T71" fmla="*/ 0 60000 65536"/>
                              <a:gd name="T72" fmla="*/ 0 60000 65536"/>
                              <a:gd name="T73" fmla="*/ 0 60000 65536"/>
                              <a:gd name="T74" fmla="*/ 0 60000 65536"/>
                              <a:gd name="T75" fmla="*/ 0 60000 65536"/>
                              <a:gd name="T76" fmla="*/ 0 60000 65536"/>
                              <a:gd name="T77" fmla="*/ 0 60000 65536"/>
                              <a:gd name="T78" fmla="*/ 0 60000 65536"/>
                              <a:gd name="T79" fmla="*/ 0 60000 65536"/>
                              <a:gd name="T80" fmla="*/ 0 60000 65536"/>
                              <a:gd name="T81" fmla="*/ 0 60000 65536"/>
                              <a:gd name="T82" fmla="*/ 0 60000 65536"/>
                              <a:gd name="T83" fmla="*/ 0 60000 65536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w 152"/>
                              <a:gd name="T91" fmla="*/ 0 h 288"/>
                              <a:gd name="T92" fmla="*/ 152 w 152"/>
                              <a:gd name="T93" fmla="*/ 288 h 288"/>
                            </a:gdLst>
                            <a:ahLst/>
                            <a:cxnLst>
                              <a:cxn ang="T60">
                                <a:pos x="T0" y="T1"/>
                              </a:cxn>
                              <a:cxn ang="T61">
                                <a:pos x="T2" y="T3"/>
                              </a:cxn>
                              <a:cxn ang="T62">
                                <a:pos x="T4" y="T5"/>
                              </a:cxn>
                              <a:cxn ang="T63">
                                <a:pos x="T6" y="T7"/>
                              </a:cxn>
                              <a:cxn ang="T64">
                                <a:pos x="T8" y="T9"/>
                              </a:cxn>
                              <a:cxn ang="T65">
                                <a:pos x="T10" y="T11"/>
                              </a:cxn>
                              <a:cxn ang="T66">
                                <a:pos x="T12" y="T13"/>
                              </a:cxn>
                              <a:cxn ang="T67">
                                <a:pos x="T14" y="T15"/>
                              </a:cxn>
                              <a:cxn ang="T68">
                                <a:pos x="T16" y="T17"/>
                              </a:cxn>
                              <a:cxn ang="T69">
                                <a:pos x="T18" y="T19"/>
                              </a:cxn>
                              <a:cxn ang="T70">
                                <a:pos x="T20" y="T21"/>
                              </a:cxn>
                              <a:cxn ang="T71">
                                <a:pos x="T22" y="T23"/>
                              </a:cxn>
                              <a:cxn ang="T72">
                                <a:pos x="T24" y="T25"/>
                              </a:cxn>
                              <a:cxn ang="T73">
                                <a:pos x="T26" y="T27"/>
                              </a:cxn>
                              <a:cxn ang="T74">
                                <a:pos x="T28" y="T29"/>
                              </a:cxn>
                              <a:cxn ang="T75">
                                <a:pos x="T30" y="T31"/>
                              </a:cxn>
                              <a:cxn ang="T76">
                                <a:pos x="T32" y="T33"/>
                              </a:cxn>
                              <a:cxn ang="T77">
                                <a:pos x="T34" y="T35"/>
                              </a:cxn>
                              <a:cxn ang="T78">
                                <a:pos x="T36" y="T37"/>
                              </a:cxn>
                              <a:cxn ang="T79">
                                <a:pos x="T38" y="T39"/>
                              </a:cxn>
                              <a:cxn ang="T80">
                                <a:pos x="T40" y="T41"/>
                              </a:cxn>
                              <a:cxn ang="T81">
                                <a:pos x="T42" y="T43"/>
                              </a:cxn>
                              <a:cxn ang="T82">
                                <a:pos x="T44" y="T45"/>
                              </a:cxn>
                              <a:cxn ang="T83">
                                <a:pos x="T46" y="T47"/>
                              </a:cxn>
                              <a:cxn ang="T84">
                                <a:pos x="T48" y="T49"/>
                              </a:cxn>
                              <a:cxn ang="T85">
                                <a:pos x="T50" y="T51"/>
                              </a:cxn>
                              <a:cxn ang="T86">
                                <a:pos x="T52" y="T53"/>
                              </a:cxn>
                              <a:cxn ang="T87">
                                <a:pos x="T54" y="T55"/>
                              </a:cxn>
                              <a:cxn ang="T88">
                                <a:pos x="T56" y="T57"/>
                              </a:cxn>
                              <a:cxn ang="T89">
                                <a:pos x="T58" y="T59"/>
                              </a:cxn>
                            </a:cxnLst>
                            <a:rect l="T90" t="T91" r="T92" b="T93"/>
                            <a:pathLst>
                              <a:path w="152" h="288">
                                <a:moveTo>
                                  <a:pt x="44" y="288"/>
                                </a:moveTo>
                                <a:lnTo>
                                  <a:pt x="35" y="274"/>
                                </a:lnTo>
                                <a:lnTo>
                                  <a:pt x="27" y="261"/>
                                </a:lnTo>
                                <a:lnTo>
                                  <a:pt x="21" y="249"/>
                                </a:lnTo>
                                <a:lnTo>
                                  <a:pt x="15" y="234"/>
                                </a:lnTo>
                                <a:lnTo>
                                  <a:pt x="10" y="221"/>
                                </a:lnTo>
                                <a:lnTo>
                                  <a:pt x="8" y="208"/>
                                </a:lnTo>
                                <a:lnTo>
                                  <a:pt x="5" y="197"/>
                                </a:lnTo>
                                <a:lnTo>
                                  <a:pt x="2" y="185"/>
                                </a:lnTo>
                                <a:lnTo>
                                  <a:pt x="1" y="172"/>
                                </a:lnTo>
                                <a:lnTo>
                                  <a:pt x="0" y="164"/>
                                </a:lnTo>
                                <a:lnTo>
                                  <a:pt x="0" y="155"/>
                                </a:lnTo>
                                <a:lnTo>
                                  <a:pt x="0" y="147"/>
                                </a:lnTo>
                                <a:lnTo>
                                  <a:pt x="2" y="135"/>
                                </a:lnTo>
                                <a:lnTo>
                                  <a:pt x="5" y="123"/>
                                </a:lnTo>
                                <a:lnTo>
                                  <a:pt x="10" y="110"/>
                                </a:lnTo>
                                <a:lnTo>
                                  <a:pt x="14" y="99"/>
                                </a:lnTo>
                                <a:lnTo>
                                  <a:pt x="19" y="89"/>
                                </a:lnTo>
                                <a:lnTo>
                                  <a:pt x="25" y="78"/>
                                </a:lnTo>
                                <a:lnTo>
                                  <a:pt x="31" y="69"/>
                                </a:lnTo>
                                <a:lnTo>
                                  <a:pt x="38" y="60"/>
                                </a:lnTo>
                                <a:lnTo>
                                  <a:pt x="44" y="54"/>
                                </a:lnTo>
                                <a:lnTo>
                                  <a:pt x="56" y="43"/>
                                </a:lnTo>
                                <a:lnTo>
                                  <a:pt x="66" y="37"/>
                                </a:lnTo>
                                <a:lnTo>
                                  <a:pt x="79" y="28"/>
                                </a:lnTo>
                                <a:lnTo>
                                  <a:pt x="92" y="21"/>
                                </a:lnTo>
                                <a:lnTo>
                                  <a:pt x="109" y="12"/>
                                </a:lnTo>
                                <a:lnTo>
                                  <a:pt x="125" y="7"/>
                                </a:lnTo>
                                <a:lnTo>
                                  <a:pt x="139" y="4"/>
                                </a:lnTo>
                                <a:lnTo>
                                  <a:pt x="152" y="0"/>
                                </a:lnTo>
                              </a:path>
                            </a:pathLst>
                          </a:custGeom>
                          <a:noFill/>
                          <a:ln w="12700">
                            <a:solidFill>
                              <a:srgbClr val="FF40FF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>
                              <a:defRPr/>
                            </a:pPr>
                            <a:endParaRPr lang="ru-RU" sz="2800">
                              <a:solidFill>
                                <a:srgbClr val="17375E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70" name="Freeform 12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656" y="1888"/>
                            <a:ext cx="129" cy="240"/>
                          </a:xfrm>
                          <a:custGeom>
                            <a:avLst/>
                            <a:gdLst>
                              <a:gd name="T0" fmla="*/ 2 w 129"/>
                              <a:gd name="T1" fmla="*/ 143 h 240"/>
                              <a:gd name="T2" fmla="*/ 1 w 129"/>
                              <a:gd name="T3" fmla="*/ 131 h 240"/>
                              <a:gd name="T4" fmla="*/ 0 w 129"/>
                              <a:gd name="T5" fmla="*/ 119 h 240"/>
                              <a:gd name="T6" fmla="*/ 1 w 129"/>
                              <a:gd name="T7" fmla="*/ 105 h 240"/>
                              <a:gd name="T8" fmla="*/ 2 w 129"/>
                              <a:gd name="T9" fmla="*/ 94 h 240"/>
                              <a:gd name="T10" fmla="*/ 5 w 129"/>
                              <a:gd name="T11" fmla="*/ 84 h 240"/>
                              <a:gd name="T12" fmla="*/ 9 w 129"/>
                              <a:gd name="T13" fmla="*/ 71 h 240"/>
                              <a:gd name="T14" fmla="*/ 15 w 129"/>
                              <a:gd name="T15" fmla="*/ 60 h 240"/>
                              <a:gd name="T16" fmla="*/ 22 w 129"/>
                              <a:gd name="T17" fmla="*/ 51 h 240"/>
                              <a:gd name="T18" fmla="*/ 28 w 129"/>
                              <a:gd name="T19" fmla="*/ 45 h 240"/>
                              <a:gd name="T20" fmla="*/ 36 w 129"/>
                              <a:gd name="T21" fmla="*/ 37 h 240"/>
                              <a:gd name="T22" fmla="*/ 44 w 129"/>
                              <a:gd name="T23" fmla="*/ 30 h 240"/>
                              <a:gd name="T24" fmla="*/ 53 w 129"/>
                              <a:gd name="T25" fmla="*/ 24 h 240"/>
                              <a:gd name="T26" fmla="*/ 62 w 129"/>
                              <a:gd name="T27" fmla="*/ 18 h 240"/>
                              <a:gd name="T28" fmla="*/ 71 w 129"/>
                              <a:gd name="T29" fmla="*/ 13 h 240"/>
                              <a:gd name="T30" fmla="*/ 80 w 129"/>
                              <a:gd name="T31" fmla="*/ 9 h 240"/>
                              <a:gd name="T32" fmla="*/ 89 w 129"/>
                              <a:gd name="T33" fmla="*/ 6 h 240"/>
                              <a:gd name="T34" fmla="*/ 98 w 129"/>
                              <a:gd name="T35" fmla="*/ 4 h 240"/>
                              <a:gd name="T36" fmla="*/ 109 w 129"/>
                              <a:gd name="T37" fmla="*/ 1 h 240"/>
                              <a:gd name="T38" fmla="*/ 118 w 129"/>
                              <a:gd name="T39" fmla="*/ 1 h 240"/>
                              <a:gd name="T40" fmla="*/ 125 w 129"/>
                              <a:gd name="T41" fmla="*/ 0 h 240"/>
                              <a:gd name="T42" fmla="*/ 129 w 129"/>
                              <a:gd name="T43" fmla="*/ 1 h 240"/>
                              <a:gd name="T44" fmla="*/ 129 w 129"/>
                              <a:gd name="T45" fmla="*/ 7 h 240"/>
                              <a:gd name="T46" fmla="*/ 128 w 129"/>
                              <a:gd name="T47" fmla="*/ 12 h 240"/>
                              <a:gd name="T48" fmla="*/ 124 w 129"/>
                              <a:gd name="T49" fmla="*/ 13 h 240"/>
                              <a:gd name="T50" fmla="*/ 116 w 129"/>
                              <a:gd name="T51" fmla="*/ 16 h 240"/>
                              <a:gd name="T52" fmla="*/ 109 w 129"/>
                              <a:gd name="T53" fmla="*/ 18 h 240"/>
                              <a:gd name="T54" fmla="*/ 98 w 129"/>
                              <a:gd name="T55" fmla="*/ 23 h 240"/>
                              <a:gd name="T56" fmla="*/ 89 w 129"/>
                              <a:gd name="T57" fmla="*/ 28 h 240"/>
                              <a:gd name="T58" fmla="*/ 79 w 129"/>
                              <a:gd name="T59" fmla="*/ 33 h 240"/>
                              <a:gd name="T60" fmla="*/ 68 w 129"/>
                              <a:gd name="T61" fmla="*/ 37 h 240"/>
                              <a:gd name="T62" fmla="*/ 54 w 129"/>
                              <a:gd name="T63" fmla="*/ 47 h 240"/>
                              <a:gd name="T64" fmla="*/ 41 w 129"/>
                              <a:gd name="T65" fmla="*/ 59 h 240"/>
                              <a:gd name="T66" fmla="*/ 33 w 129"/>
                              <a:gd name="T67" fmla="*/ 69 h 240"/>
                              <a:gd name="T68" fmla="*/ 27 w 129"/>
                              <a:gd name="T69" fmla="*/ 80 h 240"/>
                              <a:gd name="T70" fmla="*/ 22 w 129"/>
                              <a:gd name="T71" fmla="*/ 93 h 240"/>
                              <a:gd name="T72" fmla="*/ 18 w 129"/>
                              <a:gd name="T73" fmla="*/ 107 h 240"/>
                              <a:gd name="T74" fmla="*/ 16 w 129"/>
                              <a:gd name="T75" fmla="*/ 122 h 240"/>
                              <a:gd name="T76" fmla="*/ 20 w 129"/>
                              <a:gd name="T77" fmla="*/ 137 h 240"/>
                              <a:gd name="T78" fmla="*/ 23 w 129"/>
                              <a:gd name="T79" fmla="*/ 153 h 240"/>
                              <a:gd name="T80" fmla="*/ 28 w 129"/>
                              <a:gd name="T81" fmla="*/ 166 h 240"/>
                              <a:gd name="T82" fmla="*/ 35 w 129"/>
                              <a:gd name="T83" fmla="*/ 180 h 240"/>
                              <a:gd name="T84" fmla="*/ 45 w 129"/>
                              <a:gd name="T85" fmla="*/ 196 h 240"/>
                              <a:gd name="T86" fmla="*/ 57 w 129"/>
                              <a:gd name="T87" fmla="*/ 212 h 240"/>
                              <a:gd name="T88" fmla="*/ 64 w 129"/>
                              <a:gd name="T89" fmla="*/ 224 h 240"/>
                              <a:gd name="T90" fmla="*/ 72 w 129"/>
                              <a:gd name="T91" fmla="*/ 238 h 240"/>
                              <a:gd name="T92" fmla="*/ 61 w 129"/>
                              <a:gd name="T93" fmla="*/ 240 h 240"/>
                              <a:gd name="T94" fmla="*/ 54 w 129"/>
                              <a:gd name="T95" fmla="*/ 234 h 240"/>
                              <a:gd name="T96" fmla="*/ 48 w 129"/>
                              <a:gd name="T97" fmla="*/ 227 h 240"/>
                              <a:gd name="T98" fmla="*/ 40 w 129"/>
                              <a:gd name="T99" fmla="*/ 220 h 240"/>
                              <a:gd name="T100" fmla="*/ 32 w 129"/>
                              <a:gd name="T101" fmla="*/ 210 h 240"/>
                              <a:gd name="T102" fmla="*/ 24 w 129"/>
                              <a:gd name="T103" fmla="*/ 198 h 240"/>
                              <a:gd name="T104" fmla="*/ 18 w 129"/>
                              <a:gd name="T105" fmla="*/ 186 h 240"/>
                              <a:gd name="T106" fmla="*/ 11 w 129"/>
                              <a:gd name="T107" fmla="*/ 174 h 240"/>
                              <a:gd name="T108" fmla="*/ 7 w 129"/>
                              <a:gd name="T109" fmla="*/ 162 h 240"/>
                              <a:gd name="T110" fmla="*/ 5 w 129"/>
                              <a:gd name="T111" fmla="*/ 154 h 240"/>
                              <a:gd name="T112" fmla="*/ 2 w 129"/>
                              <a:gd name="T113" fmla="*/ 143 h 240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60000 65536"/>
                              <a:gd name="T133" fmla="*/ 0 60000 65536"/>
                              <a:gd name="T134" fmla="*/ 0 60000 65536"/>
                              <a:gd name="T135" fmla="*/ 0 60000 65536"/>
                              <a:gd name="T136" fmla="*/ 0 60000 65536"/>
                              <a:gd name="T137" fmla="*/ 0 60000 65536"/>
                              <a:gd name="T138" fmla="*/ 0 60000 65536"/>
                              <a:gd name="T139" fmla="*/ 0 60000 65536"/>
                              <a:gd name="T140" fmla="*/ 0 60000 65536"/>
                              <a:gd name="T141" fmla="*/ 0 60000 65536"/>
                              <a:gd name="T142" fmla="*/ 0 60000 65536"/>
                              <a:gd name="T143" fmla="*/ 0 60000 65536"/>
                              <a:gd name="T144" fmla="*/ 0 60000 65536"/>
                              <a:gd name="T145" fmla="*/ 0 60000 65536"/>
                              <a:gd name="T146" fmla="*/ 0 60000 65536"/>
                              <a:gd name="T147" fmla="*/ 0 60000 65536"/>
                              <a:gd name="T148" fmla="*/ 0 60000 65536"/>
                              <a:gd name="T149" fmla="*/ 0 60000 65536"/>
                              <a:gd name="T150" fmla="*/ 0 60000 65536"/>
                              <a:gd name="T151" fmla="*/ 0 60000 65536"/>
                              <a:gd name="T152" fmla="*/ 0 60000 65536"/>
                              <a:gd name="T153" fmla="*/ 0 60000 65536"/>
                              <a:gd name="T154" fmla="*/ 0 60000 65536"/>
                              <a:gd name="T155" fmla="*/ 0 60000 65536"/>
                              <a:gd name="T156" fmla="*/ 0 60000 65536"/>
                              <a:gd name="T157" fmla="*/ 0 60000 65536"/>
                              <a:gd name="T158" fmla="*/ 0 60000 65536"/>
                              <a:gd name="T159" fmla="*/ 0 60000 65536"/>
                              <a:gd name="T160" fmla="*/ 0 60000 65536"/>
                              <a:gd name="T161" fmla="*/ 0 60000 65536"/>
                              <a:gd name="T162" fmla="*/ 0 60000 65536"/>
                              <a:gd name="T163" fmla="*/ 0 60000 65536"/>
                              <a:gd name="T164" fmla="*/ 0 60000 65536"/>
                              <a:gd name="T165" fmla="*/ 0 60000 65536"/>
                              <a:gd name="T166" fmla="*/ 0 60000 65536"/>
                              <a:gd name="T167" fmla="*/ 0 60000 65536"/>
                              <a:gd name="T168" fmla="*/ 0 60000 65536"/>
                              <a:gd name="T169" fmla="*/ 0 60000 65536"/>
                              <a:gd name="T170" fmla="*/ 0 60000 65536"/>
                              <a:gd name="T171" fmla="*/ 0 w 129"/>
                              <a:gd name="T172" fmla="*/ 0 h 240"/>
                              <a:gd name="T173" fmla="*/ 129 w 129"/>
                              <a:gd name="T174" fmla="*/ 240 h 240"/>
                            </a:gdLst>
                            <a:ahLst/>
                            <a:cxnLst>
                              <a:cxn ang="T114">
                                <a:pos x="T0" y="T1"/>
                              </a:cxn>
                              <a:cxn ang="T115">
                                <a:pos x="T2" y="T3"/>
                              </a:cxn>
                              <a:cxn ang="T116">
                                <a:pos x="T4" y="T5"/>
                              </a:cxn>
                              <a:cxn ang="T117">
                                <a:pos x="T6" y="T7"/>
                              </a:cxn>
                              <a:cxn ang="T118">
                                <a:pos x="T8" y="T9"/>
                              </a:cxn>
                              <a:cxn ang="T119">
                                <a:pos x="T10" y="T11"/>
                              </a:cxn>
                              <a:cxn ang="T120">
                                <a:pos x="T12" y="T13"/>
                              </a:cxn>
                              <a:cxn ang="T121">
                                <a:pos x="T14" y="T15"/>
                              </a:cxn>
                              <a:cxn ang="T122">
                                <a:pos x="T16" y="T17"/>
                              </a:cxn>
                              <a:cxn ang="T123">
                                <a:pos x="T18" y="T19"/>
                              </a:cxn>
                              <a:cxn ang="T124">
                                <a:pos x="T20" y="T21"/>
                              </a:cxn>
                              <a:cxn ang="T125">
                                <a:pos x="T22" y="T23"/>
                              </a:cxn>
                              <a:cxn ang="T126">
                                <a:pos x="T24" y="T25"/>
                              </a:cxn>
                              <a:cxn ang="T127">
                                <a:pos x="T26" y="T27"/>
                              </a:cxn>
                              <a:cxn ang="T128">
                                <a:pos x="T28" y="T29"/>
                              </a:cxn>
                              <a:cxn ang="T129">
                                <a:pos x="T30" y="T31"/>
                              </a:cxn>
                              <a:cxn ang="T130">
                                <a:pos x="T32" y="T33"/>
                              </a:cxn>
                              <a:cxn ang="T131">
                                <a:pos x="T34" y="T35"/>
                              </a:cxn>
                              <a:cxn ang="T132">
                                <a:pos x="T36" y="T37"/>
                              </a:cxn>
                              <a:cxn ang="T133">
                                <a:pos x="T38" y="T39"/>
                              </a:cxn>
                              <a:cxn ang="T134">
                                <a:pos x="T40" y="T41"/>
                              </a:cxn>
                              <a:cxn ang="T135">
                                <a:pos x="T42" y="T43"/>
                              </a:cxn>
                              <a:cxn ang="T136">
                                <a:pos x="T44" y="T45"/>
                              </a:cxn>
                              <a:cxn ang="T137">
                                <a:pos x="T46" y="T47"/>
                              </a:cxn>
                              <a:cxn ang="T138">
                                <a:pos x="T48" y="T49"/>
                              </a:cxn>
                              <a:cxn ang="T139">
                                <a:pos x="T50" y="T51"/>
                              </a:cxn>
                              <a:cxn ang="T140">
                                <a:pos x="T52" y="T53"/>
                              </a:cxn>
                              <a:cxn ang="T141">
                                <a:pos x="T54" y="T55"/>
                              </a:cxn>
                              <a:cxn ang="T142">
                                <a:pos x="T56" y="T57"/>
                              </a:cxn>
                              <a:cxn ang="T143">
                                <a:pos x="T58" y="T59"/>
                              </a:cxn>
                              <a:cxn ang="T144">
                                <a:pos x="T60" y="T61"/>
                              </a:cxn>
                              <a:cxn ang="T145">
                                <a:pos x="T62" y="T63"/>
                              </a:cxn>
                              <a:cxn ang="T146">
                                <a:pos x="T64" y="T65"/>
                              </a:cxn>
                              <a:cxn ang="T147">
                                <a:pos x="T66" y="T67"/>
                              </a:cxn>
                              <a:cxn ang="T148">
                                <a:pos x="T68" y="T69"/>
                              </a:cxn>
                              <a:cxn ang="T149">
                                <a:pos x="T70" y="T71"/>
                              </a:cxn>
                              <a:cxn ang="T150">
                                <a:pos x="T72" y="T73"/>
                              </a:cxn>
                              <a:cxn ang="T151">
                                <a:pos x="T74" y="T75"/>
                              </a:cxn>
                              <a:cxn ang="T152">
                                <a:pos x="T76" y="T77"/>
                              </a:cxn>
                              <a:cxn ang="T153">
                                <a:pos x="T78" y="T79"/>
                              </a:cxn>
                              <a:cxn ang="T154">
                                <a:pos x="T80" y="T81"/>
                              </a:cxn>
                              <a:cxn ang="T155">
                                <a:pos x="T82" y="T83"/>
                              </a:cxn>
                              <a:cxn ang="T156">
                                <a:pos x="T84" y="T85"/>
                              </a:cxn>
                              <a:cxn ang="T157">
                                <a:pos x="T86" y="T87"/>
                              </a:cxn>
                              <a:cxn ang="T158">
                                <a:pos x="T88" y="T89"/>
                              </a:cxn>
                              <a:cxn ang="T159">
                                <a:pos x="T90" y="T91"/>
                              </a:cxn>
                              <a:cxn ang="T160">
                                <a:pos x="T92" y="T93"/>
                              </a:cxn>
                              <a:cxn ang="T161">
                                <a:pos x="T94" y="T95"/>
                              </a:cxn>
                              <a:cxn ang="T162">
                                <a:pos x="T96" y="T97"/>
                              </a:cxn>
                              <a:cxn ang="T163">
                                <a:pos x="T98" y="T99"/>
                              </a:cxn>
                              <a:cxn ang="T164">
                                <a:pos x="T100" y="T101"/>
                              </a:cxn>
                              <a:cxn ang="T165">
                                <a:pos x="T102" y="T103"/>
                              </a:cxn>
                              <a:cxn ang="T166">
                                <a:pos x="T104" y="T105"/>
                              </a:cxn>
                              <a:cxn ang="T167">
                                <a:pos x="T106" y="T107"/>
                              </a:cxn>
                              <a:cxn ang="T168">
                                <a:pos x="T108" y="T109"/>
                              </a:cxn>
                              <a:cxn ang="T169">
                                <a:pos x="T110" y="T111"/>
                              </a:cxn>
                              <a:cxn ang="T170">
                                <a:pos x="T112" y="T113"/>
                              </a:cxn>
                            </a:cxnLst>
                            <a:rect l="T171" t="T172" r="T173" b="T174"/>
                            <a:pathLst>
                              <a:path w="129" h="240">
                                <a:moveTo>
                                  <a:pt x="2" y="143"/>
                                </a:moveTo>
                                <a:lnTo>
                                  <a:pt x="1" y="131"/>
                                </a:lnTo>
                                <a:lnTo>
                                  <a:pt x="0" y="119"/>
                                </a:lnTo>
                                <a:lnTo>
                                  <a:pt x="1" y="105"/>
                                </a:lnTo>
                                <a:lnTo>
                                  <a:pt x="2" y="94"/>
                                </a:lnTo>
                                <a:lnTo>
                                  <a:pt x="5" y="84"/>
                                </a:lnTo>
                                <a:lnTo>
                                  <a:pt x="9" y="71"/>
                                </a:lnTo>
                                <a:lnTo>
                                  <a:pt x="15" y="60"/>
                                </a:lnTo>
                                <a:lnTo>
                                  <a:pt x="22" y="51"/>
                                </a:lnTo>
                                <a:lnTo>
                                  <a:pt x="28" y="45"/>
                                </a:lnTo>
                                <a:lnTo>
                                  <a:pt x="36" y="37"/>
                                </a:lnTo>
                                <a:lnTo>
                                  <a:pt x="44" y="30"/>
                                </a:lnTo>
                                <a:lnTo>
                                  <a:pt x="53" y="24"/>
                                </a:lnTo>
                                <a:lnTo>
                                  <a:pt x="62" y="18"/>
                                </a:lnTo>
                                <a:lnTo>
                                  <a:pt x="71" y="13"/>
                                </a:lnTo>
                                <a:lnTo>
                                  <a:pt x="80" y="9"/>
                                </a:lnTo>
                                <a:lnTo>
                                  <a:pt x="89" y="6"/>
                                </a:lnTo>
                                <a:lnTo>
                                  <a:pt x="98" y="4"/>
                                </a:lnTo>
                                <a:lnTo>
                                  <a:pt x="109" y="1"/>
                                </a:lnTo>
                                <a:lnTo>
                                  <a:pt x="118" y="1"/>
                                </a:lnTo>
                                <a:lnTo>
                                  <a:pt x="125" y="0"/>
                                </a:lnTo>
                                <a:lnTo>
                                  <a:pt x="129" y="1"/>
                                </a:lnTo>
                                <a:lnTo>
                                  <a:pt x="129" y="7"/>
                                </a:lnTo>
                                <a:lnTo>
                                  <a:pt x="128" y="12"/>
                                </a:lnTo>
                                <a:lnTo>
                                  <a:pt x="124" y="13"/>
                                </a:lnTo>
                                <a:lnTo>
                                  <a:pt x="116" y="16"/>
                                </a:lnTo>
                                <a:lnTo>
                                  <a:pt x="109" y="18"/>
                                </a:lnTo>
                                <a:lnTo>
                                  <a:pt x="98" y="23"/>
                                </a:lnTo>
                                <a:lnTo>
                                  <a:pt x="89" y="28"/>
                                </a:lnTo>
                                <a:lnTo>
                                  <a:pt x="79" y="33"/>
                                </a:lnTo>
                                <a:lnTo>
                                  <a:pt x="68" y="37"/>
                                </a:lnTo>
                                <a:lnTo>
                                  <a:pt x="54" y="47"/>
                                </a:lnTo>
                                <a:lnTo>
                                  <a:pt x="41" y="59"/>
                                </a:lnTo>
                                <a:lnTo>
                                  <a:pt x="33" y="69"/>
                                </a:lnTo>
                                <a:lnTo>
                                  <a:pt x="27" y="80"/>
                                </a:lnTo>
                                <a:lnTo>
                                  <a:pt x="22" y="93"/>
                                </a:lnTo>
                                <a:lnTo>
                                  <a:pt x="18" y="107"/>
                                </a:lnTo>
                                <a:lnTo>
                                  <a:pt x="16" y="122"/>
                                </a:lnTo>
                                <a:lnTo>
                                  <a:pt x="20" y="137"/>
                                </a:lnTo>
                                <a:lnTo>
                                  <a:pt x="23" y="153"/>
                                </a:lnTo>
                                <a:lnTo>
                                  <a:pt x="28" y="166"/>
                                </a:lnTo>
                                <a:lnTo>
                                  <a:pt x="35" y="180"/>
                                </a:lnTo>
                                <a:lnTo>
                                  <a:pt x="45" y="196"/>
                                </a:lnTo>
                                <a:lnTo>
                                  <a:pt x="57" y="212"/>
                                </a:lnTo>
                                <a:lnTo>
                                  <a:pt x="64" y="224"/>
                                </a:lnTo>
                                <a:lnTo>
                                  <a:pt x="72" y="238"/>
                                </a:lnTo>
                                <a:lnTo>
                                  <a:pt x="61" y="240"/>
                                </a:lnTo>
                                <a:lnTo>
                                  <a:pt x="54" y="234"/>
                                </a:lnTo>
                                <a:lnTo>
                                  <a:pt x="48" y="227"/>
                                </a:lnTo>
                                <a:lnTo>
                                  <a:pt x="40" y="220"/>
                                </a:lnTo>
                                <a:lnTo>
                                  <a:pt x="32" y="210"/>
                                </a:lnTo>
                                <a:lnTo>
                                  <a:pt x="24" y="198"/>
                                </a:lnTo>
                                <a:lnTo>
                                  <a:pt x="18" y="186"/>
                                </a:lnTo>
                                <a:lnTo>
                                  <a:pt x="11" y="174"/>
                                </a:lnTo>
                                <a:lnTo>
                                  <a:pt x="7" y="162"/>
                                </a:lnTo>
                                <a:lnTo>
                                  <a:pt x="5" y="154"/>
                                </a:lnTo>
                                <a:lnTo>
                                  <a:pt x="2" y="143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A000A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>
                              <a:defRPr/>
                            </a:pPr>
                            <a:endParaRPr lang="ru-RU" sz="2800">
                              <a:solidFill>
                                <a:srgbClr val="17375E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71" name="Freeform 13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672" y="1899"/>
                            <a:ext cx="126" cy="229"/>
                          </a:xfrm>
                          <a:custGeom>
                            <a:avLst/>
                            <a:gdLst>
                              <a:gd name="T0" fmla="*/ 3 w 113"/>
                              <a:gd name="T1" fmla="*/ 138 h 232"/>
                              <a:gd name="T2" fmla="*/ 2 w 113"/>
                              <a:gd name="T3" fmla="*/ 126 h 232"/>
                              <a:gd name="T4" fmla="*/ 0 w 113"/>
                              <a:gd name="T5" fmla="*/ 114 h 232"/>
                              <a:gd name="T6" fmla="*/ 2 w 113"/>
                              <a:gd name="T7" fmla="*/ 100 h 232"/>
                              <a:gd name="T8" fmla="*/ 3 w 113"/>
                              <a:gd name="T9" fmla="*/ 89 h 232"/>
                              <a:gd name="T10" fmla="*/ 6 w 113"/>
                              <a:gd name="T11" fmla="*/ 79 h 232"/>
                              <a:gd name="T12" fmla="*/ 10 w 113"/>
                              <a:gd name="T13" fmla="*/ 66 h 232"/>
                              <a:gd name="T14" fmla="*/ 16 w 113"/>
                              <a:gd name="T15" fmla="*/ 55 h 232"/>
                              <a:gd name="T16" fmla="*/ 23 w 113"/>
                              <a:gd name="T17" fmla="*/ 46 h 232"/>
                              <a:gd name="T18" fmla="*/ 29 w 113"/>
                              <a:gd name="T19" fmla="*/ 40 h 232"/>
                              <a:gd name="T20" fmla="*/ 37 w 113"/>
                              <a:gd name="T21" fmla="*/ 32 h 232"/>
                              <a:gd name="T22" fmla="*/ 45 w 113"/>
                              <a:gd name="T23" fmla="*/ 25 h 232"/>
                              <a:gd name="T24" fmla="*/ 54 w 113"/>
                              <a:gd name="T25" fmla="*/ 19 h 232"/>
                              <a:gd name="T26" fmla="*/ 63 w 113"/>
                              <a:gd name="T27" fmla="*/ 13 h 232"/>
                              <a:gd name="T28" fmla="*/ 72 w 113"/>
                              <a:gd name="T29" fmla="*/ 8 h 232"/>
                              <a:gd name="T30" fmla="*/ 81 w 113"/>
                              <a:gd name="T31" fmla="*/ 4 h 232"/>
                              <a:gd name="T32" fmla="*/ 89 w 113"/>
                              <a:gd name="T33" fmla="*/ 1 h 232"/>
                              <a:gd name="T34" fmla="*/ 98 w 113"/>
                              <a:gd name="T35" fmla="*/ 0 h 232"/>
                              <a:gd name="T36" fmla="*/ 107 w 113"/>
                              <a:gd name="T37" fmla="*/ 0 h 232"/>
                              <a:gd name="T38" fmla="*/ 113 w 113"/>
                              <a:gd name="T39" fmla="*/ 1 h 232"/>
                              <a:gd name="T40" fmla="*/ 111 w 113"/>
                              <a:gd name="T41" fmla="*/ 8 h 232"/>
                              <a:gd name="T42" fmla="*/ 107 w 113"/>
                              <a:gd name="T43" fmla="*/ 14 h 232"/>
                              <a:gd name="T44" fmla="*/ 100 w 113"/>
                              <a:gd name="T45" fmla="*/ 18 h 232"/>
                              <a:gd name="T46" fmla="*/ 90 w 113"/>
                              <a:gd name="T47" fmla="*/ 23 h 232"/>
                              <a:gd name="T48" fmla="*/ 80 w 113"/>
                              <a:gd name="T49" fmla="*/ 28 h 232"/>
                              <a:gd name="T50" fmla="*/ 69 w 113"/>
                              <a:gd name="T51" fmla="*/ 32 h 232"/>
                              <a:gd name="T52" fmla="*/ 55 w 113"/>
                              <a:gd name="T53" fmla="*/ 42 h 232"/>
                              <a:gd name="T54" fmla="*/ 42 w 113"/>
                              <a:gd name="T55" fmla="*/ 54 h 232"/>
                              <a:gd name="T56" fmla="*/ 34 w 113"/>
                              <a:gd name="T57" fmla="*/ 64 h 232"/>
                              <a:gd name="T58" fmla="*/ 28 w 113"/>
                              <a:gd name="T59" fmla="*/ 75 h 232"/>
                              <a:gd name="T60" fmla="*/ 23 w 113"/>
                              <a:gd name="T61" fmla="*/ 88 h 232"/>
                              <a:gd name="T62" fmla="*/ 19 w 113"/>
                              <a:gd name="T63" fmla="*/ 102 h 232"/>
                              <a:gd name="T64" fmla="*/ 17 w 113"/>
                              <a:gd name="T65" fmla="*/ 117 h 232"/>
                              <a:gd name="T66" fmla="*/ 21 w 113"/>
                              <a:gd name="T67" fmla="*/ 132 h 232"/>
                              <a:gd name="T68" fmla="*/ 24 w 113"/>
                              <a:gd name="T69" fmla="*/ 148 h 232"/>
                              <a:gd name="T70" fmla="*/ 29 w 113"/>
                              <a:gd name="T71" fmla="*/ 160 h 232"/>
                              <a:gd name="T72" fmla="*/ 35 w 113"/>
                              <a:gd name="T73" fmla="*/ 174 h 232"/>
                              <a:gd name="T74" fmla="*/ 46 w 113"/>
                              <a:gd name="T75" fmla="*/ 191 h 232"/>
                              <a:gd name="T76" fmla="*/ 58 w 113"/>
                              <a:gd name="T77" fmla="*/ 207 h 232"/>
                              <a:gd name="T78" fmla="*/ 65 w 113"/>
                              <a:gd name="T79" fmla="*/ 219 h 232"/>
                              <a:gd name="T80" fmla="*/ 69 w 113"/>
                              <a:gd name="T81" fmla="*/ 232 h 232"/>
                              <a:gd name="T82" fmla="*/ 59 w 113"/>
                              <a:gd name="T83" fmla="*/ 232 h 232"/>
                              <a:gd name="T84" fmla="*/ 48 w 113"/>
                              <a:gd name="T85" fmla="*/ 222 h 232"/>
                              <a:gd name="T86" fmla="*/ 41 w 113"/>
                              <a:gd name="T87" fmla="*/ 215 h 232"/>
                              <a:gd name="T88" fmla="*/ 33 w 113"/>
                              <a:gd name="T89" fmla="*/ 205 h 232"/>
                              <a:gd name="T90" fmla="*/ 25 w 113"/>
                              <a:gd name="T91" fmla="*/ 193 h 232"/>
                              <a:gd name="T92" fmla="*/ 19 w 113"/>
                              <a:gd name="T93" fmla="*/ 181 h 232"/>
                              <a:gd name="T94" fmla="*/ 12 w 113"/>
                              <a:gd name="T95" fmla="*/ 169 h 232"/>
                              <a:gd name="T96" fmla="*/ 8 w 113"/>
                              <a:gd name="T97" fmla="*/ 157 h 232"/>
                              <a:gd name="T98" fmla="*/ 6 w 113"/>
                              <a:gd name="T99" fmla="*/ 149 h 232"/>
                              <a:gd name="T100" fmla="*/ 3 w 113"/>
                              <a:gd name="T101" fmla="*/ 138 h 232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60000 65536"/>
                              <a:gd name="T133" fmla="*/ 0 60000 65536"/>
                              <a:gd name="T134" fmla="*/ 0 60000 65536"/>
                              <a:gd name="T135" fmla="*/ 0 60000 65536"/>
                              <a:gd name="T136" fmla="*/ 0 60000 65536"/>
                              <a:gd name="T137" fmla="*/ 0 60000 65536"/>
                              <a:gd name="T138" fmla="*/ 0 60000 65536"/>
                              <a:gd name="T139" fmla="*/ 0 60000 65536"/>
                              <a:gd name="T140" fmla="*/ 0 60000 65536"/>
                              <a:gd name="T141" fmla="*/ 0 60000 65536"/>
                              <a:gd name="T142" fmla="*/ 0 60000 65536"/>
                              <a:gd name="T143" fmla="*/ 0 60000 65536"/>
                              <a:gd name="T144" fmla="*/ 0 60000 65536"/>
                              <a:gd name="T145" fmla="*/ 0 60000 65536"/>
                              <a:gd name="T146" fmla="*/ 0 60000 65536"/>
                              <a:gd name="T147" fmla="*/ 0 60000 65536"/>
                              <a:gd name="T148" fmla="*/ 0 60000 65536"/>
                              <a:gd name="T149" fmla="*/ 0 60000 65536"/>
                              <a:gd name="T150" fmla="*/ 0 60000 65536"/>
                              <a:gd name="T151" fmla="*/ 0 60000 65536"/>
                              <a:gd name="T152" fmla="*/ 0 60000 65536"/>
                              <a:gd name="T153" fmla="*/ 0 w 113"/>
                              <a:gd name="T154" fmla="*/ 0 h 232"/>
                              <a:gd name="T155" fmla="*/ 113 w 113"/>
                              <a:gd name="T156" fmla="*/ 232 h 232"/>
                            </a:gdLst>
                            <a:ahLst/>
                            <a:cxnLst>
                              <a:cxn ang="T102">
                                <a:pos x="T0" y="T1"/>
                              </a:cxn>
                              <a:cxn ang="T103">
                                <a:pos x="T2" y="T3"/>
                              </a:cxn>
                              <a:cxn ang="T104">
                                <a:pos x="T4" y="T5"/>
                              </a:cxn>
                              <a:cxn ang="T105">
                                <a:pos x="T6" y="T7"/>
                              </a:cxn>
                              <a:cxn ang="T106">
                                <a:pos x="T8" y="T9"/>
                              </a:cxn>
                              <a:cxn ang="T107">
                                <a:pos x="T10" y="T11"/>
                              </a:cxn>
                              <a:cxn ang="T108">
                                <a:pos x="T12" y="T13"/>
                              </a:cxn>
                              <a:cxn ang="T109">
                                <a:pos x="T14" y="T15"/>
                              </a:cxn>
                              <a:cxn ang="T110">
                                <a:pos x="T16" y="T17"/>
                              </a:cxn>
                              <a:cxn ang="T111">
                                <a:pos x="T18" y="T19"/>
                              </a:cxn>
                              <a:cxn ang="T112">
                                <a:pos x="T20" y="T21"/>
                              </a:cxn>
                              <a:cxn ang="T113">
                                <a:pos x="T22" y="T23"/>
                              </a:cxn>
                              <a:cxn ang="T114">
                                <a:pos x="T24" y="T25"/>
                              </a:cxn>
                              <a:cxn ang="T115">
                                <a:pos x="T26" y="T27"/>
                              </a:cxn>
                              <a:cxn ang="T116">
                                <a:pos x="T28" y="T29"/>
                              </a:cxn>
                              <a:cxn ang="T117">
                                <a:pos x="T30" y="T31"/>
                              </a:cxn>
                              <a:cxn ang="T118">
                                <a:pos x="T32" y="T33"/>
                              </a:cxn>
                              <a:cxn ang="T119">
                                <a:pos x="T34" y="T35"/>
                              </a:cxn>
                              <a:cxn ang="T120">
                                <a:pos x="T36" y="T37"/>
                              </a:cxn>
                              <a:cxn ang="T121">
                                <a:pos x="T38" y="T39"/>
                              </a:cxn>
                              <a:cxn ang="T122">
                                <a:pos x="T40" y="T41"/>
                              </a:cxn>
                              <a:cxn ang="T123">
                                <a:pos x="T42" y="T43"/>
                              </a:cxn>
                              <a:cxn ang="T124">
                                <a:pos x="T44" y="T45"/>
                              </a:cxn>
                              <a:cxn ang="T125">
                                <a:pos x="T46" y="T47"/>
                              </a:cxn>
                              <a:cxn ang="T126">
                                <a:pos x="T48" y="T49"/>
                              </a:cxn>
                              <a:cxn ang="T127">
                                <a:pos x="T50" y="T51"/>
                              </a:cxn>
                              <a:cxn ang="T128">
                                <a:pos x="T52" y="T53"/>
                              </a:cxn>
                              <a:cxn ang="T129">
                                <a:pos x="T54" y="T55"/>
                              </a:cxn>
                              <a:cxn ang="T130">
                                <a:pos x="T56" y="T57"/>
                              </a:cxn>
                              <a:cxn ang="T131">
                                <a:pos x="T58" y="T59"/>
                              </a:cxn>
                              <a:cxn ang="T132">
                                <a:pos x="T60" y="T61"/>
                              </a:cxn>
                              <a:cxn ang="T133">
                                <a:pos x="T62" y="T63"/>
                              </a:cxn>
                              <a:cxn ang="T134">
                                <a:pos x="T64" y="T65"/>
                              </a:cxn>
                              <a:cxn ang="T135">
                                <a:pos x="T66" y="T67"/>
                              </a:cxn>
                              <a:cxn ang="T136">
                                <a:pos x="T68" y="T69"/>
                              </a:cxn>
                              <a:cxn ang="T137">
                                <a:pos x="T70" y="T71"/>
                              </a:cxn>
                              <a:cxn ang="T138">
                                <a:pos x="T72" y="T73"/>
                              </a:cxn>
                              <a:cxn ang="T139">
                                <a:pos x="T74" y="T75"/>
                              </a:cxn>
                              <a:cxn ang="T140">
                                <a:pos x="T76" y="T77"/>
                              </a:cxn>
                              <a:cxn ang="T141">
                                <a:pos x="T78" y="T79"/>
                              </a:cxn>
                              <a:cxn ang="T142">
                                <a:pos x="T80" y="T81"/>
                              </a:cxn>
                              <a:cxn ang="T143">
                                <a:pos x="T82" y="T83"/>
                              </a:cxn>
                              <a:cxn ang="T144">
                                <a:pos x="T84" y="T85"/>
                              </a:cxn>
                              <a:cxn ang="T145">
                                <a:pos x="T86" y="T87"/>
                              </a:cxn>
                              <a:cxn ang="T146">
                                <a:pos x="T88" y="T89"/>
                              </a:cxn>
                              <a:cxn ang="T147">
                                <a:pos x="T90" y="T91"/>
                              </a:cxn>
                              <a:cxn ang="T148">
                                <a:pos x="T92" y="T93"/>
                              </a:cxn>
                              <a:cxn ang="T149">
                                <a:pos x="T94" y="T95"/>
                              </a:cxn>
                              <a:cxn ang="T150">
                                <a:pos x="T96" y="T97"/>
                              </a:cxn>
                              <a:cxn ang="T151">
                                <a:pos x="T98" y="T99"/>
                              </a:cxn>
                              <a:cxn ang="T152">
                                <a:pos x="T100" y="T101"/>
                              </a:cxn>
                            </a:cxnLst>
                            <a:rect l="T153" t="T154" r="T155" b="T156"/>
                            <a:pathLst>
                              <a:path w="113" h="232">
                                <a:moveTo>
                                  <a:pt x="3" y="138"/>
                                </a:moveTo>
                                <a:lnTo>
                                  <a:pt x="2" y="126"/>
                                </a:lnTo>
                                <a:lnTo>
                                  <a:pt x="0" y="114"/>
                                </a:lnTo>
                                <a:lnTo>
                                  <a:pt x="2" y="100"/>
                                </a:lnTo>
                                <a:lnTo>
                                  <a:pt x="3" y="89"/>
                                </a:lnTo>
                                <a:lnTo>
                                  <a:pt x="6" y="79"/>
                                </a:lnTo>
                                <a:lnTo>
                                  <a:pt x="10" y="66"/>
                                </a:lnTo>
                                <a:lnTo>
                                  <a:pt x="16" y="55"/>
                                </a:lnTo>
                                <a:lnTo>
                                  <a:pt x="23" y="46"/>
                                </a:lnTo>
                                <a:lnTo>
                                  <a:pt x="29" y="40"/>
                                </a:lnTo>
                                <a:lnTo>
                                  <a:pt x="37" y="32"/>
                                </a:lnTo>
                                <a:lnTo>
                                  <a:pt x="45" y="25"/>
                                </a:lnTo>
                                <a:lnTo>
                                  <a:pt x="54" y="19"/>
                                </a:lnTo>
                                <a:lnTo>
                                  <a:pt x="63" y="13"/>
                                </a:lnTo>
                                <a:lnTo>
                                  <a:pt x="72" y="8"/>
                                </a:lnTo>
                                <a:lnTo>
                                  <a:pt x="81" y="4"/>
                                </a:lnTo>
                                <a:lnTo>
                                  <a:pt x="89" y="1"/>
                                </a:lnTo>
                                <a:lnTo>
                                  <a:pt x="98" y="0"/>
                                </a:lnTo>
                                <a:lnTo>
                                  <a:pt x="107" y="0"/>
                                </a:lnTo>
                                <a:lnTo>
                                  <a:pt x="113" y="1"/>
                                </a:lnTo>
                                <a:lnTo>
                                  <a:pt x="111" y="8"/>
                                </a:lnTo>
                                <a:lnTo>
                                  <a:pt x="107" y="14"/>
                                </a:lnTo>
                                <a:lnTo>
                                  <a:pt x="100" y="18"/>
                                </a:lnTo>
                                <a:lnTo>
                                  <a:pt x="90" y="23"/>
                                </a:lnTo>
                                <a:lnTo>
                                  <a:pt x="80" y="28"/>
                                </a:lnTo>
                                <a:lnTo>
                                  <a:pt x="69" y="32"/>
                                </a:lnTo>
                                <a:lnTo>
                                  <a:pt x="55" y="42"/>
                                </a:lnTo>
                                <a:lnTo>
                                  <a:pt x="42" y="54"/>
                                </a:lnTo>
                                <a:lnTo>
                                  <a:pt x="34" y="64"/>
                                </a:lnTo>
                                <a:lnTo>
                                  <a:pt x="28" y="75"/>
                                </a:lnTo>
                                <a:lnTo>
                                  <a:pt x="23" y="88"/>
                                </a:lnTo>
                                <a:lnTo>
                                  <a:pt x="19" y="102"/>
                                </a:lnTo>
                                <a:lnTo>
                                  <a:pt x="17" y="117"/>
                                </a:lnTo>
                                <a:lnTo>
                                  <a:pt x="21" y="132"/>
                                </a:lnTo>
                                <a:lnTo>
                                  <a:pt x="24" y="148"/>
                                </a:lnTo>
                                <a:lnTo>
                                  <a:pt x="29" y="160"/>
                                </a:lnTo>
                                <a:lnTo>
                                  <a:pt x="35" y="174"/>
                                </a:lnTo>
                                <a:lnTo>
                                  <a:pt x="46" y="191"/>
                                </a:lnTo>
                                <a:lnTo>
                                  <a:pt x="58" y="207"/>
                                </a:lnTo>
                                <a:lnTo>
                                  <a:pt x="65" y="219"/>
                                </a:lnTo>
                                <a:lnTo>
                                  <a:pt x="69" y="232"/>
                                </a:lnTo>
                                <a:lnTo>
                                  <a:pt x="59" y="232"/>
                                </a:lnTo>
                                <a:lnTo>
                                  <a:pt x="48" y="222"/>
                                </a:lnTo>
                                <a:lnTo>
                                  <a:pt x="41" y="215"/>
                                </a:lnTo>
                                <a:lnTo>
                                  <a:pt x="33" y="205"/>
                                </a:lnTo>
                                <a:lnTo>
                                  <a:pt x="25" y="193"/>
                                </a:lnTo>
                                <a:lnTo>
                                  <a:pt x="19" y="181"/>
                                </a:lnTo>
                                <a:lnTo>
                                  <a:pt x="12" y="169"/>
                                </a:lnTo>
                                <a:lnTo>
                                  <a:pt x="8" y="157"/>
                                </a:lnTo>
                                <a:lnTo>
                                  <a:pt x="6" y="149"/>
                                </a:lnTo>
                                <a:lnTo>
                                  <a:pt x="3" y="138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40004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>
                              <a:defRPr/>
                            </a:pPr>
                            <a:endParaRPr lang="ru-RU" sz="2800">
                              <a:solidFill>
                                <a:srgbClr val="17375E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72" name="Freeform 13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582" y="1832"/>
                            <a:ext cx="191" cy="365"/>
                          </a:xfrm>
                          <a:custGeom>
                            <a:avLst/>
                            <a:gdLst>
                              <a:gd name="T0" fmla="*/ 0 w 183"/>
                              <a:gd name="T1" fmla="*/ 185 h 367"/>
                              <a:gd name="T2" fmla="*/ 9 w 183"/>
                              <a:gd name="T3" fmla="*/ 144 h 367"/>
                              <a:gd name="T4" fmla="*/ 19 w 183"/>
                              <a:gd name="T5" fmla="*/ 109 h 367"/>
                              <a:gd name="T6" fmla="*/ 35 w 183"/>
                              <a:gd name="T7" fmla="*/ 81 h 367"/>
                              <a:gd name="T8" fmla="*/ 58 w 183"/>
                              <a:gd name="T9" fmla="*/ 55 h 367"/>
                              <a:gd name="T10" fmla="*/ 88 w 183"/>
                              <a:gd name="T11" fmla="*/ 30 h 367"/>
                              <a:gd name="T12" fmla="*/ 120 w 183"/>
                              <a:gd name="T13" fmla="*/ 12 h 367"/>
                              <a:gd name="T14" fmla="*/ 150 w 183"/>
                              <a:gd name="T15" fmla="*/ 1 h 367"/>
                              <a:gd name="T16" fmla="*/ 168 w 183"/>
                              <a:gd name="T17" fmla="*/ 1 h 367"/>
                              <a:gd name="T18" fmla="*/ 183 w 183"/>
                              <a:gd name="T19" fmla="*/ 9 h 367"/>
                              <a:gd name="T20" fmla="*/ 164 w 183"/>
                              <a:gd name="T21" fmla="*/ 13 h 367"/>
                              <a:gd name="T22" fmla="*/ 142 w 183"/>
                              <a:gd name="T23" fmla="*/ 19 h 367"/>
                              <a:gd name="T24" fmla="*/ 125 w 183"/>
                              <a:gd name="T25" fmla="*/ 27 h 367"/>
                              <a:gd name="T26" fmla="*/ 106 w 183"/>
                              <a:gd name="T27" fmla="*/ 38 h 367"/>
                              <a:gd name="T28" fmla="*/ 89 w 183"/>
                              <a:gd name="T29" fmla="*/ 50 h 367"/>
                              <a:gd name="T30" fmla="*/ 71 w 183"/>
                              <a:gd name="T31" fmla="*/ 65 h 367"/>
                              <a:gd name="T32" fmla="*/ 57 w 183"/>
                              <a:gd name="T33" fmla="*/ 78 h 367"/>
                              <a:gd name="T34" fmla="*/ 45 w 183"/>
                              <a:gd name="T35" fmla="*/ 93 h 367"/>
                              <a:gd name="T36" fmla="*/ 35 w 183"/>
                              <a:gd name="T37" fmla="*/ 115 h 367"/>
                              <a:gd name="T38" fmla="*/ 27 w 183"/>
                              <a:gd name="T39" fmla="*/ 136 h 367"/>
                              <a:gd name="T40" fmla="*/ 22 w 183"/>
                              <a:gd name="T41" fmla="*/ 154 h 367"/>
                              <a:gd name="T42" fmla="*/ 18 w 183"/>
                              <a:gd name="T43" fmla="*/ 174 h 367"/>
                              <a:gd name="T44" fmla="*/ 16 w 183"/>
                              <a:gd name="T45" fmla="*/ 200 h 367"/>
                              <a:gd name="T46" fmla="*/ 18 w 183"/>
                              <a:gd name="T47" fmla="*/ 223 h 367"/>
                              <a:gd name="T48" fmla="*/ 23 w 183"/>
                              <a:gd name="T49" fmla="*/ 246 h 367"/>
                              <a:gd name="T50" fmla="*/ 32 w 183"/>
                              <a:gd name="T51" fmla="*/ 266 h 367"/>
                              <a:gd name="T52" fmla="*/ 42 w 183"/>
                              <a:gd name="T53" fmla="*/ 288 h 367"/>
                              <a:gd name="T54" fmla="*/ 53 w 183"/>
                              <a:gd name="T55" fmla="*/ 311 h 367"/>
                              <a:gd name="T56" fmla="*/ 66 w 183"/>
                              <a:gd name="T57" fmla="*/ 331 h 367"/>
                              <a:gd name="T58" fmla="*/ 81 w 183"/>
                              <a:gd name="T59" fmla="*/ 354 h 367"/>
                              <a:gd name="T60" fmla="*/ 75 w 183"/>
                              <a:gd name="T61" fmla="*/ 367 h 367"/>
                              <a:gd name="T62" fmla="*/ 58 w 183"/>
                              <a:gd name="T63" fmla="*/ 352 h 367"/>
                              <a:gd name="T64" fmla="*/ 38 w 183"/>
                              <a:gd name="T65" fmla="*/ 323 h 367"/>
                              <a:gd name="T66" fmla="*/ 18 w 183"/>
                              <a:gd name="T67" fmla="*/ 281 h 367"/>
                              <a:gd name="T68" fmla="*/ 5 w 183"/>
                              <a:gd name="T69" fmla="*/ 246 h 367"/>
                              <a:gd name="T70" fmla="*/ 0 w 183"/>
                              <a:gd name="T71" fmla="*/ 205 h 367"/>
                              <a:gd name="T72" fmla="*/ 0 60000 65536"/>
                              <a:gd name="T73" fmla="*/ 0 60000 65536"/>
                              <a:gd name="T74" fmla="*/ 0 60000 65536"/>
                              <a:gd name="T75" fmla="*/ 0 60000 65536"/>
                              <a:gd name="T76" fmla="*/ 0 60000 65536"/>
                              <a:gd name="T77" fmla="*/ 0 60000 65536"/>
                              <a:gd name="T78" fmla="*/ 0 60000 65536"/>
                              <a:gd name="T79" fmla="*/ 0 60000 65536"/>
                              <a:gd name="T80" fmla="*/ 0 60000 65536"/>
                              <a:gd name="T81" fmla="*/ 0 60000 65536"/>
                              <a:gd name="T82" fmla="*/ 0 60000 65536"/>
                              <a:gd name="T83" fmla="*/ 0 60000 65536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w 183"/>
                              <a:gd name="T109" fmla="*/ 0 h 367"/>
                              <a:gd name="T110" fmla="*/ 183 w 183"/>
                              <a:gd name="T111" fmla="*/ 367 h 367"/>
                            </a:gdLst>
                            <a:ahLst/>
                            <a:cxnLst>
                              <a:cxn ang="T72">
                                <a:pos x="T0" y="T1"/>
                              </a:cxn>
                              <a:cxn ang="T73">
                                <a:pos x="T2" y="T3"/>
                              </a:cxn>
                              <a:cxn ang="T74">
                                <a:pos x="T4" y="T5"/>
                              </a:cxn>
                              <a:cxn ang="T75">
                                <a:pos x="T6" y="T7"/>
                              </a:cxn>
                              <a:cxn ang="T76">
                                <a:pos x="T8" y="T9"/>
                              </a:cxn>
                              <a:cxn ang="T77">
                                <a:pos x="T10" y="T11"/>
                              </a:cxn>
                              <a:cxn ang="T78">
                                <a:pos x="T12" y="T13"/>
                              </a:cxn>
                              <a:cxn ang="T79">
                                <a:pos x="T14" y="T15"/>
                              </a:cxn>
                              <a:cxn ang="T80">
                                <a:pos x="T16" y="T17"/>
                              </a:cxn>
                              <a:cxn ang="T81">
                                <a:pos x="T18" y="T19"/>
                              </a:cxn>
                              <a:cxn ang="T82">
                                <a:pos x="T20" y="T21"/>
                              </a:cxn>
                              <a:cxn ang="T83">
                                <a:pos x="T22" y="T23"/>
                              </a:cxn>
                              <a:cxn ang="T84">
                                <a:pos x="T24" y="T25"/>
                              </a:cxn>
                              <a:cxn ang="T85">
                                <a:pos x="T26" y="T27"/>
                              </a:cxn>
                              <a:cxn ang="T86">
                                <a:pos x="T28" y="T29"/>
                              </a:cxn>
                              <a:cxn ang="T87">
                                <a:pos x="T30" y="T31"/>
                              </a:cxn>
                              <a:cxn ang="T88">
                                <a:pos x="T32" y="T33"/>
                              </a:cxn>
                              <a:cxn ang="T89">
                                <a:pos x="T34" y="T35"/>
                              </a:cxn>
                              <a:cxn ang="T90">
                                <a:pos x="T36" y="T37"/>
                              </a:cxn>
                              <a:cxn ang="T91">
                                <a:pos x="T38" y="T39"/>
                              </a:cxn>
                              <a:cxn ang="T92">
                                <a:pos x="T40" y="T41"/>
                              </a:cxn>
                              <a:cxn ang="T93">
                                <a:pos x="T42" y="T43"/>
                              </a:cxn>
                              <a:cxn ang="T94">
                                <a:pos x="T44" y="T45"/>
                              </a:cxn>
                              <a:cxn ang="T95">
                                <a:pos x="T46" y="T47"/>
                              </a:cxn>
                              <a:cxn ang="T96">
                                <a:pos x="T48" y="T49"/>
                              </a:cxn>
                              <a:cxn ang="T97">
                                <a:pos x="T50" y="T51"/>
                              </a:cxn>
                              <a:cxn ang="T98">
                                <a:pos x="T52" y="T53"/>
                              </a:cxn>
                              <a:cxn ang="T99">
                                <a:pos x="T54" y="T55"/>
                              </a:cxn>
                              <a:cxn ang="T100">
                                <a:pos x="T56" y="T57"/>
                              </a:cxn>
                              <a:cxn ang="T101">
                                <a:pos x="T58" y="T59"/>
                              </a:cxn>
                              <a:cxn ang="T102">
                                <a:pos x="T60" y="T61"/>
                              </a:cxn>
                              <a:cxn ang="T103">
                                <a:pos x="T62" y="T63"/>
                              </a:cxn>
                              <a:cxn ang="T104">
                                <a:pos x="T64" y="T65"/>
                              </a:cxn>
                              <a:cxn ang="T105">
                                <a:pos x="T66" y="T67"/>
                              </a:cxn>
                              <a:cxn ang="T106">
                                <a:pos x="T68" y="T69"/>
                              </a:cxn>
                              <a:cxn ang="T107">
                                <a:pos x="T70" y="T71"/>
                              </a:cxn>
                            </a:cxnLst>
                            <a:rect l="T108" t="T109" r="T110" b="T111"/>
                            <a:pathLst>
                              <a:path w="183" h="367">
                                <a:moveTo>
                                  <a:pt x="0" y="205"/>
                                </a:moveTo>
                                <a:lnTo>
                                  <a:pt x="0" y="185"/>
                                </a:lnTo>
                                <a:lnTo>
                                  <a:pt x="3" y="162"/>
                                </a:lnTo>
                                <a:lnTo>
                                  <a:pt x="9" y="144"/>
                                </a:lnTo>
                                <a:lnTo>
                                  <a:pt x="13" y="125"/>
                                </a:lnTo>
                                <a:lnTo>
                                  <a:pt x="19" y="109"/>
                                </a:lnTo>
                                <a:lnTo>
                                  <a:pt x="26" y="93"/>
                                </a:lnTo>
                                <a:lnTo>
                                  <a:pt x="35" y="81"/>
                                </a:lnTo>
                                <a:lnTo>
                                  <a:pt x="45" y="68"/>
                                </a:lnTo>
                                <a:lnTo>
                                  <a:pt x="58" y="55"/>
                                </a:lnTo>
                                <a:lnTo>
                                  <a:pt x="72" y="42"/>
                                </a:lnTo>
                                <a:lnTo>
                                  <a:pt x="88" y="30"/>
                                </a:lnTo>
                                <a:lnTo>
                                  <a:pt x="103" y="19"/>
                                </a:lnTo>
                                <a:lnTo>
                                  <a:pt x="120" y="12"/>
                                </a:lnTo>
                                <a:lnTo>
                                  <a:pt x="136" y="6"/>
                                </a:lnTo>
                                <a:lnTo>
                                  <a:pt x="150" y="1"/>
                                </a:lnTo>
                                <a:lnTo>
                                  <a:pt x="163" y="0"/>
                                </a:lnTo>
                                <a:lnTo>
                                  <a:pt x="168" y="1"/>
                                </a:lnTo>
                                <a:lnTo>
                                  <a:pt x="175" y="5"/>
                                </a:lnTo>
                                <a:lnTo>
                                  <a:pt x="183" y="9"/>
                                </a:lnTo>
                                <a:lnTo>
                                  <a:pt x="175" y="11"/>
                                </a:lnTo>
                                <a:lnTo>
                                  <a:pt x="164" y="13"/>
                                </a:lnTo>
                                <a:lnTo>
                                  <a:pt x="154" y="15"/>
                                </a:lnTo>
                                <a:lnTo>
                                  <a:pt x="142" y="19"/>
                                </a:lnTo>
                                <a:lnTo>
                                  <a:pt x="135" y="23"/>
                                </a:lnTo>
                                <a:lnTo>
                                  <a:pt x="125" y="27"/>
                                </a:lnTo>
                                <a:lnTo>
                                  <a:pt x="115" y="33"/>
                                </a:lnTo>
                                <a:lnTo>
                                  <a:pt x="106" y="38"/>
                                </a:lnTo>
                                <a:lnTo>
                                  <a:pt x="98" y="44"/>
                                </a:lnTo>
                                <a:lnTo>
                                  <a:pt x="89" y="50"/>
                                </a:lnTo>
                                <a:lnTo>
                                  <a:pt x="80" y="57"/>
                                </a:lnTo>
                                <a:lnTo>
                                  <a:pt x="71" y="65"/>
                                </a:lnTo>
                                <a:lnTo>
                                  <a:pt x="63" y="71"/>
                                </a:lnTo>
                                <a:lnTo>
                                  <a:pt x="57" y="78"/>
                                </a:lnTo>
                                <a:lnTo>
                                  <a:pt x="50" y="85"/>
                                </a:lnTo>
                                <a:lnTo>
                                  <a:pt x="45" y="93"/>
                                </a:lnTo>
                                <a:lnTo>
                                  <a:pt x="41" y="103"/>
                                </a:lnTo>
                                <a:lnTo>
                                  <a:pt x="35" y="115"/>
                                </a:lnTo>
                                <a:lnTo>
                                  <a:pt x="29" y="126"/>
                                </a:lnTo>
                                <a:lnTo>
                                  <a:pt x="27" y="136"/>
                                </a:lnTo>
                                <a:lnTo>
                                  <a:pt x="23" y="144"/>
                                </a:lnTo>
                                <a:lnTo>
                                  <a:pt x="22" y="154"/>
                                </a:lnTo>
                                <a:lnTo>
                                  <a:pt x="19" y="164"/>
                                </a:lnTo>
                                <a:lnTo>
                                  <a:pt x="18" y="174"/>
                                </a:lnTo>
                                <a:lnTo>
                                  <a:pt x="16" y="187"/>
                                </a:lnTo>
                                <a:lnTo>
                                  <a:pt x="16" y="200"/>
                                </a:lnTo>
                                <a:lnTo>
                                  <a:pt x="16" y="212"/>
                                </a:lnTo>
                                <a:lnTo>
                                  <a:pt x="18" y="223"/>
                                </a:lnTo>
                                <a:lnTo>
                                  <a:pt x="20" y="235"/>
                                </a:lnTo>
                                <a:lnTo>
                                  <a:pt x="23" y="246"/>
                                </a:lnTo>
                                <a:lnTo>
                                  <a:pt x="27" y="257"/>
                                </a:lnTo>
                                <a:lnTo>
                                  <a:pt x="32" y="266"/>
                                </a:lnTo>
                                <a:lnTo>
                                  <a:pt x="36" y="276"/>
                                </a:lnTo>
                                <a:lnTo>
                                  <a:pt x="42" y="288"/>
                                </a:lnTo>
                                <a:lnTo>
                                  <a:pt x="48" y="299"/>
                                </a:lnTo>
                                <a:lnTo>
                                  <a:pt x="53" y="311"/>
                                </a:lnTo>
                                <a:lnTo>
                                  <a:pt x="59" y="322"/>
                                </a:lnTo>
                                <a:lnTo>
                                  <a:pt x="66" y="331"/>
                                </a:lnTo>
                                <a:lnTo>
                                  <a:pt x="74" y="343"/>
                                </a:lnTo>
                                <a:lnTo>
                                  <a:pt x="81" y="354"/>
                                </a:lnTo>
                                <a:lnTo>
                                  <a:pt x="77" y="361"/>
                                </a:lnTo>
                                <a:lnTo>
                                  <a:pt x="75" y="367"/>
                                </a:lnTo>
                                <a:lnTo>
                                  <a:pt x="68" y="361"/>
                                </a:lnTo>
                                <a:lnTo>
                                  <a:pt x="58" y="352"/>
                                </a:lnTo>
                                <a:lnTo>
                                  <a:pt x="49" y="338"/>
                                </a:lnTo>
                                <a:lnTo>
                                  <a:pt x="38" y="323"/>
                                </a:lnTo>
                                <a:lnTo>
                                  <a:pt x="27" y="302"/>
                                </a:lnTo>
                                <a:lnTo>
                                  <a:pt x="18" y="281"/>
                                </a:lnTo>
                                <a:lnTo>
                                  <a:pt x="10" y="265"/>
                                </a:lnTo>
                                <a:lnTo>
                                  <a:pt x="5" y="246"/>
                                </a:lnTo>
                                <a:lnTo>
                                  <a:pt x="1" y="224"/>
                                </a:lnTo>
                                <a:lnTo>
                                  <a:pt x="0" y="20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E000E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>
                              <a:defRPr/>
                            </a:pPr>
                            <a:endParaRPr lang="ru-RU" sz="2800">
                              <a:solidFill>
                                <a:srgbClr val="17375E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64" name="Group 13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54" y="2121"/>
                        <a:ext cx="90" cy="87"/>
                        <a:chOff x="3654" y="2121"/>
                        <a:chExt cx="90" cy="87"/>
                      </a:xfrm>
                    </p:grpSpPr>
                    <p:sp>
                      <p:nvSpPr>
                        <p:cNvPr id="65" name="Freeform 13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654" y="2121"/>
                          <a:ext cx="106" cy="87"/>
                        </a:xfrm>
                        <a:custGeom>
                          <a:avLst/>
                          <a:gdLst>
                            <a:gd name="T0" fmla="*/ 87 w 90"/>
                            <a:gd name="T1" fmla="*/ 6 h 87"/>
                            <a:gd name="T2" fmla="*/ 82 w 90"/>
                            <a:gd name="T3" fmla="*/ 3 h 87"/>
                            <a:gd name="T4" fmla="*/ 74 w 90"/>
                            <a:gd name="T5" fmla="*/ 1 h 87"/>
                            <a:gd name="T6" fmla="*/ 66 w 90"/>
                            <a:gd name="T7" fmla="*/ 0 h 87"/>
                            <a:gd name="T8" fmla="*/ 61 w 90"/>
                            <a:gd name="T9" fmla="*/ 1 h 87"/>
                            <a:gd name="T10" fmla="*/ 53 w 90"/>
                            <a:gd name="T11" fmla="*/ 3 h 87"/>
                            <a:gd name="T12" fmla="*/ 46 w 90"/>
                            <a:gd name="T13" fmla="*/ 6 h 87"/>
                            <a:gd name="T14" fmla="*/ 37 w 90"/>
                            <a:gd name="T15" fmla="*/ 11 h 87"/>
                            <a:gd name="T16" fmla="*/ 29 w 90"/>
                            <a:gd name="T17" fmla="*/ 16 h 87"/>
                            <a:gd name="T18" fmla="*/ 21 w 90"/>
                            <a:gd name="T19" fmla="*/ 22 h 87"/>
                            <a:gd name="T20" fmla="*/ 12 w 90"/>
                            <a:gd name="T21" fmla="*/ 33 h 87"/>
                            <a:gd name="T22" fmla="*/ 8 w 90"/>
                            <a:gd name="T23" fmla="*/ 42 h 87"/>
                            <a:gd name="T24" fmla="*/ 4 w 90"/>
                            <a:gd name="T25" fmla="*/ 49 h 87"/>
                            <a:gd name="T26" fmla="*/ 2 w 90"/>
                            <a:gd name="T27" fmla="*/ 58 h 87"/>
                            <a:gd name="T28" fmla="*/ 0 w 90"/>
                            <a:gd name="T29" fmla="*/ 67 h 87"/>
                            <a:gd name="T30" fmla="*/ 2 w 90"/>
                            <a:gd name="T31" fmla="*/ 75 h 87"/>
                            <a:gd name="T32" fmla="*/ 4 w 90"/>
                            <a:gd name="T33" fmla="*/ 81 h 87"/>
                            <a:gd name="T34" fmla="*/ 11 w 90"/>
                            <a:gd name="T35" fmla="*/ 84 h 87"/>
                            <a:gd name="T36" fmla="*/ 17 w 90"/>
                            <a:gd name="T37" fmla="*/ 85 h 87"/>
                            <a:gd name="T38" fmla="*/ 25 w 90"/>
                            <a:gd name="T39" fmla="*/ 87 h 87"/>
                            <a:gd name="T40" fmla="*/ 34 w 90"/>
                            <a:gd name="T41" fmla="*/ 84 h 87"/>
                            <a:gd name="T42" fmla="*/ 46 w 90"/>
                            <a:gd name="T43" fmla="*/ 79 h 87"/>
                            <a:gd name="T44" fmla="*/ 55 w 90"/>
                            <a:gd name="T45" fmla="*/ 73 h 87"/>
                            <a:gd name="T46" fmla="*/ 65 w 90"/>
                            <a:gd name="T47" fmla="*/ 64 h 87"/>
                            <a:gd name="T48" fmla="*/ 74 w 90"/>
                            <a:gd name="T49" fmla="*/ 54 h 87"/>
                            <a:gd name="T50" fmla="*/ 81 w 90"/>
                            <a:gd name="T51" fmla="*/ 45 h 87"/>
                            <a:gd name="T52" fmla="*/ 86 w 90"/>
                            <a:gd name="T53" fmla="*/ 35 h 87"/>
                            <a:gd name="T54" fmla="*/ 89 w 90"/>
                            <a:gd name="T55" fmla="*/ 24 h 87"/>
                            <a:gd name="T56" fmla="*/ 90 w 90"/>
                            <a:gd name="T57" fmla="*/ 15 h 87"/>
                            <a:gd name="T58" fmla="*/ 87 w 90"/>
                            <a:gd name="T59" fmla="*/ 6 h 87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w 90"/>
                            <a:gd name="T91" fmla="*/ 0 h 87"/>
                            <a:gd name="T92" fmla="*/ 90 w 90"/>
                            <a:gd name="T93" fmla="*/ 87 h 87"/>
                          </a:gdLst>
                          <a:ahLst/>
                          <a:cxnLst>
                            <a:cxn ang="T60">
                              <a:pos x="T0" y="T1"/>
                            </a:cxn>
                            <a:cxn ang="T61">
                              <a:pos x="T2" y="T3"/>
                            </a:cxn>
                            <a:cxn ang="T62">
                              <a:pos x="T4" y="T5"/>
                            </a:cxn>
                            <a:cxn ang="T63">
                              <a:pos x="T6" y="T7"/>
                            </a:cxn>
                            <a:cxn ang="T64">
                              <a:pos x="T8" y="T9"/>
                            </a:cxn>
                            <a:cxn ang="T65">
                              <a:pos x="T10" y="T11"/>
                            </a:cxn>
                            <a:cxn ang="T66">
                              <a:pos x="T12" y="T13"/>
                            </a:cxn>
                            <a:cxn ang="T67">
                              <a:pos x="T14" y="T15"/>
                            </a:cxn>
                            <a:cxn ang="T68">
                              <a:pos x="T16" y="T17"/>
                            </a:cxn>
                            <a:cxn ang="T69">
                              <a:pos x="T18" y="T19"/>
                            </a:cxn>
                            <a:cxn ang="T70">
                              <a:pos x="T20" y="T21"/>
                            </a:cxn>
                            <a:cxn ang="T71">
                              <a:pos x="T22" y="T23"/>
                            </a:cxn>
                            <a:cxn ang="T72">
                              <a:pos x="T24" y="T25"/>
                            </a:cxn>
                            <a:cxn ang="T73">
                              <a:pos x="T26" y="T27"/>
                            </a:cxn>
                            <a:cxn ang="T74">
                              <a:pos x="T28" y="T29"/>
                            </a:cxn>
                            <a:cxn ang="T75">
                              <a:pos x="T30" y="T31"/>
                            </a:cxn>
                            <a:cxn ang="T76">
                              <a:pos x="T32" y="T33"/>
                            </a:cxn>
                            <a:cxn ang="T77">
                              <a:pos x="T34" y="T35"/>
                            </a:cxn>
                            <a:cxn ang="T78">
                              <a:pos x="T36" y="T37"/>
                            </a:cxn>
                            <a:cxn ang="T79">
                              <a:pos x="T38" y="T39"/>
                            </a:cxn>
                            <a:cxn ang="T80">
                              <a:pos x="T40" y="T41"/>
                            </a:cxn>
                            <a:cxn ang="T81">
                              <a:pos x="T42" y="T43"/>
                            </a:cxn>
                            <a:cxn ang="T82">
                              <a:pos x="T44" y="T45"/>
                            </a:cxn>
                            <a:cxn ang="T83">
                              <a:pos x="T46" y="T47"/>
                            </a:cxn>
                            <a:cxn ang="T84">
                              <a:pos x="T48" y="T49"/>
                            </a:cxn>
                            <a:cxn ang="T85">
                              <a:pos x="T50" y="T51"/>
                            </a:cxn>
                            <a:cxn ang="T86">
                              <a:pos x="T52" y="T53"/>
                            </a:cxn>
                            <a:cxn ang="T87">
                              <a:pos x="T54" y="T55"/>
                            </a:cxn>
                            <a:cxn ang="T88">
                              <a:pos x="T56" y="T57"/>
                            </a:cxn>
                            <a:cxn ang="T89">
                              <a:pos x="T58" y="T59"/>
                            </a:cxn>
                          </a:cxnLst>
                          <a:rect l="T90" t="T91" r="T92" b="T93"/>
                          <a:pathLst>
                            <a:path w="90" h="87">
                              <a:moveTo>
                                <a:pt x="87" y="6"/>
                              </a:moveTo>
                              <a:lnTo>
                                <a:pt x="82" y="3"/>
                              </a:lnTo>
                              <a:lnTo>
                                <a:pt x="74" y="1"/>
                              </a:lnTo>
                              <a:lnTo>
                                <a:pt x="66" y="0"/>
                              </a:lnTo>
                              <a:lnTo>
                                <a:pt x="61" y="1"/>
                              </a:lnTo>
                              <a:lnTo>
                                <a:pt x="53" y="3"/>
                              </a:lnTo>
                              <a:lnTo>
                                <a:pt x="46" y="6"/>
                              </a:lnTo>
                              <a:lnTo>
                                <a:pt x="37" y="11"/>
                              </a:lnTo>
                              <a:lnTo>
                                <a:pt x="29" y="16"/>
                              </a:lnTo>
                              <a:lnTo>
                                <a:pt x="21" y="22"/>
                              </a:lnTo>
                              <a:lnTo>
                                <a:pt x="12" y="33"/>
                              </a:lnTo>
                              <a:lnTo>
                                <a:pt x="8" y="42"/>
                              </a:lnTo>
                              <a:lnTo>
                                <a:pt x="4" y="49"/>
                              </a:lnTo>
                              <a:lnTo>
                                <a:pt x="2" y="58"/>
                              </a:lnTo>
                              <a:lnTo>
                                <a:pt x="0" y="67"/>
                              </a:lnTo>
                              <a:lnTo>
                                <a:pt x="2" y="75"/>
                              </a:lnTo>
                              <a:lnTo>
                                <a:pt x="4" y="81"/>
                              </a:lnTo>
                              <a:lnTo>
                                <a:pt x="11" y="84"/>
                              </a:lnTo>
                              <a:lnTo>
                                <a:pt x="17" y="85"/>
                              </a:lnTo>
                              <a:lnTo>
                                <a:pt x="25" y="87"/>
                              </a:lnTo>
                              <a:lnTo>
                                <a:pt x="34" y="84"/>
                              </a:lnTo>
                              <a:lnTo>
                                <a:pt x="46" y="79"/>
                              </a:lnTo>
                              <a:lnTo>
                                <a:pt x="55" y="73"/>
                              </a:lnTo>
                              <a:lnTo>
                                <a:pt x="65" y="64"/>
                              </a:lnTo>
                              <a:lnTo>
                                <a:pt x="74" y="54"/>
                              </a:lnTo>
                              <a:lnTo>
                                <a:pt x="81" y="45"/>
                              </a:lnTo>
                              <a:lnTo>
                                <a:pt x="86" y="35"/>
                              </a:lnTo>
                              <a:lnTo>
                                <a:pt x="89" y="24"/>
                              </a:lnTo>
                              <a:lnTo>
                                <a:pt x="90" y="15"/>
                              </a:lnTo>
                              <a:lnTo>
                                <a:pt x="87" y="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000A0"/>
                        </a:solidFill>
                        <a:ln w="6350">
                          <a:solidFill>
                            <a:srgbClr val="20002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 sz="2800">
                            <a:solidFill>
                              <a:srgbClr val="17375E"/>
                            </a:solidFill>
                            <a:latin typeface="Times New Roman" pitchFamily="18" charset="0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66" name="Freeform 13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666" y="2133"/>
                          <a:ext cx="66" cy="59"/>
                        </a:xfrm>
                        <a:custGeom>
                          <a:avLst/>
                          <a:gdLst>
                            <a:gd name="T0" fmla="*/ 65 w 66"/>
                            <a:gd name="T1" fmla="*/ 5 h 64"/>
                            <a:gd name="T2" fmla="*/ 61 w 66"/>
                            <a:gd name="T3" fmla="*/ 1 h 64"/>
                            <a:gd name="T4" fmla="*/ 54 w 66"/>
                            <a:gd name="T5" fmla="*/ 0 h 64"/>
                            <a:gd name="T6" fmla="*/ 49 w 66"/>
                            <a:gd name="T7" fmla="*/ 0 h 64"/>
                            <a:gd name="T8" fmla="*/ 44 w 66"/>
                            <a:gd name="T9" fmla="*/ 0 h 64"/>
                            <a:gd name="T10" fmla="*/ 39 w 66"/>
                            <a:gd name="T11" fmla="*/ 1 h 64"/>
                            <a:gd name="T12" fmla="*/ 32 w 66"/>
                            <a:gd name="T13" fmla="*/ 4 h 64"/>
                            <a:gd name="T14" fmla="*/ 27 w 66"/>
                            <a:gd name="T15" fmla="*/ 7 h 64"/>
                            <a:gd name="T16" fmla="*/ 21 w 66"/>
                            <a:gd name="T17" fmla="*/ 11 h 64"/>
                            <a:gd name="T18" fmla="*/ 14 w 66"/>
                            <a:gd name="T19" fmla="*/ 16 h 64"/>
                            <a:gd name="T20" fmla="*/ 9 w 66"/>
                            <a:gd name="T21" fmla="*/ 23 h 64"/>
                            <a:gd name="T22" fmla="*/ 5 w 66"/>
                            <a:gd name="T23" fmla="*/ 30 h 64"/>
                            <a:gd name="T24" fmla="*/ 3 w 66"/>
                            <a:gd name="T25" fmla="*/ 36 h 64"/>
                            <a:gd name="T26" fmla="*/ 0 w 66"/>
                            <a:gd name="T27" fmla="*/ 42 h 64"/>
                            <a:gd name="T28" fmla="*/ 0 w 66"/>
                            <a:gd name="T29" fmla="*/ 49 h 64"/>
                            <a:gd name="T30" fmla="*/ 0 w 66"/>
                            <a:gd name="T31" fmla="*/ 55 h 64"/>
                            <a:gd name="T32" fmla="*/ 3 w 66"/>
                            <a:gd name="T33" fmla="*/ 60 h 64"/>
                            <a:gd name="T34" fmla="*/ 6 w 66"/>
                            <a:gd name="T35" fmla="*/ 61 h 64"/>
                            <a:gd name="T36" fmla="*/ 12 w 66"/>
                            <a:gd name="T37" fmla="*/ 64 h 64"/>
                            <a:gd name="T38" fmla="*/ 17 w 66"/>
                            <a:gd name="T39" fmla="*/ 64 h 64"/>
                            <a:gd name="T40" fmla="*/ 25 w 66"/>
                            <a:gd name="T41" fmla="*/ 63 h 64"/>
                            <a:gd name="T42" fmla="*/ 32 w 66"/>
                            <a:gd name="T43" fmla="*/ 59 h 64"/>
                            <a:gd name="T44" fmla="*/ 40 w 66"/>
                            <a:gd name="T45" fmla="*/ 54 h 64"/>
                            <a:gd name="T46" fmla="*/ 48 w 66"/>
                            <a:gd name="T47" fmla="*/ 47 h 64"/>
                            <a:gd name="T48" fmla="*/ 54 w 66"/>
                            <a:gd name="T49" fmla="*/ 40 h 64"/>
                            <a:gd name="T50" fmla="*/ 60 w 66"/>
                            <a:gd name="T51" fmla="*/ 33 h 64"/>
                            <a:gd name="T52" fmla="*/ 64 w 66"/>
                            <a:gd name="T53" fmla="*/ 25 h 64"/>
                            <a:gd name="T54" fmla="*/ 66 w 66"/>
                            <a:gd name="T55" fmla="*/ 17 h 64"/>
                            <a:gd name="T56" fmla="*/ 66 w 66"/>
                            <a:gd name="T57" fmla="*/ 10 h 64"/>
                            <a:gd name="T58" fmla="*/ 65 w 66"/>
                            <a:gd name="T59" fmla="*/ 5 h 64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w 66"/>
                            <a:gd name="T91" fmla="*/ 0 h 64"/>
                            <a:gd name="T92" fmla="*/ 66 w 66"/>
                            <a:gd name="T93" fmla="*/ 64 h 64"/>
                          </a:gdLst>
                          <a:ahLst/>
                          <a:cxnLst>
                            <a:cxn ang="T60">
                              <a:pos x="T0" y="T1"/>
                            </a:cxn>
                            <a:cxn ang="T61">
                              <a:pos x="T2" y="T3"/>
                            </a:cxn>
                            <a:cxn ang="T62">
                              <a:pos x="T4" y="T5"/>
                            </a:cxn>
                            <a:cxn ang="T63">
                              <a:pos x="T6" y="T7"/>
                            </a:cxn>
                            <a:cxn ang="T64">
                              <a:pos x="T8" y="T9"/>
                            </a:cxn>
                            <a:cxn ang="T65">
                              <a:pos x="T10" y="T11"/>
                            </a:cxn>
                            <a:cxn ang="T66">
                              <a:pos x="T12" y="T13"/>
                            </a:cxn>
                            <a:cxn ang="T67">
                              <a:pos x="T14" y="T15"/>
                            </a:cxn>
                            <a:cxn ang="T68">
                              <a:pos x="T16" y="T17"/>
                            </a:cxn>
                            <a:cxn ang="T69">
                              <a:pos x="T18" y="T19"/>
                            </a:cxn>
                            <a:cxn ang="T70">
                              <a:pos x="T20" y="T21"/>
                            </a:cxn>
                            <a:cxn ang="T71">
                              <a:pos x="T22" y="T23"/>
                            </a:cxn>
                            <a:cxn ang="T72">
                              <a:pos x="T24" y="T25"/>
                            </a:cxn>
                            <a:cxn ang="T73">
                              <a:pos x="T26" y="T27"/>
                            </a:cxn>
                            <a:cxn ang="T74">
                              <a:pos x="T28" y="T29"/>
                            </a:cxn>
                            <a:cxn ang="T75">
                              <a:pos x="T30" y="T31"/>
                            </a:cxn>
                            <a:cxn ang="T76">
                              <a:pos x="T32" y="T33"/>
                            </a:cxn>
                            <a:cxn ang="T77">
                              <a:pos x="T34" y="T35"/>
                            </a:cxn>
                            <a:cxn ang="T78">
                              <a:pos x="T36" y="T37"/>
                            </a:cxn>
                            <a:cxn ang="T79">
                              <a:pos x="T38" y="T39"/>
                            </a:cxn>
                            <a:cxn ang="T80">
                              <a:pos x="T40" y="T41"/>
                            </a:cxn>
                            <a:cxn ang="T81">
                              <a:pos x="T42" y="T43"/>
                            </a:cxn>
                            <a:cxn ang="T82">
                              <a:pos x="T44" y="T45"/>
                            </a:cxn>
                            <a:cxn ang="T83">
                              <a:pos x="T46" y="T47"/>
                            </a:cxn>
                            <a:cxn ang="T84">
                              <a:pos x="T48" y="T49"/>
                            </a:cxn>
                            <a:cxn ang="T85">
                              <a:pos x="T50" y="T51"/>
                            </a:cxn>
                            <a:cxn ang="T86">
                              <a:pos x="T52" y="T53"/>
                            </a:cxn>
                            <a:cxn ang="T87">
                              <a:pos x="T54" y="T55"/>
                            </a:cxn>
                            <a:cxn ang="T88">
                              <a:pos x="T56" y="T57"/>
                            </a:cxn>
                            <a:cxn ang="T89">
                              <a:pos x="T58" y="T59"/>
                            </a:cxn>
                          </a:cxnLst>
                          <a:rect l="T90" t="T91" r="T92" b="T93"/>
                          <a:pathLst>
                            <a:path w="66" h="64">
                              <a:moveTo>
                                <a:pt x="65" y="5"/>
                              </a:moveTo>
                              <a:lnTo>
                                <a:pt x="61" y="1"/>
                              </a:lnTo>
                              <a:lnTo>
                                <a:pt x="54" y="0"/>
                              </a:lnTo>
                              <a:lnTo>
                                <a:pt x="49" y="0"/>
                              </a:lnTo>
                              <a:lnTo>
                                <a:pt x="44" y="0"/>
                              </a:lnTo>
                              <a:lnTo>
                                <a:pt x="39" y="1"/>
                              </a:lnTo>
                              <a:lnTo>
                                <a:pt x="32" y="4"/>
                              </a:lnTo>
                              <a:lnTo>
                                <a:pt x="27" y="7"/>
                              </a:lnTo>
                              <a:lnTo>
                                <a:pt x="21" y="11"/>
                              </a:lnTo>
                              <a:lnTo>
                                <a:pt x="14" y="16"/>
                              </a:lnTo>
                              <a:lnTo>
                                <a:pt x="9" y="23"/>
                              </a:lnTo>
                              <a:lnTo>
                                <a:pt x="5" y="30"/>
                              </a:lnTo>
                              <a:lnTo>
                                <a:pt x="3" y="36"/>
                              </a:lnTo>
                              <a:lnTo>
                                <a:pt x="0" y="42"/>
                              </a:lnTo>
                              <a:lnTo>
                                <a:pt x="0" y="49"/>
                              </a:lnTo>
                              <a:lnTo>
                                <a:pt x="0" y="55"/>
                              </a:lnTo>
                              <a:lnTo>
                                <a:pt x="3" y="60"/>
                              </a:lnTo>
                              <a:lnTo>
                                <a:pt x="6" y="61"/>
                              </a:lnTo>
                              <a:lnTo>
                                <a:pt x="12" y="64"/>
                              </a:lnTo>
                              <a:lnTo>
                                <a:pt x="17" y="64"/>
                              </a:lnTo>
                              <a:lnTo>
                                <a:pt x="25" y="63"/>
                              </a:lnTo>
                              <a:lnTo>
                                <a:pt x="32" y="59"/>
                              </a:lnTo>
                              <a:lnTo>
                                <a:pt x="40" y="54"/>
                              </a:lnTo>
                              <a:lnTo>
                                <a:pt x="48" y="47"/>
                              </a:lnTo>
                              <a:lnTo>
                                <a:pt x="54" y="40"/>
                              </a:lnTo>
                              <a:lnTo>
                                <a:pt x="60" y="33"/>
                              </a:lnTo>
                              <a:lnTo>
                                <a:pt x="64" y="25"/>
                              </a:lnTo>
                              <a:lnTo>
                                <a:pt x="66" y="17"/>
                              </a:lnTo>
                              <a:lnTo>
                                <a:pt x="66" y="10"/>
                              </a:lnTo>
                              <a:lnTo>
                                <a:pt x="65" y="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600060"/>
                        </a:solidFill>
                        <a:ln w="6350">
                          <a:solidFill>
                            <a:srgbClr val="20002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 sz="2800">
                            <a:solidFill>
                              <a:srgbClr val="17375E"/>
                            </a:solidFill>
                            <a:latin typeface="Times New Roman" pitchFamily="18" charset="0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</p:grpSp>
              </p:grpSp>
              <p:grpSp>
                <p:nvGrpSpPr>
                  <p:cNvPr id="50" name="Group 135"/>
                  <p:cNvGrpSpPr>
                    <a:grpSpLocks/>
                  </p:cNvGrpSpPr>
                  <p:nvPr/>
                </p:nvGrpSpPr>
                <p:grpSpPr bwMode="auto">
                  <a:xfrm>
                    <a:off x="3582" y="1946"/>
                    <a:ext cx="390" cy="310"/>
                    <a:chOff x="3582" y="1946"/>
                    <a:chExt cx="390" cy="310"/>
                  </a:xfrm>
                </p:grpSpPr>
                <p:grpSp>
                  <p:nvGrpSpPr>
                    <p:cNvPr id="51" name="Group 13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82" y="1946"/>
                      <a:ext cx="390" cy="288"/>
                      <a:chOff x="3582" y="1946"/>
                      <a:chExt cx="390" cy="288"/>
                    </a:xfrm>
                  </p:grpSpPr>
                  <p:sp>
                    <p:nvSpPr>
                      <p:cNvPr id="55" name="Freeform 13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582" y="1946"/>
                        <a:ext cx="390" cy="288"/>
                      </a:xfrm>
                      <a:custGeom>
                        <a:avLst/>
                        <a:gdLst>
                          <a:gd name="T0" fmla="*/ 259 w 390"/>
                          <a:gd name="T1" fmla="*/ 1 h 288"/>
                          <a:gd name="T2" fmla="*/ 286 w 390"/>
                          <a:gd name="T3" fmla="*/ 1 h 288"/>
                          <a:gd name="T4" fmla="*/ 319 w 390"/>
                          <a:gd name="T5" fmla="*/ 2 h 288"/>
                          <a:gd name="T6" fmla="*/ 345 w 390"/>
                          <a:gd name="T7" fmla="*/ 5 h 288"/>
                          <a:gd name="T8" fmla="*/ 364 w 390"/>
                          <a:gd name="T9" fmla="*/ 8 h 288"/>
                          <a:gd name="T10" fmla="*/ 377 w 390"/>
                          <a:gd name="T11" fmla="*/ 16 h 288"/>
                          <a:gd name="T12" fmla="*/ 385 w 390"/>
                          <a:gd name="T13" fmla="*/ 24 h 288"/>
                          <a:gd name="T14" fmla="*/ 390 w 390"/>
                          <a:gd name="T15" fmla="*/ 36 h 288"/>
                          <a:gd name="T16" fmla="*/ 390 w 390"/>
                          <a:gd name="T17" fmla="*/ 50 h 288"/>
                          <a:gd name="T18" fmla="*/ 386 w 390"/>
                          <a:gd name="T19" fmla="*/ 64 h 288"/>
                          <a:gd name="T20" fmla="*/ 380 w 390"/>
                          <a:gd name="T21" fmla="*/ 72 h 288"/>
                          <a:gd name="T22" fmla="*/ 373 w 390"/>
                          <a:gd name="T23" fmla="*/ 77 h 288"/>
                          <a:gd name="T24" fmla="*/ 359 w 390"/>
                          <a:gd name="T25" fmla="*/ 77 h 288"/>
                          <a:gd name="T26" fmla="*/ 341 w 390"/>
                          <a:gd name="T27" fmla="*/ 78 h 288"/>
                          <a:gd name="T28" fmla="*/ 323 w 390"/>
                          <a:gd name="T29" fmla="*/ 78 h 288"/>
                          <a:gd name="T30" fmla="*/ 303 w 390"/>
                          <a:gd name="T31" fmla="*/ 78 h 288"/>
                          <a:gd name="T32" fmla="*/ 281 w 390"/>
                          <a:gd name="T33" fmla="*/ 77 h 288"/>
                          <a:gd name="T34" fmla="*/ 259 w 390"/>
                          <a:gd name="T35" fmla="*/ 78 h 288"/>
                          <a:gd name="T36" fmla="*/ 238 w 390"/>
                          <a:gd name="T37" fmla="*/ 82 h 288"/>
                          <a:gd name="T38" fmla="*/ 218 w 390"/>
                          <a:gd name="T39" fmla="*/ 89 h 288"/>
                          <a:gd name="T40" fmla="*/ 197 w 390"/>
                          <a:gd name="T41" fmla="*/ 97 h 288"/>
                          <a:gd name="T42" fmla="*/ 177 w 390"/>
                          <a:gd name="T43" fmla="*/ 107 h 288"/>
                          <a:gd name="T44" fmla="*/ 162 w 390"/>
                          <a:gd name="T45" fmla="*/ 116 h 288"/>
                          <a:gd name="T46" fmla="*/ 146 w 390"/>
                          <a:gd name="T47" fmla="*/ 127 h 288"/>
                          <a:gd name="T48" fmla="*/ 133 w 390"/>
                          <a:gd name="T49" fmla="*/ 143 h 288"/>
                          <a:gd name="T50" fmla="*/ 122 w 390"/>
                          <a:gd name="T51" fmla="*/ 156 h 288"/>
                          <a:gd name="T52" fmla="*/ 111 w 390"/>
                          <a:gd name="T53" fmla="*/ 174 h 288"/>
                          <a:gd name="T54" fmla="*/ 102 w 390"/>
                          <a:gd name="T55" fmla="*/ 193 h 288"/>
                          <a:gd name="T56" fmla="*/ 97 w 390"/>
                          <a:gd name="T57" fmla="*/ 212 h 288"/>
                          <a:gd name="T58" fmla="*/ 93 w 390"/>
                          <a:gd name="T59" fmla="*/ 232 h 288"/>
                          <a:gd name="T60" fmla="*/ 90 w 390"/>
                          <a:gd name="T61" fmla="*/ 253 h 288"/>
                          <a:gd name="T62" fmla="*/ 90 w 390"/>
                          <a:gd name="T63" fmla="*/ 276 h 288"/>
                          <a:gd name="T64" fmla="*/ 1 w 390"/>
                          <a:gd name="T65" fmla="*/ 287 h 288"/>
                          <a:gd name="T66" fmla="*/ 0 w 390"/>
                          <a:gd name="T67" fmla="*/ 268 h 288"/>
                          <a:gd name="T68" fmla="*/ 1 w 390"/>
                          <a:gd name="T69" fmla="*/ 242 h 288"/>
                          <a:gd name="T70" fmla="*/ 3 w 390"/>
                          <a:gd name="T71" fmla="*/ 218 h 288"/>
                          <a:gd name="T72" fmla="*/ 7 w 390"/>
                          <a:gd name="T73" fmla="*/ 199 h 288"/>
                          <a:gd name="T74" fmla="*/ 14 w 390"/>
                          <a:gd name="T75" fmla="*/ 176 h 288"/>
                          <a:gd name="T76" fmla="*/ 22 w 390"/>
                          <a:gd name="T77" fmla="*/ 158 h 288"/>
                          <a:gd name="T78" fmla="*/ 31 w 390"/>
                          <a:gd name="T79" fmla="*/ 139 h 288"/>
                          <a:gd name="T80" fmla="*/ 41 w 390"/>
                          <a:gd name="T81" fmla="*/ 119 h 288"/>
                          <a:gd name="T82" fmla="*/ 54 w 390"/>
                          <a:gd name="T83" fmla="*/ 101 h 288"/>
                          <a:gd name="T84" fmla="*/ 68 w 390"/>
                          <a:gd name="T85" fmla="*/ 83 h 288"/>
                          <a:gd name="T86" fmla="*/ 87 w 390"/>
                          <a:gd name="T87" fmla="*/ 65 h 288"/>
                          <a:gd name="T88" fmla="*/ 105 w 390"/>
                          <a:gd name="T89" fmla="*/ 49 h 288"/>
                          <a:gd name="T90" fmla="*/ 123 w 390"/>
                          <a:gd name="T91" fmla="*/ 37 h 288"/>
                          <a:gd name="T92" fmla="*/ 138 w 390"/>
                          <a:gd name="T93" fmla="*/ 26 h 288"/>
                          <a:gd name="T94" fmla="*/ 159 w 390"/>
                          <a:gd name="T95" fmla="*/ 18 h 288"/>
                          <a:gd name="T96" fmla="*/ 183 w 390"/>
                          <a:gd name="T97" fmla="*/ 12 h 288"/>
                          <a:gd name="T98" fmla="*/ 207 w 390"/>
                          <a:gd name="T99" fmla="*/ 8 h 288"/>
                          <a:gd name="T100" fmla="*/ 235 w 390"/>
                          <a:gd name="T101" fmla="*/ 3 h 288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w 390"/>
                          <a:gd name="T154" fmla="*/ 0 h 288"/>
                          <a:gd name="T155" fmla="*/ 390 w 390"/>
                          <a:gd name="T156" fmla="*/ 288 h 288"/>
                        </a:gdLst>
                        <a:ahLst/>
                        <a:cxnLst>
                          <a:cxn ang="T102">
                            <a:pos x="T0" y="T1"/>
                          </a:cxn>
                          <a:cxn ang="T103">
                            <a:pos x="T2" y="T3"/>
                          </a:cxn>
                          <a:cxn ang="T104">
                            <a:pos x="T4" y="T5"/>
                          </a:cxn>
                          <a:cxn ang="T105">
                            <a:pos x="T6" y="T7"/>
                          </a:cxn>
                          <a:cxn ang="T106">
                            <a:pos x="T8" y="T9"/>
                          </a:cxn>
                          <a:cxn ang="T107">
                            <a:pos x="T10" y="T11"/>
                          </a:cxn>
                          <a:cxn ang="T108">
                            <a:pos x="T12" y="T13"/>
                          </a:cxn>
                          <a:cxn ang="T109">
                            <a:pos x="T14" y="T15"/>
                          </a:cxn>
                          <a:cxn ang="T110">
                            <a:pos x="T16" y="T17"/>
                          </a:cxn>
                          <a:cxn ang="T111">
                            <a:pos x="T18" y="T19"/>
                          </a:cxn>
                          <a:cxn ang="T112">
                            <a:pos x="T20" y="T21"/>
                          </a:cxn>
                          <a:cxn ang="T113">
                            <a:pos x="T22" y="T23"/>
                          </a:cxn>
                          <a:cxn ang="T114">
                            <a:pos x="T24" y="T25"/>
                          </a:cxn>
                          <a:cxn ang="T115">
                            <a:pos x="T26" y="T27"/>
                          </a:cxn>
                          <a:cxn ang="T116">
                            <a:pos x="T28" y="T29"/>
                          </a:cxn>
                          <a:cxn ang="T117">
                            <a:pos x="T30" y="T31"/>
                          </a:cxn>
                          <a:cxn ang="T118">
                            <a:pos x="T32" y="T33"/>
                          </a:cxn>
                          <a:cxn ang="T119">
                            <a:pos x="T34" y="T35"/>
                          </a:cxn>
                          <a:cxn ang="T120">
                            <a:pos x="T36" y="T37"/>
                          </a:cxn>
                          <a:cxn ang="T121">
                            <a:pos x="T38" y="T39"/>
                          </a:cxn>
                          <a:cxn ang="T122">
                            <a:pos x="T40" y="T41"/>
                          </a:cxn>
                          <a:cxn ang="T123">
                            <a:pos x="T42" y="T43"/>
                          </a:cxn>
                          <a:cxn ang="T124">
                            <a:pos x="T44" y="T45"/>
                          </a:cxn>
                          <a:cxn ang="T125">
                            <a:pos x="T46" y="T47"/>
                          </a:cxn>
                          <a:cxn ang="T126">
                            <a:pos x="T48" y="T49"/>
                          </a:cxn>
                          <a:cxn ang="T127">
                            <a:pos x="T50" y="T51"/>
                          </a:cxn>
                          <a:cxn ang="T128">
                            <a:pos x="T52" y="T53"/>
                          </a:cxn>
                          <a:cxn ang="T129">
                            <a:pos x="T54" y="T55"/>
                          </a:cxn>
                          <a:cxn ang="T130">
                            <a:pos x="T56" y="T57"/>
                          </a:cxn>
                          <a:cxn ang="T131">
                            <a:pos x="T58" y="T59"/>
                          </a:cxn>
                          <a:cxn ang="T132">
                            <a:pos x="T60" y="T61"/>
                          </a:cxn>
                          <a:cxn ang="T133">
                            <a:pos x="T62" y="T63"/>
                          </a:cxn>
                          <a:cxn ang="T134">
                            <a:pos x="T64" y="T65"/>
                          </a:cxn>
                          <a:cxn ang="T135">
                            <a:pos x="T66" y="T67"/>
                          </a:cxn>
                          <a:cxn ang="T136">
                            <a:pos x="T68" y="T69"/>
                          </a:cxn>
                          <a:cxn ang="T137">
                            <a:pos x="T70" y="T71"/>
                          </a:cxn>
                          <a:cxn ang="T138">
                            <a:pos x="T72" y="T73"/>
                          </a:cxn>
                          <a:cxn ang="T139">
                            <a:pos x="T74" y="T75"/>
                          </a:cxn>
                          <a:cxn ang="T140">
                            <a:pos x="T76" y="T77"/>
                          </a:cxn>
                          <a:cxn ang="T141">
                            <a:pos x="T78" y="T79"/>
                          </a:cxn>
                          <a:cxn ang="T142">
                            <a:pos x="T80" y="T81"/>
                          </a:cxn>
                          <a:cxn ang="T143">
                            <a:pos x="T82" y="T83"/>
                          </a:cxn>
                          <a:cxn ang="T144">
                            <a:pos x="T84" y="T85"/>
                          </a:cxn>
                          <a:cxn ang="T145">
                            <a:pos x="T86" y="T87"/>
                          </a:cxn>
                          <a:cxn ang="T146">
                            <a:pos x="T88" y="T89"/>
                          </a:cxn>
                          <a:cxn ang="T147">
                            <a:pos x="T90" y="T91"/>
                          </a:cxn>
                          <a:cxn ang="T148">
                            <a:pos x="T92" y="T93"/>
                          </a:cxn>
                          <a:cxn ang="T149">
                            <a:pos x="T94" y="T95"/>
                          </a:cxn>
                          <a:cxn ang="T150">
                            <a:pos x="T96" y="T97"/>
                          </a:cxn>
                          <a:cxn ang="T151">
                            <a:pos x="T98" y="T99"/>
                          </a:cxn>
                          <a:cxn ang="T152">
                            <a:pos x="T100" y="T101"/>
                          </a:cxn>
                        </a:cxnLst>
                        <a:rect l="T153" t="T154" r="T155" b="T156"/>
                        <a:pathLst>
                          <a:path w="390" h="288">
                            <a:moveTo>
                              <a:pt x="248" y="2"/>
                            </a:moveTo>
                            <a:lnTo>
                              <a:pt x="259" y="1"/>
                            </a:lnTo>
                            <a:lnTo>
                              <a:pt x="274" y="0"/>
                            </a:lnTo>
                            <a:lnTo>
                              <a:pt x="286" y="1"/>
                            </a:lnTo>
                            <a:lnTo>
                              <a:pt x="303" y="2"/>
                            </a:lnTo>
                            <a:lnTo>
                              <a:pt x="319" y="2"/>
                            </a:lnTo>
                            <a:lnTo>
                              <a:pt x="332" y="3"/>
                            </a:lnTo>
                            <a:lnTo>
                              <a:pt x="345" y="5"/>
                            </a:lnTo>
                            <a:lnTo>
                              <a:pt x="355" y="6"/>
                            </a:lnTo>
                            <a:lnTo>
                              <a:pt x="364" y="8"/>
                            </a:lnTo>
                            <a:lnTo>
                              <a:pt x="371" y="12"/>
                            </a:lnTo>
                            <a:lnTo>
                              <a:pt x="377" y="16"/>
                            </a:lnTo>
                            <a:lnTo>
                              <a:pt x="381" y="19"/>
                            </a:lnTo>
                            <a:lnTo>
                              <a:pt x="385" y="24"/>
                            </a:lnTo>
                            <a:lnTo>
                              <a:pt x="388" y="29"/>
                            </a:lnTo>
                            <a:lnTo>
                              <a:pt x="390" y="36"/>
                            </a:lnTo>
                            <a:lnTo>
                              <a:pt x="390" y="42"/>
                            </a:lnTo>
                            <a:lnTo>
                              <a:pt x="390" y="50"/>
                            </a:lnTo>
                            <a:lnTo>
                              <a:pt x="389" y="59"/>
                            </a:lnTo>
                            <a:lnTo>
                              <a:pt x="386" y="64"/>
                            </a:lnTo>
                            <a:lnTo>
                              <a:pt x="384" y="68"/>
                            </a:lnTo>
                            <a:lnTo>
                              <a:pt x="380" y="72"/>
                            </a:lnTo>
                            <a:lnTo>
                              <a:pt x="376" y="74"/>
                            </a:lnTo>
                            <a:lnTo>
                              <a:pt x="373" y="77"/>
                            </a:lnTo>
                            <a:lnTo>
                              <a:pt x="367" y="78"/>
                            </a:lnTo>
                            <a:lnTo>
                              <a:pt x="359" y="77"/>
                            </a:lnTo>
                            <a:lnTo>
                              <a:pt x="350" y="77"/>
                            </a:lnTo>
                            <a:lnTo>
                              <a:pt x="341" y="78"/>
                            </a:lnTo>
                            <a:lnTo>
                              <a:pt x="332" y="78"/>
                            </a:lnTo>
                            <a:lnTo>
                              <a:pt x="323" y="78"/>
                            </a:lnTo>
                            <a:lnTo>
                              <a:pt x="314" y="78"/>
                            </a:lnTo>
                            <a:lnTo>
                              <a:pt x="303" y="78"/>
                            </a:lnTo>
                            <a:lnTo>
                              <a:pt x="292" y="78"/>
                            </a:lnTo>
                            <a:lnTo>
                              <a:pt x="281" y="77"/>
                            </a:lnTo>
                            <a:lnTo>
                              <a:pt x="271" y="78"/>
                            </a:lnTo>
                            <a:lnTo>
                              <a:pt x="259" y="78"/>
                            </a:lnTo>
                            <a:lnTo>
                              <a:pt x="249" y="79"/>
                            </a:lnTo>
                            <a:lnTo>
                              <a:pt x="238" y="82"/>
                            </a:lnTo>
                            <a:lnTo>
                              <a:pt x="228" y="85"/>
                            </a:lnTo>
                            <a:lnTo>
                              <a:pt x="218" y="89"/>
                            </a:lnTo>
                            <a:lnTo>
                              <a:pt x="207" y="94"/>
                            </a:lnTo>
                            <a:lnTo>
                              <a:pt x="197" y="97"/>
                            </a:lnTo>
                            <a:lnTo>
                              <a:pt x="188" y="102"/>
                            </a:lnTo>
                            <a:lnTo>
                              <a:pt x="177" y="107"/>
                            </a:lnTo>
                            <a:lnTo>
                              <a:pt x="170" y="112"/>
                            </a:lnTo>
                            <a:lnTo>
                              <a:pt x="162" y="116"/>
                            </a:lnTo>
                            <a:lnTo>
                              <a:pt x="154" y="121"/>
                            </a:lnTo>
                            <a:lnTo>
                              <a:pt x="146" y="127"/>
                            </a:lnTo>
                            <a:lnTo>
                              <a:pt x="140" y="133"/>
                            </a:lnTo>
                            <a:lnTo>
                              <a:pt x="133" y="143"/>
                            </a:lnTo>
                            <a:lnTo>
                              <a:pt x="127" y="150"/>
                            </a:lnTo>
                            <a:lnTo>
                              <a:pt x="122" y="156"/>
                            </a:lnTo>
                            <a:lnTo>
                              <a:pt x="115" y="166"/>
                            </a:lnTo>
                            <a:lnTo>
                              <a:pt x="111" y="174"/>
                            </a:lnTo>
                            <a:lnTo>
                              <a:pt x="106" y="184"/>
                            </a:lnTo>
                            <a:lnTo>
                              <a:pt x="102" y="193"/>
                            </a:lnTo>
                            <a:lnTo>
                              <a:pt x="98" y="203"/>
                            </a:lnTo>
                            <a:lnTo>
                              <a:pt x="97" y="212"/>
                            </a:lnTo>
                            <a:lnTo>
                              <a:pt x="94" y="221"/>
                            </a:lnTo>
                            <a:lnTo>
                              <a:pt x="93" y="232"/>
                            </a:lnTo>
                            <a:lnTo>
                              <a:pt x="92" y="241"/>
                            </a:lnTo>
                            <a:lnTo>
                              <a:pt x="90" y="253"/>
                            </a:lnTo>
                            <a:lnTo>
                              <a:pt x="90" y="264"/>
                            </a:lnTo>
                            <a:lnTo>
                              <a:pt x="90" y="276"/>
                            </a:lnTo>
                            <a:lnTo>
                              <a:pt x="89" y="288"/>
                            </a:lnTo>
                            <a:lnTo>
                              <a:pt x="1" y="287"/>
                            </a:lnTo>
                            <a:lnTo>
                              <a:pt x="0" y="277"/>
                            </a:lnTo>
                            <a:lnTo>
                              <a:pt x="0" y="268"/>
                            </a:lnTo>
                            <a:lnTo>
                              <a:pt x="0" y="256"/>
                            </a:lnTo>
                            <a:lnTo>
                              <a:pt x="1" y="242"/>
                            </a:lnTo>
                            <a:lnTo>
                              <a:pt x="2" y="229"/>
                            </a:lnTo>
                            <a:lnTo>
                              <a:pt x="3" y="218"/>
                            </a:lnTo>
                            <a:lnTo>
                              <a:pt x="5" y="209"/>
                            </a:lnTo>
                            <a:lnTo>
                              <a:pt x="7" y="199"/>
                            </a:lnTo>
                            <a:lnTo>
                              <a:pt x="11" y="187"/>
                            </a:lnTo>
                            <a:lnTo>
                              <a:pt x="14" y="176"/>
                            </a:lnTo>
                            <a:lnTo>
                              <a:pt x="18" y="167"/>
                            </a:lnTo>
                            <a:lnTo>
                              <a:pt x="22" y="158"/>
                            </a:lnTo>
                            <a:lnTo>
                              <a:pt x="26" y="148"/>
                            </a:lnTo>
                            <a:lnTo>
                              <a:pt x="31" y="139"/>
                            </a:lnTo>
                            <a:lnTo>
                              <a:pt x="36" y="130"/>
                            </a:lnTo>
                            <a:lnTo>
                              <a:pt x="41" y="119"/>
                            </a:lnTo>
                            <a:lnTo>
                              <a:pt x="48" y="109"/>
                            </a:lnTo>
                            <a:lnTo>
                              <a:pt x="54" y="101"/>
                            </a:lnTo>
                            <a:lnTo>
                              <a:pt x="61" y="90"/>
                            </a:lnTo>
                            <a:lnTo>
                              <a:pt x="68" y="83"/>
                            </a:lnTo>
                            <a:lnTo>
                              <a:pt x="77" y="74"/>
                            </a:lnTo>
                            <a:lnTo>
                              <a:pt x="87" y="65"/>
                            </a:lnTo>
                            <a:lnTo>
                              <a:pt x="96" y="56"/>
                            </a:lnTo>
                            <a:lnTo>
                              <a:pt x="105" y="49"/>
                            </a:lnTo>
                            <a:lnTo>
                              <a:pt x="114" y="43"/>
                            </a:lnTo>
                            <a:lnTo>
                              <a:pt x="123" y="37"/>
                            </a:lnTo>
                            <a:lnTo>
                              <a:pt x="131" y="31"/>
                            </a:lnTo>
                            <a:lnTo>
                              <a:pt x="138" y="26"/>
                            </a:lnTo>
                            <a:lnTo>
                              <a:pt x="149" y="22"/>
                            </a:lnTo>
                            <a:lnTo>
                              <a:pt x="159" y="18"/>
                            </a:lnTo>
                            <a:lnTo>
                              <a:pt x="170" y="14"/>
                            </a:lnTo>
                            <a:lnTo>
                              <a:pt x="183" y="12"/>
                            </a:lnTo>
                            <a:lnTo>
                              <a:pt x="193" y="11"/>
                            </a:lnTo>
                            <a:lnTo>
                              <a:pt x="207" y="8"/>
                            </a:lnTo>
                            <a:lnTo>
                              <a:pt x="222" y="6"/>
                            </a:lnTo>
                            <a:lnTo>
                              <a:pt x="235" y="3"/>
                            </a:lnTo>
                            <a:lnTo>
                              <a:pt x="248" y="2"/>
                            </a:lnTo>
                            <a:close/>
                          </a:path>
                        </a:pathLst>
                      </a:custGeom>
                      <a:solidFill>
                        <a:srgbClr val="80008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ru-RU" sz="2800">
                          <a:solidFill>
                            <a:srgbClr val="17375E"/>
                          </a:solidFill>
                          <a:latin typeface="Times New Roman" pitchFamily="18" charset="0"/>
                          <a:ea typeface="+mn-ea"/>
                          <a:cs typeface="+mn-cs"/>
                        </a:endParaRPr>
                      </a:p>
                    </p:txBody>
                  </p:sp>
                  <p:grpSp>
                    <p:nvGrpSpPr>
                      <p:cNvPr id="56" name="Group 13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13" y="1965"/>
                        <a:ext cx="359" cy="269"/>
                        <a:chOff x="3613" y="1965"/>
                        <a:chExt cx="359" cy="269"/>
                      </a:xfrm>
                    </p:grpSpPr>
                    <p:grpSp>
                      <p:nvGrpSpPr>
                        <p:cNvPr id="57" name="Group 13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50" y="1989"/>
                          <a:ext cx="322" cy="245"/>
                          <a:chOff x="3650" y="1989"/>
                          <a:chExt cx="322" cy="245"/>
                        </a:xfrm>
                      </p:grpSpPr>
                      <p:sp>
                        <p:nvSpPr>
                          <p:cNvPr id="59" name="Freeform 14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650" y="1989"/>
                            <a:ext cx="335" cy="229"/>
                          </a:xfrm>
                          <a:custGeom>
                            <a:avLst/>
                            <a:gdLst>
                              <a:gd name="T0" fmla="*/ 169 w 322"/>
                              <a:gd name="T1" fmla="*/ 3 h 229"/>
                              <a:gd name="T2" fmla="*/ 191 w 322"/>
                              <a:gd name="T3" fmla="*/ 1 h 229"/>
                              <a:gd name="T4" fmla="*/ 212 w 322"/>
                              <a:gd name="T5" fmla="*/ 1 h 229"/>
                              <a:gd name="T6" fmla="*/ 234 w 322"/>
                              <a:gd name="T7" fmla="*/ 1 h 229"/>
                              <a:gd name="T8" fmla="*/ 256 w 322"/>
                              <a:gd name="T9" fmla="*/ 1 h 229"/>
                              <a:gd name="T10" fmla="*/ 278 w 322"/>
                              <a:gd name="T11" fmla="*/ 0 h 229"/>
                              <a:gd name="T12" fmla="*/ 298 w 322"/>
                              <a:gd name="T13" fmla="*/ 0 h 229"/>
                              <a:gd name="T14" fmla="*/ 317 w 322"/>
                              <a:gd name="T15" fmla="*/ 1 h 229"/>
                              <a:gd name="T16" fmla="*/ 322 w 322"/>
                              <a:gd name="T17" fmla="*/ 9 h 229"/>
                              <a:gd name="T18" fmla="*/ 320 w 322"/>
                              <a:gd name="T19" fmla="*/ 18 h 229"/>
                              <a:gd name="T20" fmla="*/ 291 w 322"/>
                              <a:gd name="T21" fmla="*/ 19 h 229"/>
                              <a:gd name="T22" fmla="*/ 273 w 322"/>
                              <a:gd name="T23" fmla="*/ 18 h 229"/>
                              <a:gd name="T24" fmla="*/ 256 w 322"/>
                              <a:gd name="T25" fmla="*/ 19 h 229"/>
                              <a:gd name="T26" fmla="*/ 238 w 322"/>
                              <a:gd name="T27" fmla="*/ 19 h 229"/>
                              <a:gd name="T28" fmla="*/ 216 w 322"/>
                              <a:gd name="T29" fmla="*/ 19 h 229"/>
                              <a:gd name="T30" fmla="*/ 195 w 322"/>
                              <a:gd name="T31" fmla="*/ 19 h 229"/>
                              <a:gd name="T32" fmla="*/ 172 w 322"/>
                              <a:gd name="T33" fmla="*/ 21 h 229"/>
                              <a:gd name="T34" fmla="*/ 152 w 322"/>
                              <a:gd name="T35" fmla="*/ 27 h 229"/>
                              <a:gd name="T36" fmla="*/ 131 w 322"/>
                              <a:gd name="T37" fmla="*/ 35 h 229"/>
                              <a:gd name="T38" fmla="*/ 112 w 322"/>
                              <a:gd name="T39" fmla="*/ 43 h 229"/>
                              <a:gd name="T40" fmla="*/ 94 w 322"/>
                              <a:gd name="T41" fmla="*/ 53 h 229"/>
                              <a:gd name="T42" fmla="*/ 78 w 322"/>
                              <a:gd name="T43" fmla="*/ 63 h 229"/>
                              <a:gd name="T44" fmla="*/ 64 w 322"/>
                              <a:gd name="T45" fmla="*/ 75 h 229"/>
                              <a:gd name="T46" fmla="*/ 51 w 322"/>
                              <a:gd name="T47" fmla="*/ 91 h 229"/>
                              <a:gd name="T48" fmla="*/ 39 w 322"/>
                              <a:gd name="T49" fmla="*/ 107 h 229"/>
                              <a:gd name="T50" fmla="*/ 30 w 322"/>
                              <a:gd name="T51" fmla="*/ 125 h 229"/>
                              <a:gd name="T52" fmla="*/ 22 w 322"/>
                              <a:gd name="T53" fmla="*/ 144 h 229"/>
                              <a:gd name="T54" fmla="*/ 19 w 322"/>
                              <a:gd name="T55" fmla="*/ 163 h 229"/>
                              <a:gd name="T56" fmla="*/ 16 w 322"/>
                              <a:gd name="T57" fmla="*/ 183 h 229"/>
                              <a:gd name="T58" fmla="*/ 15 w 322"/>
                              <a:gd name="T59" fmla="*/ 205 h 229"/>
                              <a:gd name="T60" fmla="*/ 13 w 322"/>
                              <a:gd name="T61" fmla="*/ 229 h 229"/>
                              <a:gd name="T62" fmla="*/ 2 w 322"/>
                              <a:gd name="T63" fmla="*/ 215 h 229"/>
                              <a:gd name="T64" fmla="*/ 0 w 322"/>
                              <a:gd name="T65" fmla="*/ 195 h 229"/>
                              <a:gd name="T66" fmla="*/ 2 w 322"/>
                              <a:gd name="T67" fmla="*/ 169 h 229"/>
                              <a:gd name="T68" fmla="*/ 6 w 322"/>
                              <a:gd name="T69" fmla="*/ 145 h 229"/>
                              <a:gd name="T70" fmla="*/ 12 w 322"/>
                              <a:gd name="T71" fmla="*/ 125 h 229"/>
                              <a:gd name="T72" fmla="*/ 20 w 322"/>
                              <a:gd name="T73" fmla="*/ 107 h 229"/>
                              <a:gd name="T74" fmla="*/ 32 w 322"/>
                              <a:gd name="T75" fmla="*/ 88 h 229"/>
                              <a:gd name="T76" fmla="*/ 45 w 322"/>
                              <a:gd name="T77" fmla="*/ 71 h 229"/>
                              <a:gd name="T78" fmla="*/ 60 w 322"/>
                              <a:gd name="T79" fmla="*/ 54 h 229"/>
                              <a:gd name="T80" fmla="*/ 77 w 322"/>
                              <a:gd name="T81" fmla="*/ 41 h 229"/>
                              <a:gd name="T82" fmla="*/ 99 w 322"/>
                              <a:gd name="T83" fmla="*/ 28 h 229"/>
                              <a:gd name="T84" fmla="*/ 121 w 322"/>
                              <a:gd name="T85" fmla="*/ 19 h 229"/>
                              <a:gd name="T86" fmla="*/ 144 w 322"/>
                              <a:gd name="T87" fmla="*/ 10 h 229"/>
                              <a:gd name="T88" fmla="*/ 165 w 322"/>
                              <a:gd name="T89" fmla="*/ 4 h 229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60000 65536"/>
                              <a:gd name="T133" fmla="*/ 0 60000 65536"/>
                              <a:gd name="T134" fmla="*/ 0 60000 65536"/>
                              <a:gd name="T135" fmla="*/ 0 w 322"/>
                              <a:gd name="T136" fmla="*/ 0 h 229"/>
                              <a:gd name="T137" fmla="*/ 322 w 322"/>
                              <a:gd name="T138" fmla="*/ 229 h 229"/>
                            </a:gdLst>
                            <a:ahLst/>
                            <a:cxnLst>
                              <a:cxn ang="T90">
                                <a:pos x="T0" y="T1"/>
                              </a:cxn>
                              <a:cxn ang="T91">
                                <a:pos x="T2" y="T3"/>
                              </a:cxn>
                              <a:cxn ang="T92">
                                <a:pos x="T4" y="T5"/>
                              </a:cxn>
                              <a:cxn ang="T93">
                                <a:pos x="T6" y="T7"/>
                              </a:cxn>
                              <a:cxn ang="T94">
                                <a:pos x="T8" y="T9"/>
                              </a:cxn>
                              <a:cxn ang="T95">
                                <a:pos x="T10" y="T11"/>
                              </a:cxn>
                              <a:cxn ang="T96">
                                <a:pos x="T12" y="T13"/>
                              </a:cxn>
                              <a:cxn ang="T97">
                                <a:pos x="T14" y="T15"/>
                              </a:cxn>
                              <a:cxn ang="T98">
                                <a:pos x="T16" y="T17"/>
                              </a:cxn>
                              <a:cxn ang="T99">
                                <a:pos x="T18" y="T19"/>
                              </a:cxn>
                              <a:cxn ang="T100">
                                <a:pos x="T20" y="T21"/>
                              </a:cxn>
                              <a:cxn ang="T101">
                                <a:pos x="T22" y="T23"/>
                              </a:cxn>
                              <a:cxn ang="T102">
                                <a:pos x="T24" y="T25"/>
                              </a:cxn>
                              <a:cxn ang="T103">
                                <a:pos x="T26" y="T27"/>
                              </a:cxn>
                              <a:cxn ang="T104">
                                <a:pos x="T28" y="T29"/>
                              </a:cxn>
                              <a:cxn ang="T105">
                                <a:pos x="T30" y="T31"/>
                              </a:cxn>
                              <a:cxn ang="T106">
                                <a:pos x="T32" y="T33"/>
                              </a:cxn>
                              <a:cxn ang="T107">
                                <a:pos x="T34" y="T35"/>
                              </a:cxn>
                              <a:cxn ang="T108">
                                <a:pos x="T36" y="T37"/>
                              </a:cxn>
                              <a:cxn ang="T109">
                                <a:pos x="T38" y="T39"/>
                              </a:cxn>
                              <a:cxn ang="T110">
                                <a:pos x="T40" y="T41"/>
                              </a:cxn>
                              <a:cxn ang="T111">
                                <a:pos x="T42" y="T43"/>
                              </a:cxn>
                              <a:cxn ang="T112">
                                <a:pos x="T44" y="T45"/>
                              </a:cxn>
                              <a:cxn ang="T113">
                                <a:pos x="T46" y="T47"/>
                              </a:cxn>
                              <a:cxn ang="T114">
                                <a:pos x="T48" y="T49"/>
                              </a:cxn>
                              <a:cxn ang="T115">
                                <a:pos x="T50" y="T51"/>
                              </a:cxn>
                              <a:cxn ang="T116">
                                <a:pos x="T52" y="T53"/>
                              </a:cxn>
                              <a:cxn ang="T117">
                                <a:pos x="T54" y="T55"/>
                              </a:cxn>
                              <a:cxn ang="T118">
                                <a:pos x="T56" y="T57"/>
                              </a:cxn>
                              <a:cxn ang="T119">
                                <a:pos x="T58" y="T59"/>
                              </a:cxn>
                              <a:cxn ang="T120">
                                <a:pos x="T60" y="T61"/>
                              </a:cxn>
                              <a:cxn ang="T121">
                                <a:pos x="T62" y="T63"/>
                              </a:cxn>
                              <a:cxn ang="T122">
                                <a:pos x="T64" y="T65"/>
                              </a:cxn>
                              <a:cxn ang="T123">
                                <a:pos x="T66" y="T67"/>
                              </a:cxn>
                              <a:cxn ang="T124">
                                <a:pos x="T68" y="T69"/>
                              </a:cxn>
                              <a:cxn ang="T125">
                                <a:pos x="T70" y="T71"/>
                              </a:cxn>
                              <a:cxn ang="T126">
                                <a:pos x="T72" y="T73"/>
                              </a:cxn>
                              <a:cxn ang="T127">
                                <a:pos x="T74" y="T75"/>
                              </a:cxn>
                              <a:cxn ang="T128">
                                <a:pos x="T76" y="T77"/>
                              </a:cxn>
                              <a:cxn ang="T129">
                                <a:pos x="T78" y="T79"/>
                              </a:cxn>
                              <a:cxn ang="T130">
                                <a:pos x="T80" y="T81"/>
                              </a:cxn>
                              <a:cxn ang="T131">
                                <a:pos x="T82" y="T83"/>
                              </a:cxn>
                              <a:cxn ang="T132">
                                <a:pos x="T84" y="T85"/>
                              </a:cxn>
                              <a:cxn ang="T133">
                                <a:pos x="T86" y="T87"/>
                              </a:cxn>
                              <a:cxn ang="T134">
                                <a:pos x="T88" y="T89"/>
                              </a:cxn>
                            </a:cxnLst>
                            <a:rect l="T135" t="T136" r="T137" b="T138"/>
                            <a:pathLst>
                              <a:path w="322" h="229">
                                <a:moveTo>
                                  <a:pt x="165" y="4"/>
                                </a:moveTo>
                                <a:lnTo>
                                  <a:pt x="169" y="3"/>
                                </a:lnTo>
                                <a:lnTo>
                                  <a:pt x="180" y="3"/>
                                </a:lnTo>
                                <a:lnTo>
                                  <a:pt x="191" y="1"/>
                                </a:lnTo>
                                <a:lnTo>
                                  <a:pt x="202" y="0"/>
                                </a:lnTo>
                                <a:lnTo>
                                  <a:pt x="212" y="1"/>
                                </a:lnTo>
                                <a:lnTo>
                                  <a:pt x="224" y="1"/>
                                </a:lnTo>
                                <a:lnTo>
                                  <a:pt x="234" y="1"/>
                                </a:lnTo>
                                <a:lnTo>
                                  <a:pt x="244" y="3"/>
                                </a:lnTo>
                                <a:lnTo>
                                  <a:pt x="256" y="1"/>
                                </a:lnTo>
                                <a:lnTo>
                                  <a:pt x="265" y="1"/>
                                </a:lnTo>
                                <a:lnTo>
                                  <a:pt x="278" y="0"/>
                                </a:lnTo>
                                <a:lnTo>
                                  <a:pt x="290" y="0"/>
                                </a:lnTo>
                                <a:lnTo>
                                  <a:pt x="298" y="0"/>
                                </a:lnTo>
                                <a:lnTo>
                                  <a:pt x="307" y="1"/>
                                </a:lnTo>
                                <a:lnTo>
                                  <a:pt x="317" y="1"/>
                                </a:lnTo>
                                <a:lnTo>
                                  <a:pt x="322" y="3"/>
                                </a:lnTo>
                                <a:lnTo>
                                  <a:pt x="322" y="9"/>
                                </a:lnTo>
                                <a:lnTo>
                                  <a:pt x="321" y="13"/>
                                </a:lnTo>
                                <a:lnTo>
                                  <a:pt x="320" y="18"/>
                                </a:lnTo>
                                <a:lnTo>
                                  <a:pt x="296" y="18"/>
                                </a:lnTo>
                                <a:lnTo>
                                  <a:pt x="291" y="19"/>
                                </a:lnTo>
                                <a:lnTo>
                                  <a:pt x="282" y="18"/>
                                </a:lnTo>
                                <a:lnTo>
                                  <a:pt x="273" y="18"/>
                                </a:lnTo>
                                <a:lnTo>
                                  <a:pt x="264" y="19"/>
                                </a:lnTo>
                                <a:lnTo>
                                  <a:pt x="256" y="19"/>
                                </a:lnTo>
                                <a:lnTo>
                                  <a:pt x="246" y="19"/>
                                </a:lnTo>
                                <a:lnTo>
                                  <a:pt x="238" y="19"/>
                                </a:lnTo>
                                <a:lnTo>
                                  <a:pt x="226" y="19"/>
                                </a:lnTo>
                                <a:lnTo>
                                  <a:pt x="216" y="19"/>
                                </a:lnTo>
                                <a:lnTo>
                                  <a:pt x="204" y="18"/>
                                </a:lnTo>
                                <a:lnTo>
                                  <a:pt x="195" y="19"/>
                                </a:lnTo>
                                <a:lnTo>
                                  <a:pt x="183" y="19"/>
                                </a:lnTo>
                                <a:lnTo>
                                  <a:pt x="172" y="21"/>
                                </a:lnTo>
                                <a:lnTo>
                                  <a:pt x="161" y="23"/>
                                </a:lnTo>
                                <a:lnTo>
                                  <a:pt x="152" y="27"/>
                                </a:lnTo>
                                <a:lnTo>
                                  <a:pt x="142" y="31"/>
                                </a:lnTo>
                                <a:lnTo>
                                  <a:pt x="131" y="35"/>
                                </a:lnTo>
                                <a:lnTo>
                                  <a:pt x="120" y="40"/>
                                </a:lnTo>
                                <a:lnTo>
                                  <a:pt x="112" y="43"/>
                                </a:lnTo>
                                <a:lnTo>
                                  <a:pt x="102" y="48"/>
                                </a:lnTo>
                                <a:lnTo>
                                  <a:pt x="94" y="53"/>
                                </a:lnTo>
                                <a:lnTo>
                                  <a:pt x="86" y="58"/>
                                </a:lnTo>
                                <a:lnTo>
                                  <a:pt x="78" y="63"/>
                                </a:lnTo>
                                <a:lnTo>
                                  <a:pt x="70" y="67"/>
                                </a:lnTo>
                                <a:lnTo>
                                  <a:pt x="64" y="75"/>
                                </a:lnTo>
                                <a:lnTo>
                                  <a:pt x="57" y="83"/>
                                </a:lnTo>
                                <a:lnTo>
                                  <a:pt x="51" y="91"/>
                                </a:lnTo>
                                <a:lnTo>
                                  <a:pt x="46" y="97"/>
                                </a:lnTo>
                                <a:lnTo>
                                  <a:pt x="39" y="107"/>
                                </a:lnTo>
                                <a:lnTo>
                                  <a:pt x="35" y="115"/>
                                </a:lnTo>
                                <a:lnTo>
                                  <a:pt x="30" y="125"/>
                                </a:lnTo>
                                <a:lnTo>
                                  <a:pt x="26" y="135"/>
                                </a:lnTo>
                                <a:lnTo>
                                  <a:pt x="22" y="144"/>
                                </a:lnTo>
                                <a:lnTo>
                                  <a:pt x="21" y="154"/>
                                </a:lnTo>
                                <a:lnTo>
                                  <a:pt x="19" y="163"/>
                                </a:lnTo>
                                <a:lnTo>
                                  <a:pt x="17" y="172"/>
                                </a:lnTo>
                                <a:lnTo>
                                  <a:pt x="16" y="183"/>
                                </a:lnTo>
                                <a:lnTo>
                                  <a:pt x="15" y="195"/>
                                </a:lnTo>
                                <a:lnTo>
                                  <a:pt x="15" y="205"/>
                                </a:lnTo>
                                <a:lnTo>
                                  <a:pt x="13" y="216"/>
                                </a:lnTo>
                                <a:lnTo>
                                  <a:pt x="13" y="229"/>
                                </a:lnTo>
                                <a:lnTo>
                                  <a:pt x="3" y="227"/>
                                </a:lnTo>
                                <a:lnTo>
                                  <a:pt x="2" y="215"/>
                                </a:lnTo>
                                <a:lnTo>
                                  <a:pt x="2" y="205"/>
                                </a:lnTo>
                                <a:lnTo>
                                  <a:pt x="0" y="195"/>
                                </a:lnTo>
                                <a:lnTo>
                                  <a:pt x="0" y="183"/>
                                </a:lnTo>
                                <a:lnTo>
                                  <a:pt x="2" y="169"/>
                                </a:lnTo>
                                <a:lnTo>
                                  <a:pt x="4" y="155"/>
                                </a:lnTo>
                                <a:lnTo>
                                  <a:pt x="6" y="145"/>
                                </a:lnTo>
                                <a:lnTo>
                                  <a:pt x="8" y="135"/>
                                </a:lnTo>
                                <a:lnTo>
                                  <a:pt x="12" y="125"/>
                                </a:lnTo>
                                <a:lnTo>
                                  <a:pt x="16" y="117"/>
                                </a:lnTo>
                                <a:lnTo>
                                  <a:pt x="20" y="107"/>
                                </a:lnTo>
                                <a:lnTo>
                                  <a:pt x="25" y="97"/>
                                </a:lnTo>
                                <a:lnTo>
                                  <a:pt x="32" y="88"/>
                                </a:lnTo>
                                <a:lnTo>
                                  <a:pt x="38" y="79"/>
                                </a:lnTo>
                                <a:lnTo>
                                  <a:pt x="45" y="71"/>
                                </a:lnTo>
                                <a:lnTo>
                                  <a:pt x="52" y="61"/>
                                </a:lnTo>
                                <a:lnTo>
                                  <a:pt x="60" y="54"/>
                                </a:lnTo>
                                <a:lnTo>
                                  <a:pt x="68" y="47"/>
                                </a:lnTo>
                                <a:lnTo>
                                  <a:pt x="77" y="41"/>
                                </a:lnTo>
                                <a:lnTo>
                                  <a:pt x="87" y="35"/>
                                </a:lnTo>
                                <a:lnTo>
                                  <a:pt x="99" y="28"/>
                                </a:lnTo>
                                <a:lnTo>
                                  <a:pt x="109" y="24"/>
                                </a:lnTo>
                                <a:lnTo>
                                  <a:pt x="121" y="19"/>
                                </a:lnTo>
                                <a:lnTo>
                                  <a:pt x="134" y="13"/>
                                </a:lnTo>
                                <a:lnTo>
                                  <a:pt x="144" y="10"/>
                                </a:lnTo>
                                <a:lnTo>
                                  <a:pt x="156" y="6"/>
                                </a:lnTo>
                                <a:lnTo>
                                  <a:pt x="165" y="4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000C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>
                              <a:defRPr/>
                            </a:pPr>
                            <a:endParaRPr lang="ru-RU" sz="2800">
                              <a:solidFill>
                                <a:srgbClr val="17375E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60" name="Freeform 14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658" y="2005"/>
                            <a:ext cx="313" cy="229"/>
                          </a:xfrm>
                          <a:custGeom>
                            <a:avLst/>
                            <a:gdLst>
                              <a:gd name="T0" fmla="*/ 169 w 313"/>
                              <a:gd name="T1" fmla="*/ 3 h 229"/>
                              <a:gd name="T2" fmla="*/ 191 w 313"/>
                              <a:gd name="T3" fmla="*/ 1 h 229"/>
                              <a:gd name="T4" fmla="*/ 213 w 313"/>
                              <a:gd name="T5" fmla="*/ 1 h 229"/>
                              <a:gd name="T6" fmla="*/ 235 w 313"/>
                              <a:gd name="T7" fmla="*/ 2 h 229"/>
                              <a:gd name="T8" fmla="*/ 256 w 313"/>
                              <a:gd name="T9" fmla="*/ 2 h 229"/>
                              <a:gd name="T10" fmla="*/ 278 w 313"/>
                              <a:gd name="T11" fmla="*/ 1 h 229"/>
                              <a:gd name="T12" fmla="*/ 299 w 313"/>
                              <a:gd name="T13" fmla="*/ 1 h 229"/>
                              <a:gd name="T14" fmla="*/ 313 w 313"/>
                              <a:gd name="T15" fmla="*/ 0 h 229"/>
                              <a:gd name="T16" fmla="*/ 308 w 313"/>
                              <a:gd name="T17" fmla="*/ 9 h 229"/>
                              <a:gd name="T18" fmla="*/ 300 w 313"/>
                              <a:gd name="T19" fmla="*/ 17 h 229"/>
                              <a:gd name="T20" fmla="*/ 291 w 313"/>
                              <a:gd name="T21" fmla="*/ 19 h 229"/>
                              <a:gd name="T22" fmla="*/ 274 w 313"/>
                              <a:gd name="T23" fmla="*/ 18 h 229"/>
                              <a:gd name="T24" fmla="*/ 256 w 313"/>
                              <a:gd name="T25" fmla="*/ 19 h 229"/>
                              <a:gd name="T26" fmla="*/ 238 w 313"/>
                              <a:gd name="T27" fmla="*/ 20 h 229"/>
                              <a:gd name="T28" fmla="*/ 216 w 313"/>
                              <a:gd name="T29" fmla="*/ 19 h 229"/>
                              <a:gd name="T30" fmla="*/ 195 w 313"/>
                              <a:gd name="T31" fmla="*/ 19 h 229"/>
                              <a:gd name="T32" fmla="*/ 173 w 313"/>
                              <a:gd name="T33" fmla="*/ 20 h 229"/>
                              <a:gd name="T34" fmla="*/ 152 w 313"/>
                              <a:gd name="T35" fmla="*/ 26 h 229"/>
                              <a:gd name="T36" fmla="*/ 131 w 313"/>
                              <a:gd name="T37" fmla="*/ 35 h 229"/>
                              <a:gd name="T38" fmla="*/ 112 w 313"/>
                              <a:gd name="T39" fmla="*/ 43 h 229"/>
                              <a:gd name="T40" fmla="*/ 94 w 313"/>
                              <a:gd name="T41" fmla="*/ 53 h 229"/>
                              <a:gd name="T42" fmla="*/ 79 w 313"/>
                              <a:gd name="T43" fmla="*/ 62 h 229"/>
                              <a:gd name="T44" fmla="*/ 65 w 313"/>
                              <a:gd name="T45" fmla="*/ 74 h 229"/>
                              <a:gd name="T46" fmla="*/ 51 w 313"/>
                              <a:gd name="T47" fmla="*/ 91 h 229"/>
                              <a:gd name="T48" fmla="*/ 40 w 313"/>
                              <a:gd name="T49" fmla="*/ 107 h 229"/>
                              <a:gd name="T50" fmla="*/ 31 w 313"/>
                              <a:gd name="T51" fmla="*/ 125 h 229"/>
                              <a:gd name="T52" fmla="*/ 24 w 313"/>
                              <a:gd name="T53" fmla="*/ 144 h 229"/>
                              <a:gd name="T54" fmla="*/ 18 w 313"/>
                              <a:gd name="T55" fmla="*/ 163 h 229"/>
                              <a:gd name="T56" fmla="*/ 16 w 313"/>
                              <a:gd name="T57" fmla="*/ 182 h 229"/>
                              <a:gd name="T58" fmla="*/ 14 w 313"/>
                              <a:gd name="T59" fmla="*/ 205 h 229"/>
                              <a:gd name="T60" fmla="*/ 13 w 313"/>
                              <a:gd name="T61" fmla="*/ 229 h 229"/>
                              <a:gd name="T62" fmla="*/ 3 w 313"/>
                              <a:gd name="T63" fmla="*/ 216 h 229"/>
                              <a:gd name="T64" fmla="*/ 0 w 313"/>
                              <a:gd name="T65" fmla="*/ 194 h 229"/>
                              <a:gd name="T66" fmla="*/ 1 w 313"/>
                              <a:gd name="T67" fmla="*/ 170 h 229"/>
                              <a:gd name="T68" fmla="*/ 5 w 313"/>
                              <a:gd name="T69" fmla="*/ 145 h 229"/>
                              <a:gd name="T70" fmla="*/ 12 w 313"/>
                              <a:gd name="T71" fmla="*/ 125 h 229"/>
                              <a:gd name="T72" fmla="*/ 20 w 313"/>
                              <a:gd name="T73" fmla="*/ 108 h 229"/>
                              <a:gd name="T74" fmla="*/ 31 w 313"/>
                              <a:gd name="T75" fmla="*/ 87 h 229"/>
                              <a:gd name="T76" fmla="*/ 46 w 313"/>
                              <a:gd name="T77" fmla="*/ 71 h 229"/>
                              <a:gd name="T78" fmla="*/ 60 w 313"/>
                              <a:gd name="T79" fmla="*/ 54 h 229"/>
                              <a:gd name="T80" fmla="*/ 78 w 313"/>
                              <a:gd name="T81" fmla="*/ 41 h 229"/>
                              <a:gd name="T82" fmla="*/ 99 w 313"/>
                              <a:gd name="T83" fmla="*/ 27 h 229"/>
                              <a:gd name="T84" fmla="*/ 122 w 313"/>
                              <a:gd name="T85" fmla="*/ 19 h 229"/>
                              <a:gd name="T86" fmla="*/ 146 w 313"/>
                              <a:gd name="T87" fmla="*/ 9 h 229"/>
                              <a:gd name="T88" fmla="*/ 165 w 313"/>
                              <a:gd name="T89" fmla="*/ 5 h 229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60000 65536"/>
                              <a:gd name="T133" fmla="*/ 0 60000 65536"/>
                              <a:gd name="T134" fmla="*/ 0 60000 65536"/>
                              <a:gd name="T135" fmla="*/ 0 w 313"/>
                              <a:gd name="T136" fmla="*/ 0 h 229"/>
                              <a:gd name="T137" fmla="*/ 313 w 313"/>
                              <a:gd name="T138" fmla="*/ 229 h 229"/>
                            </a:gdLst>
                            <a:ahLst/>
                            <a:cxnLst>
                              <a:cxn ang="T90">
                                <a:pos x="T0" y="T1"/>
                              </a:cxn>
                              <a:cxn ang="T91">
                                <a:pos x="T2" y="T3"/>
                              </a:cxn>
                              <a:cxn ang="T92">
                                <a:pos x="T4" y="T5"/>
                              </a:cxn>
                              <a:cxn ang="T93">
                                <a:pos x="T6" y="T7"/>
                              </a:cxn>
                              <a:cxn ang="T94">
                                <a:pos x="T8" y="T9"/>
                              </a:cxn>
                              <a:cxn ang="T95">
                                <a:pos x="T10" y="T11"/>
                              </a:cxn>
                              <a:cxn ang="T96">
                                <a:pos x="T12" y="T13"/>
                              </a:cxn>
                              <a:cxn ang="T97">
                                <a:pos x="T14" y="T15"/>
                              </a:cxn>
                              <a:cxn ang="T98">
                                <a:pos x="T16" y="T17"/>
                              </a:cxn>
                              <a:cxn ang="T99">
                                <a:pos x="T18" y="T19"/>
                              </a:cxn>
                              <a:cxn ang="T100">
                                <a:pos x="T20" y="T21"/>
                              </a:cxn>
                              <a:cxn ang="T101">
                                <a:pos x="T22" y="T23"/>
                              </a:cxn>
                              <a:cxn ang="T102">
                                <a:pos x="T24" y="T25"/>
                              </a:cxn>
                              <a:cxn ang="T103">
                                <a:pos x="T26" y="T27"/>
                              </a:cxn>
                              <a:cxn ang="T104">
                                <a:pos x="T28" y="T29"/>
                              </a:cxn>
                              <a:cxn ang="T105">
                                <a:pos x="T30" y="T31"/>
                              </a:cxn>
                              <a:cxn ang="T106">
                                <a:pos x="T32" y="T33"/>
                              </a:cxn>
                              <a:cxn ang="T107">
                                <a:pos x="T34" y="T35"/>
                              </a:cxn>
                              <a:cxn ang="T108">
                                <a:pos x="T36" y="T37"/>
                              </a:cxn>
                              <a:cxn ang="T109">
                                <a:pos x="T38" y="T39"/>
                              </a:cxn>
                              <a:cxn ang="T110">
                                <a:pos x="T40" y="T41"/>
                              </a:cxn>
                              <a:cxn ang="T111">
                                <a:pos x="T42" y="T43"/>
                              </a:cxn>
                              <a:cxn ang="T112">
                                <a:pos x="T44" y="T45"/>
                              </a:cxn>
                              <a:cxn ang="T113">
                                <a:pos x="T46" y="T47"/>
                              </a:cxn>
                              <a:cxn ang="T114">
                                <a:pos x="T48" y="T49"/>
                              </a:cxn>
                              <a:cxn ang="T115">
                                <a:pos x="T50" y="T51"/>
                              </a:cxn>
                              <a:cxn ang="T116">
                                <a:pos x="T52" y="T53"/>
                              </a:cxn>
                              <a:cxn ang="T117">
                                <a:pos x="T54" y="T55"/>
                              </a:cxn>
                              <a:cxn ang="T118">
                                <a:pos x="T56" y="T57"/>
                              </a:cxn>
                              <a:cxn ang="T119">
                                <a:pos x="T58" y="T59"/>
                              </a:cxn>
                              <a:cxn ang="T120">
                                <a:pos x="T60" y="T61"/>
                              </a:cxn>
                              <a:cxn ang="T121">
                                <a:pos x="T62" y="T63"/>
                              </a:cxn>
                              <a:cxn ang="T122">
                                <a:pos x="T64" y="T65"/>
                              </a:cxn>
                              <a:cxn ang="T123">
                                <a:pos x="T66" y="T67"/>
                              </a:cxn>
                              <a:cxn ang="T124">
                                <a:pos x="T68" y="T69"/>
                              </a:cxn>
                              <a:cxn ang="T125">
                                <a:pos x="T70" y="T71"/>
                              </a:cxn>
                              <a:cxn ang="T126">
                                <a:pos x="T72" y="T73"/>
                              </a:cxn>
                              <a:cxn ang="T127">
                                <a:pos x="T74" y="T75"/>
                              </a:cxn>
                              <a:cxn ang="T128">
                                <a:pos x="T76" y="T77"/>
                              </a:cxn>
                              <a:cxn ang="T129">
                                <a:pos x="T78" y="T79"/>
                              </a:cxn>
                              <a:cxn ang="T130">
                                <a:pos x="T80" y="T81"/>
                              </a:cxn>
                              <a:cxn ang="T131">
                                <a:pos x="T82" y="T83"/>
                              </a:cxn>
                              <a:cxn ang="T132">
                                <a:pos x="T84" y="T85"/>
                              </a:cxn>
                              <a:cxn ang="T133">
                                <a:pos x="T86" y="T87"/>
                              </a:cxn>
                              <a:cxn ang="T134">
                                <a:pos x="T88" y="T89"/>
                              </a:cxn>
                            </a:cxnLst>
                            <a:rect l="T135" t="T136" r="T137" b="T138"/>
                            <a:pathLst>
                              <a:path w="313" h="229">
                                <a:moveTo>
                                  <a:pt x="165" y="5"/>
                                </a:moveTo>
                                <a:lnTo>
                                  <a:pt x="169" y="3"/>
                                </a:lnTo>
                                <a:lnTo>
                                  <a:pt x="179" y="2"/>
                                </a:lnTo>
                                <a:lnTo>
                                  <a:pt x="191" y="1"/>
                                </a:lnTo>
                                <a:lnTo>
                                  <a:pt x="201" y="1"/>
                                </a:lnTo>
                                <a:lnTo>
                                  <a:pt x="213" y="1"/>
                                </a:lnTo>
                                <a:lnTo>
                                  <a:pt x="223" y="1"/>
                                </a:lnTo>
                                <a:lnTo>
                                  <a:pt x="235" y="2"/>
                                </a:lnTo>
                                <a:lnTo>
                                  <a:pt x="246" y="2"/>
                                </a:lnTo>
                                <a:lnTo>
                                  <a:pt x="256" y="2"/>
                                </a:lnTo>
                                <a:lnTo>
                                  <a:pt x="266" y="1"/>
                                </a:lnTo>
                                <a:lnTo>
                                  <a:pt x="278" y="1"/>
                                </a:lnTo>
                                <a:lnTo>
                                  <a:pt x="290" y="0"/>
                                </a:lnTo>
                                <a:lnTo>
                                  <a:pt x="299" y="1"/>
                                </a:lnTo>
                                <a:lnTo>
                                  <a:pt x="308" y="1"/>
                                </a:lnTo>
                                <a:lnTo>
                                  <a:pt x="313" y="0"/>
                                </a:lnTo>
                                <a:lnTo>
                                  <a:pt x="310" y="5"/>
                                </a:lnTo>
                                <a:lnTo>
                                  <a:pt x="308" y="9"/>
                                </a:lnTo>
                                <a:lnTo>
                                  <a:pt x="304" y="13"/>
                                </a:lnTo>
                                <a:lnTo>
                                  <a:pt x="300" y="17"/>
                                </a:lnTo>
                                <a:lnTo>
                                  <a:pt x="297" y="18"/>
                                </a:lnTo>
                                <a:lnTo>
                                  <a:pt x="291" y="19"/>
                                </a:lnTo>
                                <a:lnTo>
                                  <a:pt x="283" y="19"/>
                                </a:lnTo>
                                <a:lnTo>
                                  <a:pt x="274" y="18"/>
                                </a:lnTo>
                                <a:lnTo>
                                  <a:pt x="265" y="19"/>
                                </a:lnTo>
                                <a:lnTo>
                                  <a:pt x="256" y="19"/>
                                </a:lnTo>
                                <a:lnTo>
                                  <a:pt x="247" y="20"/>
                                </a:lnTo>
                                <a:lnTo>
                                  <a:pt x="238" y="20"/>
                                </a:lnTo>
                                <a:lnTo>
                                  <a:pt x="227" y="19"/>
                                </a:lnTo>
                                <a:lnTo>
                                  <a:pt x="216" y="19"/>
                                </a:lnTo>
                                <a:lnTo>
                                  <a:pt x="205" y="18"/>
                                </a:lnTo>
                                <a:lnTo>
                                  <a:pt x="195" y="19"/>
                                </a:lnTo>
                                <a:lnTo>
                                  <a:pt x="183" y="20"/>
                                </a:lnTo>
                                <a:lnTo>
                                  <a:pt x="173" y="20"/>
                                </a:lnTo>
                                <a:lnTo>
                                  <a:pt x="162" y="23"/>
                                </a:lnTo>
                                <a:lnTo>
                                  <a:pt x="152" y="26"/>
                                </a:lnTo>
                                <a:lnTo>
                                  <a:pt x="142" y="30"/>
                                </a:lnTo>
                                <a:lnTo>
                                  <a:pt x="131" y="35"/>
                                </a:lnTo>
                                <a:lnTo>
                                  <a:pt x="121" y="39"/>
                                </a:lnTo>
                                <a:lnTo>
                                  <a:pt x="112" y="43"/>
                                </a:lnTo>
                                <a:lnTo>
                                  <a:pt x="101" y="48"/>
                                </a:lnTo>
                                <a:lnTo>
                                  <a:pt x="94" y="53"/>
                                </a:lnTo>
                                <a:lnTo>
                                  <a:pt x="86" y="57"/>
                                </a:lnTo>
                                <a:lnTo>
                                  <a:pt x="79" y="62"/>
                                </a:lnTo>
                                <a:lnTo>
                                  <a:pt x="72" y="68"/>
                                </a:lnTo>
                                <a:lnTo>
                                  <a:pt x="65" y="74"/>
                                </a:lnTo>
                                <a:lnTo>
                                  <a:pt x="57" y="84"/>
                                </a:lnTo>
                                <a:lnTo>
                                  <a:pt x="51" y="91"/>
                                </a:lnTo>
                                <a:lnTo>
                                  <a:pt x="46" y="97"/>
                                </a:lnTo>
                                <a:lnTo>
                                  <a:pt x="40" y="107"/>
                                </a:lnTo>
                                <a:lnTo>
                                  <a:pt x="35" y="115"/>
                                </a:lnTo>
                                <a:lnTo>
                                  <a:pt x="31" y="125"/>
                                </a:lnTo>
                                <a:lnTo>
                                  <a:pt x="26" y="134"/>
                                </a:lnTo>
                                <a:lnTo>
                                  <a:pt x="24" y="144"/>
                                </a:lnTo>
                                <a:lnTo>
                                  <a:pt x="21" y="153"/>
                                </a:lnTo>
                                <a:lnTo>
                                  <a:pt x="18" y="163"/>
                                </a:lnTo>
                                <a:lnTo>
                                  <a:pt x="17" y="173"/>
                                </a:lnTo>
                                <a:lnTo>
                                  <a:pt x="16" y="182"/>
                                </a:lnTo>
                                <a:lnTo>
                                  <a:pt x="14" y="194"/>
                                </a:lnTo>
                                <a:lnTo>
                                  <a:pt x="14" y="205"/>
                                </a:lnTo>
                                <a:lnTo>
                                  <a:pt x="14" y="217"/>
                                </a:lnTo>
                                <a:lnTo>
                                  <a:pt x="13" y="229"/>
                                </a:lnTo>
                                <a:lnTo>
                                  <a:pt x="3" y="227"/>
                                </a:lnTo>
                                <a:lnTo>
                                  <a:pt x="3" y="216"/>
                                </a:lnTo>
                                <a:lnTo>
                                  <a:pt x="1" y="205"/>
                                </a:lnTo>
                                <a:lnTo>
                                  <a:pt x="0" y="194"/>
                                </a:lnTo>
                                <a:lnTo>
                                  <a:pt x="1" y="182"/>
                                </a:lnTo>
                                <a:lnTo>
                                  <a:pt x="1" y="170"/>
                                </a:lnTo>
                                <a:lnTo>
                                  <a:pt x="4" y="155"/>
                                </a:lnTo>
                                <a:lnTo>
                                  <a:pt x="5" y="145"/>
                                </a:lnTo>
                                <a:lnTo>
                                  <a:pt x="9" y="134"/>
                                </a:lnTo>
                                <a:lnTo>
                                  <a:pt x="12" y="125"/>
                                </a:lnTo>
                                <a:lnTo>
                                  <a:pt x="16" y="116"/>
                                </a:lnTo>
                                <a:lnTo>
                                  <a:pt x="20" y="108"/>
                                </a:lnTo>
                                <a:lnTo>
                                  <a:pt x="25" y="97"/>
                                </a:lnTo>
                                <a:lnTo>
                                  <a:pt x="31" y="87"/>
                                </a:lnTo>
                                <a:lnTo>
                                  <a:pt x="38" y="79"/>
                                </a:lnTo>
                                <a:lnTo>
                                  <a:pt x="46" y="71"/>
                                </a:lnTo>
                                <a:lnTo>
                                  <a:pt x="52" y="62"/>
                                </a:lnTo>
                                <a:lnTo>
                                  <a:pt x="60" y="54"/>
                                </a:lnTo>
                                <a:lnTo>
                                  <a:pt x="69" y="47"/>
                                </a:lnTo>
                                <a:lnTo>
                                  <a:pt x="78" y="41"/>
                                </a:lnTo>
                                <a:lnTo>
                                  <a:pt x="87" y="35"/>
                                </a:lnTo>
                                <a:lnTo>
                                  <a:pt x="99" y="27"/>
                                </a:lnTo>
                                <a:lnTo>
                                  <a:pt x="111" y="24"/>
                                </a:lnTo>
                                <a:lnTo>
                                  <a:pt x="122" y="19"/>
                                </a:lnTo>
                                <a:lnTo>
                                  <a:pt x="134" y="14"/>
                                </a:lnTo>
                                <a:lnTo>
                                  <a:pt x="146" y="9"/>
                                </a:lnTo>
                                <a:lnTo>
                                  <a:pt x="156" y="6"/>
                                </a:lnTo>
                                <a:lnTo>
                                  <a:pt x="165" y="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60006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>
                              <a:defRPr/>
                            </a:pPr>
                            <a:endParaRPr lang="ru-RU" sz="2800">
                              <a:solidFill>
                                <a:srgbClr val="17375E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endParaRPr>
                          </a:p>
                        </p:txBody>
                      </p:sp>
                    </p:grpSp>
                    <p:sp>
                      <p:nvSpPr>
                        <p:cNvPr id="58" name="Freeform 14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612" y="1965"/>
                          <a:ext cx="328" cy="223"/>
                        </a:xfrm>
                        <a:custGeom>
                          <a:avLst/>
                          <a:gdLst>
                            <a:gd name="T0" fmla="*/ 328 w 328"/>
                            <a:gd name="T1" fmla="*/ 3 h 223"/>
                            <a:gd name="T2" fmla="*/ 315 w 328"/>
                            <a:gd name="T3" fmla="*/ 1 h 223"/>
                            <a:gd name="T4" fmla="*/ 305 w 328"/>
                            <a:gd name="T5" fmla="*/ 1 h 223"/>
                            <a:gd name="T6" fmla="*/ 291 w 328"/>
                            <a:gd name="T7" fmla="*/ 0 h 223"/>
                            <a:gd name="T8" fmla="*/ 275 w 328"/>
                            <a:gd name="T9" fmla="*/ 0 h 223"/>
                            <a:gd name="T10" fmla="*/ 258 w 328"/>
                            <a:gd name="T11" fmla="*/ 0 h 223"/>
                            <a:gd name="T12" fmla="*/ 240 w 328"/>
                            <a:gd name="T13" fmla="*/ 1 h 223"/>
                            <a:gd name="T14" fmla="*/ 224 w 328"/>
                            <a:gd name="T15" fmla="*/ 1 h 223"/>
                            <a:gd name="T16" fmla="*/ 210 w 328"/>
                            <a:gd name="T17" fmla="*/ 3 h 223"/>
                            <a:gd name="T18" fmla="*/ 196 w 328"/>
                            <a:gd name="T19" fmla="*/ 5 h 223"/>
                            <a:gd name="T20" fmla="*/ 179 w 328"/>
                            <a:gd name="T21" fmla="*/ 7 h 223"/>
                            <a:gd name="T22" fmla="*/ 168 w 328"/>
                            <a:gd name="T23" fmla="*/ 10 h 223"/>
                            <a:gd name="T24" fmla="*/ 159 w 328"/>
                            <a:gd name="T25" fmla="*/ 12 h 223"/>
                            <a:gd name="T26" fmla="*/ 149 w 328"/>
                            <a:gd name="T27" fmla="*/ 16 h 223"/>
                            <a:gd name="T28" fmla="*/ 140 w 328"/>
                            <a:gd name="T29" fmla="*/ 18 h 223"/>
                            <a:gd name="T30" fmla="*/ 130 w 328"/>
                            <a:gd name="T31" fmla="*/ 23 h 223"/>
                            <a:gd name="T32" fmla="*/ 119 w 328"/>
                            <a:gd name="T33" fmla="*/ 29 h 223"/>
                            <a:gd name="T34" fmla="*/ 109 w 328"/>
                            <a:gd name="T35" fmla="*/ 34 h 223"/>
                            <a:gd name="T36" fmla="*/ 100 w 328"/>
                            <a:gd name="T37" fmla="*/ 39 h 223"/>
                            <a:gd name="T38" fmla="*/ 92 w 328"/>
                            <a:gd name="T39" fmla="*/ 43 h 223"/>
                            <a:gd name="T40" fmla="*/ 84 w 328"/>
                            <a:gd name="T41" fmla="*/ 51 h 223"/>
                            <a:gd name="T42" fmla="*/ 76 w 328"/>
                            <a:gd name="T43" fmla="*/ 58 h 223"/>
                            <a:gd name="T44" fmla="*/ 67 w 328"/>
                            <a:gd name="T45" fmla="*/ 66 h 223"/>
                            <a:gd name="T46" fmla="*/ 59 w 328"/>
                            <a:gd name="T47" fmla="*/ 75 h 223"/>
                            <a:gd name="T48" fmla="*/ 53 w 328"/>
                            <a:gd name="T49" fmla="*/ 81 h 223"/>
                            <a:gd name="T50" fmla="*/ 46 w 328"/>
                            <a:gd name="T51" fmla="*/ 87 h 223"/>
                            <a:gd name="T52" fmla="*/ 40 w 328"/>
                            <a:gd name="T53" fmla="*/ 95 h 223"/>
                            <a:gd name="T54" fmla="*/ 35 w 328"/>
                            <a:gd name="T55" fmla="*/ 101 h 223"/>
                            <a:gd name="T56" fmla="*/ 30 w 328"/>
                            <a:gd name="T57" fmla="*/ 109 h 223"/>
                            <a:gd name="T58" fmla="*/ 24 w 328"/>
                            <a:gd name="T59" fmla="*/ 118 h 223"/>
                            <a:gd name="T60" fmla="*/ 20 w 328"/>
                            <a:gd name="T61" fmla="*/ 129 h 223"/>
                            <a:gd name="T62" fmla="*/ 15 w 328"/>
                            <a:gd name="T63" fmla="*/ 141 h 223"/>
                            <a:gd name="T64" fmla="*/ 11 w 328"/>
                            <a:gd name="T65" fmla="*/ 151 h 223"/>
                            <a:gd name="T66" fmla="*/ 7 w 328"/>
                            <a:gd name="T67" fmla="*/ 161 h 223"/>
                            <a:gd name="T68" fmla="*/ 5 w 328"/>
                            <a:gd name="T69" fmla="*/ 172 h 223"/>
                            <a:gd name="T70" fmla="*/ 2 w 328"/>
                            <a:gd name="T71" fmla="*/ 185 h 223"/>
                            <a:gd name="T72" fmla="*/ 1 w 328"/>
                            <a:gd name="T73" fmla="*/ 197 h 223"/>
                            <a:gd name="T74" fmla="*/ 0 w 328"/>
                            <a:gd name="T75" fmla="*/ 209 h 223"/>
                            <a:gd name="T76" fmla="*/ 0 w 328"/>
                            <a:gd name="T77" fmla="*/ 223 h 223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w 328"/>
                            <a:gd name="T118" fmla="*/ 0 h 223"/>
                            <a:gd name="T119" fmla="*/ 328 w 328"/>
                            <a:gd name="T120" fmla="*/ 223 h 223"/>
                          </a:gdLst>
                          <a:ahLst/>
                          <a:cxnLst>
                            <a:cxn ang="T78">
                              <a:pos x="T0" y="T1"/>
                            </a:cxn>
                            <a:cxn ang="T79">
                              <a:pos x="T2" y="T3"/>
                            </a:cxn>
                            <a:cxn ang="T80">
                              <a:pos x="T4" y="T5"/>
                            </a:cxn>
                            <a:cxn ang="T81">
                              <a:pos x="T6" y="T7"/>
                            </a:cxn>
                            <a:cxn ang="T82">
                              <a:pos x="T8" y="T9"/>
                            </a:cxn>
                            <a:cxn ang="T83">
                              <a:pos x="T10" y="T11"/>
                            </a:cxn>
                            <a:cxn ang="T84">
                              <a:pos x="T12" y="T13"/>
                            </a:cxn>
                            <a:cxn ang="T85">
                              <a:pos x="T14" y="T15"/>
                            </a:cxn>
                            <a:cxn ang="T86">
                              <a:pos x="T16" y="T17"/>
                            </a:cxn>
                            <a:cxn ang="T87">
                              <a:pos x="T18" y="T19"/>
                            </a:cxn>
                            <a:cxn ang="T88">
                              <a:pos x="T20" y="T21"/>
                            </a:cxn>
                            <a:cxn ang="T89">
                              <a:pos x="T22" y="T23"/>
                            </a:cxn>
                            <a:cxn ang="T90">
                              <a:pos x="T24" y="T25"/>
                            </a:cxn>
                            <a:cxn ang="T91">
                              <a:pos x="T26" y="T27"/>
                            </a:cxn>
                            <a:cxn ang="T92">
                              <a:pos x="T28" y="T29"/>
                            </a:cxn>
                            <a:cxn ang="T93">
                              <a:pos x="T30" y="T31"/>
                            </a:cxn>
                            <a:cxn ang="T94">
                              <a:pos x="T32" y="T33"/>
                            </a:cxn>
                            <a:cxn ang="T95">
                              <a:pos x="T34" y="T35"/>
                            </a:cxn>
                            <a:cxn ang="T96">
                              <a:pos x="T36" y="T37"/>
                            </a:cxn>
                            <a:cxn ang="T97">
                              <a:pos x="T38" y="T39"/>
                            </a:cxn>
                            <a:cxn ang="T98">
                              <a:pos x="T40" y="T41"/>
                            </a:cxn>
                            <a:cxn ang="T99">
                              <a:pos x="T42" y="T43"/>
                            </a:cxn>
                            <a:cxn ang="T100">
                              <a:pos x="T44" y="T45"/>
                            </a:cxn>
                            <a:cxn ang="T101">
                              <a:pos x="T46" y="T47"/>
                            </a:cxn>
                            <a:cxn ang="T102">
                              <a:pos x="T48" y="T49"/>
                            </a:cxn>
                            <a:cxn ang="T103">
                              <a:pos x="T50" y="T51"/>
                            </a:cxn>
                            <a:cxn ang="T104">
                              <a:pos x="T52" y="T53"/>
                            </a:cxn>
                            <a:cxn ang="T105">
                              <a:pos x="T54" y="T55"/>
                            </a:cxn>
                            <a:cxn ang="T106">
                              <a:pos x="T56" y="T57"/>
                            </a:cxn>
                            <a:cxn ang="T107">
                              <a:pos x="T58" y="T59"/>
                            </a:cxn>
                            <a:cxn ang="T108">
                              <a:pos x="T60" y="T61"/>
                            </a:cxn>
                            <a:cxn ang="T109">
                              <a:pos x="T62" y="T63"/>
                            </a:cxn>
                            <a:cxn ang="T110">
                              <a:pos x="T64" y="T65"/>
                            </a:cxn>
                            <a:cxn ang="T111">
                              <a:pos x="T66" y="T67"/>
                            </a:cxn>
                            <a:cxn ang="T112">
                              <a:pos x="T68" y="T69"/>
                            </a:cxn>
                            <a:cxn ang="T113">
                              <a:pos x="T70" y="T71"/>
                            </a:cxn>
                            <a:cxn ang="T114">
                              <a:pos x="T72" y="T73"/>
                            </a:cxn>
                            <a:cxn ang="T115">
                              <a:pos x="T74" y="T75"/>
                            </a:cxn>
                            <a:cxn ang="T116">
                              <a:pos x="T76" y="T77"/>
                            </a:cxn>
                          </a:cxnLst>
                          <a:rect l="T117" t="T118" r="T119" b="T120"/>
                          <a:pathLst>
                            <a:path w="328" h="223">
                              <a:moveTo>
                                <a:pt x="328" y="3"/>
                              </a:moveTo>
                              <a:lnTo>
                                <a:pt x="315" y="1"/>
                              </a:lnTo>
                              <a:lnTo>
                                <a:pt x="305" y="1"/>
                              </a:lnTo>
                              <a:lnTo>
                                <a:pt x="291" y="0"/>
                              </a:lnTo>
                              <a:lnTo>
                                <a:pt x="275" y="0"/>
                              </a:lnTo>
                              <a:lnTo>
                                <a:pt x="258" y="0"/>
                              </a:lnTo>
                              <a:lnTo>
                                <a:pt x="240" y="1"/>
                              </a:lnTo>
                              <a:lnTo>
                                <a:pt x="224" y="1"/>
                              </a:lnTo>
                              <a:lnTo>
                                <a:pt x="210" y="3"/>
                              </a:lnTo>
                              <a:lnTo>
                                <a:pt x="196" y="5"/>
                              </a:lnTo>
                              <a:lnTo>
                                <a:pt x="179" y="7"/>
                              </a:lnTo>
                              <a:lnTo>
                                <a:pt x="168" y="10"/>
                              </a:lnTo>
                              <a:lnTo>
                                <a:pt x="159" y="12"/>
                              </a:lnTo>
                              <a:lnTo>
                                <a:pt x="149" y="16"/>
                              </a:lnTo>
                              <a:lnTo>
                                <a:pt x="140" y="18"/>
                              </a:lnTo>
                              <a:lnTo>
                                <a:pt x="130" y="23"/>
                              </a:lnTo>
                              <a:lnTo>
                                <a:pt x="119" y="29"/>
                              </a:lnTo>
                              <a:lnTo>
                                <a:pt x="109" y="34"/>
                              </a:lnTo>
                              <a:lnTo>
                                <a:pt x="100" y="39"/>
                              </a:lnTo>
                              <a:lnTo>
                                <a:pt x="92" y="43"/>
                              </a:lnTo>
                              <a:lnTo>
                                <a:pt x="84" y="51"/>
                              </a:lnTo>
                              <a:lnTo>
                                <a:pt x="76" y="58"/>
                              </a:lnTo>
                              <a:lnTo>
                                <a:pt x="67" y="66"/>
                              </a:lnTo>
                              <a:lnTo>
                                <a:pt x="59" y="75"/>
                              </a:lnTo>
                              <a:lnTo>
                                <a:pt x="53" y="81"/>
                              </a:lnTo>
                              <a:lnTo>
                                <a:pt x="46" y="87"/>
                              </a:lnTo>
                              <a:lnTo>
                                <a:pt x="40" y="95"/>
                              </a:lnTo>
                              <a:lnTo>
                                <a:pt x="35" y="101"/>
                              </a:lnTo>
                              <a:lnTo>
                                <a:pt x="30" y="109"/>
                              </a:lnTo>
                              <a:lnTo>
                                <a:pt x="24" y="118"/>
                              </a:lnTo>
                              <a:lnTo>
                                <a:pt x="20" y="129"/>
                              </a:lnTo>
                              <a:lnTo>
                                <a:pt x="15" y="141"/>
                              </a:lnTo>
                              <a:lnTo>
                                <a:pt x="11" y="151"/>
                              </a:lnTo>
                              <a:lnTo>
                                <a:pt x="7" y="161"/>
                              </a:lnTo>
                              <a:lnTo>
                                <a:pt x="5" y="172"/>
                              </a:lnTo>
                              <a:lnTo>
                                <a:pt x="2" y="185"/>
                              </a:lnTo>
                              <a:lnTo>
                                <a:pt x="1" y="197"/>
                              </a:lnTo>
                              <a:lnTo>
                                <a:pt x="0" y="209"/>
                              </a:lnTo>
                              <a:lnTo>
                                <a:pt x="0" y="223"/>
                              </a:lnTo>
                            </a:path>
                          </a:pathLst>
                        </a:custGeom>
                        <a:noFill/>
                        <a:ln w="12700">
                          <a:solidFill>
                            <a:srgbClr val="FFC0FF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 sz="2800">
                            <a:solidFill>
                              <a:srgbClr val="17375E"/>
                            </a:solidFill>
                            <a:latin typeface="Times New Roman" pitchFamily="18" charset="0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52" name="Group 14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84" y="2207"/>
                      <a:ext cx="86" cy="49"/>
                      <a:chOff x="3584" y="2207"/>
                      <a:chExt cx="86" cy="49"/>
                    </a:xfrm>
                  </p:grpSpPr>
                  <p:sp>
                    <p:nvSpPr>
                      <p:cNvPr id="53" name="Oval 14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584" y="2207"/>
                        <a:ext cx="86" cy="49"/>
                      </a:xfrm>
                      <a:prstGeom prst="ellipse">
                        <a:avLst/>
                      </a:prstGeom>
                      <a:solidFill>
                        <a:srgbClr val="FF00FF"/>
                      </a:solidFill>
                      <a:ln w="6350">
                        <a:solidFill>
                          <a:srgbClr val="40004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sz="1800">
                          <a:solidFill>
                            <a:srgbClr val="17375E"/>
                          </a:solidFill>
                        </a:endParaRPr>
                      </a:p>
                    </p:txBody>
                  </p:sp>
                  <p:sp>
                    <p:nvSpPr>
                      <p:cNvPr id="54" name="Oval 14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591" y="2212"/>
                        <a:ext cx="70" cy="39"/>
                      </a:xfrm>
                      <a:prstGeom prst="ellipse">
                        <a:avLst/>
                      </a:prstGeom>
                      <a:solidFill>
                        <a:srgbClr val="600060"/>
                      </a:solidFill>
                      <a:ln w="6350">
                        <a:solidFill>
                          <a:srgbClr val="40004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sz="1800">
                          <a:solidFill>
                            <a:srgbClr val="17375E"/>
                          </a:solidFill>
                        </a:endParaRPr>
                      </a:p>
                    </p:txBody>
                  </p:sp>
                </p:grpSp>
              </p:grpSp>
            </p:grpSp>
          </p:grpSp>
          <p:grpSp>
            <p:nvGrpSpPr>
              <p:cNvPr id="33" name="Group 146"/>
              <p:cNvGrpSpPr>
                <a:grpSpLocks/>
              </p:cNvGrpSpPr>
              <p:nvPr/>
            </p:nvGrpSpPr>
            <p:grpSpPr bwMode="auto">
              <a:xfrm>
                <a:off x="3466" y="2172"/>
                <a:ext cx="151" cy="512"/>
                <a:chOff x="3466" y="2172"/>
                <a:chExt cx="151" cy="512"/>
              </a:xfrm>
            </p:grpSpPr>
            <p:grpSp>
              <p:nvGrpSpPr>
                <p:cNvPr id="34" name="Group 147"/>
                <p:cNvGrpSpPr>
                  <a:grpSpLocks/>
                </p:cNvGrpSpPr>
                <p:nvPr/>
              </p:nvGrpSpPr>
              <p:grpSpPr bwMode="auto">
                <a:xfrm>
                  <a:off x="3466" y="2193"/>
                  <a:ext cx="151" cy="491"/>
                  <a:chOff x="3466" y="2193"/>
                  <a:chExt cx="151" cy="491"/>
                </a:xfrm>
              </p:grpSpPr>
              <p:sp>
                <p:nvSpPr>
                  <p:cNvPr id="39" name="Freeform 148"/>
                  <p:cNvSpPr>
                    <a:spLocks/>
                  </p:cNvSpPr>
                  <p:nvPr/>
                </p:nvSpPr>
                <p:spPr bwMode="auto">
                  <a:xfrm>
                    <a:off x="3466" y="2193"/>
                    <a:ext cx="149" cy="491"/>
                  </a:xfrm>
                  <a:custGeom>
                    <a:avLst/>
                    <a:gdLst>
                      <a:gd name="T0" fmla="*/ 0 w 149"/>
                      <a:gd name="T1" fmla="*/ 7 h 491"/>
                      <a:gd name="T2" fmla="*/ 4 w 149"/>
                      <a:gd name="T3" fmla="*/ 33 h 491"/>
                      <a:gd name="T4" fmla="*/ 8 w 149"/>
                      <a:gd name="T5" fmla="*/ 63 h 491"/>
                      <a:gd name="T6" fmla="*/ 16 w 149"/>
                      <a:gd name="T7" fmla="*/ 99 h 491"/>
                      <a:gd name="T8" fmla="*/ 21 w 149"/>
                      <a:gd name="T9" fmla="*/ 129 h 491"/>
                      <a:gd name="T10" fmla="*/ 27 w 149"/>
                      <a:gd name="T11" fmla="*/ 162 h 491"/>
                      <a:gd name="T12" fmla="*/ 34 w 149"/>
                      <a:gd name="T13" fmla="*/ 201 h 491"/>
                      <a:gd name="T14" fmla="*/ 36 w 149"/>
                      <a:gd name="T15" fmla="*/ 226 h 491"/>
                      <a:gd name="T16" fmla="*/ 40 w 149"/>
                      <a:gd name="T17" fmla="*/ 258 h 491"/>
                      <a:gd name="T18" fmla="*/ 45 w 149"/>
                      <a:gd name="T19" fmla="*/ 299 h 491"/>
                      <a:gd name="T20" fmla="*/ 47 w 149"/>
                      <a:gd name="T21" fmla="*/ 332 h 491"/>
                      <a:gd name="T22" fmla="*/ 48 w 149"/>
                      <a:gd name="T23" fmla="*/ 364 h 491"/>
                      <a:gd name="T24" fmla="*/ 48 w 149"/>
                      <a:gd name="T25" fmla="*/ 399 h 491"/>
                      <a:gd name="T26" fmla="*/ 49 w 149"/>
                      <a:gd name="T27" fmla="*/ 432 h 491"/>
                      <a:gd name="T28" fmla="*/ 48 w 149"/>
                      <a:gd name="T29" fmla="*/ 455 h 491"/>
                      <a:gd name="T30" fmla="*/ 51 w 149"/>
                      <a:gd name="T31" fmla="*/ 470 h 491"/>
                      <a:gd name="T32" fmla="*/ 57 w 149"/>
                      <a:gd name="T33" fmla="*/ 479 h 491"/>
                      <a:gd name="T34" fmla="*/ 70 w 149"/>
                      <a:gd name="T35" fmla="*/ 485 h 491"/>
                      <a:gd name="T36" fmla="*/ 87 w 149"/>
                      <a:gd name="T37" fmla="*/ 490 h 491"/>
                      <a:gd name="T38" fmla="*/ 106 w 149"/>
                      <a:gd name="T39" fmla="*/ 491 h 491"/>
                      <a:gd name="T40" fmla="*/ 122 w 149"/>
                      <a:gd name="T41" fmla="*/ 490 h 491"/>
                      <a:gd name="T42" fmla="*/ 136 w 149"/>
                      <a:gd name="T43" fmla="*/ 487 h 491"/>
                      <a:gd name="T44" fmla="*/ 144 w 149"/>
                      <a:gd name="T45" fmla="*/ 481 h 491"/>
                      <a:gd name="T46" fmla="*/ 148 w 149"/>
                      <a:gd name="T47" fmla="*/ 473 h 491"/>
                      <a:gd name="T48" fmla="*/ 147 w 149"/>
                      <a:gd name="T49" fmla="*/ 448 h 491"/>
                      <a:gd name="T50" fmla="*/ 149 w 149"/>
                      <a:gd name="T51" fmla="*/ 419 h 491"/>
                      <a:gd name="T52" fmla="*/ 149 w 149"/>
                      <a:gd name="T53" fmla="*/ 396 h 491"/>
                      <a:gd name="T54" fmla="*/ 148 w 149"/>
                      <a:gd name="T55" fmla="*/ 371 h 491"/>
                      <a:gd name="T56" fmla="*/ 145 w 149"/>
                      <a:gd name="T57" fmla="*/ 348 h 491"/>
                      <a:gd name="T58" fmla="*/ 143 w 149"/>
                      <a:gd name="T59" fmla="*/ 322 h 491"/>
                      <a:gd name="T60" fmla="*/ 142 w 149"/>
                      <a:gd name="T61" fmla="*/ 294 h 491"/>
                      <a:gd name="T62" fmla="*/ 140 w 149"/>
                      <a:gd name="T63" fmla="*/ 263 h 491"/>
                      <a:gd name="T64" fmla="*/ 136 w 149"/>
                      <a:gd name="T65" fmla="*/ 228 h 491"/>
                      <a:gd name="T66" fmla="*/ 134 w 149"/>
                      <a:gd name="T67" fmla="*/ 200 h 491"/>
                      <a:gd name="T68" fmla="*/ 131 w 149"/>
                      <a:gd name="T69" fmla="*/ 173 h 491"/>
                      <a:gd name="T70" fmla="*/ 127 w 149"/>
                      <a:gd name="T71" fmla="*/ 143 h 491"/>
                      <a:gd name="T72" fmla="*/ 122 w 149"/>
                      <a:gd name="T73" fmla="*/ 113 h 491"/>
                      <a:gd name="T74" fmla="*/ 116 w 149"/>
                      <a:gd name="T75" fmla="*/ 78 h 491"/>
                      <a:gd name="T76" fmla="*/ 108 w 149"/>
                      <a:gd name="T77" fmla="*/ 33 h 491"/>
                      <a:gd name="T78" fmla="*/ 99 w 149"/>
                      <a:gd name="T79" fmla="*/ 0 h 491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w 149"/>
                      <a:gd name="T121" fmla="*/ 0 h 491"/>
                      <a:gd name="T122" fmla="*/ 149 w 149"/>
                      <a:gd name="T123" fmla="*/ 491 h 491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T120" t="T121" r="T122" b="T123"/>
                    <a:pathLst>
                      <a:path w="149" h="491">
                        <a:moveTo>
                          <a:pt x="99" y="0"/>
                        </a:moveTo>
                        <a:lnTo>
                          <a:pt x="0" y="7"/>
                        </a:lnTo>
                        <a:lnTo>
                          <a:pt x="1" y="19"/>
                        </a:lnTo>
                        <a:lnTo>
                          <a:pt x="4" y="33"/>
                        </a:lnTo>
                        <a:lnTo>
                          <a:pt x="5" y="46"/>
                        </a:lnTo>
                        <a:lnTo>
                          <a:pt x="8" y="63"/>
                        </a:lnTo>
                        <a:lnTo>
                          <a:pt x="12" y="81"/>
                        </a:lnTo>
                        <a:lnTo>
                          <a:pt x="16" y="99"/>
                        </a:lnTo>
                        <a:lnTo>
                          <a:pt x="18" y="114"/>
                        </a:lnTo>
                        <a:lnTo>
                          <a:pt x="21" y="129"/>
                        </a:lnTo>
                        <a:lnTo>
                          <a:pt x="23" y="146"/>
                        </a:lnTo>
                        <a:lnTo>
                          <a:pt x="27" y="162"/>
                        </a:lnTo>
                        <a:lnTo>
                          <a:pt x="30" y="182"/>
                        </a:lnTo>
                        <a:lnTo>
                          <a:pt x="34" y="201"/>
                        </a:lnTo>
                        <a:lnTo>
                          <a:pt x="35" y="212"/>
                        </a:lnTo>
                        <a:lnTo>
                          <a:pt x="36" y="226"/>
                        </a:lnTo>
                        <a:lnTo>
                          <a:pt x="39" y="243"/>
                        </a:lnTo>
                        <a:lnTo>
                          <a:pt x="40" y="258"/>
                        </a:lnTo>
                        <a:lnTo>
                          <a:pt x="43" y="279"/>
                        </a:lnTo>
                        <a:lnTo>
                          <a:pt x="45" y="299"/>
                        </a:lnTo>
                        <a:lnTo>
                          <a:pt x="47" y="315"/>
                        </a:lnTo>
                        <a:lnTo>
                          <a:pt x="47" y="332"/>
                        </a:lnTo>
                        <a:lnTo>
                          <a:pt x="48" y="346"/>
                        </a:lnTo>
                        <a:lnTo>
                          <a:pt x="48" y="364"/>
                        </a:lnTo>
                        <a:lnTo>
                          <a:pt x="49" y="382"/>
                        </a:lnTo>
                        <a:lnTo>
                          <a:pt x="48" y="399"/>
                        </a:lnTo>
                        <a:lnTo>
                          <a:pt x="49" y="420"/>
                        </a:lnTo>
                        <a:lnTo>
                          <a:pt x="49" y="432"/>
                        </a:lnTo>
                        <a:lnTo>
                          <a:pt x="49" y="442"/>
                        </a:lnTo>
                        <a:lnTo>
                          <a:pt x="48" y="455"/>
                        </a:lnTo>
                        <a:lnTo>
                          <a:pt x="48" y="464"/>
                        </a:lnTo>
                        <a:lnTo>
                          <a:pt x="51" y="470"/>
                        </a:lnTo>
                        <a:lnTo>
                          <a:pt x="53" y="475"/>
                        </a:lnTo>
                        <a:lnTo>
                          <a:pt x="57" y="479"/>
                        </a:lnTo>
                        <a:lnTo>
                          <a:pt x="64" y="483"/>
                        </a:lnTo>
                        <a:lnTo>
                          <a:pt x="70" y="485"/>
                        </a:lnTo>
                        <a:lnTo>
                          <a:pt x="78" y="488"/>
                        </a:lnTo>
                        <a:lnTo>
                          <a:pt x="87" y="490"/>
                        </a:lnTo>
                        <a:lnTo>
                          <a:pt x="97" y="490"/>
                        </a:lnTo>
                        <a:lnTo>
                          <a:pt x="106" y="491"/>
                        </a:lnTo>
                        <a:lnTo>
                          <a:pt x="116" y="491"/>
                        </a:lnTo>
                        <a:lnTo>
                          <a:pt x="122" y="490"/>
                        </a:lnTo>
                        <a:lnTo>
                          <a:pt x="130" y="489"/>
                        </a:lnTo>
                        <a:lnTo>
                          <a:pt x="136" y="487"/>
                        </a:lnTo>
                        <a:lnTo>
                          <a:pt x="140" y="484"/>
                        </a:lnTo>
                        <a:lnTo>
                          <a:pt x="144" y="481"/>
                        </a:lnTo>
                        <a:lnTo>
                          <a:pt x="148" y="477"/>
                        </a:lnTo>
                        <a:lnTo>
                          <a:pt x="148" y="473"/>
                        </a:lnTo>
                        <a:lnTo>
                          <a:pt x="148" y="460"/>
                        </a:lnTo>
                        <a:lnTo>
                          <a:pt x="147" y="448"/>
                        </a:lnTo>
                        <a:lnTo>
                          <a:pt x="148" y="431"/>
                        </a:lnTo>
                        <a:lnTo>
                          <a:pt x="149" y="419"/>
                        </a:lnTo>
                        <a:lnTo>
                          <a:pt x="149" y="407"/>
                        </a:lnTo>
                        <a:lnTo>
                          <a:pt x="149" y="396"/>
                        </a:lnTo>
                        <a:lnTo>
                          <a:pt x="148" y="382"/>
                        </a:lnTo>
                        <a:lnTo>
                          <a:pt x="148" y="371"/>
                        </a:lnTo>
                        <a:lnTo>
                          <a:pt x="147" y="359"/>
                        </a:lnTo>
                        <a:lnTo>
                          <a:pt x="145" y="348"/>
                        </a:lnTo>
                        <a:lnTo>
                          <a:pt x="143" y="336"/>
                        </a:lnTo>
                        <a:lnTo>
                          <a:pt x="143" y="322"/>
                        </a:lnTo>
                        <a:lnTo>
                          <a:pt x="143" y="310"/>
                        </a:lnTo>
                        <a:lnTo>
                          <a:pt x="142" y="294"/>
                        </a:lnTo>
                        <a:lnTo>
                          <a:pt x="142" y="279"/>
                        </a:lnTo>
                        <a:lnTo>
                          <a:pt x="140" y="263"/>
                        </a:lnTo>
                        <a:lnTo>
                          <a:pt x="138" y="245"/>
                        </a:lnTo>
                        <a:lnTo>
                          <a:pt x="136" y="228"/>
                        </a:lnTo>
                        <a:lnTo>
                          <a:pt x="135" y="212"/>
                        </a:lnTo>
                        <a:lnTo>
                          <a:pt x="134" y="200"/>
                        </a:lnTo>
                        <a:lnTo>
                          <a:pt x="132" y="186"/>
                        </a:lnTo>
                        <a:lnTo>
                          <a:pt x="131" y="173"/>
                        </a:lnTo>
                        <a:lnTo>
                          <a:pt x="129" y="159"/>
                        </a:lnTo>
                        <a:lnTo>
                          <a:pt x="127" y="143"/>
                        </a:lnTo>
                        <a:lnTo>
                          <a:pt x="125" y="128"/>
                        </a:lnTo>
                        <a:lnTo>
                          <a:pt x="122" y="113"/>
                        </a:lnTo>
                        <a:lnTo>
                          <a:pt x="118" y="95"/>
                        </a:lnTo>
                        <a:lnTo>
                          <a:pt x="116" y="78"/>
                        </a:lnTo>
                        <a:lnTo>
                          <a:pt x="112" y="57"/>
                        </a:lnTo>
                        <a:lnTo>
                          <a:pt x="108" y="33"/>
                        </a:lnTo>
                        <a:lnTo>
                          <a:pt x="103" y="15"/>
                        </a:lnTo>
                        <a:lnTo>
                          <a:pt x="99" y="0"/>
                        </a:lnTo>
                        <a:close/>
                      </a:path>
                    </a:pathLst>
                  </a:custGeom>
                  <a:solidFill>
                    <a:srgbClr val="0000A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ru-RU" sz="2800">
                      <a:solidFill>
                        <a:srgbClr val="17375E"/>
                      </a:solidFill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40" name="Group 149"/>
                  <p:cNvGrpSpPr>
                    <a:grpSpLocks/>
                  </p:cNvGrpSpPr>
                  <p:nvPr/>
                </p:nvGrpSpPr>
                <p:grpSpPr bwMode="auto">
                  <a:xfrm>
                    <a:off x="3466" y="2193"/>
                    <a:ext cx="151" cy="490"/>
                    <a:chOff x="3466" y="2193"/>
                    <a:chExt cx="151" cy="490"/>
                  </a:xfrm>
                </p:grpSpPr>
                <p:grpSp>
                  <p:nvGrpSpPr>
                    <p:cNvPr id="41" name="Group 15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466" y="2193"/>
                      <a:ext cx="151" cy="490"/>
                      <a:chOff x="3466" y="2193"/>
                      <a:chExt cx="151" cy="490"/>
                    </a:xfrm>
                  </p:grpSpPr>
                  <p:grpSp>
                    <p:nvGrpSpPr>
                      <p:cNvPr id="43" name="Group 15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466" y="2193"/>
                        <a:ext cx="151" cy="489"/>
                        <a:chOff x="3466" y="2193"/>
                        <a:chExt cx="151" cy="489"/>
                      </a:xfrm>
                    </p:grpSpPr>
                    <p:sp>
                      <p:nvSpPr>
                        <p:cNvPr id="45" name="Freeform 15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466" y="2197"/>
                          <a:ext cx="66" cy="472"/>
                        </a:xfrm>
                        <a:custGeom>
                          <a:avLst/>
                          <a:gdLst>
                            <a:gd name="T0" fmla="*/ 21 w 66"/>
                            <a:gd name="T1" fmla="*/ 29 h 472"/>
                            <a:gd name="T2" fmla="*/ 16 w 66"/>
                            <a:gd name="T3" fmla="*/ 11 h 472"/>
                            <a:gd name="T4" fmla="*/ 0 w 66"/>
                            <a:gd name="T5" fmla="*/ 0 h 472"/>
                            <a:gd name="T6" fmla="*/ 1 w 66"/>
                            <a:gd name="T7" fmla="*/ 12 h 472"/>
                            <a:gd name="T8" fmla="*/ 4 w 66"/>
                            <a:gd name="T9" fmla="*/ 24 h 472"/>
                            <a:gd name="T10" fmla="*/ 5 w 66"/>
                            <a:gd name="T11" fmla="*/ 39 h 472"/>
                            <a:gd name="T12" fmla="*/ 8 w 66"/>
                            <a:gd name="T13" fmla="*/ 54 h 472"/>
                            <a:gd name="T14" fmla="*/ 12 w 66"/>
                            <a:gd name="T15" fmla="*/ 74 h 472"/>
                            <a:gd name="T16" fmla="*/ 16 w 66"/>
                            <a:gd name="T17" fmla="*/ 92 h 472"/>
                            <a:gd name="T18" fmla="*/ 18 w 66"/>
                            <a:gd name="T19" fmla="*/ 107 h 472"/>
                            <a:gd name="T20" fmla="*/ 21 w 66"/>
                            <a:gd name="T21" fmla="*/ 122 h 472"/>
                            <a:gd name="T22" fmla="*/ 23 w 66"/>
                            <a:gd name="T23" fmla="*/ 137 h 472"/>
                            <a:gd name="T24" fmla="*/ 27 w 66"/>
                            <a:gd name="T25" fmla="*/ 155 h 472"/>
                            <a:gd name="T26" fmla="*/ 30 w 66"/>
                            <a:gd name="T27" fmla="*/ 173 h 472"/>
                            <a:gd name="T28" fmla="*/ 34 w 66"/>
                            <a:gd name="T29" fmla="*/ 194 h 472"/>
                            <a:gd name="T30" fmla="*/ 35 w 66"/>
                            <a:gd name="T31" fmla="*/ 205 h 472"/>
                            <a:gd name="T32" fmla="*/ 36 w 66"/>
                            <a:gd name="T33" fmla="*/ 219 h 472"/>
                            <a:gd name="T34" fmla="*/ 39 w 66"/>
                            <a:gd name="T35" fmla="*/ 236 h 472"/>
                            <a:gd name="T36" fmla="*/ 40 w 66"/>
                            <a:gd name="T37" fmla="*/ 251 h 472"/>
                            <a:gd name="T38" fmla="*/ 43 w 66"/>
                            <a:gd name="T39" fmla="*/ 271 h 472"/>
                            <a:gd name="T40" fmla="*/ 45 w 66"/>
                            <a:gd name="T41" fmla="*/ 291 h 472"/>
                            <a:gd name="T42" fmla="*/ 47 w 66"/>
                            <a:gd name="T43" fmla="*/ 308 h 472"/>
                            <a:gd name="T44" fmla="*/ 47 w 66"/>
                            <a:gd name="T45" fmla="*/ 325 h 472"/>
                            <a:gd name="T46" fmla="*/ 48 w 66"/>
                            <a:gd name="T47" fmla="*/ 338 h 472"/>
                            <a:gd name="T48" fmla="*/ 48 w 66"/>
                            <a:gd name="T49" fmla="*/ 356 h 472"/>
                            <a:gd name="T50" fmla="*/ 49 w 66"/>
                            <a:gd name="T51" fmla="*/ 375 h 472"/>
                            <a:gd name="T52" fmla="*/ 48 w 66"/>
                            <a:gd name="T53" fmla="*/ 392 h 472"/>
                            <a:gd name="T54" fmla="*/ 49 w 66"/>
                            <a:gd name="T55" fmla="*/ 412 h 472"/>
                            <a:gd name="T56" fmla="*/ 49 w 66"/>
                            <a:gd name="T57" fmla="*/ 424 h 472"/>
                            <a:gd name="T58" fmla="*/ 49 w 66"/>
                            <a:gd name="T59" fmla="*/ 435 h 472"/>
                            <a:gd name="T60" fmla="*/ 48 w 66"/>
                            <a:gd name="T61" fmla="*/ 447 h 472"/>
                            <a:gd name="T62" fmla="*/ 48 w 66"/>
                            <a:gd name="T63" fmla="*/ 457 h 472"/>
                            <a:gd name="T64" fmla="*/ 51 w 66"/>
                            <a:gd name="T65" fmla="*/ 462 h 472"/>
                            <a:gd name="T66" fmla="*/ 53 w 66"/>
                            <a:gd name="T67" fmla="*/ 468 h 472"/>
                            <a:gd name="T68" fmla="*/ 57 w 66"/>
                            <a:gd name="T69" fmla="*/ 472 h 472"/>
                            <a:gd name="T70" fmla="*/ 60 w 66"/>
                            <a:gd name="T71" fmla="*/ 460 h 472"/>
                            <a:gd name="T72" fmla="*/ 61 w 66"/>
                            <a:gd name="T73" fmla="*/ 446 h 472"/>
                            <a:gd name="T74" fmla="*/ 61 w 66"/>
                            <a:gd name="T75" fmla="*/ 431 h 472"/>
                            <a:gd name="T76" fmla="*/ 64 w 66"/>
                            <a:gd name="T77" fmla="*/ 413 h 472"/>
                            <a:gd name="T78" fmla="*/ 65 w 66"/>
                            <a:gd name="T79" fmla="*/ 392 h 472"/>
                            <a:gd name="T80" fmla="*/ 66 w 66"/>
                            <a:gd name="T81" fmla="*/ 367 h 472"/>
                            <a:gd name="T82" fmla="*/ 64 w 66"/>
                            <a:gd name="T83" fmla="*/ 345 h 472"/>
                            <a:gd name="T84" fmla="*/ 64 w 66"/>
                            <a:gd name="T85" fmla="*/ 323 h 472"/>
                            <a:gd name="T86" fmla="*/ 61 w 66"/>
                            <a:gd name="T87" fmla="*/ 299 h 472"/>
                            <a:gd name="T88" fmla="*/ 60 w 66"/>
                            <a:gd name="T89" fmla="*/ 279 h 472"/>
                            <a:gd name="T90" fmla="*/ 57 w 66"/>
                            <a:gd name="T91" fmla="*/ 260 h 472"/>
                            <a:gd name="T92" fmla="*/ 56 w 66"/>
                            <a:gd name="T93" fmla="*/ 242 h 472"/>
                            <a:gd name="T94" fmla="*/ 55 w 66"/>
                            <a:gd name="T95" fmla="*/ 225 h 472"/>
                            <a:gd name="T96" fmla="*/ 53 w 66"/>
                            <a:gd name="T97" fmla="*/ 209 h 472"/>
                            <a:gd name="T98" fmla="*/ 53 w 66"/>
                            <a:gd name="T99" fmla="*/ 194 h 472"/>
                            <a:gd name="T100" fmla="*/ 51 w 66"/>
                            <a:gd name="T101" fmla="*/ 176 h 472"/>
                            <a:gd name="T102" fmla="*/ 49 w 66"/>
                            <a:gd name="T103" fmla="*/ 157 h 472"/>
                            <a:gd name="T104" fmla="*/ 44 w 66"/>
                            <a:gd name="T105" fmla="*/ 140 h 472"/>
                            <a:gd name="T106" fmla="*/ 40 w 66"/>
                            <a:gd name="T107" fmla="*/ 123 h 472"/>
                            <a:gd name="T108" fmla="*/ 36 w 66"/>
                            <a:gd name="T109" fmla="*/ 109 h 472"/>
                            <a:gd name="T110" fmla="*/ 34 w 66"/>
                            <a:gd name="T111" fmla="*/ 95 h 472"/>
                            <a:gd name="T112" fmla="*/ 32 w 66"/>
                            <a:gd name="T113" fmla="*/ 80 h 472"/>
                            <a:gd name="T114" fmla="*/ 30 w 66"/>
                            <a:gd name="T115" fmla="*/ 64 h 472"/>
                            <a:gd name="T116" fmla="*/ 26 w 66"/>
                            <a:gd name="T117" fmla="*/ 46 h 472"/>
                            <a:gd name="T118" fmla="*/ 21 w 66"/>
                            <a:gd name="T119" fmla="*/ 29 h 472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60000 65536"/>
                            <a:gd name="T127" fmla="*/ 0 60000 65536"/>
                            <a:gd name="T128" fmla="*/ 0 60000 65536"/>
                            <a:gd name="T129" fmla="*/ 0 60000 65536"/>
                            <a:gd name="T130" fmla="*/ 0 60000 65536"/>
                            <a:gd name="T131" fmla="*/ 0 60000 65536"/>
                            <a:gd name="T132" fmla="*/ 0 60000 65536"/>
                            <a:gd name="T133" fmla="*/ 0 60000 65536"/>
                            <a:gd name="T134" fmla="*/ 0 60000 65536"/>
                            <a:gd name="T135" fmla="*/ 0 60000 65536"/>
                            <a:gd name="T136" fmla="*/ 0 60000 65536"/>
                            <a:gd name="T137" fmla="*/ 0 60000 65536"/>
                            <a:gd name="T138" fmla="*/ 0 60000 65536"/>
                            <a:gd name="T139" fmla="*/ 0 60000 65536"/>
                            <a:gd name="T140" fmla="*/ 0 60000 65536"/>
                            <a:gd name="T141" fmla="*/ 0 60000 65536"/>
                            <a:gd name="T142" fmla="*/ 0 60000 65536"/>
                            <a:gd name="T143" fmla="*/ 0 60000 65536"/>
                            <a:gd name="T144" fmla="*/ 0 60000 65536"/>
                            <a:gd name="T145" fmla="*/ 0 60000 65536"/>
                            <a:gd name="T146" fmla="*/ 0 60000 65536"/>
                            <a:gd name="T147" fmla="*/ 0 60000 65536"/>
                            <a:gd name="T148" fmla="*/ 0 60000 65536"/>
                            <a:gd name="T149" fmla="*/ 0 60000 65536"/>
                            <a:gd name="T150" fmla="*/ 0 60000 65536"/>
                            <a:gd name="T151" fmla="*/ 0 60000 65536"/>
                            <a:gd name="T152" fmla="*/ 0 60000 65536"/>
                            <a:gd name="T153" fmla="*/ 0 60000 65536"/>
                            <a:gd name="T154" fmla="*/ 0 60000 65536"/>
                            <a:gd name="T155" fmla="*/ 0 60000 65536"/>
                            <a:gd name="T156" fmla="*/ 0 60000 65536"/>
                            <a:gd name="T157" fmla="*/ 0 60000 65536"/>
                            <a:gd name="T158" fmla="*/ 0 60000 65536"/>
                            <a:gd name="T159" fmla="*/ 0 60000 65536"/>
                            <a:gd name="T160" fmla="*/ 0 60000 65536"/>
                            <a:gd name="T161" fmla="*/ 0 60000 65536"/>
                            <a:gd name="T162" fmla="*/ 0 60000 65536"/>
                            <a:gd name="T163" fmla="*/ 0 60000 65536"/>
                            <a:gd name="T164" fmla="*/ 0 60000 65536"/>
                            <a:gd name="T165" fmla="*/ 0 60000 65536"/>
                            <a:gd name="T166" fmla="*/ 0 60000 65536"/>
                            <a:gd name="T167" fmla="*/ 0 60000 65536"/>
                            <a:gd name="T168" fmla="*/ 0 60000 65536"/>
                            <a:gd name="T169" fmla="*/ 0 60000 65536"/>
                            <a:gd name="T170" fmla="*/ 0 60000 65536"/>
                            <a:gd name="T171" fmla="*/ 0 60000 65536"/>
                            <a:gd name="T172" fmla="*/ 0 60000 65536"/>
                            <a:gd name="T173" fmla="*/ 0 60000 65536"/>
                            <a:gd name="T174" fmla="*/ 0 60000 65536"/>
                            <a:gd name="T175" fmla="*/ 0 60000 65536"/>
                            <a:gd name="T176" fmla="*/ 0 60000 65536"/>
                            <a:gd name="T177" fmla="*/ 0 60000 65536"/>
                            <a:gd name="T178" fmla="*/ 0 60000 65536"/>
                            <a:gd name="T179" fmla="*/ 0 60000 65536"/>
                            <a:gd name="T180" fmla="*/ 0 w 66"/>
                            <a:gd name="T181" fmla="*/ 0 h 472"/>
                            <a:gd name="T182" fmla="*/ 66 w 66"/>
                            <a:gd name="T183" fmla="*/ 472 h 472"/>
                          </a:gdLst>
                          <a:ahLst/>
                          <a:cxnLst>
                            <a:cxn ang="T120">
                              <a:pos x="T0" y="T1"/>
                            </a:cxn>
                            <a:cxn ang="T121">
                              <a:pos x="T2" y="T3"/>
                            </a:cxn>
                            <a:cxn ang="T122">
                              <a:pos x="T4" y="T5"/>
                            </a:cxn>
                            <a:cxn ang="T123">
                              <a:pos x="T6" y="T7"/>
                            </a:cxn>
                            <a:cxn ang="T124">
                              <a:pos x="T8" y="T9"/>
                            </a:cxn>
                            <a:cxn ang="T125">
                              <a:pos x="T10" y="T11"/>
                            </a:cxn>
                            <a:cxn ang="T126">
                              <a:pos x="T12" y="T13"/>
                            </a:cxn>
                            <a:cxn ang="T127">
                              <a:pos x="T14" y="T15"/>
                            </a:cxn>
                            <a:cxn ang="T128">
                              <a:pos x="T16" y="T17"/>
                            </a:cxn>
                            <a:cxn ang="T129">
                              <a:pos x="T18" y="T19"/>
                            </a:cxn>
                            <a:cxn ang="T130">
                              <a:pos x="T20" y="T21"/>
                            </a:cxn>
                            <a:cxn ang="T131">
                              <a:pos x="T22" y="T23"/>
                            </a:cxn>
                            <a:cxn ang="T132">
                              <a:pos x="T24" y="T25"/>
                            </a:cxn>
                            <a:cxn ang="T133">
                              <a:pos x="T26" y="T27"/>
                            </a:cxn>
                            <a:cxn ang="T134">
                              <a:pos x="T28" y="T29"/>
                            </a:cxn>
                            <a:cxn ang="T135">
                              <a:pos x="T30" y="T31"/>
                            </a:cxn>
                            <a:cxn ang="T136">
                              <a:pos x="T32" y="T33"/>
                            </a:cxn>
                            <a:cxn ang="T137">
                              <a:pos x="T34" y="T35"/>
                            </a:cxn>
                            <a:cxn ang="T138">
                              <a:pos x="T36" y="T37"/>
                            </a:cxn>
                            <a:cxn ang="T139">
                              <a:pos x="T38" y="T39"/>
                            </a:cxn>
                            <a:cxn ang="T140">
                              <a:pos x="T40" y="T41"/>
                            </a:cxn>
                            <a:cxn ang="T141">
                              <a:pos x="T42" y="T43"/>
                            </a:cxn>
                            <a:cxn ang="T142">
                              <a:pos x="T44" y="T45"/>
                            </a:cxn>
                            <a:cxn ang="T143">
                              <a:pos x="T46" y="T47"/>
                            </a:cxn>
                            <a:cxn ang="T144">
                              <a:pos x="T48" y="T49"/>
                            </a:cxn>
                            <a:cxn ang="T145">
                              <a:pos x="T50" y="T51"/>
                            </a:cxn>
                            <a:cxn ang="T146">
                              <a:pos x="T52" y="T53"/>
                            </a:cxn>
                            <a:cxn ang="T147">
                              <a:pos x="T54" y="T55"/>
                            </a:cxn>
                            <a:cxn ang="T148">
                              <a:pos x="T56" y="T57"/>
                            </a:cxn>
                            <a:cxn ang="T149">
                              <a:pos x="T58" y="T59"/>
                            </a:cxn>
                            <a:cxn ang="T150">
                              <a:pos x="T60" y="T61"/>
                            </a:cxn>
                            <a:cxn ang="T151">
                              <a:pos x="T62" y="T63"/>
                            </a:cxn>
                            <a:cxn ang="T152">
                              <a:pos x="T64" y="T65"/>
                            </a:cxn>
                            <a:cxn ang="T153">
                              <a:pos x="T66" y="T67"/>
                            </a:cxn>
                            <a:cxn ang="T154">
                              <a:pos x="T68" y="T69"/>
                            </a:cxn>
                            <a:cxn ang="T155">
                              <a:pos x="T70" y="T71"/>
                            </a:cxn>
                            <a:cxn ang="T156">
                              <a:pos x="T72" y="T73"/>
                            </a:cxn>
                            <a:cxn ang="T157">
                              <a:pos x="T74" y="T75"/>
                            </a:cxn>
                            <a:cxn ang="T158">
                              <a:pos x="T76" y="T77"/>
                            </a:cxn>
                            <a:cxn ang="T159">
                              <a:pos x="T78" y="T79"/>
                            </a:cxn>
                            <a:cxn ang="T160">
                              <a:pos x="T80" y="T81"/>
                            </a:cxn>
                            <a:cxn ang="T161">
                              <a:pos x="T82" y="T83"/>
                            </a:cxn>
                            <a:cxn ang="T162">
                              <a:pos x="T84" y="T85"/>
                            </a:cxn>
                            <a:cxn ang="T163">
                              <a:pos x="T86" y="T87"/>
                            </a:cxn>
                            <a:cxn ang="T164">
                              <a:pos x="T88" y="T89"/>
                            </a:cxn>
                            <a:cxn ang="T165">
                              <a:pos x="T90" y="T91"/>
                            </a:cxn>
                            <a:cxn ang="T166">
                              <a:pos x="T92" y="T93"/>
                            </a:cxn>
                            <a:cxn ang="T167">
                              <a:pos x="T94" y="T95"/>
                            </a:cxn>
                            <a:cxn ang="T168">
                              <a:pos x="T96" y="T97"/>
                            </a:cxn>
                            <a:cxn ang="T169">
                              <a:pos x="T98" y="T99"/>
                            </a:cxn>
                            <a:cxn ang="T170">
                              <a:pos x="T100" y="T101"/>
                            </a:cxn>
                            <a:cxn ang="T171">
                              <a:pos x="T102" y="T103"/>
                            </a:cxn>
                            <a:cxn ang="T172">
                              <a:pos x="T104" y="T105"/>
                            </a:cxn>
                            <a:cxn ang="T173">
                              <a:pos x="T106" y="T107"/>
                            </a:cxn>
                            <a:cxn ang="T174">
                              <a:pos x="T108" y="T109"/>
                            </a:cxn>
                            <a:cxn ang="T175">
                              <a:pos x="T110" y="T111"/>
                            </a:cxn>
                            <a:cxn ang="T176">
                              <a:pos x="T112" y="T113"/>
                            </a:cxn>
                            <a:cxn ang="T177">
                              <a:pos x="T114" y="T115"/>
                            </a:cxn>
                            <a:cxn ang="T178">
                              <a:pos x="T116" y="T117"/>
                            </a:cxn>
                            <a:cxn ang="T179">
                              <a:pos x="T118" y="T119"/>
                            </a:cxn>
                          </a:cxnLst>
                          <a:rect l="T180" t="T181" r="T182" b="T183"/>
                          <a:pathLst>
                            <a:path w="66" h="472">
                              <a:moveTo>
                                <a:pt x="21" y="29"/>
                              </a:moveTo>
                              <a:lnTo>
                                <a:pt x="16" y="11"/>
                              </a:lnTo>
                              <a:lnTo>
                                <a:pt x="0" y="0"/>
                              </a:lnTo>
                              <a:lnTo>
                                <a:pt x="1" y="12"/>
                              </a:lnTo>
                              <a:lnTo>
                                <a:pt x="4" y="24"/>
                              </a:lnTo>
                              <a:lnTo>
                                <a:pt x="5" y="39"/>
                              </a:lnTo>
                              <a:lnTo>
                                <a:pt x="8" y="54"/>
                              </a:lnTo>
                              <a:lnTo>
                                <a:pt x="12" y="74"/>
                              </a:lnTo>
                              <a:lnTo>
                                <a:pt x="16" y="92"/>
                              </a:lnTo>
                              <a:lnTo>
                                <a:pt x="18" y="107"/>
                              </a:lnTo>
                              <a:lnTo>
                                <a:pt x="21" y="122"/>
                              </a:lnTo>
                              <a:lnTo>
                                <a:pt x="23" y="137"/>
                              </a:lnTo>
                              <a:lnTo>
                                <a:pt x="27" y="155"/>
                              </a:lnTo>
                              <a:lnTo>
                                <a:pt x="30" y="173"/>
                              </a:lnTo>
                              <a:lnTo>
                                <a:pt x="34" y="194"/>
                              </a:lnTo>
                              <a:lnTo>
                                <a:pt x="35" y="205"/>
                              </a:lnTo>
                              <a:lnTo>
                                <a:pt x="36" y="219"/>
                              </a:lnTo>
                              <a:lnTo>
                                <a:pt x="39" y="236"/>
                              </a:lnTo>
                              <a:lnTo>
                                <a:pt x="40" y="251"/>
                              </a:lnTo>
                              <a:lnTo>
                                <a:pt x="43" y="271"/>
                              </a:lnTo>
                              <a:lnTo>
                                <a:pt x="45" y="291"/>
                              </a:lnTo>
                              <a:lnTo>
                                <a:pt x="47" y="308"/>
                              </a:lnTo>
                              <a:lnTo>
                                <a:pt x="47" y="325"/>
                              </a:lnTo>
                              <a:lnTo>
                                <a:pt x="48" y="338"/>
                              </a:lnTo>
                              <a:lnTo>
                                <a:pt x="48" y="356"/>
                              </a:lnTo>
                              <a:lnTo>
                                <a:pt x="49" y="375"/>
                              </a:lnTo>
                              <a:lnTo>
                                <a:pt x="48" y="392"/>
                              </a:lnTo>
                              <a:lnTo>
                                <a:pt x="49" y="412"/>
                              </a:lnTo>
                              <a:lnTo>
                                <a:pt x="49" y="424"/>
                              </a:lnTo>
                              <a:lnTo>
                                <a:pt x="49" y="435"/>
                              </a:lnTo>
                              <a:lnTo>
                                <a:pt x="48" y="447"/>
                              </a:lnTo>
                              <a:lnTo>
                                <a:pt x="48" y="457"/>
                              </a:lnTo>
                              <a:lnTo>
                                <a:pt x="51" y="462"/>
                              </a:lnTo>
                              <a:lnTo>
                                <a:pt x="53" y="468"/>
                              </a:lnTo>
                              <a:lnTo>
                                <a:pt x="57" y="472"/>
                              </a:lnTo>
                              <a:lnTo>
                                <a:pt x="60" y="460"/>
                              </a:lnTo>
                              <a:lnTo>
                                <a:pt x="61" y="446"/>
                              </a:lnTo>
                              <a:lnTo>
                                <a:pt x="61" y="431"/>
                              </a:lnTo>
                              <a:lnTo>
                                <a:pt x="64" y="413"/>
                              </a:lnTo>
                              <a:lnTo>
                                <a:pt x="65" y="392"/>
                              </a:lnTo>
                              <a:lnTo>
                                <a:pt x="66" y="367"/>
                              </a:lnTo>
                              <a:lnTo>
                                <a:pt x="64" y="345"/>
                              </a:lnTo>
                              <a:lnTo>
                                <a:pt x="64" y="323"/>
                              </a:lnTo>
                              <a:lnTo>
                                <a:pt x="61" y="299"/>
                              </a:lnTo>
                              <a:lnTo>
                                <a:pt x="60" y="279"/>
                              </a:lnTo>
                              <a:lnTo>
                                <a:pt x="57" y="260"/>
                              </a:lnTo>
                              <a:lnTo>
                                <a:pt x="56" y="242"/>
                              </a:lnTo>
                              <a:lnTo>
                                <a:pt x="55" y="225"/>
                              </a:lnTo>
                              <a:lnTo>
                                <a:pt x="53" y="209"/>
                              </a:lnTo>
                              <a:lnTo>
                                <a:pt x="53" y="194"/>
                              </a:lnTo>
                              <a:lnTo>
                                <a:pt x="51" y="176"/>
                              </a:lnTo>
                              <a:lnTo>
                                <a:pt x="49" y="157"/>
                              </a:lnTo>
                              <a:lnTo>
                                <a:pt x="44" y="140"/>
                              </a:lnTo>
                              <a:lnTo>
                                <a:pt x="40" y="123"/>
                              </a:lnTo>
                              <a:lnTo>
                                <a:pt x="36" y="109"/>
                              </a:lnTo>
                              <a:lnTo>
                                <a:pt x="34" y="95"/>
                              </a:lnTo>
                              <a:lnTo>
                                <a:pt x="32" y="80"/>
                              </a:lnTo>
                              <a:lnTo>
                                <a:pt x="30" y="64"/>
                              </a:lnTo>
                              <a:lnTo>
                                <a:pt x="26" y="46"/>
                              </a:lnTo>
                              <a:lnTo>
                                <a:pt x="21" y="29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4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 sz="2800">
                            <a:solidFill>
                              <a:srgbClr val="17375E"/>
                            </a:solidFill>
                            <a:latin typeface="Times New Roman" pitchFamily="18" charset="0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6" name="Freeform 15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549" y="2193"/>
                          <a:ext cx="69" cy="489"/>
                        </a:xfrm>
                        <a:custGeom>
                          <a:avLst/>
                          <a:gdLst>
                            <a:gd name="T0" fmla="*/ 0 w 69"/>
                            <a:gd name="T1" fmla="*/ 16 h 489"/>
                            <a:gd name="T2" fmla="*/ 10 w 69"/>
                            <a:gd name="T3" fmla="*/ 31 h 489"/>
                            <a:gd name="T4" fmla="*/ 14 w 69"/>
                            <a:gd name="T5" fmla="*/ 61 h 489"/>
                            <a:gd name="T6" fmla="*/ 22 w 69"/>
                            <a:gd name="T7" fmla="*/ 99 h 489"/>
                            <a:gd name="T8" fmla="*/ 28 w 69"/>
                            <a:gd name="T9" fmla="*/ 137 h 489"/>
                            <a:gd name="T10" fmla="*/ 34 w 69"/>
                            <a:gd name="T11" fmla="*/ 176 h 489"/>
                            <a:gd name="T12" fmla="*/ 40 w 69"/>
                            <a:gd name="T13" fmla="*/ 212 h 489"/>
                            <a:gd name="T14" fmla="*/ 40 w 69"/>
                            <a:gd name="T15" fmla="*/ 250 h 489"/>
                            <a:gd name="T16" fmla="*/ 43 w 69"/>
                            <a:gd name="T17" fmla="*/ 288 h 489"/>
                            <a:gd name="T18" fmla="*/ 45 w 69"/>
                            <a:gd name="T19" fmla="*/ 339 h 489"/>
                            <a:gd name="T20" fmla="*/ 50 w 69"/>
                            <a:gd name="T21" fmla="*/ 381 h 489"/>
                            <a:gd name="T22" fmla="*/ 52 w 69"/>
                            <a:gd name="T23" fmla="*/ 417 h 489"/>
                            <a:gd name="T24" fmla="*/ 49 w 69"/>
                            <a:gd name="T25" fmla="*/ 459 h 489"/>
                            <a:gd name="T26" fmla="*/ 48 w 69"/>
                            <a:gd name="T27" fmla="*/ 489 h 489"/>
                            <a:gd name="T28" fmla="*/ 58 w 69"/>
                            <a:gd name="T29" fmla="*/ 484 h 489"/>
                            <a:gd name="T30" fmla="*/ 66 w 69"/>
                            <a:gd name="T31" fmla="*/ 477 h 489"/>
                            <a:gd name="T32" fmla="*/ 66 w 69"/>
                            <a:gd name="T33" fmla="*/ 460 h 489"/>
                            <a:gd name="T34" fmla="*/ 66 w 69"/>
                            <a:gd name="T35" fmla="*/ 431 h 489"/>
                            <a:gd name="T36" fmla="*/ 69 w 69"/>
                            <a:gd name="T37" fmla="*/ 407 h 489"/>
                            <a:gd name="T38" fmla="*/ 67 w 69"/>
                            <a:gd name="T39" fmla="*/ 382 h 489"/>
                            <a:gd name="T40" fmla="*/ 66 w 69"/>
                            <a:gd name="T41" fmla="*/ 359 h 489"/>
                            <a:gd name="T42" fmla="*/ 62 w 69"/>
                            <a:gd name="T43" fmla="*/ 336 h 489"/>
                            <a:gd name="T44" fmla="*/ 61 w 69"/>
                            <a:gd name="T45" fmla="*/ 310 h 489"/>
                            <a:gd name="T46" fmla="*/ 60 w 69"/>
                            <a:gd name="T47" fmla="*/ 279 h 489"/>
                            <a:gd name="T48" fmla="*/ 57 w 69"/>
                            <a:gd name="T49" fmla="*/ 245 h 489"/>
                            <a:gd name="T50" fmla="*/ 54 w 69"/>
                            <a:gd name="T51" fmla="*/ 212 h 489"/>
                            <a:gd name="T52" fmla="*/ 50 w 69"/>
                            <a:gd name="T53" fmla="*/ 186 h 489"/>
                            <a:gd name="T54" fmla="*/ 48 w 69"/>
                            <a:gd name="T55" fmla="*/ 159 h 489"/>
                            <a:gd name="T56" fmla="*/ 43 w 69"/>
                            <a:gd name="T57" fmla="*/ 128 h 489"/>
                            <a:gd name="T58" fmla="*/ 37 w 69"/>
                            <a:gd name="T59" fmla="*/ 95 h 489"/>
                            <a:gd name="T60" fmla="*/ 31 w 69"/>
                            <a:gd name="T61" fmla="*/ 57 h 489"/>
                            <a:gd name="T62" fmla="*/ 22 w 69"/>
                            <a:gd name="T63" fmla="*/ 15 h 489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w 69"/>
                            <a:gd name="T97" fmla="*/ 0 h 489"/>
                            <a:gd name="T98" fmla="*/ 69 w 69"/>
                            <a:gd name="T99" fmla="*/ 489 h 489"/>
                          </a:gdLst>
                          <a:ahLst/>
                          <a:cxnLst>
                            <a:cxn ang="T64">
                              <a:pos x="T0" y="T1"/>
                            </a:cxn>
                            <a:cxn ang="T65">
                              <a:pos x="T2" y="T3"/>
                            </a:cxn>
                            <a:cxn ang="T66">
                              <a:pos x="T4" y="T5"/>
                            </a:cxn>
                            <a:cxn ang="T67">
                              <a:pos x="T6" y="T7"/>
                            </a:cxn>
                            <a:cxn ang="T68">
                              <a:pos x="T8" y="T9"/>
                            </a:cxn>
                            <a:cxn ang="T69">
                              <a:pos x="T10" y="T11"/>
                            </a:cxn>
                            <a:cxn ang="T70">
                              <a:pos x="T12" y="T13"/>
                            </a:cxn>
                            <a:cxn ang="T71">
                              <a:pos x="T14" y="T15"/>
                            </a:cxn>
                            <a:cxn ang="T72">
                              <a:pos x="T16" y="T17"/>
                            </a:cxn>
                            <a:cxn ang="T73">
                              <a:pos x="T18" y="T19"/>
                            </a:cxn>
                            <a:cxn ang="T74">
                              <a:pos x="T20" y="T21"/>
                            </a:cxn>
                            <a:cxn ang="T75">
                              <a:pos x="T22" y="T23"/>
                            </a:cxn>
                            <a:cxn ang="T76">
                              <a:pos x="T24" y="T25"/>
                            </a:cxn>
                            <a:cxn ang="T77">
                              <a:pos x="T26" y="T27"/>
                            </a:cxn>
                            <a:cxn ang="T78">
                              <a:pos x="T28" y="T29"/>
                            </a:cxn>
                            <a:cxn ang="T79">
                              <a:pos x="T30" y="T31"/>
                            </a:cxn>
                            <a:cxn ang="T80">
                              <a:pos x="T32" y="T33"/>
                            </a:cxn>
                            <a:cxn ang="T81">
                              <a:pos x="T34" y="T35"/>
                            </a:cxn>
                            <a:cxn ang="T82">
                              <a:pos x="T36" y="T37"/>
                            </a:cxn>
                            <a:cxn ang="T83">
                              <a:pos x="T38" y="T39"/>
                            </a:cxn>
                            <a:cxn ang="T84">
                              <a:pos x="T40" y="T41"/>
                            </a:cxn>
                            <a:cxn ang="T85">
                              <a:pos x="T42" y="T43"/>
                            </a:cxn>
                            <a:cxn ang="T86">
                              <a:pos x="T44" y="T45"/>
                            </a:cxn>
                            <a:cxn ang="T87">
                              <a:pos x="T46" y="T47"/>
                            </a:cxn>
                            <a:cxn ang="T88">
                              <a:pos x="T48" y="T49"/>
                            </a:cxn>
                            <a:cxn ang="T89">
                              <a:pos x="T50" y="T51"/>
                            </a:cxn>
                            <a:cxn ang="T90">
                              <a:pos x="T52" y="T53"/>
                            </a:cxn>
                            <a:cxn ang="T91">
                              <a:pos x="T54" y="T55"/>
                            </a:cxn>
                            <a:cxn ang="T92">
                              <a:pos x="T56" y="T57"/>
                            </a:cxn>
                            <a:cxn ang="T93">
                              <a:pos x="T58" y="T59"/>
                            </a:cxn>
                            <a:cxn ang="T94">
                              <a:pos x="T60" y="T61"/>
                            </a:cxn>
                            <a:cxn ang="T95">
                              <a:pos x="T62" y="T63"/>
                            </a:cxn>
                          </a:cxnLst>
                          <a:rect l="T96" t="T97" r="T98" b="T99"/>
                          <a:pathLst>
                            <a:path w="69" h="489">
                              <a:moveTo>
                                <a:pt x="17" y="0"/>
                              </a:moveTo>
                              <a:lnTo>
                                <a:pt x="0" y="16"/>
                              </a:lnTo>
                              <a:lnTo>
                                <a:pt x="5" y="23"/>
                              </a:lnTo>
                              <a:lnTo>
                                <a:pt x="10" y="31"/>
                              </a:lnTo>
                              <a:lnTo>
                                <a:pt x="11" y="43"/>
                              </a:lnTo>
                              <a:lnTo>
                                <a:pt x="14" y="61"/>
                              </a:lnTo>
                              <a:lnTo>
                                <a:pt x="18" y="77"/>
                              </a:lnTo>
                              <a:lnTo>
                                <a:pt x="22" y="99"/>
                              </a:lnTo>
                              <a:lnTo>
                                <a:pt x="24" y="119"/>
                              </a:lnTo>
                              <a:lnTo>
                                <a:pt x="28" y="137"/>
                              </a:lnTo>
                              <a:lnTo>
                                <a:pt x="31" y="158"/>
                              </a:lnTo>
                              <a:lnTo>
                                <a:pt x="34" y="176"/>
                              </a:lnTo>
                              <a:lnTo>
                                <a:pt x="36" y="195"/>
                              </a:lnTo>
                              <a:lnTo>
                                <a:pt x="40" y="212"/>
                              </a:lnTo>
                              <a:lnTo>
                                <a:pt x="43" y="231"/>
                              </a:lnTo>
                              <a:lnTo>
                                <a:pt x="40" y="250"/>
                              </a:lnTo>
                              <a:lnTo>
                                <a:pt x="43" y="267"/>
                              </a:lnTo>
                              <a:lnTo>
                                <a:pt x="43" y="288"/>
                              </a:lnTo>
                              <a:lnTo>
                                <a:pt x="44" y="312"/>
                              </a:lnTo>
                              <a:lnTo>
                                <a:pt x="45" y="339"/>
                              </a:lnTo>
                              <a:lnTo>
                                <a:pt x="48" y="363"/>
                              </a:lnTo>
                              <a:lnTo>
                                <a:pt x="50" y="381"/>
                              </a:lnTo>
                              <a:lnTo>
                                <a:pt x="50" y="396"/>
                              </a:lnTo>
                              <a:lnTo>
                                <a:pt x="52" y="417"/>
                              </a:lnTo>
                              <a:lnTo>
                                <a:pt x="50" y="440"/>
                              </a:lnTo>
                              <a:lnTo>
                                <a:pt x="49" y="459"/>
                              </a:lnTo>
                              <a:lnTo>
                                <a:pt x="48" y="476"/>
                              </a:lnTo>
                              <a:lnTo>
                                <a:pt x="48" y="489"/>
                              </a:lnTo>
                              <a:lnTo>
                                <a:pt x="54" y="487"/>
                              </a:lnTo>
                              <a:lnTo>
                                <a:pt x="58" y="484"/>
                              </a:lnTo>
                              <a:lnTo>
                                <a:pt x="63" y="481"/>
                              </a:lnTo>
                              <a:lnTo>
                                <a:pt x="66" y="477"/>
                              </a:lnTo>
                              <a:lnTo>
                                <a:pt x="67" y="473"/>
                              </a:lnTo>
                              <a:lnTo>
                                <a:pt x="66" y="460"/>
                              </a:lnTo>
                              <a:lnTo>
                                <a:pt x="65" y="448"/>
                              </a:lnTo>
                              <a:lnTo>
                                <a:pt x="66" y="431"/>
                              </a:lnTo>
                              <a:lnTo>
                                <a:pt x="67" y="419"/>
                              </a:lnTo>
                              <a:lnTo>
                                <a:pt x="69" y="407"/>
                              </a:lnTo>
                              <a:lnTo>
                                <a:pt x="67" y="396"/>
                              </a:lnTo>
                              <a:lnTo>
                                <a:pt x="67" y="382"/>
                              </a:lnTo>
                              <a:lnTo>
                                <a:pt x="66" y="371"/>
                              </a:lnTo>
                              <a:lnTo>
                                <a:pt x="66" y="359"/>
                              </a:lnTo>
                              <a:lnTo>
                                <a:pt x="63" y="348"/>
                              </a:lnTo>
                              <a:lnTo>
                                <a:pt x="62" y="336"/>
                              </a:lnTo>
                              <a:lnTo>
                                <a:pt x="61" y="322"/>
                              </a:lnTo>
                              <a:lnTo>
                                <a:pt x="61" y="310"/>
                              </a:lnTo>
                              <a:lnTo>
                                <a:pt x="61" y="294"/>
                              </a:lnTo>
                              <a:lnTo>
                                <a:pt x="60" y="279"/>
                              </a:lnTo>
                              <a:lnTo>
                                <a:pt x="58" y="263"/>
                              </a:lnTo>
                              <a:lnTo>
                                <a:pt x="57" y="245"/>
                              </a:lnTo>
                              <a:lnTo>
                                <a:pt x="56" y="228"/>
                              </a:lnTo>
                              <a:lnTo>
                                <a:pt x="54" y="212"/>
                              </a:lnTo>
                              <a:lnTo>
                                <a:pt x="53" y="200"/>
                              </a:lnTo>
                              <a:lnTo>
                                <a:pt x="50" y="186"/>
                              </a:lnTo>
                              <a:lnTo>
                                <a:pt x="49" y="173"/>
                              </a:lnTo>
                              <a:lnTo>
                                <a:pt x="48" y="159"/>
                              </a:lnTo>
                              <a:lnTo>
                                <a:pt x="45" y="143"/>
                              </a:lnTo>
                              <a:lnTo>
                                <a:pt x="43" y="128"/>
                              </a:lnTo>
                              <a:lnTo>
                                <a:pt x="41" y="113"/>
                              </a:lnTo>
                              <a:lnTo>
                                <a:pt x="37" y="95"/>
                              </a:lnTo>
                              <a:lnTo>
                                <a:pt x="34" y="78"/>
                              </a:lnTo>
                              <a:lnTo>
                                <a:pt x="31" y="57"/>
                              </a:lnTo>
                              <a:lnTo>
                                <a:pt x="26" y="33"/>
                              </a:lnTo>
                              <a:lnTo>
                                <a:pt x="22" y="15"/>
                              </a:lnTo>
                              <a:lnTo>
                                <a:pt x="17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4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 sz="2800">
                            <a:solidFill>
                              <a:srgbClr val="17375E"/>
                            </a:solidFill>
                            <a:latin typeface="Times New Roman" pitchFamily="18" charset="0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  <p:sp>
                    <p:nvSpPr>
                      <p:cNvPr id="44" name="Freeform 15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482" y="2212"/>
                        <a:ext cx="74" cy="471"/>
                      </a:xfrm>
                      <a:custGeom>
                        <a:avLst/>
                        <a:gdLst>
                          <a:gd name="T0" fmla="*/ 0 w 74"/>
                          <a:gd name="T1" fmla="*/ 0 h 471"/>
                          <a:gd name="T2" fmla="*/ 27 w 74"/>
                          <a:gd name="T3" fmla="*/ 23 h 471"/>
                          <a:gd name="T4" fmla="*/ 32 w 74"/>
                          <a:gd name="T5" fmla="*/ 45 h 471"/>
                          <a:gd name="T6" fmla="*/ 39 w 74"/>
                          <a:gd name="T7" fmla="*/ 65 h 471"/>
                          <a:gd name="T8" fmla="*/ 44 w 74"/>
                          <a:gd name="T9" fmla="*/ 89 h 471"/>
                          <a:gd name="T10" fmla="*/ 48 w 74"/>
                          <a:gd name="T11" fmla="*/ 115 h 471"/>
                          <a:gd name="T12" fmla="*/ 54 w 74"/>
                          <a:gd name="T13" fmla="*/ 143 h 471"/>
                          <a:gd name="T14" fmla="*/ 58 w 74"/>
                          <a:gd name="T15" fmla="*/ 167 h 471"/>
                          <a:gd name="T16" fmla="*/ 62 w 74"/>
                          <a:gd name="T17" fmla="*/ 185 h 471"/>
                          <a:gd name="T18" fmla="*/ 64 w 74"/>
                          <a:gd name="T19" fmla="*/ 207 h 471"/>
                          <a:gd name="T20" fmla="*/ 67 w 74"/>
                          <a:gd name="T21" fmla="*/ 236 h 471"/>
                          <a:gd name="T22" fmla="*/ 70 w 74"/>
                          <a:gd name="T23" fmla="*/ 263 h 471"/>
                          <a:gd name="T24" fmla="*/ 72 w 74"/>
                          <a:gd name="T25" fmla="*/ 290 h 471"/>
                          <a:gd name="T26" fmla="*/ 74 w 74"/>
                          <a:gd name="T27" fmla="*/ 326 h 471"/>
                          <a:gd name="T28" fmla="*/ 74 w 74"/>
                          <a:gd name="T29" fmla="*/ 353 h 471"/>
                          <a:gd name="T30" fmla="*/ 72 w 74"/>
                          <a:gd name="T31" fmla="*/ 386 h 471"/>
                          <a:gd name="T32" fmla="*/ 72 w 74"/>
                          <a:gd name="T33" fmla="*/ 417 h 471"/>
                          <a:gd name="T34" fmla="*/ 71 w 74"/>
                          <a:gd name="T35" fmla="*/ 442 h 471"/>
                          <a:gd name="T36" fmla="*/ 68 w 74"/>
                          <a:gd name="T37" fmla="*/ 458 h 471"/>
                          <a:gd name="T38" fmla="*/ 71 w 74"/>
                          <a:gd name="T39" fmla="*/ 471 h 471"/>
                          <a:gd name="T40" fmla="*/ 54 w 74"/>
                          <a:gd name="T41" fmla="*/ 466 h 471"/>
                          <a:gd name="T42" fmla="*/ 41 w 74"/>
                          <a:gd name="T43" fmla="*/ 460 h 471"/>
                          <a:gd name="T44" fmla="*/ 45 w 74"/>
                          <a:gd name="T45" fmla="*/ 435 h 471"/>
                          <a:gd name="T46" fmla="*/ 48 w 74"/>
                          <a:gd name="T47" fmla="*/ 401 h 471"/>
                          <a:gd name="T48" fmla="*/ 50 w 74"/>
                          <a:gd name="T49" fmla="*/ 356 h 471"/>
                          <a:gd name="T50" fmla="*/ 48 w 74"/>
                          <a:gd name="T51" fmla="*/ 311 h 471"/>
                          <a:gd name="T52" fmla="*/ 44 w 74"/>
                          <a:gd name="T53" fmla="*/ 268 h 471"/>
                          <a:gd name="T54" fmla="*/ 40 w 74"/>
                          <a:gd name="T55" fmla="*/ 230 h 471"/>
                          <a:gd name="T56" fmla="*/ 39 w 74"/>
                          <a:gd name="T57" fmla="*/ 197 h 471"/>
                          <a:gd name="T58" fmla="*/ 35 w 74"/>
                          <a:gd name="T59" fmla="*/ 164 h 471"/>
                          <a:gd name="T60" fmla="*/ 28 w 74"/>
                          <a:gd name="T61" fmla="*/ 129 h 471"/>
                          <a:gd name="T62" fmla="*/ 20 w 74"/>
                          <a:gd name="T63" fmla="*/ 98 h 471"/>
                          <a:gd name="T64" fmla="*/ 16 w 74"/>
                          <a:gd name="T65" fmla="*/ 68 h 471"/>
                          <a:gd name="T66" fmla="*/ 10 w 74"/>
                          <a:gd name="T67" fmla="*/ 35 h 471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w 74"/>
                          <a:gd name="T103" fmla="*/ 0 h 471"/>
                          <a:gd name="T104" fmla="*/ 74 w 74"/>
                          <a:gd name="T105" fmla="*/ 471 h 471"/>
                        </a:gdLst>
                        <a:ahLst/>
                        <a:cxnLst>
                          <a:cxn ang="T68">
                            <a:pos x="T0" y="T1"/>
                          </a:cxn>
                          <a:cxn ang="T69">
                            <a:pos x="T2" y="T3"/>
                          </a:cxn>
                          <a:cxn ang="T70">
                            <a:pos x="T4" y="T5"/>
                          </a:cxn>
                          <a:cxn ang="T71">
                            <a:pos x="T6" y="T7"/>
                          </a:cxn>
                          <a:cxn ang="T72">
                            <a:pos x="T8" y="T9"/>
                          </a:cxn>
                          <a:cxn ang="T73">
                            <a:pos x="T10" y="T11"/>
                          </a:cxn>
                          <a:cxn ang="T74">
                            <a:pos x="T12" y="T13"/>
                          </a:cxn>
                          <a:cxn ang="T75">
                            <a:pos x="T14" y="T15"/>
                          </a:cxn>
                          <a:cxn ang="T76">
                            <a:pos x="T16" y="T17"/>
                          </a:cxn>
                          <a:cxn ang="T77">
                            <a:pos x="T18" y="T19"/>
                          </a:cxn>
                          <a:cxn ang="T78">
                            <a:pos x="T20" y="T21"/>
                          </a:cxn>
                          <a:cxn ang="T79">
                            <a:pos x="T22" y="T23"/>
                          </a:cxn>
                          <a:cxn ang="T80">
                            <a:pos x="T24" y="T25"/>
                          </a:cxn>
                          <a:cxn ang="T81">
                            <a:pos x="T26" y="T27"/>
                          </a:cxn>
                          <a:cxn ang="T82">
                            <a:pos x="T28" y="T29"/>
                          </a:cxn>
                          <a:cxn ang="T83">
                            <a:pos x="T30" y="T31"/>
                          </a:cxn>
                          <a:cxn ang="T84">
                            <a:pos x="T32" y="T33"/>
                          </a:cxn>
                          <a:cxn ang="T85">
                            <a:pos x="T34" y="T35"/>
                          </a:cxn>
                          <a:cxn ang="T86">
                            <a:pos x="T36" y="T37"/>
                          </a:cxn>
                          <a:cxn ang="T87">
                            <a:pos x="T38" y="T39"/>
                          </a:cxn>
                          <a:cxn ang="T88">
                            <a:pos x="T40" y="T41"/>
                          </a:cxn>
                          <a:cxn ang="T89">
                            <a:pos x="T42" y="T43"/>
                          </a:cxn>
                          <a:cxn ang="T90">
                            <a:pos x="T44" y="T45"/>
                          </a:cxn>
                          <a:cxn ang="T91">
                            <a:pos x="T46" y="T47"/>
                          </a:cxn>
                          <a:cxn ang="T92">
                            <a:pos x="T48" y="T49"/>
                          </a:cxn>
                          <a:cxn ang="T93">
                            <a:pos x="T50" y="T51"/>
                          </a:cxn>
                          <a:cxn ang="T94">
                            <a:pos x="T52" y="T53"/>
                          </a:cxn>
                          <a:cxn ang="T95">
                            <a:pos x="T54" y="T55"/>
                          </a:cxn>
                          <a:cxn ang="T96">
                            <a:pos x="T56" y="T57"/>
                          </a:cxn>
                          <a:cxn ang="T97">
                            <a:pos x="T58" y="T59"/>
                          </a:cxn>
                          <a:cxn ang="T98">
                            <a:pos x="T60" y="T61"/>
                          </a:cxn>
                          <a:cxn ang="T99">
                            <a:pos x="T62" y="T63"/>
                          </a:cxn>
                          <a:cxn ang="T100">
                            <a:pos x="T64" y="T65"/>
                          </a:cxn>
                          <a:cxn ang="T101">
                            <a:pos x="T66" y="T67"/>
                          </a:cxn>
                        </a:cxnLst>
                        <a:rect l="T102" t="T103" r="T104" b="T105"/>
                        <a:pathLst>
                          <a:path w="74" h="471">
                            <a:moveTo>
                              <a:pt x="5" y="17"/>
                            </a:moveTo>
                            <a:lnTo>
                              <a:pt x="0" y="0"/>
                            </a:lnTo>
                            <a:lnTo>
                              <a:pt x="26" y="11"/>
                            </a:lnTo>
                            <a:lnTo>
                              <a:pt x="27" y="23"/>
                            </a:lnTo>
                            <a:lnTo>
                              <a:pt x="29" y="34"/>
                            </a:lnTo>
                            <a:lnTo>
                              <a:pt x="32" y="45"/>
                            </a:lnTo>
                            <a:lnTo>
                              <a:pt x="35" y="54"/>
                            </a:lnTo>
                            <a:lnTo>
                              <a:pt x="39" y="65"/>
                            </a:lnTo>
                            <a:lnTo>
                              <a:pt x="42" y="77"/>
                            </a:lnTo>
                            <a:lnTo>
                              <a:pt x="44" y="89"/>
                            </a:lnTo>
                            <a:lnTo>
                              <a:pt x="46" y="103"/>
                            </a:lnTo>
                            <a:lnTo>
                              <a:pt x="48" y="115"/>
                            </a:lnTo>
                            <a:lnTo>
                              <a:pt x="50" y="129"/>
                            </a:lnTo>
                            <a:lnTo>
                              <a:pt x="54" y="143"/>
                            </a:lnTo>
                            <a:lnTo>
                              <a:pt x="55" y="154"/>
                            </a:lnTo>
                            <a:lnTo>
                              <a:pt x="58" y="167"/>
                            </a:lnTo>
                            <a:lnTo>
                              <a:pt x="61" y="176"/>
                            </a:lnTo>
                            <a:lnTo>
                              <a:pt x="62" y="185"/>
                            </a:lnTo>
                            <a:lnTo>
                              <a:pt x="63" y="196"/>
                            </a:lnTo>
                            <a:lnTo>
                              <a:pt x="64" y="207"/>
                            </a:lnTo>
                            <a:lnTo>
                              <a:pt x="64" y="219"/>
                            </a:lnTo>
                            <a:lnTo>
                              <a:pt x="67" y="236"/>
                            </a:lnTo>
                            <a:lnTo>
                              <a:pt x="68" y="249"/>
                            </a:lnTo>
                            <a:lnTo>
                              <a:pt x="70" y="263"/>
                            </a:lnTo>
                            <a:lnTo>
                              <a:pt x="71" y="278"/>
                            </a:lnTo>
                            <a:lnTo>
                              <a:pt x="72" y="290"/>
                            </a:lnTo>
                            <a:lnTo>
                              <a:pt x="74" y="311"/>
                            </a:lnTo>
                            <a:lnTo>
                              <a:pt x="74" y="326"/>
                            </a:lnTo>
                            <a:lnTo>
                              <a:pt x="74" y="343"/>
                            </a:lnTo>
                            <a:lnTo>
                              <a:pt x="74" y="353"/>
                            </a:lnTo>
                            <a:lnTo>
                              <a:pt x="74" y="369"/>
                            </a:lnTo>
                            <a:lnTo>
                              <a:pt x="72" y="386"/>
                            </a:lnTo>
                            <a:lnTo>
                              <a:pt x="72" y="400"/>
                            </a:lnTo>
                            <a:lnTo>
                              <a:pt x="72" y="417"/>
                            </a:lnTo>
                            <a:lnTo>
                              <a:pt x="72" y="433"/>
                            </a:lnTo>
                            <a:lnTo>
                              <a:pt x="71" y="442"/>
                            </a:lnTo>
                            <a:lnTo>
                              <a:pt x="70" y="452"/>
                            </a:lnTo>
                            <a:lnTo>
                              <a:pt x="68" y="458"/>
                            </a:lnTo>
                            <a:lnTo>
                              <a:pt x="70" y="465"/>
                            </a:lnTo>
                            <a:lnTo>
                              <a:pt x="71" y="471"/>
                            </a:lnTo>
                            <a:lnTo>
                              <a:pt x="61" y="469"/>
                            </a:lnTo>
                            <a:lnTo>
                              <a:pt x="54" y="466"/>
                            </a:lnTo>
                            <a:lnTo>
                              <a:pt x="48" y="464"/>
                            </a:lnTo>
                            <a:lnTo>
                              <a:pt x="41" y="460"/>
                            </a:lnTo>
                            <a:lnTo>
                              <a:pt x="44" y="448"/>
                            </a:lnTo>
                            <a:lnTo>
                              <a:pt x="45" y="435"/>
                            </a:lnTo>
                            <a:lnTo>
                              <a:pt x="46" y="419"/>
                            </a:lnTo>
                            <a:lnTo>
                              <a:pt x="48" y="401"/>
                            </a:lnTo>
                            <a:lnTo>
                              <a:pt x="49" y="380"/>
                            </a:lnTo>
                            <a:lnTo>
                              <a:pt x="50" y="356"/>
                            </a:lnTo>
                            <a:lnTo>
                              <a:pt x="49" y="334"/>
                            </a:lnTo>
                            <a:lnTo>
                              <a:pt x="48" y="311"/>
                            </a:lnTo>
                            <a:lnTo>
                              <a:pt x="46" y="289"/>
                            </a:lnTo>
                            <a:lnTo>
                              <a:pt x="44" y="268"/>
                            </a:lnTo>
                            <a:lnTo>
                              <a:pt x="42" y="248"/>
                            </a:lnTo>
                            <a:lnTo>
                              <a:pt x="40" y="230"/>
                            </a:lnTo>
                            <a:lnTo>
                              <a:pt x="40" y="213"/>
                            </a:lnTo>
                            <a:lnTo>
                              <a:pt x="39" y="197"/>
                            </a:lnTo>
                            <a:lnTo>
                              <a:pt x="37" y="182"/>
                            </a:lnTo>
                            <a:lnTo>
                              <a:pt x="35" y="164"/>
                            </a:lnTo>
                            <a:lnTo>
                              <a:pt x="33" y="145"/>
                            </a:lnTo>
                            <a:lnTo>
                              <a:pt x="28" y="129"/>
                            </a:lnTo>
                            <a:lnTo>
                              <a:pt x="24" y="112"/>
                            </a:lnTo>
                            <a:lnTo>
                              <a:pt x="20" y="98"/>
                            </a:lnTo>
                            <a:lnTo>
                              <a:pt x="18" y="83"/>
                            </a:lnTo>
                            <a:lnTo>
                              <a:pt x="16" y="68"/>
                            </a:lnTo>
                            <a:lnTo>
                              <a:pt x="15" y="52"/>
                            </a:lnTo>
                            <a:lnTo>
                              <a:pt x="10" y="35"/>
                            </a:lnTo>
                            <a:lnTo>
                              <a:pt x="5" y="17"/>
                            </a:lnTo>
                            <a:close/>
                          </a:path>
                        </a:pathLst>
                      </a:custGeom>
                      <a:solidFill>
                        <a:srgbClr val="4040F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ru-RU" sz="2800">
                          <a:solidFill>
                            <a:srgbClr val="17375E"/>
                          </a:solidFill>
                          <a:latin typeface="Times New Roman" pitchFamily="18" charset="0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42" name="Freeform 155"/>
                    <p:cNvSpPr>
                      <a:spLocks/>
                    </p:cNvSpPr>
                    <p:nvPr/>
                  </p:nvSpPr>
                  <p:spPr bwMode="auto">
                    <a:xfrm>
                      <a:off x="3534" y="2227"/>
                      <a:ext cx="50" cy="425"/>
                    </a:xfrm>
                    <a:custGeom>
                      <a:avLst/>
                      <a:gdLst>
                        <a:gd name="T0" fmla="*/ 0 w 50"/>
                        <a:gd name="T1" fmla="*/ 0 h 425"/>
                        <a:gd name="T2" fmla="*/ 3 w 50"/>
                        <a:gd name="T3" fmla="*/ 14 h 425"/>
                        <a:gd name="T4" fmla="*/ 9 w 50"/>
                        <a:gd name="T5" fmla="*/ 27 h 425"/>
                        <a:gd name="T6" fmla="*/ 12 w 50"/>
                        <a:gd name="T7" fmla="*/ 41 h 425"/>
                        <a:gd name="T8" fmla="*/ 16 w 50"/>
                        <a:gd name="T9" fmla="*/ 55 h 425"/>
                        <a:gd name="T10" fmla="*/ 19 w 50"/>
                        <a:gd name="T11" fmla="*/ 69 h 425"/>
                        <a:gd name="T12" fmla="*/ 22 w 50"/>
                        <a:gd name="T13" fmla="*/ 84 h 425"/>
                        <a:gd name="T14" fmla="*/ 25 w 50"/>
                        <a:gd name="T15" fmla="*/ 101 h 425"/>
                        <a:gd name="T16" fmla="*/ 28 w 50"/>
                        <a:gd name="T17" fmla="*/ 122 h 425"/>
                        <a:gd name="T18" fmla="*/ 32 w 50"/>
                        <a:gd name="T19" fmla="*/ 145 h 425"/>
                        <a:gd name="T20" fmla="*/ 33 w 50"/>
                        <a:gd name="T21" fmla="*/ 160 h 425"/>
                        <a:gd name="T22" fmla="*/ 36 w 50"/>
                        <a:gd name="T23" fmla="*/ 179 h 425"/>
                        <a:gd name="T24" fmla="*/ 38 w 50"/>
                        <a:gd name="T25" fmla="*/ 197 h 425"/>
                        <a:gd name="T26" fmla="*/ 40 w 50"/>
                        <a:gd name="T27" fmla="*/ 215 h 425"/>
                        <a:gd name="T28" fmla="*/ 41 w 50"/>
                        <a:gd name="T29" fmla="*/ 234 h 425"/>
                        <a:gd name="T30" fmla="*/ 42 w 50"/>
                        <a:gd name="T31" fmla="*/ 253 h 425"/>
                        <a:gd name="T32" fmla="*/ 42 w 50"/>
                        <a:gd name="T33" fmla="*/ 275 h 425"/>
                        <a:gd name="T34" fmla="*/ 45 w 50"/>
                        <a:gd name="T35" fmla="*/ 296 h 425"/>
                        <a:gd name="T36" fmla="*/ 46 w 50"/>
                        <a:gd name="T37" fmla="*/ 319 h 425"/>
                        <a:gd name="T38" fmla="*/ 48 w 50"/>
                        <a:gd name="T39" fmla="*/ 336 h 425"/>
                        <a:gd name="T40" fmla="*/ 49 w 50"/>
                        <a:gd name="T41" fmla="*/ 350 h 425"/>
                        <a:gd name="T42" fmla="*/ 50 w 50"/>
                        <a:gd name="T43" fmla="*/ 368 h 425"/>
                        <a:gd name="T44" fmla="*/ 49 w 50"/>
                        <a:gd name="T45" fmla="*/ 386 h 425"/>
                        <a:gd name="T46" fmla="*/ 49 w 50"/>
                        <a:gd name="T47" fmla="*/ 404 h 425"/>
                        <a:gd name="T48" fmla="*/ 48 w 50"/>
                        <a:gd name="T49" fmla="*/ 425 h 425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50"/>
                        <a:gd name="T76" fmla="*/ 0 h 425"/>
                        <a:gd name="T77" fmla="*/ 50 w 50"/>
                        <a:gd name="T78" fmla="*/ 425 h 425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50" h="425">
                          <a:moveTo>
                            <a:pt x="0" y="0"/>
                          </a:moveTo>
                          <a:lnTo>
                            <a:pt x="3" y="14"/>
                          </a:lnTo>
                          <a:lnTo>
                            <a:pt x="9" y="27"/>
                          </a:lnTo>
                          <a:lnTo>
                            <a:pt x="12" y="41"/>
                          </a:lnTo>
                          <a:lnTo>
                            <a:pt x="16" y="55"/>
                          </a:lnTo>
                          <a:lnTo>
                            <a:pt x="19" y="69"/>
                          </a:lnTo>
                          <a:lnTo>
                            <a:pt x="22" y="84"/>
                          </a:lnTo>
                          <a:lnTo>
                            <a:pt x="25" y="101"/>
                          </a:lnTo>
                          <a:lnTo>
                            <a:pt x="28" y="122"/>
                          </a:lnTo>
                          <a:lnTo>
                            <a:pt x="32" y="145"/>
                          </a:lnTo>
                          <a:lnTo>
                            <a:pt x="33" y="160"/>
                          </a:lnTo>
                          <a:lnTo>
                            <a:pt x="36" y="179"/>
                          </a:lnTo>
                          <a:lnTo>
                            <a:pt x="38" y="197"/>
                          </a:lnTo>
                          <a:lnTo>
                            <a:pt x="40" y="215"/>
                          </a:lnTo>
                          <a:lnTo>
                            <a:pt x="41" y="234"/>
                          </a:lnTo>
                          <a:lnTo>
                            <a:pt x="42" y="253"/>
                          </a:lnTo>
                          <a:lnTo>
                            <a:pt x="42" y="275"/>
                          </a:lnTo>
                          <a:lnTo>
                            <a:pt x="45" y="296"/>
                          </a:lnTo>
                          <a:lnTo>
                            <a:pt x="46" y="319"/>
                          </a:lnTo>
                          <a:lnTo>
                            <a:pt x="48" y="336"/>
                          </a:lnTo>
                          <a:lnTo>
                            <a:pt x="49" y="350"/>
                          </a:lnTo>
                          <a:lnTo>
                            <a:pt x="50" y="368"/>
                          </a:lnTo>
                          <a:lnTo>
                            <a:pt x="49" y="386"/>
                          </a:lnTo>
                          <a:lnTo>
                            <a:pt x="49" y="404"/>
                          </a:lnTo>
                          <a:lnTo>
                            <a:pt x="48" y="425"/>
                          </a:lnTo>
                        </a:path>
                      </a:pathLst>
                    </a:custGeom>
                    <a:noFill/>
                    <a:ln w="12700">
                      <a:solidFill>
                        <a:srgbClr val="C0C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ru-RU" sz="2800">
                        <a:solidFill>
                          <a:srgbClr val="17375E"/>
                        </a:solidFill>
                        <a:latin typeface="Times New Roman" pitchFamily="18" charset="0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35" name="Group 156"/>
                <p:cNvGrpSpPr>
                  <a:grpSpLocks/>
                </p:cNvGrpSpPr>
                <p:nvPr/>
              </p:nvGrpSpPr>
              <p:grpSpPr bwMode="auto">
                <a:xfrm>
                  <a:off x="3468" y="2172"/>
                  <a:ext cx="96" cy="53"/>
                  <a:chOff x="3468" y="2172"/>
                  <a:chExt cx="96" cy="53"/>
                </a:xfrm>
              </p:grpSpPr>
              <p:sp>
                <p:nvSpPr>
                  <p:cNvPr id="36" name="Oval 157"/>
                  <p:cNvSpPr>
                    <a:spLocks noChangeArrowheads="1"/>
                  </p:cNvSpPr>
                  <p:nvPr/>
                </p:nvSpPr>
                <p:spPr bwMode="auto">
                  <a:xfrm>
                    <a:off x="3468" y="2172"/>
                    <a:ext cx="96" cy="53"/>
                  </a:xfrm>
                  <a:prstGeom prst="ellipse">
                    <a:avLst/>
                  </a:prstGeom>
                  <a:solidFill>
                    <a:srgbClr val="4040FF"/>
                  </a:solidFill>
                  <a:ln w="6350">
                    <a:solidFill>
                      <a:srgbClr val="00002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>
                      <a:solidFill>
                        <a:srgbClr val="17375E"/>
                      </a:solidFill>
                    </a:endParaRPr>
                  </a:p>
                </p:txBody>
              </p:sp>
              <p:sp>
                <p:nvSpPr>
                  <p:cNvPr id="37" name="Oval 158"/>
                  <p:cNvSpPr>
                    <a:spLocks noChangeArrowheads="1"/>
                  </p:cNvSpPr>
                  <p:nvPr/>
                </p:nvSpPr>
                <p:spPr bwMode="auto">
                  <a:xfrm>
                    <a:off x="3478" y="2178"/>
                    <a:ext cx="74" cy="41"/>
                  </a:xfrm>
                  <a:prstGeom prst="ellipse">
                    <a:avLst/>
                  </a:prstGeom>
                  <a:solidFill>
                    <a:srgbClr val="000080"/>
                  </a:solidFill>
                  <a:ln w="6350">
                    <a:solidFill>
                      <a:srgbClr val="00002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>
                      <a:solidFill>
                        <a:srgbClr val="17375E"/>
                      </a:solidFill>
                    </a:endParaRPr>
                  </a:p>
                </p:txBody>
              </p:sp>
              <p:sp>
                <p:nvSpPr>
                  <p:cNvPr id="38" name="Oval 159"/>
                  <p:cNvSpPr>
                    <a:spLocks noChangeArrowheads="1"/>
                  </p:cNvSpPr>
                  <p:nvPr/>
                </p:nvSpPr>
                <p:spPr bwMode="auto">
                  <a:xfrm>
                    <a:off x="3484" y="2182"/>
                    <a:ext cx="63" cy="32"/>
                  </a:xfrm>
                  <a:prstGeom prst="ellipse">
                    <a:avLst/>
                  </a:prstGeom>
                  <a:solidFill>
                    <a:srgbClr val="400040"/>
                  </a:solidFill>
                  <a:ln w="6350">
                    <a:solidFill>
                      <a:srgbClr val="00002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>
                      <a:solidFill>
                        <a:srgbClr val="17375E"/>
                      </a:solidFill>
                    </a:endParaRPr>
                  </a:p>
                </p:txBody>
              </p:sp>
            </p:grpSp>
          </p:grpSp>
        </p:grpSp>
        <p:sp>
          <p:nvSpPr>
            <p:cNvPr id="21" name="Arc 160"/>
            <p:cNvSpPr>
              <a:spLocks/>
            </p:cNvSpPr>
            <p:nvPr/>
          </p:nvSpPr>
          <p:spPr bwMode="auto">
            <a:xfrm>
              <a:off x="982" y="838"/>
              <a:ext cx="112" cy="245"/>
            </a:xfrm>
            <a:custGeom>
              <a:avLst/>
              <a:gdLst>
                <a:gd name="T0" fmla="*/ 0 w 21707"/>
                <a:gd name="T1" fmla="*/ 0 h 21600"/>
                <a:gd name="T2" fmla="*/ 0 w 21707"/>
                <a:gd name="T3" fmla="*/ 0 h 21600"/>
                <a:gd name="T4" fmla="*/ 0 w 21707"/>
                <a:gd name="T5" fmla="*/ 0 h 21600"/>
                <a:gd name="T6" fmla="*/ 0 60000 65536"/>
                <a:gd name="T7" fmla="*/ 0 60000 65536"/>
                <a:gd name="T8" fmla="*/ 0 60000 65536"/>
                <a:gd name="T9" fmla="*/ 0 w 21707"/>
                <a:gd name="T10" fmla="*/ 0 h 21600"/>
                <a:gd name="T11" fmla="*/ 21707 w 2170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07" h="21600" fill="none" extrusionOk="0">
                  <a:moveTo>
                    <a:pt x="21707" y="0"/>
                  </a:moveTo>
                  <a:cubicBezTo>
                    <a:pt x="21707" y="11929"/>
                    <a:pt x="12036" y="21600"/>
                    <a:pt x="107" y="21600"/>
                  </a:cubicBezTo>
                  <a:cubicBezTo>
                    <a:pt x="71" y="21600"/>
                    <a:pt x="35" y="21599"/>
                    <a:pt x="0" y="21599"/>
                  </a:cubicBezTo>
                </a:path>
                <a:path w="21707" h="21600" stroke="0" extrusionOk="0">
                  <a:moveTo>
                    <a:pt x="21707" y="0"/>
                  </a:moveTo>
                  <a:cubicBezTo>
                    <a:pt x="21707" y="11929"/>
                    <a:pt x="12036" y="21600"/>
                    <a:pt x="107" y="21600"/>
                  </a:cubicBezTo>
                  <a:cubicBezTo>
                    <a:pt x="71" y="21600"/>
                    <a:pt x="35" y="21599"/>
                    <a:pt x="0" y="21599"/>
                  </a:cubicBezTo>
                  <a:lnTo>
                    <a:pt x="107" y="0"/>
                  </a:lnTo>
                  <a:close/>
                </a:path>
              </a:pathLst>
            </a:custGeom>
            <a:noFill/>
            <a:ln w="33338">
              <a:solidFill>
                <a:srgbClr val="EAEC5E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800">
                <a:solidFill>
                  <a:srgbClr val="17375E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2" name="Line 161"/>
            <p:cNvSpPr>
              <a:spLocks noChangeShapeType="1"/>
            </p:cNvSpPr>
            <p:nvPr/>
          </p:nvSpPr>
          <p:spPr bwMode="auto">
            <a:xfrm>
              <a:off x="1092" y="905"/>
              <a:ext cx="52" cy="18"/>
            </a:xfrm>
            <a:prstGeom prst="line">
              <a:avLst/>
            </a:prstGeom>
            <a:noFill/>
            <a:ln w="33338">
              <a:solidFill>
                <a:srgbClr val="EAEC5E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800">
                <a:solidFill>
                  <a:srgbClr val="17375E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3" name="Line 162"/>
            <p:cNvSpPr>
              <a:spLocks noChangeShapeType="1"/>
            </p:cNvSpPr>
            <p:nvPr/>
          </p:nvSpPr>
          <p:spPr bwMode="auto">
            <a:xfrm>
              <a:off x="1122" y="927"/>
              <a:ext cx="14" cy="43"/>
            </a:xfrm>
            <a:prstGeom prst="line">
              <a:avLst/>
            </a:prstGeom>
            <a:noFill/>
            <a:ln w="33338">
              <a:solidFill>
                <a:srgbClr val="EAEC5E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800">
                <a:solidFill>
                  <a:srgbClr val="17375E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4" name="Line 163"/>
            <p:cNvSpPr>
              <a:spLocks noChangeShapeType="1"/>
            </p:cNvSpPr>
            <p:nvPr/>
          </p:nvSpPr>
          <p:spPr bwMode="auto">
            <a:xfrm flipH="1" flipV="1">
              <a:off x="1049" y="835"/>
              <a:ext cx="18" cy="146"/>
            </a:xfrm>
            <a:prstGeom prst="line">
              <a:avLst/>
            </a:prstGeom>
            <a:noFill/>
            <a:ln w="33338">
              <a:solidFill>
                <a:srgbClr val="EAEC5E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800">
                <a:solidFill>
                  <a:srgbClr val="17375E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5" name="Line 164"/>
            <p:cNvSpPr>
              <a:spLocks noChangeShapeType="1"/>
            </p:cNvSpPr>
            <p:nvPr/>
          </p:nvSpPr>
          <p:spPr bwMode="auto">
            <a:xfrm flipH="1" flipV="1">
              <a:off x="1041" y="874"/>
              <a:ext cx="17" cy="42"/>
            </a:xfrm>
            <a:prstGeom prst="line">
              <a:avLst/>
            </a:prstGeom>
            <a:noFill/>
            <a:ln w="33338">
              <a:solidFill>
                <a:srgbClr val="EAEC5E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800">
                <a:solidFill>
                  <a:srgbClr val="17375E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6" name="Line 165"/>
            <p:cNvSpPr>
              <a:spLocks noChangeShapeType="1"/>
            </p:cNvSpPr>
            <p:nvPr/>
          </p:nvSpPr>
          <p:spPr bwMode="auto">
            <a:xfrm flipH="1" flipV="1">
              <a:off x="995" y="895"/>
              <a:ext cx="6" cy="172"/>
            </a:xfrm>
            <a:prstGeom prst="line">
              <a:avLst/>
            </a:prstGeom>
            <a:noFill/>
            <a:ln w="33338">
              <a:solidFill>
                <a:srgbClr val="EAEC5E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800">
                <a:solidFill>
                  <a:srgbClr val="17375E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7" name="Line 166"/>
            <p:cNvSpPr>
              <a:spLocks noChangeShapeType="1"/>
            </p:cNvSpPr>
            <p:nvPr/>
          </p:nvSpPr>
          <p:spPr bwMode="auto">
            <a:xfrm flipH="1" flipV="1">
              <a:off x="969" y="906"/>
              <a:ext cx="30" cy="54"/>
            </a:xfrm>
            <a:prstGeom prst="line">
              <a:avLst/>
            </a:prstGeom>
            <a:noFill/>
            <a:ln w="33338">
              <a:solidFill>
                <a:srgbClr val="EAEC5E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800">
                <a:solidFill>
                  <a:srgbClr val="17375E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8" name="Line 167"/>
            <p:cNvSpPr>
              <a:spLocks noChangeShapeType="1"/>
            </p:cNvSpPr>
            <p:nvPr/>
          </p:nvSpPr>
          <p:spPr bwMode="auto">
            <a:xfrm flipV="1">
              <a:off x="1001" y="948"/>
              <a:ext cx="18" cy="70"/>
            </a:xfrm>
            <a:prstGeom prst="line">
              <a:avLst/>
            </a:prstGeom>
            <a:noFill/>
            <a:ln w="33338">
              <a:solidFill>
                <a:srgbClr val="EAEC5E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800">
                <a:solidFill>
                  <a:srgbClr val="17375E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9" name="Arc 168"/>
            <p:cNvSpPr>
              <a:spLocks/>
            </p:cNvSpPr>
            <p:nvPr/>
          </p:nvSpPr>
          <p:spPr bwMode="auto">
            <a:xfrm>
              <a:off x="996" y="771"/>
              <a:ext cx="31" cy="83"/>
            </a:xfrm>
            <a:custGeom>
              <a:avLst/>
              <a:gdLst>
                <a:gd name="T0" fmla="*/ 0 w 21600"/>
                <a:gd name="T1" fmla="*/ 0 h 21597"/>
                <a:gd name="T2" fmla="*/ 0 w 21600"/>
                <a:gd name="T3" fmla="*/ 0 h 21597"/>
                <a:gd name="T4" fmla="*/ 0 w 21600"/>
                <a:gd name="T5" fmla="*/ 0 h 2159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97"/>
                <a:gd name="T11" fmla="*/ 21600 w 21600"/>
                <a:gd name="T12" fmla="*/ 21597 h 215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97" fill="none" extrusionOk="0">
                  <a:moveTo>
                    <a:pt x="0" y="21460"/>
                  </a:moveTo>
                  <a:cubicBezTo>
                    <a:pt x="74" y="9728"/>
                    <a:pt x="9499" y="201"/>
                    <a:pt x="21229" y="0"/>
                  </a:cubicBezTo>
                </a:path>
                <a:path w="21600" h="21597" stroke="0" extrusionOk="0">
                  <a:moveTo>
                    <a:pt x="0" y="21460"/>
                  </a:moveTo>
                  <a:cubicBezTo>
                    <a:pt x="74" y="9728"/>
                    <a:pt x="9499" y="201"/>
                    <a:pt x="21229" y="0"/>
                  </a:cubicBezTo>
                  <a:lnTo>
                    <a:pt x="21600" y="21597"/>
                  </a:lnTo>
                  <a:close/>
                </a:path>
              </a:pathLst>
            </a:custGeom>
            <a:noFill/>
            <a:ln w="33338">
              <a:solidFill>
                <a:srgbClr val="063DE8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800">
                <a:solidFill>
                  <a:srgbClr val="17375E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0" name="Arc 169"/>
            <p:cNvSpPr>
              <a:spLocks/>
            </p:cNvSpPr>
            <p:nvPr/>
          </p:nvSpPr>
          <p:spPr bwMode="auto">
            <a:xfrm>
              <a:off x="1021" y="761"/>
              <a:ext cx="53" cy="29"/>
            </a:xfrm>
            <a:custGeom>
              <a:avLst/>
              <a:gdLst>
                <a:gd name="T0" fmla="*/ 0 w 21789"/>
                <a:gd name="T1" fmla="*/ 0 h 21600"/>
                <a:gd name="T2" fmla="*/ 0 w 21789"/>
                <a:gd name="T3" fmla="*/ 0 h 21600"/>
                <a:gd name="T4" fmla="*/ 0 w 21789"/>
                <a:gd name="T5" fmla="*/ 0 h 21600"/>
                <a:gd name="T6" fmla="*/ 0 60000 65536"/>
                <a:gd name="T7" fmla="*/ 0 60000 65536"/>
                <a:gd name="T8" fmla="*/ 0 60000 65536"/>
                <a:gd name="T9" fmla="*/ 0 w 21789"/>
                <a:gd name="T10" fmla="*/ 0 h 21600"/>
                <a:gd name="T11" fmla="*/ 21789 w 2178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89" h="21600" fill="none" extrusionOk="0">
                  <a:moveTo>
                    <a:pt x="-1" y="0"/>
                  </a:moveTo>
                  <a:cubicBezTo>
                    <a:pt x="64" y="0"/>
                    <a:pt x="128" y="-1"/>
                    <a:pt x="193" y="0"/>
                  </a:cubicBezTo>
                  <a:cubicBezTo>
                    <a:pt x="11952" y="0"/>
                    <a:pt x="21551" y="9406"/>
                    <a:pt x="21788" y="21164"/>
                  </a:cubicBezTo>
                </a:path>
                <a:path w="21789" h="21600" stroke="0" extrusionOk="0">
                  <a:moveTo>
                    <a:pt x="-1" y="0"/>
                  </a:moveTo>
                  <a:cubicBezTo>
                    <a:pt x="64" y="0"/>
                    <a:pt x="128" y="-1"/>
                    <a:pt x="193" y="0"/>
                  </a:cubicBezTo>
                  <a:cubicBezTo>
                    <a:pt x="11952" y="0"/>
                    <a:pt x="21551" y="9406"/>
                    <a:pt x="21788" y="21164"/>
                  </a:cubicBezTo>
                  <a:lnTo>
                    <a:pt x="193" y="21600"/>
                  </a:lnTo>
                  <a:close/>
                </a:path>
              </a:pathLst>
            </a:custGeom>
            <a:noFill/>
            <a:ln w="33338">
              <a:solidFill>
                <a:srgbClr val="063DE8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800">
                <a:solidFill>
                  <a:srgbClr val="17375E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1" name="Oval 170"/>
            <p:cNvSpPr>
              <a:spLocks noChangeArrowheads="1"/>
            </p:cNvSpPr>
            <p:nvPr/>
          </p:nvSpPr>
          <p:spPr bwMode="auto">
            <a:xfrm>
              <a:off x="1019" y="749"/>
              <a:ext cx="13" cy="48"/>
            </a:xfrm>
            <a:prstGeom prst="ellipse">
              <a:avLst/>
            </a:prstGeom>
            <a:solidFill>
              <a:srgbClr val="063DE8"/>
            </a:solidFill>
            <a:ln w="33338">
              <a:solidFill>
                <a:srgbClr val="063DE8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1800">
                <a:solidFill>
                  <a:srgbClr val="17375E"/>
                </a:solidFill>
              </a:endParaRPr>
            </a:p>
          </p:txBody>
        </p:sp>
      </p:grpSp>
      <p:sp>
        <p:nvSpPr>
          <p:cNvPr id="184" name="Freeform 197"/>
          <p:cNvSpPr>
            <a:spLocks/>
          </p:cNvSpPr>
          <p:nvPr/>
        </p:nvSpPr>
        <p:spPr bwMode="auto">
          <a:xfrm>
            <a:off x="5072831" y="4620415"/>
            <a:ext cx="1568044" cy="474506"/>
          </a:xfrm>
          <a:custGeom>
            <a:avLst/>
            <a:gdLst>
              <a:gd name="T0" fmla="*/ 144 w 4128"/>
              <a:gd name="T1" fmla="*/ 192 h 1104"/>
              <a:gd name="T2" fmla="*/ 240 w 4128"/>
              <a:gd name="T3" fmla="*/ 384 h 1104"/>
              <a:gd name="T4" fmla="*/ 336 w 4128"/>
              <a:gd name="T5" fmla="*/ 576 h 1104"/>
              <a:gd name="T6" fmla="*/ 480 w 4128"/>
              <a:gd name="T7" fmla="*/ 672 h 1104"/>
              <a:gd name="T8" fmla="*/ 720 w 4128"/>
              <a:gd name="T9" fmla="*/ 720 h 1104"/>
              <a:gd name="T10" fmla="*/ 1008 w 4128"/>
              <a:gd name="T11" fmla="*/ 672 h 1104"/>
              <a:gd name="T12" fmla="*/ 1296 w 4128"/>
              <a:gd name="T13" fmla="*/ 624 h 1104"/>
              <a:gd name="T14" fmla="*/ 1728 w 4128"/>
              <a:gd name="T15" fmla="*/ 528 h 1104"/>
              <a:gd name="T16" fmla="*/ 2064 w 4128"/>
              <a:gd name="T17" fmla="*/ 432 h 1104"/>
              <a:gd name="T18" fmla="*/ 2304 w 4128"/>
              <a:gd name="T19" fmla="*/ 384 h 1104"/>
              <a:gd name="T20" fmla="*/ 2496 w 4128"/>
              <a:gd name="T21" fmla="*/ 384 h 1104"/>
              <a:gd name="T22" fmla="*/ 2736 w 4128"/>
              <a:gd name="T23" fmla="*/ 384 h 1104"/>
              <a:gd name="T24" fmla="*/ 2976 w 4128"/>
              <a:gd name="T25" fmla="*/ 432 h 1104"/>
              <a:gd name="T26" fmla="*/ 3168 w 4128"/>
              <a:gd name="T27" fmla="*/ 432 h 1104"/>
              <a:gd name="T28" fmla="*/ 3456 w 4128"/>
              <a:gd name="T29" fmla="*/ 432 h 1104"/>
              <a:gd name="T30" fmla="*/ 3696 w 4128"/>
              <a:gd name="T31" fmla="*/ 384 h 1104"/>
              <a:gd name="T32" fmla="*/ 3888 w 4128"/>
              <a:gd name="T33" fmla="*/ 336 h 1104"/>
              <a:gd name="T34" fmla="*/ 4128 w 4128"/>
              <a:gd name="T35" fmla="*/ 288 h 1104"/>
              <a:gd name="T36" fmla="*/ 4128 w 4128"/>
              <a:gd name="T37" fmla="*/ 960 h 1104"/>
              <a:gd name="T38" fmla="*/ 4128 w 4128"/>
              <a:gd name="T39" fmla="*/ 1104 h 1104"/>
              <a:gd name="T40" fmla="*/ 3696 w 4128"/>
              <a:gd name="T41" fmla="*/ 1008 h 1104"/>
              <a:gd name="T42" fmla="*/ 2976 w 4128"/>
              <a:gd name="T43" fmla="*/ 864 h 1104"/>
              <a:gd name="T44" fmla="*/ 2688 w 4128"/>
              <a:gd name="T45" fmla="*/ 816 h 1104"/>
              <a:gd name="T46" fmla="*/ 2496 w 4128"/>
              <a:gd name="T47" fmla="*/ 816 h 1104"/>
              <a:gd name="T48" fmla="*/ 2304 w 4128"/>
              <a:gd name="T49" fmla="*/ 864 h 1104"/>
              <a:gd name="T50" fmla="*/ 2016 w 4128"/>
              <a:gd name="T51" fmla="*/ 912 h 1104"/>
              <a:gd name="T52" fmla="*/ 1632 w 4128"/>
              <a:gd name="T53" fmla="*/ 960 h 1104"/>
              <a:gd name="T54" fmla="*/ 1104 w 4128"/>
              <a:gd name="T55" fmla="*/ 960 h 1104"/>
              <a:gd name="T56" fmla="*/ 672 w 4128"/>
              <a:gd name="T57" fmla="*/ 960 h 1104"/>
              <a:gd name="T58" fmla="*/ 288 w 4128"/>
              <a:gd name="T59" fmla="*/ 1008 h 1104"/>
              <a:gd name="T60" fmla="*/ 96 w 4128"/>
              <a:gd name="T61" fmla="*/ 1008 h 1104"/>
              <a:gd name="T62" fmla="*/ 48 w 4128"/>
              <a:gd name="T63" fmla="*/ 864 h 1104"/>
              <a:gd name="T64" fmla="*/ 96 w 4128"/>
              <a:gd name="T65" fmla="*/ 768 h 1104"/>
              <a:gd name="T66" fmla="*/ 0 w 4128"/>
              <a:gd name="T67" fmla="*/ 288 h 1104"/>
              <a:gd name="T68" fmla="*/ 48 w 4128"/>
              <a:gd name="T69" fmla="*/ 0 h 1104"/>
              <a:gd name="T70" fmla="*/ 144 w 4128"/>
              <a:gd name="T71" fmla="*/ 192 h 1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128" h="1104">
                <a:moveTo>
                  <a:pt x="144" y="192"/>
                </a:moveTo>
                <a:lnTo>
                  <a:pt x="240" y="384"/>
                </a:lnTo>
                <a:lnTo>
                  <a:pt x="336" y="576"/>
                </a:lnTo>
                <a:lnTo>
                  <a:pt x="480" y="672"/>
                </a:lnTo>
                <a:lnTo>
                  <a:pt x="720" y="720"/>
                </a:lnTo>
                <a:lnTo>
                  <a:pt x="1008" y="672"/>
                </a:lnTo>
                <a:lnTo>
                  <a:pt x="1296" y="624"/>
                </a:lnTo>
                <a:lnTo>
                  <a:pt x="1728" y="528"/>
                </a:lnTo>
                <a:lnTo>
                  <a:pt x="2064" y="432"/>
                </a:lnTo>
                <a:lnTo>
                  <a:pt x="2304" y="384"/>
                </a:lnTo>
                <a:lnTo>
                  <a:pt x="2496" y="384"/>
                </a:lnTo>
                <a:lnTo>
                  <a:pt x="2736" y="384"/>
                </a:lnTo>
                <a:lnTo>
                  <a:pt x="2976" y="432"/>
                </a:lnTo>
                <a:lnTo>
                  <a:pt x="3168" y="432"/>
                </a:lnTo>
                <a:lnTo>
                  <a:pt x="3456" y="432"/>
                </a:lnTo>
                <a:lnTo>
                  <a:pt x="3696" y="384"/>
                </a:lnTo>
                <a:lnTo>
                  <a:pt x="3888" y="336"/>
                </a:lnTo>
                <a:lnTo>
                  <a:pt x="4128" y="288"/>
                </a:lnTo>
                <a:lnTo>
                  <a:pt x="4128" y="960"/>
                </a:lnTo>
                <a:lnTo>
                  <a:pt x="4128" y="1104"/>
                </a:lnTo>
                <a:lnTo>
                  <a:pt x="3696" y="1008"/>
                </a:lnTo>
                <a:lnTo>
                  <a:pt x="2976" y="864"/>
                </a:lnTo>
                <a:lnTo>
                  <a:pt x="2688" y="816"/>
                </a:lnTo>
                <a:lnTo>
                  <a:pt x="2496" y="816"/>
                </a:lnTo>
                <a:lnTo>
                  <a:pt x="2304" y="864"/>
                </a:lnTo>
                <a:lnTo>
                  <a:pt x="2016" y="912"/>
                </a:lnTo>
                <a:lnTo>
                  <a:pt x="1632" y="960"/>
                </a:lnTo>
                <a:lnTo>
                  <a:pt x="1104" y="960"/>
                </a:lnTo>
                <a:lnTo>
                  <a:pt x="672" y="960"/>
                </a:lnTo>
                <a:lnTo>
                  <a:pt x="288" y="1008"/>
                </a:lnTo>
                <a:lnTo>
                  <a:pt x="96" y="1008"/>
                </a:lnTo>
                <a:lnTo>
                  <a:pt x="48" y="864"/>
                </a:lnTo>
                <a:lnTo>
                  <a:pt x="96" y="768"/>
                </a:lnTo>
                <a:lnTo>
                  <a:pt x="0" y="288"/>
                </a:lnTo>
                <a:lnTo>
                  <a:pt x="48" y="0"/>
                </a:lnTo>
                <a:lnTo>
                  <a:pt x="144" y="192"/>
                </a:lnTo>
                <a:close/>
              </a:path>
            </a:pathLst>
          </a:custGeom>
          <a:gradFill rotWithShape="0">
            <a:gsLst>
              <a:gs pos="0">
                <a:srgbClr val="FFCC66">
                  <a:gamma/>
                  <a:shade val="36471"/>
                  <a:invGamma/>
                </a:srgbClr>
              </a:gs>
              <a:gs pos="50000">
                <a:srgbClr val="FFCC66"/>
              </a:gs>
              <a:gs pos="100000">
                <a:srgbClr val="FFCC66">
                  <a:gamma/>
                  <a:shade val="36471"/>
                  <a:invGamma/>
                </a:srgbClr>
              </a:gs>
            </a:gsLst>
            <a:lin ang="2700000" scaled="1"/>
          </a:gradFill>
          <a:ln w="9525" cap="flat" cmpd="sng">
            <a:solidFill>
              <a:srgbClr val="FFCC66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 sz="2800">
              <a:solidFill>
                <a:srgbClr val="17375E"/>
              </a:solidFill>
            </a:endParaRPr>
          </a:p>
        </p:txBody>
      </p:sp>
      <p:sp>
        <p:nvSpPr>
          <p:cNvPr id="185" name="AutoShape 198"/>
          <p:cNvSpPr>
            <a:spLocks noChangeArrowheads="1"/>
          </p:cNvSpPr>
          <p:nvPr/>
        </p:nvSpPr>
        <p:spPr bwMode="auto">
          <a:xfrm>
            <a:off x="8361398" y="2971617"/>
            <a:ext cx="796944" cy="803798"/>
          </a:xfrm>
          <a:prstGeom prst="irregularSeal1">
            <a:avLst/>
          </a:prstGeom>
          <a:solidFill>
            <a:srgbClr val="FF3300"/>
          </a:solidFill>
          <a:ln>
            <a:noFill/>
          </a:ln>
          <a:effectLst>
            <a:prstShdw prst="shdw17" dist="17961" dir="2700000">
              <a:srgbClr val="991F00">
                <a:alpha val="74997"/>
              </a:srgbClr>
            </a:prst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z="2800">
              <a:solidFill>
                <a:srgbClr val="17375E"/>
              </a:solidFill>
            </a:endParaRPr>
          </a:p>
        </p:txBody>
      </p:sp>
      <p:sp>
        <p:nvSpPr>
          <p:cNvPr id="187" name="AutoShape 25"/>
          <p:cNvSpPr>
            <a:spLocks noChangeArrowheads="1"/>
          </p:cNvSpPr>
          <p:nvPr/>
        </p:nvSpPr>
        <p:spPr bwMode="auto">
          <a:xfrm>
            <a:off x="5991055" y="4102196"/>
            <a:ext cx="203200" cy="576262"/>
          </a:xfrm>
          <a:prstGeom prst="upArrow">
            <a:avLst>
              <a:gd name="adj1" fmla="val 50000"/>
              <a:gd name="adj2" fmla="val 87088"/>
            </a:avLst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solidFill>
                <a:srgbClr val="17375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88" name="Прямоугольник 2"/>
          <p:cNvSpPr>
            <a:spLocks noChangeArrowheads="1"/>
          </p:cNvSpPr>
          <p:nvPr/>
        </p:nvSpPr>
        <p:spPr bwMode="auto">
          <a:xfrm>
            <a:off x="7495108" y="5718448"/>
            <a:ext cx="33540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Материалы профессора Гурьевой И.В.</a:t>
            </a:r>
          </a:p>
        </p:txBody>
      </p:sp>
      <p:sp>
        <p:nvSpPr>
          <p:cNvPr id="189" name="AutoShape 31"/>
          <p:cNvSpPr>
            <a:spLocks noChangeArrowheads="1"/>
          </p:cNvSpPr>
          <p:nvPr/>
        </p:nvSpPr>
        <p:spPr bwMode="auto">
          <a:xfrm>
            <a:off x="3858685" y="3326831"/>
            <a:ext cx="1282700" cy="144462"/>
          </a:xfrm>
          <a:prstGeom prst="rightArrow">
            <a:avLst>
              <a:gd name="adj1" fmla="val 50000"/>
              <a:gd name="adj2" fmla="val 12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ru-RU" sz="2000">
              <a:solidFill>
                <a:srgbClr val="17375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</p:txBody>
      </p:sp>
      <p:sp>
        <p:nvSpPr>
          <p:cNvPr id="190" name="AutoShape 31"/>
          <p:cNvSpPr>
            <a:spLocks noChangeArrowheads="1"/>
          </p:cNvSpPr>
          <p:nvPr/>
        </p:nvSpPr>
        <p:spPr bwMode="auto">
          <a:xfrm flipH="1">
            <a:off x="6990469" y="3296932"/>
            <a:ext cx="1246717" cy="144462"/>
          </a:xfrm>
          <a:prstGeom prst="rightArrow">
            <a:avLst>
              <a:gd name="adj1" fmla="val 50000"/>
              <a:gd name="adj2" fmla="val 12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ru-RU" sz="2000">
              <a:solidFill>
                <a:srgbClr val="17375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</p:txBody>
      </p:sp>
      <p:sp>
        <p:nvSpPr>
          <p:cNvPr id="191" name="AutoShape 25"/>
          <p:cNvSpPr>
            <a:spLocks noChangeArrowheads="1"/>
          </p:cNvSpPr>
          <p:nvPr/>
        </p:nvSpPr>
        <p:spPr bwMode="auto">
          <a:xfrm rot="10800000">
            <a:off x="6006644" y="2107708"/>
            <a:ext cx="203200" cy="576262"/>
          </a:xfrm>
          <a:prstGeom prst="upArrow">
            <a:avLst>
              <a:gd name="adj1" fmla="val 50000"/>
              <a:gd name="adj2" fmla="val 87088"/>
            </a:avLst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solidFill>
                <a:srgbClr val="17375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" name="AutoShape 31">
            <a:extLst>
              <a:ext uri="{FF2B5EF4-FFF2-40B4-BE49-F238E27FC236}">
                <a16:creationId xmlns:a16="http://schemas.microsoft.com/office/drawing/2014/main" id="{62EFFE9E-4991-44FD-6A7B-C1DB9CDB76F6}"/>
              </a:ext>
            </a:extLst>
          </p:cNvPr>
          <p:cNvSpPr>
            <a:spLocks noChangeArrowheads="1"/>
          </p:cNvSpPr>
          <p:nvPr/>
        </p:nvSpPr>
        <p:spPr bwMode="auto">
          <a:xfrm rot="1493473" flipH="1">
            <a:off x="7126103" y="4160308"/>
            <a:ext cx="1231097" cy="151093"/>
          </a:xfrm>
          <a:prstGeom prst="rightArrow">
            <a:avLst>
              <a:gd name="adj1" fmla="val 50000"/>
              <a:gd name="adj2" fmla="val 12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ru-RU" sz="2000">
              <a:solidFill>
                <a:srgbClr val="17375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</p:txBody>
      </p:sp>
      <p:sp>
        <p:nvSpPr>
          <p:cNvPr id="186" name="AutoShape 31">
            <a:extLst>
              <a:ext uri="{FF2B5EF4-FFF2-40B4-BE49-F238E27FC236}">
                <a16:creationId xmlns:a16="http://schemas.microsoft.com/office/drawing/2014/main" id="{3B9185B9-24C5-687C-6F33-E23DD47BEC82}"/>
              </a:ext>
            </a:extLst>
          </p:cNvPr>
          <p:cNvSpPr>
            <a:spLocks noChangeArrowheads="1"/>
          </p:cNvSpPr>
          <p:nvPr/>
        </p:nvSpPr>
        <p:spPr bwMode="auto">
          <a:xfrm rot="1468928">
            <a:off x="4037752" y="2453598"/>
            <a:ext cx="1282700" cy="144462"/>
          </a:xfrm>
          <a:prstGeom prst="rightArrow">
            <a:avLst>
              <a:gd name="adj1" fmla="val 50000"/>
              <a:gd name="adj2" fmla="val 12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ru-RU" sz="2000">
              <a:solidFill>
                <a:srgbClr val="17375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</p:txBody>
      </p:sp>
      <p:sp>
        <p:nvSpPr>
          <p:cNvPr id="192" name="AutoShape 31">
            <a:extLst>
              <a:ext uri="{FF2B5EF4-FFF2-40B4-BE49-F238E27FC236}">
                <a16:creationId xmlns:a16="http://schemas.microsoft.com/office/drawing/2014/main" id="{B6C2A4BC-485C-0F6C-7113-9DC6026E17E5}"/>
              </a:ext>
            </a:extLst>
          </p:cNvPr>
          <p:cNvSpPr>
            <a:spLocks noChangeArrowheads="1"/>
          </p:cNvSpPr>
          <p:nvPr/>
        </p:nvSpPr>
        <p:spPr bwMode="auto">
          <a:xfrm rot="20346022">
            <a:off x="3933256" y="4184086"/>
            <a:ext cx="1282700" cy="144462"/>
          </a:xfrm>
          <a:prstGeom prst="rightArrow">
            <a:avLst>
              <a:gd name="adj1" fmla="val 50000"/>
              <a:gd name="adj2" fmla="val 12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ru-RU" sz="2000">
              <a:solidFill>
                <a:srgbClr val="17375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</p:txBody>
      </p:sp>
      <p:sp>
        <p:nvSpPr>
          <p:cNvPr id="193" name="AutoShape 31">
            <a:extLst>
              <a:ext uri="{FF2B5EF4-FFF2-40B4-BE49-F238E27FC236}">
                <a16:creationId xmlns:a16="http://schemas.microsoft.com/office/drawing/2014/main" id="{926ABA65-2EF5-05C3-23A7-BF710C6EB12B}"/>
              </a:ext>
            </a:extLst>
          </p:cNvPr>
          <p:cNvSpPr>
            <a:spLocks noChangeArrowheads="1"/>
          </p:cNvSpPr>
          <p:nvPr/>
        </p:nvSpPr>
        <p:spPr bwMode="auto">
          <a:xfrm rot="20184765" flipH="1">
            <a:off x="7069239" y="2366426"/>
            <a:ext cx="1246717" cy="144462"/>
          </a:xfrm>
          <a:prstGeom prst="rightArrow">
            <a:avLst>
              <a:gd name="adj1" fmla="val 50000"/>
              <a:gd name="adj2" fmla="val 12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ru-RU" sz="2000">
              <a:solidFill>
                <a:srgbClr val="17375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566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80465A0-17BA-0657-401F-FFCFFBDF3C2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2185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4E98C4-3C3D-07D0-687C-A853C47F48B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935"/>
            <a:ext cx="12192000" cy="1092809"/>
          </a:xfrm>
          <a:prstGeom prst="rect">
            <a:avLst/>
          </a:prstGeom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811110" y="1783934"/>
            <a:ext cx="3073400" cy="646331"/>
          </a:xfrm>
          <a:prstGeom prst="rect">
            <a:avLst/>
          </a:prstGeom>
          <a:solidFill>
            <a:srgbClr val="E7E6E6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/>
            <a:r>
              <a:rPr kumimoji="0"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Стопа Шарко 2-хсторонняя</a:t>
            </a:r>
          </a:p>
          <a:p>
            <a:pPr algn="ctr"/>
            <a:r>
              <a:rPr kumimoji="0"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Деформация п/оп типа </a:t>
            </a:r>
            <a:r>
              <a:rPr kumimoji="0" lang="ru-RU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Шопара</a:t>
            </a:r>
            <a:endParaRPr kumimoji="0"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kumimoji="0"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 с «</a:t>
            </a:r>
            <a:r>
              <a:rPr kumimoji="0" lang="ru-RU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эквинусом</a:t>
            </a:r>
            <a:r>
              <a:rPr kumimoji="0"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»</a:t>
            </a:r>
            <a:endParaRPr kumimoji="0"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404476" y="2663617"/>
            <a:ext cx="35179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/>
            <a:r>
              <a:rPr kumimoji="0" lang="ru-RU" sz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367277" y="2244388"/>
            <a:ext cx="3638551" cy="646331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kumimoji="0"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1 этап : </a:t>
            </a:r>
            <a:r>
              <a:rPr kumimoji="0" lang="ru-RU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Подиатрическое</a:t>
            </a:r>
            <a:r>
              <a:rPr kumimoji="0"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 консервативное лечение обширного язвенного дефекта</a:t>
            </a:r>
          </a:p>
          <a:p>
            <a:r>
              <a:rPr kumimoji="0"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 условиях </a:t>
            </a:r>
            <a:r>
              <a:rPr kumimoji="0" lang="ru-RU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э.о</a:t>
            </a:r>
            <a:endParaRPr kumimoji="0"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AutoShape 25"/>
          <p:cNvSpPr>
            <a:spLocks noChangeArrowheads="1"/>
          </p:cNvSpPr>
          <p:nvPr/>
        </p:nvSpPr>
        <p:spPr bwMode="auto">
          <a:xfrm>
            <a:off x="6189761" y="4696804"/>
            <a:ext cx="134410" cy="398632"/>
          </a:xfrm>
          <a:prstGeom prst="upArrow">
            <a:avLst>
              <a:gd name="adj1" fmla="val 50000"/>
              <a:gd name="adj2" fmla="val 87088"/>
            </a:avLst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120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5" name="Прямоугольник 2"/>
          <p:cNvSpPr>
            <a:spLocks noChangeArrowheads="1"/>
          </p:cNvSpPr>
          <p:nvPr/>
        </p:nvSpPr>
        <p:spPr bwMode="auto">
          <a:xfrm>
            <a:off x="402218" y="957556"/>
            <a:ext cx="354493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E007A"/>
                </a:solidFill>
                <a:latin typeface="Century Gothic" panose="020B0502020202020204" pitchFamily="34" charset="0"/>
              </a:rPr>
              <a:t>Диабет и инвалидность</a:t>
            </a:r>
          </a:p>
        </p:txBody>
      </p:sp>
      <p:sp>
        <p:nvSpPr>
          <p:cNvPr id="16" name="AutoShape 31"/>
          <p:cNvSpPr>
            <a:spLocks noChangeArrowheads="1"/>
          </p:cNvSpPr>
          <p:nvPr/>
        </p:nvSpPr>
        <p:spPr bwMode="auto">
          <a:xfrm>
            <a:off x="4303903" y="3562923"/>
            <a:ext cx="536047" cy="144461"/>
          </a:xfrm>
          <a:prstGeom prst="rightArrow">
            <a:avLst>
              <a:gd name="adj1" fmla="val 50000"/>
              <a:gd name="adj2" fmla="val 125184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ru-RU" sz="120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7" name="AutoShape 31"/>
          <p:cNvSpPr>
            <a:spLocks noChangeArrowheads="1"/>
          </p:cNvSpPr>
          <p:nvPr/>
        </p:nvSpPr>
        <p:spPr bwMode="auto">
          <a:xfrm flipH="1">
            <a:off x="7690043" y="3539237"/>
            <a:ext cx="388935" cy="168147"/>
          </a:xfrm>
          <a:prstGeom prst="rightArrow">
            <a:avLst>
              <a:gd name="adj1" fmla="val 50000"/>
              <a:gd name="adj2" fmla="val 125184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ru-RU" sz="120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8" name="TextBox 2"/>
          <p:cNvSpPr txBox="1">
            <a:spLocks noChangeArrowheads="1"/>
          </p:cNvSpPr>
          <p:nvPr/>
        </p:nvSpPr>
        <p:spPr bwMode="auto">
          <a:xfrm>
            <a:off x="4839950" y="5239323"/>
            <a:ext cx="3073400" cy="646331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/>
            <a:r>
              <a:rPr kumimoji="0"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Психологическая коррекция</a:t>
            </a:r>
          </a:p>
          <a:p>
            <a:pPr algn="ctr"/>
            <a:r>
              <a:rPr kumimoji="0"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Сексуальная реабилитация многое другое…</a:t>
            </a:r>
          </a:p>
        </p:txBody>
      </p:sp>
      <p:sp>
        <p:nvSpPr>
          <p:cNvPr id="19" name="Text Box 42"/>
          <p:cNvSpPr txBox="1">
            <a:spLocks noChangeArrowheads="1"/>
          </p:cNvSpPr>
          <p:nvPr/>
        </p:nvSpPr>
        <p:spPr bwMode="auto">
          <a:xfrm>
            <a:off x="8270010" y="3658980"/>
            <a:ext cx="38057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/>
            <a:endParaRPr kumimoji="0" lang="ru-RU" sz="120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kumimoji="0" lang="ru-RU" sz="120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8270010" y="2242576"/>
            <a:ext cx="3616323" cy="646331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kumimoji="0"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1 этап : Обеспечение ТСЗ: ТТС, изготовление сложной </a:t>
            </a:r>
            <a:r>
              <a:rPr kumimoji="0" lang="ru-RU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ортобуви</a:t>
            </a:r>
            <a:r>
              <a:rPr kumimoji="0"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, </a:t>
            </a:r>
            <a:r>
              <a:rPr kumimoji="0" lang="ru-RU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ортез</a:t>
            </a:r>
            <a:r>
              <a:rPr kumimoji="0"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?</a:t>
            </a:r>
          </a:p>
          <a:p>
            <a:r>
              <a:rPr kumimoji="0"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кресло-коляска. Обучение 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402218" y="3172898"/>
            <a:ext cx="3576461" cy="830997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kumimoji="0"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2 этап : Хирургическая</a:t>
            </a:r>
          </a:p>
          <a:p>
            <a:r>
              <a:rPr kumimoji="0"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коррекция деформации</a:t>
            </a:r>
          </a:p>
          <a:p>
            <a:r>
              <a:rPr kumimoji="0"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(удаление экзостоза + </a:t>
            </a:r>
            <a:r>
              <a:rPr kumimoji="0" lang="ru-RU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миопластика</a:t>
            </a:r>
            <a:r>
              <a:rPr kumimoji="0"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 с </a:t>
            </a:r>
            <a:r>
              <a:rPr kumimoji="0" lang="ru-RU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ушиванием</a:t>
            </a:r>
            <a:r>
              <a:rPr kumimoji="0"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 раны) в условиях </a:t>
            </a:r>
            <a:r>
              <a:rPr kumimoji="0" lang="ru-RU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х.о</a:t>
            </a:r>
            <a:r>
              <a:rPr kumimoji="0"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8270010" y="3219654"/>
            <a:ext cx="3711044" cy="830997"/>
          </a:xfrm>
          <a:prstGeom prst="rect">
            <a:avLst/>
          </a:prstGeom>
          <a:solidFill>
            <a:srgbClr val="E7E6E6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kumimoji="0"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2 этап : Послеоперационная реабилитация:</a:t>
            </a:r>
          </a:p>
          <a:p>
            <a:r>
              <a:rPr kumimoji="0"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Уход за раной,</a:t>
            </a:r>
          </a:p>
          <a:p>
            <a:r>
              <a:rPr kumimoji="0"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Изготовление ТСС,</a:t>
            </a:r>
          </a:p>
          <a:p>
            <a:r>
              <a:rPr kumimoji="0"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Кресло-коляска</a:t>
            </a:r>
          </a:p>
        </p:txBody>
      </p:sp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402218" y="4249789"/>
            <a:ext cx="3568162" cy="646331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kumimoji="0"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3 этап : через 3 месяца </a:t>
            </a:r>
          </a:p>
          <a:p>
            <a:r>
              <a:rPr kumimoji="0"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Повторная госпитализация для изготовления</a:t>
            </a:r>
          </a:p>
          <a:p>
            <a:r>
              <a:rPr kumimoji="0"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Новых пар </a:t>
            </a:r>
            <a:r>
              <a:rPr kumimoji="0" lang="ru-RU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ортобуви</a:t>
            </a:r>
            <a:endParaRPr kumimoji="0"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8270010" y="4245599"/>
            <a:ext cx="3584573" cy="646331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kumimoji="0"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3 этап : через 3 месяца </a:t>
            </a:r>
          </a:p>
          <a:p>
            <a:r>
              <a:rPr kumimoji="0"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Профессиональная ориентация,</a:t>
            </a:r>
          </a:p>
          <a:p>
            <a:r>
              <a:rPr kumimoji="0"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Оказание помощи в трудоустройстве</a:t>
            </a:r>
          </a:p>
        </p:txBody>
      </p:sp>
      <p:pic>
        <p:nvPicPr>
          <p:cNvPr id="25" name="Изображение 4" descr="IMG_7415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533" y="2890719"/>
            <a:ext cx="2751667" cy="1738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6189327" y="3094065"/>
            <a:ext cx="419291" cy="778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AutoShape 25"/>
          <p:cNvSpPr>
            <a:spLocks noChangeArrowheads="1"/>
          </p:cNvSpPr>
          <p:nvPr/>
        </p:nvSpPr>
        <p:spPr bwMode="auto">
          <a:xfrm rot="10800000">
            <a:off x="6088256" y="2403202"/>
            <a:ext cx="202142" cy="388271"/>
          </a:xfrm>
          <a:prstGeom prst="upArrow">
            <a:avLst>
              <a:gd name="adj1" fmla="val 50000"/>
              <a:gd name="adj2" fmla="val 87088"/>
            </a:avLst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120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9" name="TextBox 3"/>
          <p:cNvSpPr txBox="1">
            <a:spLocks noChangeArrowheads="1"/>
          </p:cNvSpPr>
          <p:nvPr/>
        </p:nvSpPr>
        <p:spPr bwMode="auto">
          <a:xfrm>
            <a:off x="8403361" y="5867077"/>
            <a:ext cx="305098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kumimoji="0" lang="ru-RU" sz="1100" b="1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И.В.Гурьева</a:t>
            </a:r>
            <a:r>
              <a:rPr kumimoji="0" lang="ru-RU" sz="11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. Из личного архива слайдов профессора </a:t>
            </a:r>
            <a:r>
              <a:rPr kumimoji="0" lang="ru-RU" sz="1100" b="1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И.В.Гурьевой</a:t>
            </a:r>
            <a:r>
              <a:rPr kumimoji="0" lang="ru-RU" sz="11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30" name="Прямоугольник 2"/>
          <p:cNvSpPr>
            <a:spLocks noChangeArrowheads="1"/>
          </p:cNvSpPr>
          <p:nvPr/>
        </p:nvSpPr>
        <p:spPr bwMode="auto">
          <a:xfrm>
            <a:off x="4738461" y="2629109"/>
            <a:ext cx="170520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пациент Ч 36 лет</a:t>
            </a:r>
          </a:p>
        </p:txBody>
      </p:sp>
    </p:spTree>
    <p:extLst>
      <p:ext uri="{BB962C8B-B14F-4D97-AF65-F5344CB8AC3E}">
        <p14:creationId xmlns:p14="http://schemas.microsoft.com/office/powerpoint/2010/main" val="1284018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80465A0-17BA-0657-401F-FFCFFBDF3C2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2185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4E98C4-3C3D-07D0-687C-A853C47F48B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5191"/>
            <a:ext cx="12192000" cy="1092809"/>
          </a:xfrm>
          <a:prstGeom prst="rect">
            <a:avLst/>
          </a:prstGeom>
        </p:spPr>
      </p:pic>
      <p:sp>
        <p:nvSpPr>
          <p:cNvPr id="4" name="object 2"/>
          <p:cNvSpPr txBox="1"/>
          <p:nvPr/>
        </p:nvSpPr>
        <p:spPr>
          <a:xfrm>
            <a:off x="1523760" y="6198252"/>
            <a:ext cx="674479" cy="290706"/>
          </a:xfrm>
          <a:prstGeom prst="rect">
            <a:avLst/>
          </a:prstGeom>
        </p:spPr>
        <p:txBody>
          <a:bodyPr vert="horz" wrap="square" lIns="0" tIns="13575" rIns="0" bIns="0" rtlCol="0">
            <a:spAutoFit/>
          </a:bodyPr>
          <a:lstStyle/>
          <a:p>
            <a:pPr marL="10861" algn="ctr">
              <a:spcBef>
                <a:spcPts val="107"/>
              </a:spcBef>
            </a:pPr>
            <a:r>
              <a:rPr b="1" spc="347" dirty="0">
                <a:solidFill>
                  <a:schemeClr val="bg1">
                    <a:alpha val="50000"/>
                  </a:schemeClr>
                </a:solidFill>
                <a:latin typeface="Century Gothic" panose="020B0502020202020204" pitchFamily="34" charset="0"/>
                <a:cs typeface="Calibri"/>
              </a:rPr>
              <a:t>2</a:t>
            </a:r>
            <a:endParaRPr dirty="0">
              <a:solidFill>
                <a:schemeClr val="bg1">
                  <a:alpha val="50000"/>
                </a:schemeClr>
              </a:solidFill>
              <a:latin typeface="Century Gothic" panose="020B0502020202020204" pitchFamily="34" charset="0"/>
              <a:cs typeface="Calibri"/>
            </a:endParaRPr>
          </a:p>
        </p:txBody>
      </p:sp>
      <p:sp>
        <p:nvSpPr>
          <p:cNvPr id="6" name="object 3"/>
          <p:cNvSpPr txBox="1">
            <a:spLocks/>
          </p:cNvSpPr>
          <p:nvPr/>
        </p:nvSpPr>
        <p:spPr>
          <a:xfrm>
            <a:off x="319655" y="1321858"/>
            <a:ext cx="6416243" cy="1301397"/>
          </a:xfrm>
          <a:prstGeom prst="rect">
            <a:avLst/>
          </a:prstGeom>
        </p:spPr>
        <p:txBody>
          <a:bodyPr vert="horz" wrap="square" lIns="0" tIns="118379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4345" indent="-543" algn="ctr">
              <a:lnSpc>
                <a:spcPct val="80000"/>
              </a:lnSpc>
              <a:spcBef>
                <a:spcPts val="932"/>
              </a:spcBef>
            </a:pPr>
            <a:r>
              <a:rPr lang="ru-RU" sz="3200" b="1" cap="all" dirty="0">
                <a:solidFill>
                  <a:srgbClr val="FE007A"/>
                </a:solidFill>
                <a:latin typeface="Century Gothic" panose="020B0502020202020204" pitchFamily="34" charset="0"/>
                <a:ea typeface="+mn-ea"/>
                <a:cs typeface="+mn-cs"/>
              </a:rPr>
              <a:t>Поражение периферической нервной  системы при сахарном диабете</a:t>
            </a:r>
          </a:p>
        </p:txBody>
      </p:sp>
      <p:sp>
        <p:nvSpPr>
          <p:cNvPr id="7" name="object 4"/>
          <p:cNvSpPr/>
          <p:nvPr/>
        </p:nvSpPr>
        <p:spPr>
          <a:xfrm>
            <a:off x="8034904" y="1412146"/>
            <a:ext cx="3480987" cy="40542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Century Gothic" panose="020B0502020202020204" pitchFamily="34" charset="0"/>
            </a:endParaRPr>
          </a:p>
        </p:txBody>
      </p:sp>
      <p:sp>
        <p:nvSpPr>
          <p:cNvPr id="9" name="object 6"/>
          <p:cNvSpPr txBox="1"/>
          <p:nvPr/>
        </p:nvSpPr>
        <p:spPr>
          <a:xfrm>
            <a:off x="226409" y="3468675"/>
            <a:ext cx="7524183" cy="1451096"/>
          </a:xfrm>
          <a:prstGeom prst="rect">
            <a:avLst/>
          </a:prstGeom>
        </p:spPr>
        <p:txBody>
          <a:bodyPr vert="horz" wrap="square" lIns="0" tIns="14662" rIns="0" bIns="0" rtlCol="0">
            <a:spAutoFit/>
          </a:bodyPr>
          <a:lstStyle/>
          <a:p>
            <a:pPr marL="296611" indent="-285750">
              <a:spcBef>
                <a:spcPts val="115"/>
              </a:spcBef>
              <a:buFont typeface="Arial" panose="020B0604020202020204" pitchFamily="34" charset="0"/>
              <a:buChar char="•"/>
            </a:pPr>
            <a:r>
              <a:rPr lang="ru-RU" b="1" spc="5" dirty="0" err="1">
                <a:solidFill>
                  <a:srgbClr val="FE007A"/>
                </a:solidFill>
                <a:latin typeface="Century Gothic" panose="020B0502020202020204" pitchFamily="34" charset="0"/>
                <a:cs typeface="Calibri Light"/>
              </a:rPr>
              <a:t>Полинейропатия</a:t>
            </a:r>
            <a:r>
              <a:rPr lang="ru-RU" b="1" spc="8" dirty="0">
                <a:solidFill>
                  <a:srgbClr val="FE007A"/>
                </a:solidFill>
                <a:latin typeface="Century Gothic" panose="020B0502020202020204" pitchFamily="34" charset="0"/>
                <a:cs typeface="Calibri Light"/>
              </a:rPr>
              <a:t> </a:t>
            </a:r>
            <a:r>
              <a:rPr lang="ru-RU" b="1" dirty="0">
                <a:solidFill>
                  <a:srgbClr val="FE007A"/>
                </a:solidFill>
                <a:latin typeface="Century Gothic" panose="020B0502020202020204" pitchFamily="34" charset="0"/>
                <a:cs typeface="Calibri Light"/>
              </a:rPr>
              <a:t>(двигательная, </a:t>
            </a:r>
            <a:r>
              <a:rPr lang="ru-RU" b="1" spc="5" dirty="0">
                <a:solidFill>
                  <a:srgbClr val="FE007A"/>
                </a:solidFill>
                <a:latin typeface="Century Gothic" panose="020B0502020202020204" pitchFamily="34" charset="0"/>
                <a:cs typeface="Calibri Light"/>
              </a:rPr>
              <a:t>чувствительная,</a:t>
            </a:r>
            <a:r>
              <a:rPr lang="ru-RU" b="1" dirty="0">
                <a:solidFill>
                  <a:srgbClr val="FE007A"/>
                </a:solidFill>
                <a:latin typeface="Century Gothic" panose="020B0502020202020204" pitchFamily="34" charset="0"/>
                <a:cs typeface="Calibri Light"/>
              </a:rPr>
              <a:t>  </a:t>
            </a:r>
            <a:r>
              <a:rPr lang="ru-RU" b="1" spc="8" dirty="0">
                <a:solidFill>
                  <a:srgbClr val="FE007A"/>
                </a:solidFill>
                <a:latin typeface="Century Gothic" panose="020B0502020202020204" pitchFamily="34" charset="0"/>
                <a:cs typeface="Calibri Light"/>
              </a:rPr>
              <a:t>мешанная)</a:t>
            </a:r>
            <a:endParaRPr lang="ru-RU" b="1" dirty="0">
              <a:solidFill>
                <a:srgbClr val="FE007A"/>
              </a:solidFill>
              <a:latin typeface="Century Gothic" panose="020B0502020202020204" pitchFamily="34" charset="0"/>
              <a:cs typeface="Calibri Light"/>
            </a:endParaRPr>
          </a:p>
          <a:p>
            <a:pPr marL="296611" indent="-285750">
              <a:spcBef>
                <a:spcPts val="115"/>
              </a:spcBef>
              <a:buFont typeface="Arial" panose="020B0604020202020204" pitchFamily="34" charset="0"/>
              <a:buChar char="•"/>
            </a:pPr>
            <a:r>
              <a:rPr spc="5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Calibri Light"/>
              </a:rPr>
              <a:t>Болевая</a:t>
            </a:r>
            <a:r>
              <a:rPr spc="5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Calibri Light"/>
              </a:rPr>
              <a:t> </a:t>
            </a:r>
            <a:r>
              <a:rPr spc="8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Calibri Light"/>
              </a:rPr>
              <a:t>дистальная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Calibri Light"/>
              </a:rPr>
              <a:t> </a:t>
            </a:r>
            <a:r>
              <a:rPr spc="5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Calibri Light"/>
              </a:rPr>
              <a:t>полинейропатия</a:t>
            </a:r>
            <a:endParaRPr lang="ru-RU" spc="5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Calibri Light"/>
            </a:endParaRPr>
          </a:p>
          <a:p>
            <a:pPr marL="296611" indent="-285750">
              <a:spcBef>
                <a:spcPts val="115"/>
              </a:spcBef>
              <a:buFont typeface="Arial" panose="020B0604020202020204" pitchFamily="34" charset="0"/>
              <a:buChar char="•"/>
            </a:pPr>
            <a:r>
              <a:rPr lang="ru-RU" spc="8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Calibri Light"/>
              </a:rPr>
              <a:t>Проксимальная </a:t>
            </a:r>
            <a:r>
              <a:rPr lang="ru-RU" spc="5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Calibri Light"/>
              </a:rPr>
              <a:t>атрофическая  </a:t>
            </a:r>
            <a:r>
              <a:rPr lang="ru-RU" spc="8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Calibri Light"/>
              </a:rPr>
              <a:t>нейропатия</a:t>
            </a:r>
            <a:endParaRPr lang="ru-RU" spc="8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Calibri Light"/>
            </a:endParaRPr>
          </a:p>
          <a:p>
            <a:pPr marL="296611" indent="-285750">
              <a:spcBef>
                <a:spcPts val="115"/>
              </a:spcBef>
              <a:buFont typeface="Arial" panose="020B0604020202020204" pitchFamily="34" charset="0"/>
              <a:buChar char="•"/>
            </a:pPr>
            <a:r>
              <a:rPr lang="ru-RU" spc="8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Calibri Light"/>
              </a:rPr>
              <a:t>Мононейропатии</a:t>
            </a:r>
            <a:r>
              <a:rPr lang="ru-RU" spc="8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Calibri Light"/>
              </a:rPr>
              <a:t> </a:t>
            </a:r>
            <a:r>
              <a:rPr lang="ru-RU" spc="13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Calibri Light"/>
              </a:rPr>
              <a:t>и </a:t>
            </a:r>
            <a:r>
              <a:rPr lang="ru-RU" spc="8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Calibri Light"/>
              </a:rPr>
              <a:t>множественные  </a:t>
            </a:r>
            <a:r>
              <a:rPr lang="ru-RU" spc="8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Calibri Light"/>
              </a:rPr>
              <a:t>мононейропатии</a:t>
            </a:r>
            <a:endParaRPr lang="ru-RU" spc="8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Calibri Light"/>
            </a:endParaRPr>
          </a:p>
          <a:p>
            <a:pPr marL="296611" indent="-285750">
              <a:spcBef>
                <a:spcPts val="115"/>
              </a:spcBef>
              <a:buFont typeface="Arial" panose="020B0604020202020204" pitchFamily="34" charset="0"/>
              <a:buChar char="•"/>
            </a:pPr>
            <a:r>
              <a:rPr lang="ru-RU" spc="5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Calibri Light"/>
              </a:rPr>
              <a:t>Вегетативная</a:t>
            </a:r>
            <a:r>
              <a:rPr lang="ru-RU" spc="-3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Calibri Light"/>
              </a:rPr>
              <a:t> </a:t>
            </a:r>
            <a:r>
              <a:rPr lang="ru-RU" spc="8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Calibri Light"/>
              </a:rPr>
              <a:t>(автономная) </a:t>
            </a:r>
            <a:r>
              <a:rPr lang="ru-RU" spc="5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Calibri Light"/>
              </a:rPr>
              <a:t>полинейропатия</a:t>
            </a:r>
            <a:endParaRPr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Calibri Ligh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5222C6-0C63-C119-48D8-0EC4A989056A}"/>
              </a:ext>
            </a:extLst>
          </p:cNvPr>
          <p:cNvSpPr txBox="1"/>
          <p:nvPr/>
        </p:nvSpPr>
        <p:spPr>
          <a:xfrm>
            <a:off x="7750592" y="5556716"/>
            <a:ext cx="430678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latin typeface="Century Gothic" panose="020B0502020202020204" pitchFamily="34" charset="0"/>
              </a:rPr>
              <a:t>Материалы профессора Гурьевой И.В.</a:t>
            </a:r>
          </a:p>
        </p:txBody>
      </p:sp>
    </p:spTree>
    <p:extLst>
      <p:ext uri="{BB962C8B-B14F-4D97-AF65-F5344CB8AC3E}">
        <p14:creationId xmlns:p14="http://schemas.microsoft.com/office/powerpoint/2010/main" val="2630256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80465A0-17BA-0657-401F-FFCFFBDF3C2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2185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4E98C4-3C3D-07D0-687C-A853C47F48B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5191"/>
            <a:ext cx="12192000" cy="1092809"/>
          </a:xfrm>
          <a:prstGeom prst="rect">
            <a:avLst/>
          </a:prstGeom>
        </p:spPr>
      </p:pic>
      <p:sp>
        <p:nvSpPr>
          <p:cNvPr id="4" name="Line 2"/>
          <p:cNvSpPr>
            <a:spLocks noChangeShapeType="1"/>
          </p:cNvSpPr>
          <p:nvPr/>
        </p:nvSpPr>
        <p:spPr bwMode="auto">
          <a:xfrm flipH="1">
            <a:off x="1132418" y="6286500"/>
            <a:ext cx="19049" cy="571500"/>
          </a:xfrm>
          <a:prstGeom prst="line">
            <a:avLst/>
          </a:prstGeom>
          <a:noFill/>
          <a:ln w="936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191001" y="6357938"/>
            <a:ext cx="4381500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 eaLnBrk="1" hangingPunct="1"/>
            <a:endParaRPr lang="ru-RU" sz="1800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203200" y="228600"/>
            <a:ext cx="11785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>
              <a:solidFill>
                <a:srgbClr val="FFFFFF"/>
              </a:solidFill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6299200" y="6429376"/>
            <a:ext cx="814917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800" b="1">
              <a:solidFill>
                <a:srgbClr val="FFFFFF"/>
              </a:solidFill>
            </a:endParaRPr>
          </a:p>
        </p:txBody>
      </p:sp>
      <p:sp>
        <p:nvSpPr>
          <p:cNvPr id="13" name="TextBox 2"/>
          <p:cNvSpPr txBox="1">
            <a:spLocks noChangeArrowheads="1"/>
          </p:cNvSpPr>
          <p:nvPr/>
        </p:nvSpPr>
        <p:spPr bwMode="auto">
          <a:xfrm>
            <a:off x="498091" y="957990"/>
            <a:ext cx="637376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 eaLnBrk="1" hangingPunct="1"/>
            <a:r>
              <a:rPr lang="ru-RU" b="1" dirty="0">
                <a:solidFill>
                  <a:srgbClr val="FE007A"/>
                </a:solidFill>
                <a:latin typeface="Century Gothic" panose="020B0502020202020204" pitchFamily="34" charset="0"/>
              </a:rPr>
              <a:t>Диабетическая </a:t>
            </a:r>
            <a:r>
              <a:rPr lang="ru-RU" b="1" dirty="0" err="1">
                <a:solidFill>
                  <a:srgbClr val="FE007A"/>
                </a:solidFill>
                <a:latin typeface="Century Gothic" panose="020B0502020202020204" pitchFamily="34" charset="0"/>
              </a:rPr>
              <a:t>нейропатия</a:t>
            </a:r>
            <a:r>
              <a:rPr lang="ru-RU" b="1" dirty="0">
                <a:solidFill>
                  <a:srgbClr val="FE007A"/>
                </a:solidFill>
                <a:latin typeface="Century Gothic" panose="020B0502020202020204" pitchFamily="34" charset="0"/>
              </a:rPr>
              <a:t>,  </a:t>
            </a:r>
          </a:p>
          <a:p>
            <a:pPr defTabSz="914400" eaLnBrk="1" hangingPunct="1"/>
            <a:r>
              <a:rPr lang="ru-RU" b="1" dirty="0">
                <a:solidFill>
                  <a:srgbClr val="FE007A"/>
                </a:solidFill>
                <a:latin typeface="Century Gothic" panose="020B0502020202020204" pitchFamily="34" charset="0"/>
              </a:rPr>
              <a:t>равновесие и риск падений</a:t>
            </a:r>
          </a:p>
        </p:txBody>
      </p:sp>
      <p:pic>
        <p:nvPicPr>
          <p:cNvPr id="15" name="Picture 14" descr="Рисунок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91" y="4962271"/>
            <a:ext cx="833582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323851" y="2320955"/>
            <a:ext cx="11664949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6700" indent="-266700" eaLnBrk="0" hangingPunct="0"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 eaLnBrk="0" hangingPunct="0">
              <a:defRPr sz="2800"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eaLnBrk="0" hangingPunct="0">
              <a:defRPr sz="2800"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eaLnBrk="0" hangingPunct="0">
              <a:defRPr sz="2800"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eaLnBrk="0" hangingPunct="0">
              <a:defRPr sz="2800"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defTabSz="914400" eaLnBrk="1" hangingPunct="1">
              <a:buFont typeface="Times New Roman" charset="0"/>
              <a:buChar char="•"/>
              <a:defRPr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Calibri" charset="0"/>
              </a:rPr>
              <a:t>Диабетическая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Calibri" charset="0"/>
              </a:rPr>
              <a:t>нейропатия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Calibri" charset="0"/>
              </a:rPr>
              <a:t> 15Х риск падений</a:t>
            </a:r>
          </a:p>
          <a:p>
            <a:pPr defTabSz="914400" eaLnBrk="1" hangingPunct="1">
              <a:buFont typeface="Times New Roman" charset="0"/>
              <a:buChar char="•"/>
              <a:defRPr/>
            </a:pP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Calibri" charset="0"/>
            </a:endParaRPr>
          </a:p>
          <a:p>
            <a:pPr defTabSz="914400" eaLnBrk="1" hangingPunct="1">
              <a:buFont typeface="Times New Roman" charset="0"/>
              <a:buChar char="•"/>
              <a:defRPr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Calibri" charset="0"/>
              </a:rPr>
              <a:t>Пожилые пациенты имеют нарушение вибрационного чувства и слабость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Calibri" charset="0"/>
              </a:rPr>
              <a:t>дорсифлекции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Calibri" charset="0"/>
              </a:rPr>
              <a:t> стопы</a:t>
            </a:r>
          </a:p>
          <a:p>
            <a:pPr defTabSz="914400" eaLnBrk="1" hangingPunct="1">
              <a:buFont typeface="Times New Roman" charset="0"/>
              <a:buChar char="•"/>
              <a:defRPr/>
            </a:pP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Calibri" charset="0"/>
            </a:endParaRPr>
          </a:p>
          <a:p>
            <a:pPr defTabSz="914400" eaLnBrk="1" hangingPunct="1">
              <a:buFont typeface="Times New Roman" charset="0"/>
              <a:buChar char="•"/>
              <a:defRPr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Calibri" charset="0"/>
              </a:rPr>
              <a:t>Причина переломов 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Calibri" charset="0"/>
              </a:rPr>
              <a:t>-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Calibri" charset="0"/>
              </a:rPr>
              <a:t>нейропатия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Calibri" charset="0"/>
              </a:rPr>
              <a:t>!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Calibri" charset="0"/>
              </a:rPr>
              <a:t>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Calibri" charset="0"/>
              </a:rPr>
              <a:t>а не только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Calibri" charset="0"/>
              </a:rPr>
              <a:t>остеопения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Calibri" charset="0"/>
            </a:endParaRPr>
          </a:p>
        </p:txBody>
      </p:sp>
      <p:sp>
        <p:nvSpPr>
          <p:cNvPr id="17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11741151" y="6500814"/>
            <a:ext cx="520700" cy="3571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445611FF-ED76-574E-A047-464D0D08FF3E}" type="slidenum">
              <a:rPr lang="ru-RU" sz="1400" b="1">
                <a:solidFill>
                  <a:srgbClr val="B3B3B3"/>
                </a:solidFill>
              </a:rPr>
              <a:pPr eaLnBrk="1" hangingPunct="1"/>
              <a:t>8</a:t>
            </a:fld>
            <a:endParaRPr lang="ru-RU" sz="1400" b="1">
              <a:solidFill>
                <a:srgbClr val="B3B3B3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32C5493-4293-5F70-A505-99D36DCC7F3E}"/>
              </a:ext>
            </a:extLst>
          </p:cNvPr>
          <p:cNvSpPr txBox="1"/>
          <p:nvPr/>
        </p:nvSpPr>
        <p:spPr>
          <a:xfrm>
            <a:off x="7943851" y="5654774"/>
            <a:ext cx="37719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Материалы профессора Гурьевой И.В.</a:t>
            </a:r>
          </a:p>
        </p:txBody>
      </p:sp>
    </p:spTree>
    <p:extLst>
      <p:ext uri="{BB962C8B-B14F-4D97-AF65-F5344CB8AC3E}">
        <p14:creationId xmlns:p14="http://schemas.microsoft.com/office/powerpoint/2010/main" val="2451391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80465A0-17BA-0657-401F-FFCFFBDF3C2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2185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4E98C4-3C3D-07D0-687C-A853C47F48B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5191"/>
            <a:ext cx="12192000" cy="109280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6A807E4-D163-5A83-03AC-1CD5F8BD90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0907" y="3989589"/>
            <a:ext cx="1676920" cy="1676920"/>
          </a:xfrm>
          <a:prstGeom prst="rect">
            <a:avLst/>
          </a:prstGeom>
        </p:spPr>
      </p:pic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8B943FFE-9D02-694E-DCC0-2362EC7B5A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3836144"/>
              </p:ext>
            </p:extLst>
          </p:nvPr>
        </p:nvGraphicFramePr>
        <p:xfrm>
          <a:off x="313249" y="1943100"/>
          <a:ext cx="8087802" cy="3723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5FEE2D9E-46F2-1194-99D1-E9D1F3A65A64}"/>
              </a:ext>
            </a:extLst>
          </p:cNvPr>
          <p:cNvSpPr txBox="1"/>
          <p:nvPr/>
        </p:nvSpPr>
        <p:spPr>
          <a:xfrm>
            <a:off x="313249" y="1366605"/>
            <a:ext cx="93849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E007A"/>
                </a:solidFill>
                <a:latin typeface="Century Gothic" panose="020B0502020202020204" pitchFamily="34" charset="0"/>
              </a:rPr>
              <a:t>Специалисты </a:t>
            </a:r>
            <a:r>
              <a:rPr lang="ru-RU" sz="2400" b="1" dirty="0" err="1">
                <a:solidFill>
                  <a:srgbClr val="FE007A"/>
                </a:solidFill>
                <a:latin typeface="Century Gothic" panose="020B0502020202020204" pitchFamily="34" charset="0"/>
              </a:rPr>
              <a:t>диапедикюра</a:t>
            </a:r>
            <a:r>
              <a:rPr lang="ru-RU" sz="2400" b="1" dirty="0">
                <a:solidFill>
                  <a:srgbClr val="FE007A"/>
                </a:solidFill>
                <a:latin typeface="Century Gothic" panose="020B0502020202020204" pitchFamily="34" charset="0"/>
              </a:rPr>
              <a:t> в системе ухода за стопой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40907" y="2144421"/>
            <a:ext cx="1660383" cy="166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996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943</Words>
  <Application>Microsoft Office PowerPoint</Application>
  <PresentationFormat>Широкоэкранный</PresentationFormat>
  <Paragraphs>176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Century Gothic</vt:lpstr>
      <vt:lpstr>Montserrat</vt:lpstr>
      <vt:lpstr>Noto Sans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T</dc:creator>
  <cp:lastModifiedBy>Светлана Афанасьева</cp:lastModifiedBy>
  <cp:revision>45</cp:revision>
  <dcterms:created xsi:type="dcterms:W3CDTF">2024-05-11T12:33:38Z</dcterms:created>
  <dcterms:modified xsi:type="dcterms:W3CDTF">2024-07-15T10:49:29Z</dcterms:modified>
</cp:coreProperties>
</file>