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2E87"/>
    <a:srgbClr val="A23694"/>
    <a:srgbClr val="863458"/>
    <a:srgbClr val="651C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 snapToGrid="0" snapToObjects="1" showGuides="1">
      <p:cViewPr varScale="1">
        <p:scale>
          <a:sx n="69" d="100"/>
          <a:sy n="69" d="100"/>
        </p:scale>
        <p:origin x="5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3CA14-0783-0442-8B43-1865A8812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07D968-37EC-FE40-AB46-32C59BD11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1B1C4-A9AA-9042-9A10-D8A21B428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04/22/2025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D9571-5E7F-E745-AEB9-7CA9B155D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E4D91-4232-2E40-B542-61599FA52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013099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8B3C3-C578-844B-AF87-F297E696D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4A91F7-A599-FB43-A586-0CC751004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1F158-2512-A44D-A26D-54697C16E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04/22/2025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4F998-4F9B-804A-9F02-0F4D60108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1966B-9D23-6848-99CB-AB9C01AB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29233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08C84E-89E4-D749-BF5D-C7AFF866AA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841363-9323-674F-A3CA-6D2AAEE61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CFA2A-828B-5843-93AB-C4BBF9132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04/22/2025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EFA42-7CDF-C24D-8B70-B191A9AEC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5325E-D7E8-9F48-B2BF-11C3640A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02137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563C7-BF04-9541-A3BA-1EC3155ED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8868E-D979-C241-9B7B-847DB9EFB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3B753-0970-BA49-8E1F-69739D451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04/22/2025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1C29A-35D4-764F-8EF5-3B1CB7A4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5C276-872E-5C43-B7CF-2AD1F9D3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66470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DDB34-A444-AC47-803F-5C0D2E85D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685CE-926B-ED47-BE9E-FA65006D4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7A14B-C39F-6845-B507-E6C27D1AE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04/22/2025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8461A-2CA5-9C43-BE32-7E938C3CD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39A6B-82D4-FA40-9BF2-3B5522C1D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759332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215C8-2F70-BA4E-AFC1-2D345E50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C1E8B-2AA2-DF40-A096-0F20FFA597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520B7B-023C-F549-8C1D-ABE1A60C5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3FBAD-B739-3849-AE3A-878D05538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04/22/2025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D44275-9D2F-D540-98C7-790CF9E40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D65E1B-BDC3-5E40-B884-047D1EED5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96910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A4140-6F29-874E-83AA-5CBE2EB5C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479D2-391E-3D47-9236-19E384C6B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7586E-75BA-BA45-8BC4-920EABE2A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EF321A-AC70-EF49-8FCC-46AA238979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A2D6C3-FD50-B64A-9FBE-62BB4E0DAF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462348-8F70-B14D-BE99-0C70F9FB2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04/22/2025</a:t>
            </a:fld>
            <a:endParaRPr lang="en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8A1FC1-9FD6-2546-BF32-F542B8245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87ADF1-7043-3943-9B86-91A5BFAAE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98242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22561-48E8-EE44-B6C8-58030750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EF9D8E-5CD9-FC4F-B6F4-C020B57E4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04/22/2025</a:t>
            </a:fld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9FEC1-62B9-824C-822A-7AF12162A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9528D4-1EA2-B548-9AD9-1B7F8428E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868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5A742A-4AF4-2543-813D-9C714AC9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04/22/2025</a:t>
            </a:fld>
            <a:endParaRPr lang="en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921CE1-9D2B-2843-8523-1F03F6B82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B24975-66A2-2B48-A7C4-BD60AEBFC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525301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92AEC-4239-8546-8CD5-EA687E73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61AE6-5F80-AA4C-9CB5-5F3A8FC8C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ABE359-5A99-DD4C-B0D3-25A48DB1C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B49FA-C8A1-2948-A5F0-3FC5D3054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04/22/2025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418EFC-7344-1549-8D73-BEF777EBA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730B34-6B03-2C4D-9648-5B35E449C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8075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BFACA-111A-D74A-AD16-129F183A4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E9030E-57F6-1141-BCB4-E951A80B43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6E3DE-83F5-6541-8F19-ED9CDCBD3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AA7955-355C-0145-B0AA-A67AC9CBD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04/22/2025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6279E2-40E0-E74A-9196-0CFD2D07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84C6A-B901-5F4D-B2DF-14E4FBA1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9454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00B775-6F2A-A24E-B50A-4A3DE0E5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D5A98-EC46-7644-8DA8-92AFCEC35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DDACC-C11C-8C47-8E0D-C4036CB53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EFBB3-7FA6-3D49-B851-9472CC50247F}" type="datetimeFigureOut">
              <a:rPr lang="en-RU" smtClean="0"/>
              <a:t>04/22/2025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3BE82-33C8-7C44-81AF-AE353C01D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79654-7902-ED4A-8D7C-93B21514F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11852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studsovetnsmu?from=group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k.com/obrazovanienovosibirsk?from=search" TargetMode="External"/><Relationship Id="rId4" Type="http://schemas.openxmlformats.org/officeDocument/2006/relationships/hyperlink" Target="https://vk.com/nsmu00?from=groups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C2C3183-3BA4-DC45-A563-EB07D8457435}"/>
              </a:ext>
            </a:extLst>
          </p:cNvPr>
          <p:cNvSpPr/>
          <p:nvPr/>
        </p:nvSpPr>
        <p:spPr>
          <a:xfrm>
            <a:off x="441434" y="1145628"/>
            <a:ext cx="11319642" cy="5370786"/>
          </a:xfrm>
          <a:prstGeom prst="roundRect">
            <a:avLst>
              <a:gd name="adj" fmla="val 5904"/>
            </a:avLst>
          </a:prstGeom>
          <a:solidFill>
            <a:srgbClr val="A72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475A95-DB94-754D-B3E8-90058E167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2933" y="113255"/>
            <a:ext cx="1661510" cy="8642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63974C-299F-3A42-928D-66554BBDC41B}"/>
              </a:ext>
            </a:extLst>
          </p:cNvPr>
          <p:cNvSpPr txBox="1"/>
          <p:nvPr/>
        </p:nvSpPr>
        <p:spPr>
          <a:xfrm>
            <a:off x="767255" y="1848585"/>
            <a:ext cx="59791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Всероссийский конкурсный отбор проектов </a:t>
            </a: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«Женщины за здоровое общество»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9B813D-2B66-114A-A35A-8916837DF786}"/>
              </a:ext>
            </a:extLst>
          </p:cNvPr>
          <p:cNvSpPr txBox="1"/>
          <p:nvPr/>
        </p:nvSpPr>
        <p:spPr>
          <a:xfrm>
            <a:off x="767255" y="2921934"/>
            <a:ext cx="8376745" cy="1579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700"/>
              </a:lnSpc>
            </a:pPr>
            <a:r>
              <a:rPr lang="ru-RU" sz="5400" dirty="0" smtClean="0">
                <a:solidFill>
                  <a:schemeClr val="bg1"/>
                </a:solidFill>
                <a:latin typeface="Playfair Display" pitchFamily="2" charset="-52"/>
              </a:rPr>
              <a:t>Привычка быть здоровым</a:t>
            </a:r>
            <a:endParaRPr lang="ru-RU" sz="4800" dirty="0">
              <a:solidFill>
                <a:schemeClr val="bg1"/>
              </a:solidFill>
              <a:latin typeface="Playfair Display" pitchFamily="2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9C0A55-CA0E-4A40-B358-6A83C9303414}"/>
              </a:ext>
            </a:extLst>
          </p:cNvPr>
          <p:cNvSpPr txBox="1"/>
          <p:nvPr/>
        </p:nvSpPr>
        <p:spPr>
          <a:xfrm>
            <a:off x="767255" y="5488042"/>
            <a:ext cx="91559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Руководитель команды: </a:t>
            </a:r>
            <a:r>
              <a:rPr lang="ru-RU" sz="2000" dirty="0" err="1" smtClean="0">
                <a:solidFill>
                  <a:schemeClr val="bg1"/>
                </a:solidFill>
              </a:rPr>
              <a:t>Кудыкина</a:t>
            </a:r>
            <a:r>
              <a:rPr lang="ru-RU" sz="2000" dirty="0" smtClean="0">
                <a:solidFill>
                  <a:schemeClr val="bg1"/>
                </a:solidFill>
              </a:rPr>
              <a:t> Вера, студентка 2 курса ФГБОУ ВО НГМУ МЗ РФ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E84038-B740-F244-89E0-809A1E3F117D}"/>
              </a:ext>
            </a:extLst>
          </p:cNvPr>
          <p:cNvSpPr txBox="1"/>
          <p:nvPr/>
        </p:nvSpPr>
        <p:spPr>
          <a:xfrm>
            <a:off x="767254" y="4523602"/>
            <a:ext cx="99561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Playfair Display" pitchFamily="2" charset="-52"/>
              </a:rPr>
              <a:t>Лучший молодежный проект по сохранению здоровья </a:t>
            </a:r>
            <a:endParaRPr lang="ru-RU" sz="3200" dirty="0">
              <a:solidFill>
                <a:schemeClr val="bg1"/>
              </a:solidFill>
              <a:latin typeface="Playfair Display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96248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3B4EC6-9801-A646-9E70-2AE8325B5C6E}"/>
              </a:ext>
            </a:extLst>
          </p:cNvPr>
          <p:cNvSpPr txBox="1"/>
          <p:nvPr/>
        </p:nvSpPr>
        <p:spPr>
          <a:xfrm>
            <a:off x="599090" y="588577"/>
            <a:ext cx="5553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Каналы продвижения проекта</a:t>
            </a:r>
          </a:p>
        </p:txBody>
      </p:sp>
      <p:sp>
        <p:nvSpPr>
          <p:cNvPr id="8" name="Прямоугольник: скругленные углы 19">
            <a:extLst>
              <a:ext uri="{FF2B5EF4-FFF2-40B4-BE49-F238E27FC236}">
                <a16:creationId xmlns:a16="http://schemas.microsoft.com/office/drawing/2014/main" id="{DC3B501B-B269-614F-917B-772DB15CA874}"/>
              </a:ext>
            </a:extLst>
          </p:cNvPr>
          <p:cNvSpPr/>
          <p:nvPr/>
        </p:nvSpPr>
        <p:spPr>
          <a:xfrm>
            <a:off x="599091" y="1952331"/>
            <a:ext cx="2538746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dirty="0" smtClean="0"/>
              <a:t>Страницы студенческих сообществ НГМУ в социальной сети ВК</a:t>
            </a:r>
            <a:endParaRPr lang="ru-RU" dirty="0"/>
          </a:p>
        </p:txBody>
      </p:sp>
      <p:sp>
        <p:nvSpPr>
          <p:cNvPr id="9" name="Прямоугольник: скругленные углы 20">
            <a:extLst>
              <a:ext uri="{FF2B5EF4-FFF2-40B4-BE49-F238E27FC236}">
                <a16:creationId xmlns:a16="http://schemas.microsoft.com/office/drawing/2014/main" id="{7C7832D9-CBDF-B945-8F10-B649688DA286}"/>
              </a:ext>
            </a:extLst>
          </p:cNvPr>
          <p:cNvSpPr/>
          <p:nvPr/>
        </p:nvSpPr>
        <p:spPr>
          <a:xfrm>
            <a:off x="3265289" y="1952331"/>
            <a:ext cx="8327620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vk.com/studsovetnsmu?from=groups</a:t>
            </a:r>
            <a:r>
              <a:rPr lang="ru-RU" dirty="0" smtClean="0"/>
              <a:t>  публикуется текущая информация о проекте с отчетом о проведенных мероприятиях</a:t>
            </a:r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vk.com/nsmu00?from=groups</a:t>
            </a:r>
            <a:r>
              <a:rPr lang="ru-RU" dirty="0" smtClean="0"/>
              <a:t>  публикуется пресс-релиз  и пост-релиз</a:t>
            </a:r>
            <a:endParaRPr lang="ru-RU" dirty="0"/>
          </a:p>
        </p:txBody>
      </p:sp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id="{80EBE8EA-8E2C-004C-ABBC-D37E06429DD1}"/>
              </a:ext>
            </a:extLst>
          </p:cNvPr>
          <p:cNvSpPr/>
          <p:nvPr/>
        </p:nvSpPr>
        <p:spPr>
          <a:xfrm>
            <a:off x="599091" y="3392745"/>
            <a:ext cx="2538746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dirty="0" smtClean="0"/>
              <a:t>Страница Департамента образования в социальной сети ВК</a:t>
            </a:r>
            <a:endParaRPr lang="ru-RU" dirty="0"/>
          </a:p>
        </p:txBody>
      </p:sp>
      <p:sp>
        <p:nvSpPr>
          <p:cNvPr id="11" name="Прямоугольник: скругленные углы 22">
            <a:extLst>
              <a:ext uri="{FF2B5EF4-FFF2-40B4-BE49-F238E27FC236}">
                <a16:creationId xmlns:a16="http://schemas.microsoft.com/office/drawing/2014/main" id="{475633CC-A75F-0848-98FF-DB9865A7CF51}"/>
              </a:ext>
            </a:extLst>
          </p:cNvPr>
          <p:cNvSpPr/>
          <p:nvPr/>
        </p:nvSpPr>
        <p:spPr>
          <a:xfrm>
            <a:off x="3265289" y="3392745"/>
            <a:ext cx="8327620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vk.com/obrazovanienovosibirsk?from=search</a:t>
            </a:r>
            <a:r>
              <a:rPr lang="ru-RU" dirty="0" smtClean="0"/>
              <a:t>  публикуется пресс-релиз и пост-релиз проекта, материалы проекта для педагогов и родителей, фото- и видеоотчеты</a:t>
            </a:r>
            <a:endParaRPr lang="ru-RU" dirty="0"/>
          </a:p>
        </p:txBody>
      </p:sp>
      <p:sp>
        <p:nvSpPr>
          <p:cNvPr id="12" name="Прямоугольник: скругленные углы 25">
            <a:extLst>
              <a:ext uri="{FF2B5EF4-FFF2-40B4-BE49-F238E27FC236}">
                <a16:creationId xmlns:a16="http://schemas.microsoft.com/office/drawing/2014/main" id="{63CFB881-8CB1-C745-BF4E-362C9249D0BD}"/>
              </a:ext>
            </a:extLst>
          </p:cNvPr>
          <p:cNvSpPr/>
          <p:nvPr/>
        </p:nvSpPr>
        <p:spPr>
          <a:xfrm>
            <a:off x="599091" y="4833159"/>
            <a:ext cx="2538746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dirty="0" smtClean="0"/>
              <a:t>Страницы образовательных организаций в социальной сети ВК</a:t>
            </a:r>
            <a:endParaRPr lang="ru-RU" dirty="0"/>
          </a:p>
        </p:txBody>
      </p:sp>
      <p:sp>
        <p:nvSpPr>
          <p:cNvPr id="13" name="Прямоугольник: скругленные углы 26">
            <a:extLst>
              <a:ext uri="{FF2B5EF4-FFF2-40B4-BE49-F238E27FC236}">
                <a16:creationId xmlns:a16="http://schemas.microsoft.com/office/drawing/2014/main" id="{10F1AE2E-6180-1A4D-92DD-CE5FFD87B989}"/>
              </a:ext>
            </a:extLst>
          </p:cNvPr>
          <p:cNvSpPr/>
          <p:nvPr/>
        </p:nvSpPr>
        <p:spPr>
          <a:xfrm>
            <a:off x="3265289" y="4833159"/>
            <a:ext cx="8327620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 smtClean="0"/>
              <a:t>Каждая школа самостоятельно размещает в своих социальных сетях информацию о проведенных мероприятиях, материалы для педагогов и родителей, фото- и видеоотчеты.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2513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1F3F78-4164-C442-B1F3-0D24135B3721}"/>
              </a:ext>
            </a:extLst>
          </p:cNvPr>
          <p:cNvSpPr txBox="1"/>
          <p:nvPr/>
        </p:nvSpPr>
        <p:spPr>
          <a:xfrm>
            <a:off x="599090" y="588577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Ресурсы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EE874E-3323-BF4D-9B75-DF953D69A747}"/>
              </a:ext>
            </a:extLst>
          </p:cNvPr>
          <p:cNvSpPr txBox="1"/>
          <p:nvPr/>
        </p:nvSpPr>
        <p:spPr>
          <a:xfrm>
            <a:off x="622273" y="1952331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B9D04A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1303B-4984-EF43-9CF9-35A1F375DD81}"/>
              </a:ext>
            </a:extLst>
          </p:cNvPr>
          <p:cNvSpPr txBox="1"/>
          <p:nvPr/>
        </p:nvSpPr>
        <p:spPr>
          <a:xfrm>
            <a:off x="599090" y="3258533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F2C625-2AC4-0B4D-B712-C83866954A68}"/>
              </a:ext>
            </a:extLst>
          </p:cNvPr>
          <p:cNvSpPr txBox="1"/>
          <p:nvPr/>
        </p:nvSpPr>
        <p:spPr>
          <a:xfrm>
            <a:off x="616024" y="4645832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FBDE54-120F-D048-86E3-8F4AFF1F5D24}"/>
              </a:ext>
            </a:extLst>
          </p:cNvPr>
          <p:cNvSpPr txBox="1"/>
          <p:nvPr/>
        </p:nvSpPr>
        <p:spPr>
          <a:xfrm>
            <a:off x="1264946" y="2099909"/>
            <a:ext cx="3541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Кадровый ресурс – достаточное количество студентов-волонтеров для посещения школ города.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E612C6-676E-3449-8945-F356D1293AB0}"/>
              </a:ext>
            </a:extLst>
          </p:cNvPr>
          <p:cNvSpPr txBox="1"/>
          <p:nvPr/>
        </p:nvSpPr>
        <p:spPr>
          <a:xfrm>
            <a:off x="1264946" y="3429000"/>
            <a:ext cx="35415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Организационный ресурс – информационная и методическая поддержка Департамента образования мэрии Новосибирска.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46D28A-C696-C14B-ADEF-559FBD28C51A}"/>
              </a:ext>
            </a:extLst>
          </p:cNvPr>
          <p:cNvSpPr txBox="1"/>
          <p:nvPr/>
        </p:nvSpPr>
        <p:spPr>
          <a:xfrm>
            <a:off x="1264946" y="4880581"/>
            <a:ext cx="3541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Информационный ресурс – проект активно освещается в социальных сетях всех участников.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6C6BCC-4033-BA49-82B0-5C88AD80D52D}"/>
              </a:ext>
            </a:extLst>
          </p:cNvPr>
          <p:cNvSpPr txBox="1"/>
          <p:nvPr/>
        </p:nvSpPr>
        <p:spPr>
          <a:xfrm>
            <a:off x="5407233" y="1952331"/>
            <a:ext cx="6687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4.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BBEFB7-12E9-3A4E-9AA1-6E4D32AD633C}"/>
              </a:ext>
            </a:extLst>
          </p:cNvPr>
          <p:cNvSpPr txBox="1"/>
          <p:nvPr/>
        </p:nvSpPr>
        <p:spPr>
          <a:xfrm>
            <a:off x="6049906" y="2099909"/>
            <a:ext cx="35415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Финансовый ресурс – необходимо дополнительное финансирование для подготовки дидактических и методических материалов, приобретения моделей челюсти, подарков детям – участникам проекта.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6292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C12802-D0DB-8349-B613-80C69CA111E6}"/>
              </a:ext>
            </a:extLst>
          </p:cNvPr>
          <p:cNvSpPr txBox="1"/>
          <p:nvPr/>
        </p:nvSpPr>
        <p:spPr>
          <a:xfrm>
            <a:off x="599090" y="588577"/>
            <a:ext cx="3196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Команда проекта</a:t>
            </a:r>
          </a:p>
        </p:txBody>
      </p:sp>
      <p:sp>
        <p:nvSpPr>
          <p:cNvPr id="8" name="Овал 2">
            <a:extLst>
              <a:ext uri="{FF2B5EF4-FFF2-40B4-BE49-F238E27FC236}">
                <a16:creationId xmlns:a16="http://schemas.microsoft.com/office/drawing/2014/main" id="{542E1A9A-5B69-4C48-93D1-12245F700B90}"/>
              </a:ext>
            </a:extLst>
          </p:cNvPr>
          <p:cNvSpPr/>
          <p:nvPr/>
        </p:nvSpPr>
        <p:spPr>
          <a:xfrm>
            <a:off x="581926" y="1849524"/>
            <a:ext cx="1384995" cy="138499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Вставить фото</a:t>
            </a:r>
          </a:p>
        </p:txBody>
      </p:sp>
      <p:sp>
        <p:nvSpPr>
          <p:cNvPr id="9" name="Овал 25">
            <a:extLst>
              <a:ext uri="{FF2B5EF4-FFF2-40B4-BE49-F238E27FC236}">
                <a16:creationId xmlns:a16="http://schemas.microsoft.com/office/drawing/2014/main" id="{36C56E9E-1EE5-AF41-8154-A19F2CEB6114}"/>
              </a:ext>
            </a:extLst>
          </p:cNvPr>
          <p:cNvSpPr/>
          <p:nvPr/>
        </p:nvSpPr>
        <p:spPr>
          <a:xfrm>
            <a:off x="599090" y="3404970"/>
            <a:ext cx="1384995" cy="138499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Вставить фото</a:t>
            </a:r>
          </a:p>
        </p:txBody>
      </p:sp>
      <p:sp>
        <p:nvSpPr>
          <p:cNvPr id="10" name="Овал 28">
            <a:extLst>
              <a:ext uri="{FF2B5EF4-FFF2-40B4-BE49-F238E27FC236}">
                <a16:creationId xmlns:a16="http://schemas.microsoft.com/office/drawing/2014/main" id="{6F5EF453-8BA8-5248-948E-4677620C92AA}"/>
              </a:ext>
            </a:extLst>
          </p:cNvPr>
          <p:cNvSpPr/>
          <p:nvPr/>
        </p:nvSpPr>
        <p:spPr>
          <a:xfrm>
            <a:off x="6409089" y="1931357"/>
            <a:ext cx="1384995" cy="138499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Вставить фото</a:t>
            </a:r>
          </a:p>
        </p:txBody>
      </p:sp>
      <p:sp>
        <p:nvSpPr>
          <p:cNvPr id="11" name="Овал 44">
            <a:extLst>
              <a:ext uri="{FF2B5EF4-FFF2-40B4-BE49-F238E27FC236}">
                <a16:creationId xmlns:a16="http://schemas.microsoft.com/office/drawing/2014/main" id="{0B6F7701-9B13-7B4F-9324-61FA8FD05061}"/>
              </a:ext>
            </a:extLst>
          </p:cNvPr>
          <p:cNvSpPr/>
          <p:nvPr/>
        </p:nvSpPr>
        <p:spPr>
          <a:xfrm>
            <a:off x="6423417" y="4730259"/>
            <a:ext cx="1384995" cy="138499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Вставить фото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E1AB8-A27C-0540-B40E-DDBEBC322F07}"/>
              </a:ext>
            </a:extLst>
          </p:cNvPr>
          <p:cNvSpPr txBox="1"/>
          <p:nvPr/>
        </p:nvSpPr>
        <p:spPr>
          <a:xfrm>
            <a:off x="1984085" y="2010329"/>
            <a:ext cx="408092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Кудыкина</a:t>
            </a:r>
            <a:r>
              <a:rPr lang="ru-RU" sz="1400" dirty="0" smtClean="0"/>
              <a:t> Вера Александровна, 01.09.2005, студентка 2 курса стоматологического факультета ФГБОУ ВО НГМУ Минздрава России, руководитель </a:t>
            </a:r>
            <a:r>
              <a:rPr lang="en-US" sz="1400" dirty="0" smtClean="0"/>
              <a:t>event</a:t>
            </a:r>
            <a:r>
              <a:rPr lang="ru-RU" sz="1400" dirty="0" smtClean="0"/>
              <a:t>-отдела Студенческого совета НГМУ. РФ, г. Новосибирск.</a:t>
            </a:r>
            <a:endParaRPr lang="ru-RU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E9F1C1-09E7-8348-AB0E-43361AEC3573}"/>
              </a:ext>
            </a:extLst>
          </p:cNvPr>
          <p:cNvSpPr txBox="1"/>
          <p:nvPr/>
        </p:nvSpPr>
        <p:spPr>
          <a:xfrm>
            <a:off x="2118095" y="3496861"/>
            <a:ext cx="408092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Сырцова</a:t>
            </a:r>
            <a:r>
              <a:rPr lang="ru-RU" sz="1400" dirty="0" smtClean="0"/>
              <a:t> София Александровна, 01.10.2002, студентка 5 курса лечебного факультета ФГБОУ ВО НГМУ Минздрава России, заместитель председателя студенческого совета НГМУ. РФ, г. Новосибирск</a:t>
            </a:r>
            <a:endParaRPr lang="ru-RU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D5AE49-FCC8-D949-836F-A74AD3355702}"/>
              </a:ext>
            </a:extLst>
          </p:cNvPr>
          <p:cNvSpPr txBox="1"/>
          <p:nvPr/>
        </p:nvSpPr>
        <p:spPr>
          <a:xfrm>
            <a:off x="7939237" y="1957296"/>
            <a:ext cx="34260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Ракаева</a:t>
            </a:r>
            <a:r>
              <a:rPr lang="ru-RU" sz="1400" dirty="0" smtClean="0"/>
              <a:t> Анна Алексеевна, начальник отдела контроля организации питания департамента образования мэрии г. Новосибирска. Куратор проекта от департамента образования. РФ, г. Новосибирск</a:t>
            </a:r>
            <a:endParaRPr lang="ru-RU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86B73B-7217-4A43-8A68-5F8E11397A44}"/>
              </a:ext>
            </a:extLst>
          </p:cNvPr>
          <p:cNvSpPr txBox="1"/>
          <p:nvPr/>
        </p:nvSpPr>
        <p:spPr>
          <a:xfrm>
            <a:off x="8114727" y="4807261"/>
            <a:ext cx="34260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Сиюткина Анна Леонидовна, старший преподаватель кафедры теории и технологии социальной работы ФГБОУ ВО НГМУ МЗ РФ. Куратор проекта от университета. РФ, г. Новосибирск</a:t>
            </a:r>
            <a:endParaRPr lang="ru-RU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A5C35F-2BAF-3D4B-ACCF-DC530FD2EB68}"/>
              </a:ext>
            </a:extLst>
          </p:cNvPr>
          <p:cNvSpPr txBox="1"/>
          <p:nvPr/>
        </p:nvSpPr>
        <p:spPr>
          <a:xfrm>
            <a:off x="599090" y="1338670"/>
            <a:ext cx="3038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A72E88"/>
                </a:solidFill>
                <a:latin typeface="Playfair Display SemiBold" pitchFamily="2" charset="-52"/>
              </a:rPr>
              <a:t>Руководители проекта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8F5C6B-9DA1-054C-BDF6-066529B98D57}"/>
              </a:ext>
            </a:extLst>
          </p:cNvPr>
          <p:cNvSpPr txBox="1"/>
          <p:nvPr/>
        </p:nvSpPr>
        <p:spPr>
          <a:xfrm>
            <a:off x="6558619" y="1425334"/>
            <a:ext cx="3533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B9D04A"/>
                </a:solidFill>
                <a:latin typeface="Playfair Display SemiBold" pitchFamily="2" charset="-52"/>
              </a:rPr>
              <a:t>Ключевые члены команды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4076" y="3316352"/>
            <a:ext cx="1390008" cy="138391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986B73B-7217-4A43-8A68-5F8E11397A44}"/>
              </a:ext>
            </a:extLst>
          </p:cNvPr>
          <p:cNvSpPr txBox="1"/>
          <p:nvPr/>
        </p:nvSpPr>
        <p:spPr>
          <a:xfrm>
            <a:off x="8074902" y="3474143"/>
            <a:ext cx="3426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Бруева</a:t>
            </a:r>
            <a:r>
              <a:rPr lang="ru-RU" sz="1400" dirty="0" smtClean="0"/>
              <a:t> Лариса Владимировна, старший методист МАУ ДПО «НИСО», методическое сопровождение проекта. РФ, г. Новосибирск</a:t>
            </a:r>
            <a:endParaRPr lang="ru-RU" sz="14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368" y="1909231"/>
            <a:ext cx="1450109" cy="145010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87" y="3404970"/>
            <a:ext cx="1206490" cy="163418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662" y="1746539"/>
            <a:ext cx="1590964" cy="159096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791" y="3367498"/>
            <a:ext cx="1182578" cy="140287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792" y="4831793"/>
            <a:ext cx="1303834" cy="163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785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FA4AC9-FA2A-F546-B98E-179AC30F4925}"/>
              </a:ext>
            </a:extLst>
          </p:cNvPr>
          <p:cNvSpPr txBox="1"/>
          <p:nvPr/>
        </p:nvSpPr>
        <p:spPr>
          <a:xfrm>
            <a:off x="599090" y="588577"/>
            <a:ext cx="7510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>
                <a:solidFill>
                  <a:srgbClr val="A72E88"/>
                </a:solidFill>
                <a:latin typeface="Playfair Display SemiBold" pitchFamily="2" charset="-52"/>
              </a:rPr>
              <a:t>Проблематизация</a:t>
            </a:r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. Актуальность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46D322-CBE5-544C-9576-5AB63A8F2DAD}"/>
              </a:ext>
            </a:extLst>
          </p:cNvPr>
          <p:cNvSpPr txBox="1"/>
          <p:nvPr/>
        </p:nvSpPr>
        <p:spPr>
          <a:xfrm>
            <a:off x="599090" y="1545021"/>
            <a:ext cx="10731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/>
          </a:p>
          <a:p>
            <a:endParaRPr lang="ru-RU" sz="2000" dirty="0"/>
          </a:p>
        </p:txBody>
      </p:sp>
      <p:sp>
        <p:nvSpPr>
          <p:cNvPr id="8" name="Прямоугольник: скругленные углы 5">
            <a:extLst>
              <a:ext uri="{FF2B5EF4-FFF2-40B4-BE49-F238E27FC236}">
                <a16:creationId xmlns:a16="http://schemas.microsoft.com/office/drawing/2014/main" id="{9F6E69A9-5301-7B4E-92FA-1F8457768E3C}"/>
              </a:ext>
            </a:extLst>
          </p:cNvPr>
          <p:cNvSpPr/>
          <p:nvPr/>
        </p:nvSpPr>
        <p:spPr>
          <a:xfrm>
            <a:off x="704193" y="1282261"/>
            <a:ext cx="10731062" cy="4887312"/>
          </a:xfrm>
          <a:prstGeom prst="roundRect">
            <a:avLst>
              <a:gd name="adj" fmla="val 6704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910EEE-BC29-304B-9E47-CEEC63703760}"/>
              </a:ext>
            </a:extLst>
          </p:cNvPr>
          <p:cNvSpPr txBox="1"/>
          <p:nvPr/>
        </p:nvSpPr>
        <p:spPr>
          <a:xfrm>
            <a:off x="1621954" y="1448126"/>
            <a:ext cx="9295656" cy="120032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Часть </a:t>
            </a:r>
            <a:r>
              <a:rPr lang="ru-RU" dirty="0">
                <a:solidFill>
                  <a:schemeClr val="bg1"/>
                </a:solidFill>
              </a:rPr>
              <a:t>детей страдает от неполноценности рациона </a:t>
            </a:r>
            <a:r>
              <a:rPr lang="ru-RU" dirty="0" smtClean="0">
                <a:solidFill>
                  <a:schemeClr val="bg1"/>
                </a:solidFill>
              </a:rPr>
              <a:t>питания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в связи с преобладанием в рационе так называемой «</a:t>
            </a:r>
            <a:r>
              <a:rPr lang="ru-RU" dirty="0" err="1" smtClean="0">
                <a:solidFill>
                  <a:schemeClr val="bg1"/>
                </a:solidFill>
              </a:rPr>
              <a:t>процессированной</a:t>
            </a:r>
            <a:r>
              <a:rPr lang="ru-RU" dirty="0" smtClean="0">
                <a:solidFill>
                  <a:schemeClr val="bg1"/>
                </a:solidFill>
              </a:rPr>
              <a:t>» еды, полуфабрикатов, сахаросодержащих газированных напитков и сладостей промышленного производства, </a:t>
            </a:r>
            <a:r>
              <a:rPr lang="ru-RU" dirty="0">
                <a:solidFill>
                  <a:schemeClr val="bg1"/>
                </a:solidFill>
              </a:rPr>
              <a:t>причем в наиболее острых случаях это приводит к замедлению физического и функционального </a:t>
            </a:r>
            <a:r>
              <a:rPr lang="ru-RU" dirty="0" smtClean="0">
                <a:solidFill>
                  <a:schemeClr val="bg1"/>
                </a:solidFill>
              </a:rPr>
              <a:t>развития.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9DE830-45A8-874C-AFAB-3F5290048970}"/>
              </a:ext>
            </a:extLst>
          </p:cNvPr>
          <p:cNvSpPr txBox="1"/>
          <p:nvPr/>
        </p:nvSpPr>
        <p:spPr>
          <a:xfrm>
            <a:off x="1742517" y="2727755"/>
            <a:ext cx="9295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 данным ФБУН «Новосибирский НИИ гигиены» </a:t>
            </a:r>
            <a:r>
              <a:rPr lang="ru-RU" dirty="0" err="1" smtClean="0">
                <a:solidFill>
                  <a:schemeClr val="bg1"/>
                </a:solidFill>
              </a:rPr>
              <a:t>Роспотребнадзора</a:t>
            </a:r>
            <a:r>
              <a:rPr lang="ru-RU" dirty="0" smtClean="0">
                <a:solidFill>
                  <a:schemeClr val="bg1"/>
                </a:solidFill>
              </a:rPr>
              <a:t> за 2013-2024 гг. темпы прироста ожирения среди детского населения (0-14 лет) составляют 2,3% в год, сахарного диабета – 5,8% в год.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56765F-582D-8346-8EDF-C67D0745B7AB}"/>
              </a:ext>
            </a:extLst>
          </p:cNvPr>
          <p:cNvSpPr txBox="1"/>
          <p:nvPr/>
        </p:nvSpPr>
        <p:spPr>
          <a:xfrm>
            <a:off x="1770752" y="3855016"/>
            <a:ext cx="92956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Реализация проекта в образовательных организациях города Новосибирска позволит сформировать представления о культуре питания у младших школьников и их родителей, с учетом основ </a:t>
            </a:r>
            <a:r>
              <a:rPr lang="ru-RU" dirty="0">
                <a:solidFill>
                  <a:schemeClr val="bg1"/>
                </a:solidFill>
              </a:rPr>
              <a:t>современной государственной политики в сфере питания; </a:t>
            </a:r>
            <a:r>
              <a:rPr lang="ru-RU" dirty="0" smtClean="0">
                <a:solidFill>
                  <a:schemeClr val="bg1"/>
                </a:solidFill>
              </a:rPr>
              <a:t>федеральных законов, региональных нормативных правовых актов </a:t>
            </a:r>
            <a:r>
              <a:rPr lang="ru-RU" dirty="0">
                <a:solidFill>
                  <a:schemeClr val="bg1"/>
                </a:solidFill>
              </a:rPr>
              <a:t>и СанПиН, </a:t>
            </a:r>
            <a:r>
              <a:rPr lang="ru-RU" dirty="0" smtClean="0">
                <a:solidFill>
                  <a:schemeClr val="bg1"/>
                </a:solidFill>
              </a:rPr>
              <a:t>регулирующих </a:t>
            </a:r>
            <a:r>
              <a:rPr lang="ru-RU" dirty="0">
                <a:solidFill>
                  <a:schemeClr val="bg1"/>
                </a:solidFill>
              </a:rPr>
              <a:t>деятельность в сфере питания; </a:t>
            </a:r>
            <a:r>
              <a:rPr lang="ru-RU" dirty="0" smtClean="0">
                <a:solidFill>
                  <a:schemeClr val="bg1"/>
                </a:solidFill>
              </a:rPr>
              <a:t>основ </a:t>
            </a:r>
            <a:r>
              <a:rPr lang="ru-RU" dirty="0">
                <a:solidFill>
                  <a:schemeClr val="bg1"/>
                </a:solidFill>
              </a:rPr>
              <a:t>возрастной физиологии и гигиены.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C306F3-43A5-3A4C-BCD8-D0207E3A747A}"/>
              </a:ext>
            </a:extLst>
          </p:cNvPr>
          <p:cNvSpPr txBox="1"/>
          <p:nvPr/>
        </p:nvSpPr>
        <p:spPr>
          <a:xfrm>
            <a:off x="943161" y="1282261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CF2911-A4F6-6F4B-94D7-5D790B8B48F4}"/>
              </a:ext>
            </a:extLst>
          </p:cNvPr>
          <p:cNvSpPr txBox="1"/>
          <p:nvPr/>
        </p:nvSpPr>
        <p:spPr>
          <a:xfrm>
            <a:off x="927740" y="2502995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0AB43A-6FF0-EC46-A91F-70C0BBFB8398}"/>
              </a:ext>
            </a:extLst>
          </p:cNvPr>
          <p:cNvSpPr txBox="1"/>
          <p:nvPr/>
        </p:nvSpPr>
        <p:spPr>
          <a:xfrm>
            <a:off x="946769" y="3575496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05355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BFE4FB-DBD4-3046-8961-57C86C99613F}"/>
              </a:ext>
            </a:extLst>
          </p:cNvPr>
          <p:cNvSpPr txBox="1"/>
          <p:nvPr/>
        </p:nvSpPr>
        <p:spPr>
          <a:xfrm>
            <a:off x="599090" y="588577"/>
            <a:ext cx="3568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Целевая аудитория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3FE0D1-C6A5-C04E-AEFC-D4902E28A74D}"/>
              </a:ext>
            </a:extLst>
          </p:cNvPr>
          <p:cNvSpPr txBox="1"/>
          <p:nvPr/>
        </p:nvSpPr>
        <p:spPr>
          <a:xfrm>
            <a:off x="599089" y="1545021"/>
            <a:ext cx="98277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Ученики начальной школы (1-4 класс) в возрасте 7-11 лет, обучающиеся в образовательных организациях среднего образования города Новосибирска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32522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FD9C88-5035-B741-9EF2-4D25C8FCEB64}"/>
              </a:ext>
            </a:extLst>
          </p:cNvPr>
          <p:cNvSpPr txBox="1"/>
          <p:nvPr/>
        </p:nvSpPr>
        <p:spPr>
          <a:xfrm>
            <a:off x="599090" y="588577"/>
            <a:ext cx="62504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Стадия проекта. Зрелость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9E9D96-F053-B14C-97B3-0191C1B7F1A9}"/>
              </a:ext>
            </a:extLst>
          </p:cNvPr>
          <p:cNvSpPr txBox="1"/>
          <p:nvPr/>
        </p:nvSpPr>
        <p:spPr>
          <a:xfrm>
            <a:off x="1039528" y="1918069"/>
            <a:ext cx="102906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3600" dirty="0" smtClean="0"/>
              <a:t>Активный </a:t>
            </a:r>
            <a:r>
              <a:rPr lang="ru-RU" sz="3600" dirty="0"/>
              <a:t>проект (продумана архитектура проекта собрана команда, понятны ресурсы, источники продвижения проекта, реализация начата/продолжается</a:t>
            </a:r>
            <a:r>
              <a:rPr lang="ru-RU" sz="3600" dirty="0" smtClean="0"/>
              <a:t>)</a:t>
            </a:r>
            <a:endParaRPr lang="ru-RU" sz="3600" dirty="0"/>
          </a:p>
        </p:txBody>
      </p:sp>
      <p:sp>
        <p:nvSpPr>
          <p:cNvPr id="8" name="Овал 2">
            <a:extLst>
              <a:ext uri="{FF2B5EF4-FFF2-40B4-BE49-F238E27FC236}">
                <a16:creationId xmlns:a16="http://schemas.microsoft.com/office/drawing/2014/main" id="{A17177B6-1C68-8E47-9657-8BC211F975BA}"/>
              </a:ext>
            </a:extLst>
          </p:cNvPr>
          <p:cNvSpPr/>
          <p:nvPr/>
        </p:nvSpPr>
        <p:spPr>
          <a:xfrm>
            <a:off x="707844" y="1983217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778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D0987B-83B4-AA46-BFCD-AB6618EC16FA}"/>
              </a:ext>
            </a:extLst>
          </p:cNvPr>
          <p:cNvSpPr txBox="1"/>
          <p:nvPr/>
        </p:nvSpPr>
        <p:spPr>
          <a:xfrm>
            <a:off x="599090" y="588577"/>
            <a:ext cx="7226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Миссия проекта. Цели и задачи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C69FB-0247-0B45-B74E-CC7C827B27CE}"/>
              </a:ext>
            </a:extLst>
          </p:cNvPr>
          <p:cNvSpPr txBox="1"/>
          <p:nvPr/>
        </p:nvSpPr>
        <p:spPr>
          <a:xfrm>
            <a:off x="599090" y="1301123"/>
            <a:ext cx="11078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Миссия проекта – развитие </a:t>
            </a:r>
            <a:r>
              <a:rPr lang="ru-RU" sz="2000" dirty="0"/>
              <a:t>с раннего </a:t>
            </a:r>
            <a:r>
              <a:rPr lang="ru-RU" sz="2000" dirty="0" smtClean="0"/>
              <a:t>возраста культуры здоровья и превенции заболеваний факторами образа жизни в противовес «культуре болезни и лечения последствий»</a:t>
            </a:r>
            <a:endParaRPr lang="ru-RU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78B6A2-483B-5041-9AAB-37FF081A67F6}"/>
              </a:ext>
            </a:extLst>
          </p:cNvPr>
          <p:cNvSpPr txBox="1"/>
          <p:nvPr/>
        </p:nvSpPr>
        <p:spPr>
          <a:xfrm>
            <a:off x="787531" y="3199152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A72E88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A72E88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3A1142-CF42-E546-891A-29A412372602}"/>
              </a:ext>
            </a:extLst>
          </p:cNvPr>
          <p:cNvSpPr txBox="1"/>
          <p:nvPr/>
        </p:nvSpPr>
        <p:spPr>
          <a:xfrm>
            <a:off x="4898792" y="3199152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B9D04A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C7FB12-663E-BB45-B0AE-A412BADB16B3}"/>
              </a:ext>
            </a:extLst>
          </p:cNvPr>
          <p:cNvSpPr txBox="1"/>
          <p:nvPr/>
        </p:nvSpPr>
        <p:spPr>
          <a:xfrm>
            <a:off x="4875609" y="4004909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AF7BDC-95D7-3642-91FF-A8B00E650BBC}"/>
              </a:ext>
            </a:extLst>
          </p:cNvPr>
          <p:cNvSpPr txBox="1"/>
          <p:nvPr/>
        </p:nvSpPr>
        <p:spPr>
          <a:xfrm>
            <a:off x="4892543" y="4849361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A06FC8-20DC-1442-B6F9-1D752E470FFA}"/>
              </a:ext>
            </a:extLst>
          </p:cNvPr>
          <p:cNvSpPr txBox="1"/>
          <p:nvPr/>
        </p:nvSpPr>
        <p:spPr>
          <a:xfrm>
            <a:off x="786088" y="2534664"/>
            <a:ext cx="2802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layfair Display SemiBold" pitchFamily="2" charset="-52"/>
              </a:rPr>
              <a:t>Цель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Playfair Display SemiBold" pitchFamily="2" charset="-52"/>
              </a:rPr>
              <a:t>и задачи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AEF22A-80F6-934F-814E-7A34502A8484}"/>
              </a:ext>
            </a:extLst>
          </p:cNvPr>
          <p:cNvSpPr txBox="1"/>
          <p:nvPr/>
        </p:nvSpPr>
        <p:spPr>
          <a:xfrm>
            <a:off x="1430204" y="3346730"/>
            <a:ext cx="35415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Формирование у детей младшего школьного возраста осознанного отношения к здоровому питанию и полезным привычкам, способствующим укреплению их физического и эмоционального здоровья.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B1BA54-CEA8-324D-A51C-67190010D735}"/>
              </a:ext>
            </a:extLst>
          </p:cNvPr>
          <p:cNvSpPr txBox="1"/>
          <p:nvPr/>
        </p:nvSpPr>
        <p:spPr>
          <a:xfrm>
            <a:off x="5637587" y="3346730"/>
            <a:ext cx="6258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Ознакомить детей с основами здорового питания, важностью сбалансированного рациона и пользой витаминов и минералов.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C083BC-A197-F644-8276-D16BE958C6FF}"/>
              </a:ext>
            </a:extLst>
          </p:cNvPr>
          <p:cNvSpPr txBox="1"/>
          <p:nvPr/>
        </p:nvSpPr>
        <p:spPr>
          <a:xfrm>
            <a:off x="5637587" y="4175376"/>
            <a:ext cx="5713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Развивать у детей ответственность за своё здоровье и понимание важности заботы о себе.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142D69-389E-FA41-B6F5-C90265FC495B}"/>
              </a:ext>
            </a:extLst>
          </p:cNvPr>
          <p:cNvSpPr txBox="1"/>
          <p:nvPr/>
        </p:nvSpPr>
        <p:spPr>
          <a:xfrm>
            <a:off x="5637587" y="5084110"/>
            <a:ext cx="6129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Вовлечь родителей и учителей в процесс формирования здоровых привычек у детей через совместные мероприятия, рекомендации и информационные материалы. </a:t>
            </a:r>
          </a:p>
        </p:txBody>
      </p:sp>
    </p:spTree>
    <p:extLst>
      <p:ext uri="{BB962C8B-B14F-4D97-AF65-F5344CB8AC3E}">
        <p14:creationId xmlns:p14="http://schemas.microsoft.com/office/powerpoint/2010/main" val="1478707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690254-2E86-BE45-BDF3-C531AFA98911}"/>
              </a:ext>
            </a:extLst>
          </p:cNvPr>
          <p:cNvSpPr txBox="1"/>
          <p:nvPr/>
        </p:nvSpPr>
        <p:spPr>
          <a:xfrm>
            <a:off x="599090" y="588577"/>
            <a:ext cx="25314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Суть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8" name="Прямоугольник: скругленные углы 11">
            <a:extLst>
              <a:ext uri="{FF2B5EF4-FFF2-40B4-BE49-F238E27FC236}">
                <a16:creationId xmlns:a16="http://schemas.microsoft.com/office/drawing/2014/main" id="{A94B22EA-478D-ED42-A6D1-AF33314DED96}"/>
              </a:ext>
            </a:extLst>
          </p:cNvPr>
          <p:cNvSpPr/>
          <p:nvPr/>
        </p:nvSpPr>
        <p:spPr>
          <a:xfrm>
            <a:off x="1266718" y="1450110"/>
            <a:ext cx="9658564" cy="195530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Проект разработан студентками ФГБОУ ВО НГМУ МЗ РФ в рамках работы студенческого волонтерского центра НГМУ и осуществляется во взаимодействии с  Департаментом образования мэрии города Новосибирска. Департамент образования информирует школы о запуске проекта. Школы формируют заявку на участие в проекте.</a:t>
            </a:r>
            <a:endParaRPr lang="ru-RU" dirty="0"/>
          </a:p>
        </p:txBody>
      </p:sp>
      <p:sp>
        <p:nvSpPr>
          <p:cNvPr id="9" name="Прямоугольник: скругленные углы 15">
            <a:extLst>
              <a:ext uri="{FF2B5EF4-FFF2-40B4-BE49-F238E27FC236}">
                <a16:creationId xmlns:a16="http://schemas.microsoft.com/office/drawing/2014/main" id="{BEB46AAA-30A5-DB41-83AD-72BC9CB91D2F}"/>
              </a:ext>
            </a:extLst>
          </p:cNvPr>
          <p:cNvSpPr/>
          <p:nvPr/>
        </p:nvSpPr>
        <p:spPr>
          <a:xfrm>
            <a:off x="1266718" y="3640621"/>
            <a:ext cx="9658564" cy="115047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Реализация проекта: Студенческий волонтерский центр ФГБОУ ВО НГМУ МЗ РФ в течение 2025-2026 учебного года   реализует мероприятия проекта в школах города Новосибирска.</a:t>
            </a:r>
            <a:endParaRPr lang="ru-RU" dirty="0"/>
          </a:p>
        </p:txBody>
      </p:sp>
      <p:sp>
        <p:nvSpPr>
          <p:cNvPr id="10" name="Прямоугольник: скругленные углы 16">
            <a:extLst>
              <a:ext uri="{FF2B5EF4-FFF2-40B4-BE49-F238E27FC236}">
                <a16:creationId xmlns:a16="http://schemas.microsoft.com/office/drawing/2014/main" id="{67F45B01-050D-CE47-83F2-B1A6474A87AF}"/>
              </a:ext>
            </a:extLst>
          </p:cNvPr>
          <p:cNvSpPr/>
          <p:nvPr/>
        </p:nvSpPr>
        <p:spPr>
          <a:xfrm>
            <a:off x="1266718" y="5026300"/>
            <a:ext cx="9658564" cy="115047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Подведение итогов проекта: оценка эффективности проекта осуществляется в рамках ежегодного городского конкурса «Мы за правильное питание» в возрастной категории 7-11 лет, конкурс проводит Департамент образования, в состав жюри входят активисты проекта.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0397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E5D33E-8624-9F40-B0DC-F3E78C924CAB}"/>
              </a:ext>
            </a:extLst>
          </p:cNvPr>
          <p:cNvSpPr txBox="1"/>
          <p:nvPr/>
        </p:nvSpPr>
        <p:spPr>
          <a:xfrm>
            <a:off x="599090" y="588577"/>
            <a:ext cx="34323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Механика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8" name="Прямоугольник: скругленные углы 6">
            <a:extLst>
              <a:ext uri="{FF2B5EF4-FFF2-40B4-BE49-F238E27FC236}">
                <a16:creationId xmlns:a16="http://schemas.microsoft.com/office/drawing/2014/main" id="{89879918-B16C-1F4D-A71E-A636346F56B4}"/>
              </a:ext>
            </a:extLst>
          </p:cNvPr>
          <p:cNvSpPr/>
          <p:nvPr/>
        </p:nvSpPr>
        <p:spPr>
          <a:xfrm>
            <a:off x="599090" y="2475552"/>
            <a:ext cx="4845269" cy="179164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 smtClean="0"/>
              <a:t>Запуск проекта осуществляется посредством информирования образовательных организаций Департаментом образования мэрии города Новосибирска</a:t>
            </a:r>
            <a:endParaRPr lang="ru-RU" dirty="0"/>
          </a:p>
        </p:txBody>
      </p:sp>
      <p:sp>
        <p:nvSpPr>
          <p:cNvPr id="9" name="Прямоугольник: скругленные углы 7">
            <a:extLst>
              <a:ext uri="{FF2B5EF4-FFF2-40B4-BE49-F238E27FC236}">
                <a16:creationId xmlns:a16="http://schemas.microsoft.com/office/drawing/2014/main" id="{C99722BC-85BA-A140-9E9E-71C5F0D0B7CC}"/>
              </a:ext>
            </a:extLst>
          </p:cNvPr>
          <p:cNvSpPr/>
          <p:nvPr/>
        </p:nvSpPr>
        <p:spPr>
          <a:xfrm>
            <a:off x="5559973" y="2475552"/>
            <a:ext cx="6032938" cy="179164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Инструменты:</a:t>
            </a:r>
          </a:p>
          <a:p>
            <a:r>
              <a:rPr lang="ru-RU" dirty="0"/>
              <a:t>1</a:t>
            </a:r>
            <a:r>
              <a:rPr lang="ru-RU" dirty="0" smtClean="0"/>
              <a:t>. Информационное письмо о запуске проекта</a:t>
            </a:r>
            <a:endParaRPr lang="ru-RU" dirty="0"/>
          </a:p>
          <a:p>
            <a:r>
              <a:rPr lang="ru-RU" dirty="0"/>
              <a:t>2</a:t>
            </a:r>
            <a:r>
              <a:rPr lang="ru-RU" dirty="0" smtClean="0"/>
              <a:t>. </a:t>
            </a:r>
            <a:r>
              <a:rPr lang="en-US" dirty="0" smtClean="0"/>
              <a:t>Edutainment</a:t>
            </a:r>
            <a:r>
              <a:rPr lang="ru-RU" dirty="0" smtClean="0"/>
              <a:t>-технологии для работы с детьми, педагогами и родителями</a:t>
            </a:r>
            <a:endParaRPr lang="ru-RU" dirty="0"/>
          </a:p>
          <a:p>
            <a:r>
              <a:rPr lang="ru-RU" dirty="0"/>
              <a:t>3</a:t>
            </a:r>
            <a:r>
              <a:rPr lang="ru-RU" dirty="0" smtClean="0"/>
              <a:t>. Ежегодный конкурс «Мы за правильное питание»</a:t>
            </a:r>
            <a:endParaRPr lang="ru-RU" dirty="0"/>
          </a:p>
        </p:txBody>
      </p:sp>
      <p:sp>
        <p:nvSpPr>
          <p:cNvPr id="10" name="Прямоугольник: скругленные углы 8">
            <a:extLst>
              <a:ext uri="{FF2B5EF4-FFF2-40B4-BE49-F238E27FC236}">
                <a16:creationId xmlns:a16="http://schemas.microsoft.com/office/drawing/2014/main" id="{2FEE36DE-3F0A-2C4F-8F97-DC06DFD1A9D9}"/>
              </a:ext>
            </a:extLst>
          </p:cNvPr>
          <p:cNvSpPr/>
          <p:nvPr/>
        </p:nvSpPr>
        <p:spPr>
          <a:xfrm>
            <a:off x="599090" y="4398057"/>
            <a:ext cx="10993820" cy="179164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Последовательность:</a:t>
            </a:r>
          </a:p>
          <a:p>
            <a:r>
              <a:rPr lang="ru-RU" dirty="0"/>
              <a:t>1</a:t>
            </a:r>
            <a:r>
              <a:rPr lang="ru-RU" dirty="0" smtClean="0"/>
              <a:t>. Посещение образовательных организаций студентами-волонтерами НГМУ с «уроками здоровья»</a:t>
            </a:r>
            <a:endParaRPr lang="ru-RU" dirty="0"/>
          </a:p>
          <a:p>
            <a:r>
              <a:rPr lang="ru-RU" dirty="0"/>
              <a:t>2</a:t>
            </a:r>
            <a:r>
              <a:rPr lang="ru-RU" dirty="0" smtClean="0"/>
              <a:t>. Поддержание и развитие идей проекта педагогами образовательных организаций</a:t>
            </a:r>
            <a:endParaRPr lang="ru-RU" dirty="0"/>
          </a:p>
          <a:p>
            <a:r>
              <a:rPr lang="ru-RU" dirty="0"/>
              <a:t>3</a:t>
            </a:r>
            <a:r>
              <a:rPr lang="ru-RU" dirty="0" smtClean="0"/>
              <a:t>. Подготовка и участие в конкурсе «Мы за правильное питание»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2858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2DB4CB-73D1-2148-924A-D3D1A20C3243}"/>
              </a:ext>
            </a:extLst>
          </p:cNvPr>
          <p:cNvSpPr txBox="1"/>
          <p:nvPr/>
        </p:nvSpPr>
        <p:spPr>
          <a:xfrm>
            <a:off x="599090" y="588577"/>
            <a:ext cx="5606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Основные результаты проекта</a:t>
            </a:r>
          </a:p>
        </p:txBody>
      </p:sp>
      <p:sp>
        <p:nvSpPr>
          <p:cNvPr id="8" name="Овал 9">
            <a:extLst>
              <a:ext uri="{FF2B5EF4-FFF2-40B4-BE49-F238E27FC236}">
                <a16:creationId xmlns:a16="http://schemas.microsoft.com/office/drawing/2014/main" id="{95A6727E-4E54-5049-AD3F-7E4D733BE664}"/>
              </a:ext>
            </a:extLst>
          </p:cNvPr>
          <p:cNvSpPr/>
          <p:nvPr/>
        </p:nvSpPr>
        <p:spPr>
          <a:xfrm>
            <a:off x="707844" y="2296600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10">
            <a:extLst>
              <a:ext uri="{FF2B5EF4-FFF2-40B4-BE49-F238E27FC236}">
                <a16:creationId xmlns:a16="http://schemas.microsoft.com/office/drawing/2014/main" id="{F97F9C59-89C4-ED46-BC9F-0D3E4EABDB46}"/>
              </a:ext>
            </a:extLst>
          </p:cNvPr>
          <p:cNvSpPr/>
          <p:nvPr/>
        </p:nvSpPr>
        <p:spPr>
          <a:xfrm>
            <a:off x="707844" y="2937184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11">
            <a:extLst>
              <a:ext uri="{FF2B5EF4-FFF2-40B4-BE49-F238E27FC236}">
                <a16:creationId xmlns:a16="http://schemas.microsoft.com/office/drawing/2014/main" id="{0B50C7FF-C535-C04C-BB21-B8312DB0B06A}"/>
              </a:ext>
            </a:extLst>
          </p:cNvPr>
          <p:cNvSpPr/>
          <p:nvPr/>
        </p:nvSpPr>
        <p:spPr>
          <a:xfrm>
            <a:off x="707844" y="3555730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2">
            <a:extLst>
              <a:ext uri="{FF2B5EF4-FFF2-40B4-BE49-F238E27FC236}">
                <a16:creationId xmlns:a16="http://schemas.microsoft.com/office/drawing/2014/main" id="{1A11A1F6-0531-364A-AD8A-E589334E16B2}"/>
              </a:ext>
            </a:extLst>
          </p:cNvPr>
          <p:cNvSpPr/>
          <p:nvPr/>
        </p:nvSpPr>
        <p:spPr>
          <a:xfrm>
            <a:off x="707844" y="4174327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3">
            <a:extLst>
              <a:ext uri="{FF2B5EF4-FFF2-40B4-BE49-F238E27FC236}">
                <a16:creationId xmlns:a16="http://schemas.microsoft.com/office/drawing/2014/main" id="{D73557A0-38A9-CB4B-B14C-F1430907911C}"/>
              </a:ext>
            </a:extLst>
          </p:cNvPr>
          <p:cNvSpPr/>
          <p:nvPr/>
        </p:nvSpPr>
        <p:spPr>
          <a:xfrm>
            <a:off x="707844" y="4799034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678E1D-1ED6-9A49-824B-A22693BFE844}"/>
              </a:ext>
            </a:extLst>
          </p:cNvPr>
          <p:cNvSpPr txBox="1"/>
          <p:nvPr/>
        </p:nvSpPr>
        <p:spPr>
          <a:xfrm>
            <a:off x="1096871" y="2219793"/>
            <a:ext cx="10324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Образовательный: сформированы представления о влиянии вредных пищевых привычек на организм.</a:t>
            </a:r>
            <a:endParaRPr lang="ru-RU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C87659-64EE-F442-B024-A538C907FAFE}"/>
              </a:ext>
            </a:extLst>
          </p:cNvPr>
          <p:cNvSpPr txBox="1"/>
          <p:nvPr/>
        </p:nvSpPr>
        <p:spPr>
          <a:xfrm>
            <a:off x="1096871" y="2844500"/>
            <a:ext cx="10324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Практический: сформирован навык приготовления простых и полезных блюд.</a:t>
            </a:r>
            <a:endParaRPr lang="ru-RU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9F775E-F051-4040-A4CF-F5F248A66BCF}"/>
              </a:ext>
            </a:extLst>
          </p:cNvPr>
          <p:cNvSpPr txBox="1"/>
          <p:nvPr/>
        </p:nvSpPr>
        <p:spPr>
          <a:xfrm>
            <a:off x="1096871" y="3469207"/>
            <a:ext cx="10324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Мотивационный: сформирована мотивация к выбору полезных блюд как в школе, так и дома.</a:t>
            </a:r>
            <a:endParaRPr lang="ru-RU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2F3FE3-DDDF-F04D-99FC-5558F11755A7}"/>
              </a:ext>
            </a:extLst>
          </p:cNvPr>
          <p:cNvSpPr txBox="1"/>
          <p:nvPr/>
        </p:nvSpPr>
        <p:spPr>
          <a:xfrm>
            <a:off x="1096871" y="4093914"/>
            <a:ext cx="10324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Воспитательный: развита ответственность за свое здоровье и заботу о себе.</a:t>
            </a:r>
            <a:endParaRPr lang="ru-RU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6DD552-DC4B-A740-A522-4DBB1979DBB7}"/>
              </a:ext>
            </a:extLst>
          </p:cNvPr>
          <p:cNvSpPr txBox="1"/>
          <p:nvPr/>
        </p:nvSpPr>
        <p:spPr>
          <a:xfrm>
            <a:off x="1096871" y="4718621"/>
            <a:ext cx="10324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Интеграционный: </a:t>
            </a:r>
            <a:r>
              <a:rPr lang="ru-RU" sz="2000" dirty="0" smtClean="0"/>
              <a:t>родители </a:t>
            </a:r>
            <a:r>
              <a:rPr lang="ru-RU" sz="2000" dirty="0"/>
              <a:t>и </a:t>
            </a:r>
            <a:r>
              <a:rPr lang="ru-RU" sz="2000" dirty="0" smtClean="0"/>
              <a:t>учителя вовлечены </a:t>
            </a:r>
            <a:r>
              <a:rPr lang="ru-RU" sz="2000" dirty="0"/>
              <a:t>в процесс формирования здоровых привычек у детей через совместные мероприятия, рекомендации и информационные </a:t>
            </a:r>
            <a:r>
              <a:rPr lang="ru-RU" sz="2000" dirty="0" smtClean="0"/>
              <a:t>материалы.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13168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88475A-0C6F-9641-A042-B188E420BA4B}"/>
              </a:ext>
            </a:extLst>
          </p:cNvPr>
          <p:cNvSpPr txBox="1"/>
          <p:nvPr/>
        </p:nvSpPr>
        <p:spPr>
          <a:xfrm>
            <a:off x="599090" y="588577"/>
            <a:ext cx="59346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Информация о текущем статусе </a:t>
            </a:r>
            <a:b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</a:br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реализации проекта</a:t>
            </a:r>
          </a:p>
        </p:txBody>
      </p:sp>
      <p:sp>
        <p:nvSpPr>
          <p:cNvPr id="8" name="Прямоугольник: скругленные углы 19">
            <a:extLst>
              <a:ext uri="{FF2B5EF4-FFF2-40B4-BE49-F238E27FC236}">
                <a16:creationId xmlns:a16="http://schemas.microsoft.com/office/drawing/2014/main" id="{C4169BAA-4B12-B14F-A2F9-009A19F16532}"/>
              </a:ext>
            </a:extLst>
          </p:cNvPr>
          <p:cNvSpPr/>
          <p:nvPr/>
        </p:nvSpPr>
        <p:spPr>
          <a:xfrm>
            <a:off x="599090" y="2454952"/>
            <a:ext cx="4845269" cy="189904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 smtClean="0"/>
              <a:t>1. В школы Новосибирска направлено информационное письмо о старте проекта.</a:t>
            </a:r>
          </a:p>
          <a:p>
            <a:r>
              <a:rPr lang="ru-RU" dirty="0" smtClean="0"/>
              <a:t>2. Осуществляется сбор заявок.</a:t>
            </a:r>
          </a:p>
          <a:p>
            <a:r>
              <a:rPr lang="ru-RU" dirty="0" smtClean="0"/>
              <a:t>3. Начало реализации проекта запланировано на 1 июня 2025 на базе детских летних площадок.</a:t>
            </a:r>
            <a:endParaRPr lang="ru-RU" dirty="0"/>
          </a:p>
        </p:txBody>
      </p:sp>
      <p:sp>
        <p:nvSpPr>
          <p:cNvPr id="9" name="Прямоугольник: скругленные углы 20">
            <a:extLst>
              <a:ext uri="{FF2B5EF4-FFF2-40B4-BE49-F238E27FC236}">
                <a16:creationId xmlns:a16="http://schemas.microsoft.com/office/drawing/2014/main" id="{444AD552-A7DD-B541-B481-B576E7BAE03B}"/>
              </a:ext>
            </a:extLst>
          </p:cNvPr>
          <p:cNvSpPr/>
          <p:nvPr/>
        </p:nvSpPr>
        <p:spPr>
          <a:xfrm>
            <a:off x="5559973" y="2475552"/>
            <a:ext cx="6032938" cy="888803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 smtClean="0"/>
              <a:t>Планируется публикация пресс-релиза на официальном сайте Департамента образования мэрии города Новосибирска</a:t>
            </a:r>
            <a:endParaRPr lang="ru-RU" dirty="0"/>
          </a:p>
        </p:txBody>
      </p:sp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id="{C18EE8D4-00F3-1F40-B507-684B74EA7715}"/>
              </a:ext>
            </a:extLst>
          </p:cNvPr>
          <p:cNvSpPr/>
          <p:nvPr/>
        </p:nvSpPr>
        <p:spPr>
          <a:xfrm>
            <a:off x="599090" y="4503591"/>
            <a:ext cx="10993820" cy="179164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 smtClean="0"/>
              <a:t>В течение июня планируется провести «уроки здоровья» на 20 детских летних площадках для учеников начальной школы.</a:t>
            </a:r>
          </a:p>
          <a:p>
            <a:r>
              <a:rPr lang="ru-RU" dirty="0" smtClean="0"/>
              <a:t>В течение 2025-2026 учебного года (с 1 сентября 2025 по 25 мая 2026) планируется провести «уроки здоровья» в 150 школах города Новосибирска.</a:t>
            </a:r>
          </a:p>
          <a:p>
            <a:r>
              <a:rPr lang="ru-RU" dirty="0" smtClean="0"/>
              <a:t>По итогам реализации проекта в школах запланирована адаптация программы для детских садов.</a:t>
            </a:r>
            <a:endParaRPr lang="ru-RU" dirty="0"/>
          </a:p>
        </p:txBody>
      </p:sp>
      <p:sp>
        <p:nvSpPr>
          <p:cNvPr id="11" name="Прямоугольник: скругленные углы 22">
            <a:extLst>
              <a:ext uri="{FF2B5EF4-FFF2-40B4-BE49-F238E27FC236}">
                <a16:creationId xmlns:a16="http://schemas.microsoft.com/office/drawing/2014/main" id="{6925F8D5-4A90-3449-9C15-AFA3927AC4E0}"/>
              </a:ext>
            </a:extLst>
          </p:cNvPr>
          <p:cNvSpPr/>
          <p:nvPr/>
        </p:nvSpPr>
        <p:spPr>
          <a:xfrm>
            <a:off x="5559973" y="3465189"/>
            <a:ext cx="6032938" cy="888803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 smtClean="0"/>
              <a:t>Планируются публикации в социальной сети ВК в группах Волонтерского центра НГМУ и Департамента образования с фото- и видеоматериалами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784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1022</Words>
  <Application>Microsoft Office PowerPoint</Application>
  <PresentationFormat>Широкоэкранный</PresentationFormat>
  <Paragraphs>84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Dita Sweet</vt:lpstr>
      <vt:lpstr>Playfair Display</vt:lpstr>
      <vt:lpstr>Playfair Display SemiBold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Эксперт 5</cp:lastModifiedBy>
  <cp:revision>19</cp:revision>
  <dcterms:created xsi:type="dcterms:W3CDTF">2025-03-26T12:04:55Z</dcterms:created>
  <dcterms:modified xsi:type="dcterms:W3CDTF">2025-04-22T11:02:51Z</dcterms:modified>
</cp:coreProperties>
</file>