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692696"/>
            <a:ext cx="5040613" cy="506229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520" y="6309320"/>
            <a:ext cx="6630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 проекта: Ольга Александровна Чистякова</a:t>
            </a:r>
            <a:endParaRPr lang="ru-RU" sz="24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0274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252091"/>
            <a:ext cx="1599031" cy="1605909"/>
          </a:xfrm>
          <a:prstGeom prst="rect">
            <a:avLst/>
          </a:prstGeom>
        </p:spPr>
      </p:pic>
      <p:grpSp>
        <p:nvGrpSpPr>
          <p:cNvPr id="4" name="Group 138"/>
          <p:cNvGrpSpPr/>
          <p:nvPr/>
        </p:nvGrpSpPr>
        <p:grpSpPr>
          <a:xfrm>
            <a:off x="0" y="4022991"/>
            <a:ext cx="4000486" cy="2095491"/>
            <a:chOff x="0" y="3571882"/>
            <a:chExt cx="1857356" cy="1571618"/>
          </a:xfrm>
          <a:solidFill>
            <a:srgbClr val="00B050"/>
          </a:solidFill>
        </p:grpSpPr>
        <p:sp>
          <p:nvSpPr>
            <p:cNvPr id="5" name="Rectangle 4"/>
            <p:cNvSpPr/>
            <p:nvPr/>
          </p:nvSpPr>
          <p:spPr>
            <a:xfrm>
              <a:off x="0" y="3571882"/>
              <a:ext cx="1857356" cy="15716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" name="AutoShape 59"/>
            <p:cNvSpPr/>
            <p:nvPr/>
          </p:nvSpPr>
          <p:spPr bwMode="auto">
            <a:xfrm>
              <a:off x="634748" y="3856868"/>
              <a:ext cx="383000" cy="382346"/>
            </a:xfrm>
            <a:custGeom>
              <a:avLst/>
              <a:gdLst>
                <a:gd name="T0" fmla="+- 0 10794 23"/>
                <a:gd name="T1" fmla="*/ T0 w 21543"/>
                <a:gd name="T2" fmla="*/ 10800 h 21600"/>
                <a:gd name="T3" fmla="+- 0 10794 23"/>
                <a:gd name="T4" fmla="*/ T3 w 21543"/>
                <a:gd name="T5" fmla="*/ 10800 h 21600"/>
                <a:gd name="T6" fmla="+- 0 10794 23"/>
                <a:gd name="T7" fmla="*/ T6 w 21543"/>
                <a:gd name="T8" fmla="*/ 10800 h 21600"/>
                <a:gd name="T9" fmla="+- 0 10794 23"/>
                <a:gd name="T10" fmla="*/ T9 w 21543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43" h="21600">
                  <a:moveTo>
                    <a:pt x="16976" y="19986"/>
                  </a:moveTo>
                  <a:lnTo>
                    <a:pt x="11226" y="17680"/>
                  </a:lnTo>
                  <a:cubicBezTo>
                    <a:pt x="11088" y="17626"/>
                    <a:pt x="10946" y="17608"/>
                    <a:pt x="10806" y="17600"/>
                  </a:cubicBezTo>
                  <a:lnTo>
                    <a:pt x="19660" y="3837"/>
                  </a:lnTo>
                  <a:cubicBezTo>
                    <a:pt x="19660" y="3837"/>
                    <a:pt x="16976" y="19986"/>
                    <a:pt x="16976" y="19986"/>
                  </a:cubicBezTo>
                  <a:close/>
                  <a:moveTo>
                    <a:pt x="6859" y="16244"/>
                  </a:moveTo>
                  <a:cubicBezTo>
                    <a:pt x="6858" y="16242"/>
                    <a:pt x="6855" y="16240"/>
                    <a:pt x="6854" y="16238"/>
                  </a:cubicBezTo>
                  <a:lnTo>
                    <a:pt x="19606" y="2552"/>
                  </a:lnTo>
                  <a:lnTo>
                    <a:pt x="8735" y="19536"/>
                  </a:lnTo>
                  <a:cubicBezTo>
                    <a:pt x="8735" y="19536"/>
                    <a:pt x="6859" y="16244"/>
                    <a:pt x="6859" y="16244"/>
                  </a:cubicBezTo>
                  <a:close/>
                  <a:moveTo>
                    <a:pt x="2111" y="14024"/>
                  </a:moveTo>
                  <a:lnTo>
                    <a:pt x="17712" y="3595"/>
                  </a:lnTo>
                  <a:lnTo>
                    <a:pt x="6369" y="15770"/>
                  </a:lnTo>
                  <a:cubicBezTo>
                    <a:pt x="6309" y="15734"/>
                    <a:pt x="6256" y="15687"/>
                    <a:pt x="6190" y="15660"/>
                  </a:cubicBezTo>
                  <a:cubicBezTo>
                    <a:pt x="6190" y="15660"/>
                    <a:pt x="2111" y="14024"/>
                    <a:pt x="2111" y="14024"/>
                  </a:cubicBezTo>
                  <a:close/>
                  <a:moveTo>
                    <a:pt x="21234" y="108"/>
                  </a:moveTo>
                  <a:cubicBezTo>
                    <a:pt x="21123" y="35"/>
                    <a:pt x="20996" y="0"/>
                    <a:pt x="20868" y="0"/>
                  </a:cubicBezTo>
                  <a:cubicBezTo>
                    <a:pt x="20738" y="0"/>
                    <a:pt x="20608" y="36"/>
                    <a:pt x="20495" y="113"/>
                  </a:cubicBezTo>
                  <a:lnTo>
                    <a:pt x="299" y="13613"/>
                  </a:lnTo>
                  <a:cubicBezTo>
                    <a:pt x="91" y="13751"/>
                    <a:pt x="-23" y="13995"/>
                    <a:pt x="3" y="14244"/>
                  </a:cubicBezTo>
                  <a:cubicBezTo>
                    <a:pt x="28" y="14494"/>
                    <a:pt x="190" y="14708"/>
                    <a:pt x="422" y="14801"/>
                  </a:cubicBezTo>
                  <a:lnTo>
                    <a:pt x="5689" y="16914"/>
                  </a:lnTo>
                  <a:lnTo>
                    <a:pt x="8166" y="21259"/>
                  </a:lnTo>
                  <a:cubicBezTo>
                    <a:pt x="8284" y="21468"/>
                    <a:pt x="8505" y="21597"/>
                    <a:pt x="8743" y="21599"/>
                  </a:cubicBezTo>
                  <a:lnTo>
                    <a:pt x="8751" y="21599"/>
                  </a:lnTo>
                  <a:cubicBezTo>
                    <a:pt x="8987" y="21599"/>
                    <a:pt x="9206" y="21474"/>
                    <a:pt x="9328" y="21271"/>
                  </a:cubicBezTo>
                  <a:lnTo>
                    <a:pt x="10726" y="18934"/>
                  </a:lnTo>
                  <a:lnTo>
                    <a:pt x="17253" y="21551"/>
                  </a:lnTo>
                  <a:cubicBezTo>
                    <a:pt x="17332" y="21584"/>
                    <a:pt x="17418" y="21599"/>
                    <a:pt x="17502" y="21599"/>
                  </a:cubicBezTo>
                  <a:cubicBezTo>
                    <a:pt x="17617" y="21599"/>
                    <a:pt x="17731" y="21571"/>
                    <a:pt x="17832" y="21512"/>
                  </a:cubicBezTo>
                  <a:cubicBezTo>
                    <a:pt x="18010" y="21412"/>
                    <a:pt x="18133" y="21238"/>
                    <a:pt x="18167" y="21035"/>
                  </a:cubicBezTo>
                  <a:lnTo>
                    <a:pt x="21533" y="785"/>
                  </a:lnTo>
                  <a:cubicBezTo>
                    <a:pt x="21576" y="520"/>
                    <a:pt x="21459" y="254"/>
                    <a:pt x="21234" y="10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 anchor="ctr"/>
            <a:lstStyle/>
            <a:p>
              <a:pPr defTabSz="457200"/>
              <a:endParaRPr lang="en-US" sz="44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3" name="Group 136"/>
          <p:cNvGrpSpPr/>
          <p:nvPr/>
        </p:nvGrpSpPr>
        <p:grpSpPr>
          <a:xfrm>
            <a:off x="4000486" y="4022991"/>
            <a:ext cx="3145389" cy="2095491"/>
            <a:chOff x="3714744" y="3571882"/>
            <a:chExt cx="1857356" cy="1571618"/>
          </a:xfrm>
          <a:solidFill>
            <a:srgbClr val="92D050"/>
          </a:solidFill>
        </p:grpSpPr>
        <p:sp>
          <p:nvSpPr>
            <p:cNvPr id="14" name="Rectangle 13"/>
            <p:cNvSpPr/>
            <p:nvPr/>
          </p:nvSpPr>
          <p:spPr>
            <a:xfrm>
              <a:off x="3714744" y="3571882"/>
              <a:ext cx="1857356" cy="15716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5" name="AutoShape 46"/>
            <p:cNvSpPr/>
            <p:nvPr/>
          </p:nvSpPr>
          <p:spPr bwMode="auto">
            <a:xfrm>
              <a:off x="4492413" y="3856868"/>
              <a:ext cx="382350" cy="38234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874" y="17549"/>
                  </a:moveTo>
                  <a:cubicBezTo>
                    <a:pt x="15513" y="17549"/>
                    <a:pt x="14343" y="15612"/>
                    <a:pt x="13809" y="12825"/>
                  </a:cubicBezTo>
                  <a:lnTo>
                    <a:pt x="15524" y="12825"/>
                  </a:lnTo>
                  <a:cubicBezTo>
                    <a:pt x="17038" y="12825"/>
                    <a:pt x="18224" y="11343"/>
                    <a:pt x="18224" y="9450"/>
                  </a:cubicBezTo>
                  <a:cubicBezTo>
                    <a:pt x="18224" y="7558"/>
                    <a:pt x="17038" y="6075"/>
                    <a:pt x="15524" y="6075"/>
                  </a:cubicBezTo>
                  <a:lnTo>
                    <a:pt x="13809" y="6075"/>
                  </a:lnTo>
                  <a:cubicBezTo>
                    <a:pt x="14343" y="3289"/>
                    <a:pt x="15513" y="1350"/>
                    <a:pt x="16874" y="1350"/>
                  </a:cubicBezTo>
                  <a:cubicBezTo>
                    <a:pt x="18739" y="1350"/>
                    <a:pt x="20249" y="4976"/>
                    <a:pt x="20249" y="9450"/>
                  </a:cubicBezTo>
                  <a:cubicBezTo>
                    <a:pt x="20249" y="13923"/>
                    <a:pt x="18739" y="17549"/>
                    <a:pt x="16874" y="17549"/>
                  </a:cubicBezTo>
                  <a:moveTo>
                    <a:pt x="8926" y="11482"/>
                  </a:moveTo>
                  <a:lnTo>
                    <a:pt x="8774" y="11482"/>
                  </a:lnTo>
                  <a:lnTo>
                    <a:pt x="8774" y="11475"/>
                  </a:lnTo>
                  <a:cubicBezTo>
                    <a:pt x="8028" y="11475"/>
                    <a:pt x="7424" y="10569"/>
                    <a:pt x="7424" y="9450"/>
                  </a:cubicBezTo>
                  <a:cubicBezTo>
                    <a:pt x="7424" y="8332"/>
                    <a:pt x="8028" y="7425"/>
                    <a:pt x="8774" y="7425"/>
                  </a:cubicBezTo>
                  <a:lnTo>
                    <a:pt x="8926" y="7425"/>
                  </a:lnTo>
                  <a:cubicBezTo>
                    <a:pt x="10200" y="7425"/>
                    <a:pt x="11391" y="6924"/>
                    <a:pt x="12441" y="6063"/>
                  </a:cubicBezTo>
                  <a:cubicBezTo>
                    <a:pt x="12248" y="7149"/>
                    <a:pt x="12149" y="8300"/>
                    <a:pt x="12149" y="9450"/>
                  </a:cubicBezTo>
                  <a:cubicBezTo>
                    <a:pt x="12149" y="10603"/>
                    <a:pt x="12248" y="11758"/>
                    <a:pt x="12442" y="12846"/>
                  </a:cubicBezTo>
                  <a:cubicBezTo>
                    <a:pt x="11393" y="11983"/>
                    <a:pt x="10200" y="11482"/>
                    <a:pt x="8926" y="11482"/>
                  </a:cubicBezTo>
                  <a:moveTo>
                    <a:pt x="8096" y="20249"/>
                  </a:moveTo>
                  <a:lnTo>
                    <a:pt x="5396" y="20249"/>
                  </a:lnTo>
                  <a:lnTo>
                    <a:pt x="5396" y="14175"/>
                  </a:lnTo>
                  <a:cubicBezTo>
                    <a:pt x="5396" y="13683"/>
                    <a:pt x="5264" y="13223"/>
                    <a:pt x="5033" y="12825"/>
                  </a:cubicBezTo>
                  <a:lnTo>
                    <a:pt x="5505" y="12825"/>
                  </a:lnTo>
                  <a:lnTo>
                    <a:pt x="5505" y="12832"/>
                  </a:lnTo>
                  <a:lnTo>
                    <a:pt x="7535" y="12832"/>
                  </a:lnTo>
                  <a:cubicBezTo>
                    <a:pt x="7463" y="13042"/>
                    <a:pt x="7421" y="13265"/>
                    <a:pt x="7421" y="13500"/>
                  </a:cubicBezTo>
                  <a:lnTo>
                    <a:pt x="7421" y="18225"/>
                  </a:lnTo>
                  <a:cubicBezTo>
                    <a:pt x="7421" y="18874"/>
                    <a:pt x="7784" y="19307"/>
                    <a:pt x="8001" y="19565"/>
                  </a:cubicBezTo>
                  <a:cubicBezTo>
                    <a:pt x="8031" y="19601"/>
                    <a:pt x="8065" y="19638"/>
                    <a:pt x="8096" y="19677"/>
                  </a:cubicBezTo>
                  <a:cubicBezTo>
                    <a:pt x="8096" y="19677"/>
                    <a:pt x="8096" y="20249"/>
                    <a:pt x="8096" y="20249"/>
                  </a:cubicBezTo>
                  <a:close/>
                  <a:moveTo>
                    <a:pt x="1349" y="9450"/>
                  </a:moveTo>
                  <a:cubicBezTo>
                    <a:pt x="1349" y="8332"/>
                    <a:pt x="1953" y="7425"/>
                    <a:pt x="2699" y="7425"/>
                  </a:cubicBezTo>
                  <a:lnTo>
                    <a:pt x="7434" y="7425"/>
                  </a:lnTo>
                  <a:cubicBezTo>
                    <a:pt x="7014" y="7916"/>
                    <a:pt x="6749" y="8631"/>
                    <a:pt x="6749" y="9450"/>
                  </a:cubicBezTo>
                  <a:cubicBezTo>
                    <a:pt x="6749" y="10270"/>
                    <a:pt x="7014" y="10984"/>
                    <a:pt x="7434" y="11475"/>
                  </a:cubicBezTo>
                  <a:lnTo>
                    <a:pt x="2699" y="11475"/>
                  </a:lnTo>
                  <a:cubicBezTo>
                    <a:pt x="1953" y="11475"/>
                    <a:pt x="1349" y="10569"/>
                    <a:pt x="1349" y="9450"/>
                  </a:cubicBezTo>
                  <a:moveTo>
                    <a:pt x="13499" y="9450"/>
                  </a:moveTo>
                  <a:cubicBezTo>
                    <a:pt x="13499" y="8749"/>
                    <a:pt x="13540" y="8073"/>
                    <a:pt x="13610" y="7425"/>
                  </a:cubicBezTo>
                  <a:lnTo>
                    <a:pt x="15524" y="7425"/>
                  </a:lnTo>
                  <a:cubicBezTo>
                    <a:pt x="16269" y="7425"/>
                    <a:pt x="16874" y="8332"/>
                    <a:pt x="16874" y="9450"/>
                  </a:cubicBezTo>
                  <a:cubicBezTo>
                    <a:pt x="16874" y="10569"/>
                    <a:pt x="16269" y="11475"/>
                    <a:pt x="15524" y="11475"/>
                  </a:cubicBezTo>
                  <a:lnTo>
                    <a:pt x="13610" y="11475"/>
                  </a:lnTo>
                  <a:cubicBezTo>
                    <a:pt x="13540" y="10826"/>
                    <a:pt x="13499" y="10151"/>
                    <a:pt x="13499" y="9450"/>
                  </a:cubicBezTo>
                  <a:moveTo>
                    <a:pt x="16874" y="0"/>
                  </a:moveTo>
                  <a:cubicBezTo>
                    <a:pt x="15489" y="0"/>
                    <a:pt x="14400" y="951"/>
                    <a:pt x="13618" y="2420"/>
                  </a:cubicBezTo>
                  <a:lnTo>
                    <a:pt x="13604" y="2412"/>
                  </a:lnTo>
                  <a:cubicBezTo>
                    <a:pt x="12469" y="4635"/>
                    <a:pt x="10778" y="6075"/>
                    <a:pt x="8926" y="6075"/>
                  </a:cubicBezTo>
                  <a:lnTo>
                    <a:pt x="8479" y="6075"/>
                  </a:lnTo>
                  <a:lnTo>
                    <a:pt x="5505" y="6075"/>
                  </a:lnTo>
                  <a:lnTo>
                    <a:pt x="2699" y="6075"/>
                  </a:lnTo>
                  <a:cubicBezTo>
                    <a:pt x="1185" y="6075"/>
                    <a:pt x="0" y="7558"/>
                    <a:pt x="0" y="9450"/>
                  </a:cubicBezTo>
                  <a:cubicBezTo>
                    <a:pt x="0" y="11343"/>
                    <a:pt x="1185" y="12825"/>
                    <a:pt x="2699" y="12825"/>
                  </a:cubicBezTo>
                  <a:cubicBezTo>
                    <a:pt x="3443" y="12827"/>
                    <a:pt x="4046" y="13430"/>
                    <a:pt x="4046" y="14175"/>
                  </a:cubicBezTo>
                  <a:lnTo>
                    <a:pt x="4046" y="20249"/>
                  </a:lnTo>
                  <a:cubicBezTo>
                    <a:pt x="4046" y="20996"/>
                    <a:pt x="4651" y="21599"/>
                    <a:pt x="5396" y="21599"/>
                  </a:cubicBezTo>
                  <a:lnTo>
                    <a:pt x="8096" y="21599"/>
                  </a:lnTo>
                  <a:cubicBezTo>
                    <a:pt x="8842" y="21599"/>
                    <a:pt x="9446" y="20996"/>
                    <a:pt x="9446" y="20249"/>
                  </a:cubicBezTo>
                  <a:lnTo>
                    <a:pt x="9446" y="19575"/>
                  </a:lnTo>
                  <a:cubicBezTo>
                    <a:pt x="9446" y="18900"/>
                    <a:pt x="8771" y="18598"/>
                    <a:pt x="8771" y="18225"/>
                  </a:cubicBezTo>
                  <a:lnTo>
                    <a:pt x="8771" y="13500"/>
                  </a:lnTo>
                  <a:cubicBezTo>
                    <a:pt x="8771" y="13484"/>
                    <a:pt x="8781" y="13473"/>
                    <a:pt x="8782" y="13458"/>
                  </a:cubicBezTo>
                  <a:cubicBezTo>
                    <a:pt x="8789" y="13361"/>
                    <a:pt x="8815" y="13271"/>
                    <a:pt x="8859" y="13191"/>
                  </a:cubicBezTo>
                  <a:cubicBezTo>
                    <a:pt x="8871" y="13169"/>
                    <a:pt x="8884" y="13151"/>
                    <a:pt x="8898" y="13132"/>
                  </a:cubicBezTo>
                  <a:cubicBezTo>
                    <a:pt x="8952" y="13051"/>
                    <a:pt x="9020" y="12985"/>
                    <a:pt x="9103" y="12934"/>
                  </a:cubicBezTo>
                  <a:cubicBezTo>
                    <a:pt x="9107" y="12931"/>
                    <a:pt x="9108" y="12927"/>
                    <a:pt x="9112" y="12925"/>
                  </a:cubicBezTo>
                  <a:cubicBezTo>
                    <a:pt x="9115" y="12925"/>
                    <a:pt x="9117" y="12922"/>
                    <a:pt x="9120" y="12922"/>
                  </a:cubicBezTo>
                  <a:cubicBezTo>
                    <a:pt x="9174" y="12892"/>
                    <a:pt x="9238" y="12885"/>
                    <a:pt x="9299" y="12868"/>
                  </a:cubicBezTo>
                  <a:cubicBezTo>
                    <a:pt x="11003" y="13049"/>
                    <a:pt x="12545" y="14424"/>
                    <a:pt x="13604" y="16495"/>
                  </a:cubicBezTo>
                  <a:lnTo>
                    <a:pt x="13621" y="16487"/>
                  </a:lnTo>
                  <a:cubicBezTo>
                    <a:pt x="14404" y="17950"/>
                    <a:pt x="15490" y="18900"/>
                    <a:pt x="16874" y="18900"/>
                  </a:cubicBezTo>
                  <a:cubicBezTo>
                    <a:pt x="19977" y="18900"/>
                    <a:pt x="21600" y="14145"/>
                    <a:pt x="21600" y="9450"/>
                  </a:cubicBezTo>
                  <a:cubicBezTo>
                    <a:pt x="21600" y="4754"/>
                    <a:pt x="19977" y="0"/>
                    <a:pt x="16874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 anchor="ctr"/>
            <a:lstStyle/>
            <a:p>
              <a:pPr defTabSz="457200"/>
              <a:endParaRPr lang="en-US" sz="44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0" y="5261250"/>
            <a:ext cx="7145875" cy="476229"/>
          </a:xfrm>
          <a:prstGeom prst="rect">
            <a:avLst/>
          </a:prstGeom>
          <a:solidFill>
            <a:schemeClr val="bg1">
              <a:lumMod val="6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40252" y="5261250"/>
            <a:ext cx="24538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Цель проекта</a:t>
            </a:r>
            <a:endParaRPr lang="en-US" sz="28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002604" y="5252091"/>
            <a:ext cx="2951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Целевые группы</a:t>
            </a:r>
            <a:endParaRPr lang="en-US" sz="28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71461" y="1641724"/>
            <a:ext cx="314327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Репродуктивное </a:t>
            </a:r>
            <a:r>
              <a:rPr lang="ru-RU" sz="1400" dirty="0"/>
              <a:t>просвещение молодежи, в основе которого лежит пропаганда здорового образа жизни и традиционных семейных ценностей, а также информирование о возможных методах контрацепции, профилактика ИППП и лечения бесплодия</a:t>
            </a:r>
            <a:endParaRPr lang="id-ID" sz="1400" dirty="0">
              <a:solidFill>
                <a:schemeClr val="tx1">
                  <a:lumMod val="65000"/>
                  <a:lumOff val="35000"/>
                </a:schemeClr>
              </a:solidFill>
              <a:latin typeface="Open Sans Light" pitchFamily="34" charset="0"/>
              <a:ea typeface="Open Sans Light" pitchFamily="34" charset="0"/>
              <a:cs typeface="Open Sans Light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2906691" y="2355575"/>
            <a:ext cx="2189707" cy="2117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6049963" y="2355575"/>
            <a:ext cx="2189707" cy="2117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angle 30"/>
          <p:cNvSpPr/>
          <p:nvPr/>
        </p:nvSpPr>
        <p:spPr>
          <a:xfrm>
            <a:off x="4069564" y="2180333"/>
            <a:ext cx="31432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Подростки в возрасте 14-17 лет</a:t>
            </a:r>
          </a:p>
          <a:p>
            <a:r>
              <a:rPr lang="ru-RU" sz="1400" dirty="0"/>
              <a:t>Родители подростков</a:t>
            </a:r>
            <a:endParaRPr lang="id-ID" sz="1400" dirty="0">
              <a:solidFill>
                <a:schemeClr val="tx1">
                  <a:lumMod val="65000"/>
                  <a:lumOff val="35000"/>
                </a:schemeClr>
              </a:solidFill>
              <a:latin typeface="Open Sans Light" pitchFamily="34" charset="0"/>
              <a:ea typeface="Open Sans Light" pitchFamily="34" charset="0"/>
              <a:cs typeface="Open Sans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339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252091"/>
            <a:ext cx="1599031" cy="1605909"/>
          </a:xfrm>
          <a:prstGeom prst="rect">
            <a:avLst/>
          </a:prstGeom>
        </p:spPr>
      </p:pic>
      <p:grpSp>
        <p:nvGrpSpPr>
          <p:cNvPr id="4" name="Group 138"/>
          <p:cNvGrpSpPr/>
          <p:nvPr/>
        </p:nvGrpSpPr>
        <p:grpSpPr>
          <a:xfrm>
            <a:off x="0" y="4022991"/>
            <a:ext cx="4000486" cy="2095491"/>
            <a:chOff x="0" y="3571882"/>
            <a:chExt cx="1857356" cy="1571618"/>
          </a:xfrm>
          <a:solidFill>
            <a:srgbClr val="00B050"/>
          </a:solidFill>
        </p:grpSpPr>
        <p:sp>
          <p:nvSpPr>
            <p:cNvPr id="5" name="Rectangle 4"/>
            <p:cNvSpPr/>
            <p:nvPr/>
          </p:nvSpPr>
          <p:spPr>
            <a:xfrm>
              <a:off x="0" y="3571882"/>
              <a:ext cx="1857356" cy="15716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" name="AutoShape 59"/>
            <p:cNvSpPr/>
            <p:nvPr/>
          </p:nvSpPr>
          <p:spPr bwMode="auto">
            <a:xfrm>
              <a:off x="634748" y="3856868"/>
              <a:ext cx="383000" cy="382346"/>
            </a:xfrm>
            <a:custGeom>
              <a:avLst/>
              <a:gdLst>
                <a:gd name="T0" fmla="+- 0 10794 23"/>
                <a:gd name="T1" fmla="*/ T0 w 21543"/>
                <a:gd name="T2" fmla="*/ 10800 h 21600"/>
                <a:gd name="T3" fmla="+- 0 10794 23"/>
                <a:gd name="T4" fmla="*/ T3 w 21543"/>
                <a:gd name="T5" fmla="*/ 10800 h 21600"/>
                <a:gd name="T6" fmla="+- 0 10794 23"/>
                <a:gd name="T7" fmla="*/ T6 w 21543"/>
                <a:gd name="T8" fmla="*/ 10800 h 21600"/>
                <a:gd name="T9" fmla="+- 0 10794 23"/>
                <a:gd name="T10" fmla="*/ T9 w 21543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43" h="21600">
                  <a:moveTo>
                    <a:pt x="16976" y="19986"/>
                  </a:moveTo>
                  <a:lnTo>
                    <a:pt x="11226" y="17680"/>
                  </a:lnTo>
                  <a:cubicBezTo>
                    <a:pt x="11088" y="17626"/>
                    <a:pt x="10946" y="17608"/>
                    <a:pt x="10806" y="17600"/>
                  </a:cubicBezTo>
                  <a:lnTo>
                    <a:pt x="19660" y="3837"/>
                  </a:lnTo>
                  <a:cubicBezTo>
                    <a:pt x="19660" y="3837"/>
                    <a:pt x="16976" y="19986"/>
                    <a:pt x="16976" y="19986"/>
                  </a:cubicBezTo>
                  <a:close/>
                  <a:moveTo>
                    <a:pt x="6859" y="16244"/>
                  </a:moveTo>
                  <a:cubicBezTo>
                    <a:pt x="6858" y="16242"/>
                    <a:pt x="6855" y="16240"/>
                    <a:pt x="6854" y="16238"/>
                  </a:cubicBezTo>
                  <a:lnTo>
                    <a:pt x="19606" y="2552"/>
                  </a:lnTo>
                  <a:lnTo>
                    <a:pt x="8735" y="19536"/>
                  </a:lnTo>
                  <a:cubicBezTo>
                    <a:pt x="8735" y="19536"/>
                    <a:pt x="6859" y="16244"/>
                    <a:pt x="6859" y="16244"/>
                  </a:cubicBezTo>
                  <a:close/>
                  <a:moveTo>
                    <a:pt x="2111" y="14024"/>
                  </a:moveTo>
                  <a:lnTo>
                    <a:pt x="17712" y="3595"/>
                  </a:lnTo>
                  <a:lnTo>
                    <a:pt x="6369" y="15770"/>
                  </a:lnTo>
                  <a:cubicBezTo>
                    <a:pt x="6309" y="15734"/>
                    <a:pt x="6256" y="15687"/>
                    <a:pt x="6190" y="15660"/>
                  </a:cubicBezTo>
                  <a:cubicBezTo>
                    <a:pt x="6190" y="15660"/>
                    <a:pt x="2111" y="14024"/>
                    <a:pt x="2111" y="14024"/>
                  </a:cubicBezTo>
                  <a:close/>
                  <a:moveTo>
                    <a:pt x="21234" y="108"/>
                  </a:moveTo>
                  <a:cubicBezTo>
                    <a:pt x="21123" y="35"/>
                    <a:pt x="20996" y="0"/>
                    <a:pt x="20868" y="0"/>
                  </a:cubicBezTo>
                  <a:cubicBezTo>
                    <a:pt x="20738" y="0"/>
                    <a:pt x="20608" y="36"/>
                    <a:pt x="20495" y="113"/>
                  </a:cubicBezTo>
                  <a:lnTo>
                    <a:pt x="299" y="13613"/>
                  </a:lnTo>
                  <a:cubicBezTo>
                    <a:pt x="91" y="13751"/>
                    <a:pt x="-23" y="13995"/>
                    <a:pt x="3" y="14244"/>
                  </a:cubicBezTo>
                  <a:cubicBezTo>
                    <a:pt x="28" y="14494"/>
                    <a:pt x="190" y="14708"/>
                    <a:pt x="422" y="14801"/>
                  </a:cubicBezTo>
                  <a:lnTo>
                    <a:pt x="5689" y="16914"/>
                  </a:lnTo>
                  <a:lnTo>
                    <a:pt x="8166" y="21259"/>
                  </a:lnTo>
                  <a:cubicBezTo>
                    <a:pt x="8284" y="21468"/>
                    <a:pt x="8505" y="21597"/>
                    <a:pt x="8743" y="21599"/>
                  </a:cubicBezTo>
                  <a:lnTo>
                    <a:pt x="8751" y="21599"/>
                  </a:lnTo>
                  <a:cubicBezTo>
                    <a:pt x="8987" y="21599"/>
                    <a:pt x="9206" y="21474"/>
                    <a:pt x="9328" y="21271"/>
                  </a:cubicBezTo>
                  <a:lnTo>
                    <a:pt x="10726" y="18934"/>
                  </a:lnTo>
                  <a:lnTo>
                    <a:pt x="17253" y="21551"/>
                  </a:lnTo>
                  <a:cubicBezTo>
                    <a:pt x="17332" y="21584"/>
                    <a:pt x="17418" y="21599"/>
                    <a:pt x="17502" y="21599"/>
                  </a:cubicBezTo>
                  <a:cubicBezTo>
                    <a:pt x="17617" y="21599"/>
                    <a:pt x="17731" y="21571"/>
                    <a:pt x="17832" y="21512"/>
                  </a:cubicBezTo>
                  <a:cubicBezTo>
                    <a:pt x="18010" y="21412"/>
                    <a:pt x="18133" y="21238"/>
                    <a:pt x="18167" y="21035"/>
                  </a:cubicBezTo>
                  <a:lnTo>
                    <a:pt x="21533" y="785"/>
                  </a:lnTo>
                  <a:cubicBezTo>
                    <a:pt x="21576" y="520"/>
                    <a:pt x="21459" y="254"/>
                    <a:pt x="21234" y="10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 anchor="ctr"/>
            <a:lstStyle/>
            <a:p>
              <a:pPr defTabSz="457200"/>
              <a:endParaRPr lang="en-US" sz="44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3" name="Group 136"/>
          <p:cNvGrpSpPr/>
          <p:nvPr/>
        </p:nvGrpSpPr>
        <p:grpSpPr>
          <a:xfrm>
            <a:off x="4000486" y="4022991"/>
            <a:ext cx="3145389" cy="2095491"/>
            <a:chOff x="3714744" y="3571882"/>
            <a:chExt cx="1857356" cy="1571618"/>
          </a:xfrm>
          <a:solidFill>
            <a:srgbClr val="92D050"/>
          </a:solidFill>
        </p:grpSpPr>
        <p:sp>
          <p:nvSpPr>
            <p:cNvPr id="14" name="Rectangle 13"/>
            <p:cNvSpPr/>
            <p:nvPr/>
          </p:nvSpPr>
          <p:spPr>
            <a:xfrm>
              <a:off x="3714744" y="3571882"/>
              <a:ext cx="1857356" cy="15716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5" name="AutoShape 46"/>
            <p:cNvSpPr/>
            <p:nvPr/>
          </p:nvSpPr>
          <p:spPr bwMode="auto">
            <a:xfrm>
              <a:off x="4492413" y="3856868"/>
              <a:ext cx="382350" cy="38234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874" y="17549"/>
                  </a:moveTo>
                  <a:cubicBezTo>
                    <a:pt x="15513" y="17549"/>
                    <a:pt x="14343" y="15612"/>
                    <a:pt x="13809" y="12825"/>
                  </a:cubicBezTo>
                  <a:lnTo>
                    <a:pt x="15524" y="12825"/>
                  </a:lnTo>
                  <a:cubicBezTo>
                    <a:pt x="17038" y="12825"/>
                    <a:pt x="18224" y="11343"/>
                    <a:pt x="18224" y="9450"/>
                  </a:cubicBezTo>
                  <a:cubicBezTo>
                    <a:pt x="18224" y="7558"/>
                    <a:pt x="17038" y="6075"/>
                    <a:pt x="15524" y="6075"/>
                  </a:cubicBezTo>
                  <a:lnTo>
                    <a:pt x="13809" y="6075"/>
                  </a:lnTo>
                  <a:cubicBezTo>
                    <a:pt x="14343" y="3289"/>
                    <a:pt x="15513" y="1350"/>
                    <a:pt x="16874" y="1350"/>
                  </a:cubicBezTo>
                  <a:cubicBezTo>
                    <a:pt x="18739" y="1350"/>
                    <a:pt x="20249" y="4976"/>
                    <a:pt x="20249" y="9450"/>
                  </a:cubicBezTo>
                  <a:cubicBezTo>
                    <a:pt x="20249" y="13923"/>
                    <a:pt x="18739" y="17549"/>
                    <a:pt x="16874" y="17549"/>
                  </a:cubicBezTo>
                  <a:moveTo>
                    <a:pt x="8926" y="11482"/>
                  </a:moveTo>
                  <a:lnTo>
                    <a:pt x="8774" y="11482"/>
                  </a:lnTo>
                  <a:lnTo>
                    <a:pt x="8774" y="11475"/>
                  </a:lnTo>
                  <a:cubicBezTo>
                    <a:pt x="8028" y="11475"/>
                    <a:pt x="7424" y="10569"/>
                    <a:pt x="7424" y="9450"/>
                  </a:cubicBezTo>
                  <a:cubicBezTo>
                    <a:pt x="7424" y="8332"/>
                    <a:pt x="8028" y="7425"/>
                    <a:pt x="8774" y="7425"/>
                  </a:cubicBezTo>
                  <a:lnTo>
                    <a:pt x="8926" y="7425"/>
                  </a:lnTo>
                  <a:cubicBezTo>
                    <a:pt x="10200" y="7425"/>
                    <a:pt x="11391" y="6924"/>
                    <a:pt x="12441" y="6063"/>
                  </a:cubicBezTo>
                  <a:cubicBezTo>
                    <a:pt x="12248" y="7149"/>
                    <a:pt x="12149" y="8300"/>
                    <a:pt x="12149" y="9450"/>
                  </a:cubicBezTo>
                  <a:cubicBezTo>
                    <a:pt x="12149" y="10603"/>
                    <a:pt x="12248" y="11758"/>
                    <a:pt x="12442" y="12846"/>
                  </a:cubicBezTo>
                  <a:cubicBezTo>
                    <a:pt x="11393" y="11983"/>
                    <a:pt x="10200" y="11482"/>
                    <a:pt x="8926" y="11482"/>
                  </a:cubicBezTo>
                  <a:moveTo>
                    <a:pt x="8096" y="20249"/>
                  </a:moveTo>
                  <a:lnTo>
                    <a:pt x="5396" y="20249"/>
                  </a:lnTo>
                  <a:lnTo>
                    <a:pt x="5396" y="14175"/>
                  </a:lnTo>
                  <a:cubicBezTo>
                    <a:pt x="5396" y="13683"/>
                    <a:pt x="5264" y="13223"/>
                    <a:pt x="5033" y="12825"/>
                  </a:cubicBezTo>
                  <a:lnTo>
                    <a:pt x="5505" y="12825"/>
                  </a:lnTo>
                  <a:lnTo>
                    <a:pt x="5505" y="12832"/>
                  </a:lnTo>
                  <a:lnTo>
                    <a:pt x="7535" y="12832"/>
                  </a:lnTo>
                  <a:cubicBezTo>
                    <a:pt x="7463" y="13042"/>
                    <a:pt x="7421" y="13265"/>
                    <a:pt x="7421" y="13500"/>
                  </a:cubicBezTo>
                  <a:lnTo>
                    <a:pt x="7421" y="18225"/>
                  </a:lnTo>
                  <a:cubicBezTo>
                    <a:pt x="7421" y="18874"/>
                    <a:pt x="7784" y="19307"/>
                    <a:pt x="8001" y="19565"/>
                  </a:cubicBezTo>
                  <a:cubicBezTo>
                    <a:pt x="8031" y="19601"/>
                    <a:pt x="8065" y="19638"/>
                    <a:pt x="8096" y="19677"/>
                  </a:cubicBezTo>
                  <a:cubicBezTo>
                    <a:pt x="8096" y="19677"/>
                    <a:pt x="8096" y="20249"/>
                    <a:pt x="8096" y="20249"/>
                  </a:cubicBezTo>
                  <a:close/>
                  <a:moveTo>
                    <a:pt x="1349" y="9450"/>
                  </a:moveTo>
                  <a:cubicBezTo>
                    <a:pt x="1349" y="8332"/>
                    <a:pt x="1953" y="7425"/>
                    <a:pt x="2699" y="7425"/>
                  </a:cubicBezTo>
                  <a:lnTo>
                    <a:pt x="7434" y="7425"/>
                  </a:lnTo>
                  <a:cubicBezTo>
                    <a:pt x="7014" y="7916"/>
                    <a:pt x="6749" y="8631"/>
                    <a:pt x="6749" y="9450"/>
                  </a:cubicBezTo>
                  <a:cubicBezTo>
                    <a:pt x="6749" y="10270"/>
                    <a:pt x="7014" y="10984"/>
                    <a:pt x="7434" y="11475"/>
                  </a:cubicBezTo>
                  <a:lnTo>
                    <a:pt x="2699" y="11475"/>
                  </a:lnTo>
                  <a:cubicBezTo>
                    <a:pt x="1953" y="11475"/>
                    <a:pt x="1349" y="10569"/>
                    <a:pt x="1349" y="9450"/>
                  </a:cubicBezTo>
                  <a:moveTo>
                    <a:pt x="13499" y="9450"/>
                  </a:moveTo>
                  <a:cubicBezTo>
                    <a:pt x="13499" y="8749"/>
                    <a:pt x="13540" y="8073"/>
                    <a:pt x="13610" y="7425"/>
                  </a:cubicBezTo>
                  <a:lnTo>
                    <a:pt x="15524" y="7425"/>
                  </a:lnTo>
                  <a:cubicBezTo>
                    <a:pt x="16269" y="7425"/>
                    <a:pt x="16874" y="8332"/>
                    <a:pt x="16874" y="9450"/>
                  </a:cubicBezTo>
                  <a:cubicBezTo>
                    <a:pt x="16874" y="10569"/>
                    <a:pt x="16269" y="11475"/>
                    <a:pt x="15524" y="11475"/>
                  </a:cubicBezTo>
                  <a:lnTo>
                    <a:pt x="13610" y="11475"/>
                  </a:lnTo>
                  <a:cubicBezTo>
                    <a:pt x="13540" y="10826"/>
                    <a:pt x="13499" y="10151"/>
                    <a:pt x="13499" y="9450"/>
                  </a:cubicBezTo>
                  <a:moveTo>
                    <a:pt x="16874" y="0"/>
                  </a:moveTo>
                  <a:cubicBezTo>
                    <a:pt x="15489" y="0"/>
                    <a:pt x="14400" y="951"/>
                    <a:pt x="13618" y="2420"/>
                  </a:cubicBezTo>
                  <a:lnTo>
                    <a:pt x="13604" y="2412"/>
                  </a:lnTo>
                  <a:cubicBezTo>
                    <a:pt x="12469" y="4635"/>
                    <a:pt x="10778" y="6075"/>
                    <a:pt x="8926" y="6075"/>
                  </a:cubicBezTo>
                  <a:lnTo>
                    <a:pt x="8479" y="6075"/>
                  </a:lnTo>
                  <a:lnTo>
                    <a:pt x="5505" y="6075"/>
                  </a:lnTo>
                  <a:lnTo>
                    <a:pt x="2699" y="6075"/>
                  </a:lnTo>
                  <a:cubicBezTo>
                    <a:pt x="1185" y="6075"/>
                    <a:pt x="0" y="7558"/>
                    <a:pt x="0" y="9450"/>
                  </a:cubicBezTo>
                  <a:cubicBezTo>
                    <a:pt x="0" y="11343"/>
                    <a:pt x="1185" y="12825"/>
                    <a:pt x="2699" y="12825"/>
                  </a:cubicBezTo>
                  <a:cubicBezTo>
                    <a:pt x="3443" y="12827"/>
                    <a:pt x="4046" y="13430"/>
                    <a:pt x="4046" y="14175"/>
                  </a:cubicBezTo>
                  <a:lnTo>
                    <a:pt x="4046" y="20249"/>
                  </a:lnTo>
                  <a:cubicBezTo>
                    <a:pt x="4046" y="20996"/>
                    <a:pt x="4651" y="21599"/>
                    <a:pt x="5396" y="21599"/>
                  </a:cubicBezTo>
                  <a:lnTo>
                    <a:pt x="8096" y="21599"/>
                  </a:lnTo>
                  <a:cubicBezTo>
                    <a:pt x="8842" y="21599"/>
                    <a:pt x="9446" y="20996"/>
                    <a:pt x="9446" y="20249"/>
                  </a:cubicBezTo>
                  <a:lnTo>
                    <a:pt x="9446" y="19575"/>
                  </a:lnTo>
                  <a:cubicBezTo>
                    <a:pt x="9446" y="18900"/>
                    <a:pt x="8771" y="18598"/>
                    <a:pt x="8771" y="18225"/>
                  </a:cubicBezTo>
                  <a:lnTo>
                    <a:pt x="8771" y="13500"/>
                  </a:lnTo>
                  <a:cubicBezTo>
                    <a:pt x="8771" y="13484"/>
                    <a:pt x="8781" y="13473"/>
                    <a:pt x="8782" y="13458"/>
                  </a:cubicBezTo>
                  <a:cubicBezTo>
                    <a:pt x="8789" y="13361"/>
                    <a:pt x="8815" y="13271"/>
                    <a:pt x="8859" y="13191"/>
                  </a:cubicBezTo>
                  <a:cubicBezTo>
                    <a:pt x="8871" y="13169"/>
                    <a:pt x="8884" y="13151"/>
                    <a:pt x="8898" y="13132"/>
                  </a:cubicBezTo>
                  <a:cubicBezTo>
                    <a:pt x="8952" y="13051"/>
                    <a:pt x="9020" y="12985"/>
                    <a:pt x="9103" y="12934"/>
                  </a:cubicBezTo>
                  <a:cubicBezTo>
                    <a:pt x="9107" y="12931"/>
                    <a:pt x="9108" y="12927"/>
                    <a:pt x="9112" y="12925"/>
                  </a:cubicBezTo>
                  <a:cubicBezTo>
                    <a:pt x="9115" y="12925"/>
                    <a:pt x="9117" y="12922"/>
                    <a:pt x="9120" y="12922"/>
                  </a:cubicBezTo>
                  <a:cubicBezTo>
                    <a:pt x="9174" y="12892"/>
                    <a:pt x="9238" y="12885"/>
                    <a:pt x="9299" y="12868"/>
                  </a:cubicBezTo>
                  <a:cubicBezTo>
                    <a:pt x="11003" y="13049"/>
                    <a:pt x="12545" y="14424"/>
                    <a:pt x="13604" y="16495"/>
                  </a:cubicBezTo>
                  <a:lnTo>
                    <a:pt x="13621" y="16487"/>
                  </a:lnTo>
                  <a:cubicBezTo>
                    <a:pt x="14404" y="17950"/>
                    <a:pt x="15490" y="18900"/>
                    <a:pt x="16874" y="18900"/>
                  </a:cubicBezTo>
                  <a:cubicBezTo>
                    <a:pt x="19977" y="18900"/>
                    <a:pt x="21600" y="14145"/>
                    <a:pt x="21600" y="9450"/>
                  </a:cubicBezTo>
                  <a:cubicBezTo>
                    <a:pt x="21600" y="4754"/>
                    <a:pt x="19977" y="0"/>
                    <a:pt x="16874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 anchor="ctr"/>
            <a:lstStyle/>
            <a:p>
              <a:pPr defTabSz="457200"/>
              <a:endParaRPr lang="en-US" sz="44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0" y="5261250"/>
            <a:ext cx="7145875" cy="476229"/>
          </a:xfrm>
          <a:prstGeom prst="rect">
            <a:avLst/>
          </a:prstGeom>
          <a:solidFill>
            <a:schemeClr val="bg1">
              <a:lumMod val="6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214259"/>
            <a:ext cx="37464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Направления работы</a:t>
            </a:r>
            <a:endParaRPr lang="en-US" sz="28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093319" y="5067181"/>
            <a:ext cx="307096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Количественные 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показатели</a:t>
            </a:r>
            <a:endParaRPr lang="en-US" sz="28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54062" y="699004"/>
            <a:ext cx="314327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1) информационно-просветительская работа с </a:t>
            </a:r>
            <a:r>
              <a:rPr lang="ru-RU" sz="1400" dirty="0"/>
              <a:t>учениками 8-11 классов общеобразовательных школ г. Пензы и Пензенской </a:t>
            </a:r>
            <a:r>
              <a:rPr lang="ru-RU" sz="1400" dirty="0" smtClean="0"/>
              <a:t>области</a:t>
            </a:r>
          </a:p>
          <a:p>
            <a:r>
              <a:rPr lang="ru-RU" sz="1400" dirty="0" smtClean="0"/>
              <a:t>2) информационно-просветительская работа </a:t>
            </a:r>
            <a:r>
              <a:rPr lang="ru-RU" sz="1400" dirty="0"/>
              <a:t>с </a:t>
            </a:r>
            <a:r>
              <a:rPr lang="ru-RU" sz="1400" dirty="0" smtClean="0"/>
              <a:t>родителями учеников </a:t>
            </a:r>
            <a:r>
              <a:rPr lang="ru-RU" sz="1400" dirty="0"/>
              <a:t>классов общеобразовательных школ г. Пензы и Пензенской </a:t>
            </a:r>
            <a:r>
              <a:rPr lang="ru-RU" sz="1400" dirty="0" smtClean="0"/>
              <a:t>области</a:t>
            </a:r>
          </a:p>
          <a:p>
            <a:r>
              <a:rPr lang="ru-RU" sz="1400" dirty="0" smtClean="0"/>
              <a:t>3)  разработка </a:t>
            </a:r>
            <a:r>
              <a:rPr lang="ru-RU" sz="1400" dirty="0"/>
              <a:t>наглядных материалов по охране репродуктивного </a:t>
            </a:r>
            <a:r>
              <a:rPr lang="ru-RU" sz="1400" dirty="0" smtClean="0"/>
              <a:t>здоровья</a:t>
            </a:r>
          </a:p>
          <a:p>
            <a:r>
              <a:rPr lang="ru-RU" sz="1400" dirty="0"/>
              <a:t>4</a:t>
            </a:r>
            <a:r>
              <a:rPr lang="ru-RU" sz="1400" dirty="0" smtClean="0"/>
              <a:t>) проведение творческого конкурса среди </a:t>
            </a:r>
            <a:r>
              <a:rPr lang="ru-RU" sz="1400" dirty="0"/>
              <a:t>учеников школ-участников проекта на тему сохранения репродуктивного здоровья</a:t>
            </a:r>
            <a:endParaRPr lang="ru-RU" sz="1400" dirty="0" smtClean="0"/>
          </a:p>
          <a:p>
            <a:endParaRPr lang="id-ID" sz="1400" dirty="0">
              <a:solidFill>
                <a:schemeClr val="tx1">
                  <a:lumMod val="65000"/>
                  <a:lumOff val="35000"/>
                </a:schemeClr>
              </a:solidFill>
              <a:latin typeface="Open Sans Light" pitchFamily="34" charset="0"/>
              <a:ea typeface="Open Sans Light" pitchFamily="34" charset="0"/>
              <a:cs typeface="Open Sans Light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2906691" y="2355575"/>
            <a:ext cx="2189707" cy="2117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6049963" y="2355575"/>
            <a:ext cx="2189707" cy="2117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angle 30"/>
          <p:cNvSpPr/>
          <p:nvPr/>
        </p:nvSpPr>
        <p:spPr>
          <a:xfrm>
            <a:off x="3998752" y="836712"/>
            <a:ext cx="314327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ru-RU" sz="1400" dirty="0" smtClean="0"/>
              <a:t>ученики </a:t>
            </a:r>
            <a:r>
              <a:rPr lang="ru-RU" sz="1400" dirty="0"/>
              <a:t>8-11 классов, для которых проведены беседы о сохранении репродуктивного </a:t>
            </a:r>
            <a:r>
              <a:rPr lang="ru-RU" sz="1400" dirty="0" smtClean="0"/>
              <a:t>здоровья - 350</a:t>
            </a:r>
          </a:p>
          <a:p>
            <a:pPr marL="342900" indent="-342900">
              <a:buAutoNum type="arabicParenR"/>
            </a:pPr>
            <a:r>
              <a:rPr lang="ru-RU" sz="1400" dirty="0"/>
              <a:t>Родители учеников 8-11 классов, для которых проведены беседы о сохранении репродуктивного </a:t>
            </a:r>
            <a:r>
              <a:rPr lang="ru-RU" sz="1400" dirty="0" smtClean="0"/>
              <a:t>здоровья- 100</a:t>
            </a:r>
          </a:p>
          <a:p>
            <a:pPr marL="342900" indent="-342900">
              <a:buAutoNum type="arabicParenR"/>
            </a:pPr>
            <a:r>
              <a:rPr lang="ru-RU" sz="1400" dirty="0"/>
              <a:t>Видеоролики о сохранении репродуктивного </a:t>
            </a:r>
            <a:r>
              <a:rPr lang="ru-RU" sz="1400" dirty="0" smtClean="0"/>
              <a:t>здоровья- 9</a:t>
            </a:r>
          </a:p>
          <a:p>
            <a:pPr marL="342900" indent="-342900">
              <a:buAutoNum type="arabicParenR"/>
            </a:pPr>
            <a:r>
              <a:rPr lang="ru-RU" sz="1400" dirty="0" smtClean="0"/>
              <a:t>наглядные материалы (буклеты) по </a:t>
            </a:r>
            <a:r>
              <a:rPr lang="ru-RU" sz="1400" dirty="0"/>
              <a:t>охране репродуктивного </a:t>
            </a:r>
            <a:r>
              <a:rPr lang="ru-RU" sz="1400" dirty="0" smtClean="0"/>
              <a:t>здоровья- 2000</a:t>
            </a:r>
          </a:p>
          <a:p>
            <a:pPr marL="342900" indent="-342900">
              <a:buAutoNum type="arabicParenR"/>
            </a:pPr>
            <a:endParaRPr lang="ru-RU" sz="1400" dirty="0" smtClean="0"/>
          </a:p>
          <a:p>
            <a:endParaRPr lang="id-ID" sz="1400" dirty="0">
              <a:solidFill>
                <a:schemeClr val="tx1">
                  <a:lumMod val="65000"/>
                  <a:lumOff val="35000"/>
                </a:schemeClr>
              </a:solidFill>
              <a:latin typeface="Open Sans Light" pitchFamily="34" charset="0"/>
              <a:ea typeface="Open Sans Light" pitchFamily="34" charset="0"/>
              <a:cs typeface="Open Sans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54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252091"/>
            <a:ext cx="1599031" cy="1605909"/>
          </a:xfrm>
          <a:prstGeom prst="rect">
            <a:avLst/>
          </a:prstGeom>
        </p:spPr>
      </p:pic>
      <p:grpSp>
        <p:nvGrpSpPr>
          <p:cNvPr id="4" name="Group 138"/>
          <p:cNvGrpSpPr/>
          <p:nvPr/>
        </p:nvGrpSpPr>
        <p:grpSpPr>
          <a:xfrm>
            <a:off x="0" y="4022991"/>
            <a:ext cx="7142024" cy="2095491"/>
            <a:chOff x="0" y="3571882"/>
            <a:chExt cx="1857356" cy="1571618"/>
          </a:xfrm>
          <a:solidFill>
            <a:srgbClr val="00B050"/>
          </a:solidFill>
        </p:grpSpPr>
        <p:sp>
          <p:nvSpPr>
            <p:cNvPr id="5" name="Rectangle 4"/>
            <p:cNvSpPr/>
            <p:nvPr/>
          </p:nvSpPr>
          <p:spPr>
            <a:xfrm>
              <a:off x="0" y="3571882"/>
              <a:ext cx="1857356" cy="157161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" name="AutoShape 59"/>
            <p:cNvSpPr/>
            <p:nvPr/>
          </p:nvSpPr>
          <p:spPr bwMode="auto">
            <a:xfrm>
              <a:off x="634748" y="3856868"/>
              <a:ext cx="383000" cy="382346"/>
            </a:xfrm>
            <a:custGeom>
              <a:avLst/>
              <a:gdLst>
                <a:gd name="T0" fmla="+- 0 10794 23"/>
                <a:gd name="T1" fmla="*/ T0 w 21543"/>
                <a:gd name="T2" fmla="*/ 10800 h 21600"/>
                <a:gd name="T3" fmla="+- 0 10794 23"/>
                <a:gd name="T4" fmla="*/ T3 w 21543"/>
                <a:gd name="T5" fmla="*/ 10800 h 21600"/>
                <a:gd name="T6" fmla="+- 0 10794 23"/>
                <a:gd name="T7" fmla="*/ T6 w 21543"/>
                <a:gd name="T8" fmla="*/ 10800 h 21600"/>
                <a:gd name="T9" fmla="+- 0 10794 23"/>
                <a:gd name="T10" fmla="*/ T9 w 21543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43" h="21600">
                  <a:moveTo>
                    <a:pt x="16976" y="19986"/>
                  </a:moveTo>
                  <a:lnTo>
                    <a:pt x="11226" y="17680"/>
                  </a:lnTo>
                  <a:cubicBezTo>
                    <a:pt x="11088" y="17626"/>
                    <a:pt x="10946" y="17608"/>
                    <a:pt x="10806" y="17600"/>
                  </a:cubicBezTo>
                  <a:lnTo>
                    <a:pt x="19660" y="3837"/>
                  </a:lnTo>
                  <a:cubicBezTo>
                    <a:pt x="19660" y="3837"/>
                    <a:pt x="16976" y="19986"/>
                    <a:pt x="16976" y="19986"/>
                  </a:cubicBezTo>
                  <a:close/>
                  <a:moveTo>
                    <a:pt x="6859" y="16244"/>
                  </a:moveTo>
                  <a:cubicBezTo>
                    <a:pt x="6858" y="16242"/>
                    <a:pt x="6855" y="16240"/>
                    <a:pt x="6854" y="16238"/>
                  </a:cubicBezTo>
                  <a:lnTo>
                    <a:pt x="19606" y="2552"/>
                  </a:lnTo>
                  <a:lnTo>
                    <a:pt x="8735" y="19536"/>
                  </a:lnTo>
                  <a:cubicBezTo>
                    <a:pt x="8735" y="19536"/>
                    <a:pt x="6859" y="16244"/>
                    <a:pt x="6859" y="16244"/>
                  </a:cubicBezTo>
                  <a:close/>
                  <a:moveTo>
                    <a:pt x="2111" y="14024"/>
                  </a:moveTo>
                  <a:lnTo>
                    <a:pt x="17712" y="3595"/>
                  </a:lnTo>
                  <a:lnTo>
                    <a:pt x="6369" y="15770"/>
                  </a:lnTo>
                  <a:cubicBezTo>
                    <a:pt x="6309" y="15734"/>
                    <a:pt x="6256" y="15687"/>
                    <a:pt x="6190" y="15660"/>
                  </a:cubicBezTo>
                  <a:cubicBezTo>
                    <a:pt x="6190" y="15660"/>
                    <a:pt x="2111" y="14024"/>
                    <a:pt x="2111" y="14024"/>
                  </a:cubicBezTo>
                  <a:close/>
                  <a:moveTo>
                    <a:pt x="21234" y="108"/>
                  </a:moveTo>
                  <a:cubicBezTo>
                    <a:pt x="21123" y="35"/>
                    <a:pt x="20996" y="0"/>
                    <a:pt x="20868" y="0"/>
                  </a:cubicBezTo>
                  <a:cubicBezTo>
                    <a:pt x="20738" y="0"/>
                    <a:pt x="20608" y="36"/>
                    <a:pt x="20495" y="113"/>
                  </a:cubicBezTo>
                  <a:lnTo>
                    <a:pt x="299" y="13613"/>
                  </a:lnTo>
                  <a:cubicBezTo>
                    <a:pt x="91" y="13751"/>
                    <a:pt x="-23" y="13995"/>
                    <a:pt x="3" y="14244"/>
                  </a:cubicBezTo>
                  <a:cubicBezTo>
                    <a:pt x="28" y="14494"/>
                    <a:pt x="190" y="14708"/>
                    <a:pt x="422" y="14801"/>
                  </a:cubicBezTo>
                  <a:lnTo>
                    <a:pt x="5689" y="16914"/>
                  </a:lnTo>
                  <a:lnTo>
                    <a:pt x="8166" y="21259"/>
                  </a:lnTo>
                  <a:cubicBezTo>
                    <a:pt x="8284" y="21468"/>
                    <a:pt x="8505" y="21597"/>
                    <a:pt x="8743" y="21599"/>
                  </a:cubicBezTo>
                  <a:lnTo>
                    <a:pt x="8751" y="21599"/>
                  </a:lnTo>
                  <a:cubicBezTo>
                    <a:pt x="8987" y="21599"/>
                    <a:pt x="9206" y="21474"/>
                    <a:pt x="9328" y="21271"/>
                  </a:cubicBezTo>
                  <a:lnTo>
                    <a:pt x="10726" y="18934"/>
                  </a:lnTo>
                  <a:lnTo>
                    <a:pt x="17253" y="21551"/>
                  </a:lnTo>
                  <a:cubicBezTo>
                    <a:pt x="17332" y="21584"/>
                    <a:pt x="17418" y="21599"/>
                    <a:pt x="17502" y="21599"/>
                  </a:cubicBezTo>
                  <a:cubicBezTo>
                    <a:pt x="17617" y="21599"/>
                    <a:pt x="17731" y="21571"/>
                    <a:pt x="17832" y="21512"/>
                  </a:cubicBezTo>
                  <a:cubicBezTo>
                    <a:pt x="18010" y="21412"/>
                    <a:pt x="18133" y="21238"/>
                    <a:pt x="18167" y="21035"/>
                  </a:cubicBezTo>
                  <a:lnTo>
                    <a:pt x="21533" y="785"/>
                  </a:lnTo>
                  <a:cubicBezTo>
                    <a:pt x="21576" y="520"/>
                    <a:pt x="21459" y="254"/>
                    <a:pt x="21234" y="10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 anchor="ctr"/>
            <a:lstStyle/>
            <a:p>
              <a:pPr defTabSz="457200"/>
              <a:endParaRPr lang="en-US" sz="44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0" y="5261250"/>
            <a:ext cx="7145875" cy="476229"/>
          </a:xfrm>
          <a:prstGeom prst="rect">
            <a:avLst/>
          </a:prstGeom>
          <a:solidFill>
            <a:schemeClr val="bg1">
              <a:lumMod val="6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4729" y="5237754"/>
            <a:ext cx="45337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Качественные показатели</a:t>
            </a:r>
            <a:endParaRPr lang="en-US" sz="2800" dirty="0">
              <a:solidFill>
                <a:schemeClr val="bg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54062" y="1125526"/>
            <a:ext cx="314327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В результате реализации </a:t>
            </a:r>
            <a:r>
              <a:rPr lang="ru-RU" sz="1400" dirty="0" smtClean="0"/>
              <a:t>проекта ученики </a:t>
            </a:r>
            <a:r>
              <a:rPr lang="ru-RU" sz="1400" dirty="0"/>
              <a:t>общеобразовательных школ и </a:t>
            </a:r>
            <a:r>
              <a:rPr lang="ru-RU" sz="1400" dirty="0" err="1"/>
              <a:t>среднеспециальных</a:t>
            </a:r>
            <a:r>
              <a:rPr lang="ru-RU" sz="1400" dirty="0"/>
              <a:t> учебных заведений г. Пензы получили информацию о том, почему важно сохранять репродуктивное здоровье с ранних лет, и как это делать. Качественным результатом проекта можно также назвать видеоролики, размещенные в свободном доступе в социальной сети </a:t>
            </a:r>
            <a:r>
              <a:rPr lang="ru-RU" sz="1400" dirty="0" smtClean="0"/>
              <a:t>ВК. </a:t>
            </a:r>
            <a:endParaRPr lang="id-ID" sz="1400" dirty="0">
              <a:solidFill>
                <a:schemeClr val="tx1">
                  <a:lumMod val="65000"/>
                  <a:lumOff val="35000"/>
                </a:schemeClr>
              </a:solidFill>
              <a:latin typeface="Open Sans Light" pitchFamily="34" charset="0"/>
              <a:ea typeface="Open Sans Light" pitchFamily="34" charset="0"/>
              <a:cs typeface="Open Sans Light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2906691" y="2355575"/>
            <a:ext cx="2189707" cy="2117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6049963" y="2355575"/>
            <a:ext cx="2189707" cy="2117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angle 30"/>
          <p:cNvSpPr/>
          <p:nvPr/>
        </p:nvSpPr>
        <p:spPr>
          <a:xfrm>
            <a:off x="3998752" y="1125526"/>
            <a:ext cx="314327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Важным качественным результатом стала возможность обратить внимание на проблематику педагогов и администрацию учебных заведений. Выяснилось, что подобные лекции нужны обязательно, так как представляют грамотно поданную информацию по деликатным вопросам, позволяют и подросткам задать интересующие их вопросы, получить квалифицированные ответы </a:t>
            </a:r>
            <a:endParaRPr lang="id-ID" sz="1400" dirty="0">
              <a:solidFill>
                <a:schemeClr val="tx1">
                  <a:lumMod val="65000"/>
                  <a:lumOff val="35000"/>
                </a:schemeClr>
              </a:solidFill>
              <a:latin typeface="Open Sans Light" pitchFamily="34" charset="0"/>
              <a:ea typeface="Open Sans Light" pitchFamily="34" charset="0"/>
              <a:cs typeface="Open Sans Light" pitchFamily="34" charset="0"/>
            </a:endParaRPr>
          </a:p>
          <a:p>
            <a:endParaRPr lang="ru-RU" sz="1400" dirty="0" smtClean="0"/>
          </a:p>
          <a:p>
            <a:endParaRPr lang="id-ID" sz="1400" dirty="0">
              <a:solidFill>
                <a:schemeClr val="tx1">
                  <a:lumMod val="65000"/>
                  <a:lumOff val="35000"/>
                </a:schemeClr>
              </a:solidFill>
              <a:latin typeface="Open Sans Light" pitchFamily="34" charset="0"/>
              <a:ea typeface="Open Sans Light" pitchFamily="34" charset="0"/>
              <a:cs typeface="Open Sans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074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246</Words>
  <Application>Microsoft Office PowerPoint</Application>
  <PresentationFormat>Экран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Anna</dc:creator>
  <cp:lastModifiedBy>Anna</cp:lastModifiedBy>
  <cp:revision>4</cp:revision>
  <dcterms:created xsi:type="dcterms:W3CDTF">2023-03-10T07:17:16Z</dcterms:created>
  <dcterms:modified xsi:type="dcterms:W3CDTF">2023-03-10T12:36:22Z</dcterms:modified>
</cp:coreProperties>
</file>