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147380332" r:id="rId2"/>
    <p:sldId id="2147380339" r:id="rId3"/>
    <p:sldId id="2147380331" r:id="rId4"/>
    <p:sldId id="2147380348" r:id="rId5"/>
    <p:sldId id="2147380334" r:id="rId6"/>
    <p:sldId id="2147380341" r:id="rId7"/>
    <p:sldId id="2147380340" r:id="rId8"/>
    <p:sldId id="2147380343" r:id="rId9"/>
    <p:sldId id="2147380344" r:id="rId10"/>
    <p:sldId id="2147380349" r:id="rId11"/>
    <p:sldId id="2147380350" r:id="rId12"/>
    <p:sldId id="2147380346" r:id="rId13"/>
    <p:sldId id="2147380347" r:id="rId14"/>
    <p:sldId id="214738033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больных</c:v>
                </c:pt>
              </c:strCache>
            </c:strRef>
          </c:tx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066-4E88-A59D-5003566057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066-4E88-A59D-5003566057E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066-4E88-A59D-5003566057E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066-4E88-A59D-5003566057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1 мес</c:v>
                </c:pt>
                <c:pt idx="1">
                  <c:v>Менее 3 мес</c:v>
                </c:pt>
                <c:pt idx="2">
                  <c:v>Менее 6 мес</c:v>
                </c:pt>
                <c:pt idx="3">
                  <c:v>6 мес-2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25</c:v>
                </c:pt>
                <c:pt idx="2">
                  <c:v>42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66-4E88-A59D-500356605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Показатели цифровой грамотности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076480362663337E-2"/>
          <c:y val="0.12744117742395383"/>
          <c:w val="0.94838623867023442"/>
          <c:h val="0.371070780479041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171-446C-9BA1-2682917A4D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171-446C-9BA1-2682917A4D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171-446C-9BA1-2682917A4D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171-446C-9BA1-2682917A4DF8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171-446C-9BA1-2682917A4DF8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0171-446C-9BA1-2682917A4DF8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171-446C-9BA1-2682917A4DF8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0171-446C-9BA1-2682917A4DF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'Диаграммы '!$A$99:$A$102</c:f>
              <c:strCache>
                <c:ptCount val="4"/>
                <c:pt idx="0">
                  <c:v>Информированы о проведении программы цифровизации зравоохранения</c:v>
                </c:pt>
                <c:pt idx="1">
                  <c:v>Инфирмированы о возможности получить мед.услугу в цифровом виде</c:v>
                </c:pt>
                <c:pt idx="2">
                  <c:v>Информированы о возможности получить ТМК по ОМС</c:v>
                </c:pt>
                <c:pt idx="3">
                  <c:v>Знают о существовании мобильных приложений для контроля за ХНИЗ</c:v>
                </c:pt>
              </c:strCache>
            </c:strRef>
          </c:cat>
          <c:val>
            <c:numRef>
              <c:f>'Диаграммы '!$B$99:$B$102</c:f>
              <c:numCache>
                <c:formatCode>General</c:formatCode>
                <c:ptCount val="4"/>
                <c:pt idx="0">
                  <c:v>52.2</c:v>
                </c:pt>
                <c:pt idx="1">
                  <c:v>41.7</c:v>
                </c:pt>
                <c:pt idx="2">
                  <c:v>39.6</c:v>
                </c:pt>
                <c:pt idx="3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1-446C-9BA1-2682917A4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39610080368373"/>
          <c:y val="0.48758534837392398"/>
          <c:w val="0.78547721023371209"/>
          <c:h val="0.36194117385287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Готовность: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97757724338544E-2"/>
          <c:y val="0.13568812469779498"/>
          <c:w val="0.84044170426686526"/>
          <c:h val="0.52326975214661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F66-4ACA-94FC-2283519098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F66-4ACA-94FC-2283519098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'Диаграммы '!$B$157:$B$158</c:f>
              <c:strCache>
                <c:ptCount val="2"/>
                <c:pt idx="0">
                  <c:v>Передавать/получать информацию, содержащую перс.данные по защищенному каналу</c:v>
                </c:pt>
                <c:pt idx="1">
                  <c:v>Использовать ТМК при оказании МП</c:v>
                </c:pt>
              </c:strCache>
            </c:strRef>
          </c:cat>
          <c:val>
            <c:numRef>
              <c:f>'Диаграммы '!$C$157:$C$158</c:f>
              <c:numCache>
                <c:formatCode>General</c:formatCode>
                <c:ptCount val="2"/>
                <c:pt idx="0">
                  <c:v>64.599999999999994</c:v>
                </c:pt>
                <c:pt idx="1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3-4A55-9064-769D18234F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3167348035032"/>
          <c:y val="0.64589113593959846"/>
          <c:w val="0.77500688906552462"/>
          <c:h val="0.2805753412118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/>
              <a:t>Умеют пользоваться в повседневной жизни: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183150183150184E-2"/>
          <c:y val="0.19562585020626341"/>
          <c:w val="0.88324175824175821"/>
          <c:h val="0.4839530870635813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'Диаграммы '!$B$123:$B$126</c:f>
              <c:strCache>
                <c:ptCount val="4"/>
                <c:pt idx="0">
                  <c:v>Мессенджерами</c:v>
                </c:pt>
                <c:pt idx="1">
                  <c:v>Мобильными приложениями (Госуслуги, банк)</c:v>
                </c:pt>
                <c:pt idx="2">
                  <c:v>Электронной почтой </c:v>
                </c:pt>
                <c:pt idx="3">
                  <c:v>Социальными сетями</c:v>
                </c:pt>
              </c:strCache>
            </c:strRef>
          </c:cat>
          <c:val>
            <c:numRef>
              <c:f>'Диаграммы '!$C$123:$C$126</c:f>
              <c:numCache>
                <c:formatCode>General</c:formatCode>
                <c:ptCount val="4"/>
                <c:pt idx="0">
                  <c:v>56.3</c:v>
                </c:pt>
                <c:pt idx="1">
                  <c:v>43.7</c:v>
                </c:pt>
                <c:pt idx="2">
                  <c:v>39.6</c:v>
                </c:pt>
                <c:pt idx="3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0-4976-A950-2B200D4BCF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25861583"/>
        <c:axId val="889050768"/>
      </c:barChart>
      <c:catAx>
        <c:axId val="182586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9050768"/>
        <c:crosses val="autoZero"/>
        <c:auto val="1"/>
        <c:lblAlgn val="ctr"/>
        <c:lblOffset val="100"/>
        <c:noMultiLvlLbl val="0"/>
      </c:catAx>
      <c:valAx>
        <c:axId val="889050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5861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/>
              <a:t>Умеют совершать с мобильного устройства или ПК</a:t>
            </a:r>
          </a:p>
        </c:rich>
      </c:tx>
      <c:layout>
        <c:manualLayout>
          <c:xMode val="edge"/>
          <c:yMode val="edge"/>
          <c:x val="0.12086244967043537"/>
          <c:y val="3.1240852211089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132618472137171E-2"/>
          <c:y val="0.23411113625685392"/>
          <c:w val="0.95570823936129823"/>
          <c:h val="0.5094537401695862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'Диаграммы '!$B$131:$B$135</c:f>
              <c:strCache>
                <c:ptCount val="5"/>
                <c:pt idx="0">
                  <c:v>Аудио-/видеозвонок</c:v>
                </c:pt>
                <c:pt idx="1">
                  <c:v>Отправить изображение/файл</c:v>
                </c:pt>
                <c:pt idx="2">
                  <c:v>Отправить элетронную почту</c:v>
                </c:pt>
                <c:pt idx="3">
                  <c:v>Заказать государственную или муниципальную услугу</c:v>
                </c:pt>
                <c:pt idx="4">
                  <c:v>Покупка/оплата он-лайн</c:v>
                </c:pt>
              </c:strCache>
            </c:strRef>
          </c:cat>
          <c:val>
            <c:numRef>
              <c:f>'Диаграммы '!$C$131:$C$135</c:f>
              <c:numCache>
                <c:formatCode>General</c:formatCode>
                <c:ptCount val="5"/>
                <c:pt idx="0">
                  <c:v>70.8</c:v>
                </c:pt>
                <c:pt idx="1">
                  <c:v>45.8</c:v>
                </c:pt>
                <c:pt idx="2">
                  <c:v>37.5</c:v>
                </c:pt>
                <c:pt idx="3">
                  <c:v>37.5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7-4818-A00D-6EC380F37A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67229168"/>
        <c:axId val="745161456"/>
      </c:barChart>
      <c:catAx>
        <c:axId val="5672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161456"/>
        <c:crosses val="autoZero"/>
        <c:auto val="1"/>
        <c:lblAlgn val="ctr"/>
        <c:lblOffset val="100"/>
        <c:noMultiLvlLbl val="0"/>
      </c:catAx>
      <c:valAx>
        <c:axId val="745161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22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7EF28-FE07-3641-AD92-77FAA0848E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A35FD-0DC6-134C-B332-995CEC651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8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E6870-9837-0602-A3E6-358A1FB37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11DCD0-82BB-D862-B98F-A7600403C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3134B-6F92-B614-176D-89C30B94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FC621-8F33-69BD-FB5A-05305216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A47E3-E990-C965-3141-5B440B82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2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8672F-BB06-4A1D-9C9A-61D5BF8A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3CF8C8-65BF-E73F-E551-1D42027B2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B2354-DB81-9BCC-1F13-968C5C9B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B984F-1D84-5116-DA13-026763FB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4583F-D2E3-4D51-ED05-45951E13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0FB319-72D5-0E21-5C0B-67BA1B822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18C0D-F311-1DE9-4CEE-D80685E21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7B9D7-CF1B-4123-3EF6-8BF23182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0733BF-7A07-C811-458A-68727AA6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8E878-3A82-1025-9CBA-CDDF2F5D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5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EAC08-9138-67AB-99E0-AF8210E6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C9B2F-AFD4-0130-F9B8-A51D6527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FF0F9-07C2-8100-FD96-05E7783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E12BC-9E39-B6F9-E5CE-35290611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19FA3-D9E2-610D-9B84-1169756B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5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35026-5FBE-5B15-1A6C-CCD663F6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859C98-C0BD-1FFC-8337-79FD6D309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EDFD87-8C78-6165-F522-E0D561BB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7953F-A13D-A23B-8AB4-5B0DDD0C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E2049-B638-CBD9-76D2-D0F59348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E7922-7422-457D-B5B0-2A37E283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15F00-801A-EC09-9230-1499816BD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899C2A-28B5-E50F-C6A5-81AD4817C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C7B766-3638-C5B3-E596-8284DBC7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DE6A59-C6D2-F068-E5A1-359F28EF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94101-B2ED-18BA-377E-94B82D7B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9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EC80E-1334-59C2-5188-33E74D90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53F6D-4550-472F-B4FE-9889B88D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7A3C25-DBEA-D9F9-F6E8-44D742D48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F86085-2B86-F03E-7549-F519C8D42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69AE54-C3FB-832B-DC1D-ABFAB01F7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98BD3D-4BAF-0107-304C-E4B15F71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F25E8B-3EE6-FF05-7F94-98ADC50D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728FB9-2347-371B-C429-7D0157C8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3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28847-71BD-5C69-64EE-5B3054F1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602A5D-995A-6D8F-E5C7-8C2F4614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BB2BF3-FF92-014E-6D1A-57860E0A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805F58-892D-1794-6388-39CE26D4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5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FB1760-D763-8788-37F0-90554D1D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FD6337-3DA3-5A57-E17D-48480666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1BDCBC-61D4-E9DA-72B6-660FC164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0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421FF-4FFA-949E-5069-D786F61C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36DF6-B375-EB41-4300-44D0EA78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F21D5F-3B3F-AA30-71F0-14B549E0B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55DF8F-E415-24CF-CA0C-D1C70BAD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3A9974-D292-375F-21BD-CA634052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BBE07E-65EF-812F-D06A-C6E51682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4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FA97E-EBC0-DAFA-D7BD-40AEE439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985E90-1C09-92AA-D1FD-690E0A10B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6AC2F5-2F12-E1AA-EC4D-F5488516E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F7CED-BBAC-6A45-505F-F06D4EF1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CEE2A2-FCB8-94E1-0187-A0E7B27F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49D87F-EF4B-73C2-40BC-9920ECA8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6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A4361-18A1-8EF0-F9FE-946BDE5B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269BF-DEEF-7764-9881-43E320696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B03DC-8231-C4AB-53E5-AE06F5E1C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9852-6C9F-4FED-92D6-052CEBE1E0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DFAE9-6009-99E3-4BCD-1AADA94DD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7D758C-FE9B-74C9-9AA7-274AE1CA0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E93A9-E10E-4A74-B408-48EA4501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mailto:ademkina@docstarclub.ru" TargetMode="External"/><Relationship Id="rId10" Type="http://schemas.openxmlformats.org/officeDocument/2006/relationships/hyperlink" Target="mailto:Av_isaeva_cgb20@mail.ru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hart" Target="../charts/chart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16395" y="4600414"/>
            <a:ext cx="7759210" cy="1827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0983" y="4769990"/>
            <a:ext cx="7220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«Цифровая грамотность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</a:rPr>
              <a:t>пациентов»</a:t>
            </a:r>
            <a:endParaRPr lang="ru-RU" sz="48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93" y="517304"/>
            <a:ext cx="3623439" cy="37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69464" y="316099"/>
            <a:ext cx="9355499" cy="6335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251" y="474618"/>
            <a:ext cx="9118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Бесплатный обучающий онлайн-курс</a:t>
            </a:r>
            <a:br>
              <a:rPr lang="ru-RU" sz="72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«Цифровая грамотность пациентов»</a:t>
            </a:r>
            <a:endParaRPr lang="ru-RU" sz="36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56EE82-29E6-11FB-6BA2-CFAFF818CDE6}"/>
              </a:ext>
            </a:extLst>
          </p:cNvPr>
          <p:cNvSpPr/>
          <p:nvPr/>
        </p:nvSpPr>
        <p:spPr>
          <a:xfrm>
            <a:off x="2678200" y="2404983"/>
            <a:ext cx="7806488" cy="3997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2"/>
                </a:solidFill>
              </a:rPr>
              <a:t>Короткие лекции в записи сопровождаются подкастами, памятками, пошаговыми алгоритмами, видео-инструкциями к приборам, гаджетам и медицинским сервисам.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</a:rPr>
              <a:t>Платформа </a:t>
            </a:r>
            <a:r>
              <a:rPr lang="en-US" sz="2800" dirty="0" err="1">
                <a:solidFill>
                  <a:schemeClr val="tx2"/>
                </a:solidFill>
              </a:rPr>
              <a:t>Getcourse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</a:rPr>
              <a:t>Проверка усвоения материала в виде коротких тестов и выполнения практического задания – записаться к врачу или оставить отзыв.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0B0504-BF5C-7854-672E-F4B9532EC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37925" y="2241656"/>
            <a:ext cx="279365" cy="2666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467A00-C72B-BCD1-A0A8-70E50C54A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41407" y="4371676"/>
            <a:ext cx="279365" cy="266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6ADD6-8BFC-90B5-DC16-CB493E8C7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37925" y="4801669"/>
            <a:ext cx="279365" cy="266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414D1B-563D-3BBC-0A38-530ADB985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00627" y="1395696"/>
            <a:ext cx="3629343" cy="6497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E9121-D699-922C-8794-6D02B507CC06}"/>
              </a:ext>
            </a:extLst>
          </p:cNvPr>
          <p:cNvSpPr txBox="1"/>
          <p:nvPr/>
        </p:nvSpPr>
        <p:spPr>
          <a:xfrm>
            <a:off x="1648829" y="1458950"/>
            <a:ext cx="2223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Как проходит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F0D4EB-6675-3DA1-DEA5-D6BDBFCE9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78568" y="1577452"/>
            <a:ext cx="279365" cy="2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78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20627" y="209932"/>
            <a:ext cx="9355499" cy="6335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251" y="474617"/>
            <a:ext cx="946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Бесплатный обучающий онлайн-курс</a:t>
            </a:r>
            <a:br>
              <a:rPr lang="ru-RU" sz="72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«Цифровая грамотность пациентов»</a:t>
            </a:r>
            <a:endParaRPr lang="ru-RU" sz="36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56EE82-29E6-11FB-6BA2-CFAFF818CDE6}"/>
              </a:ext>
            </a:extLst>
          </p:cNvPr>
          <p:cNvSpPr/>
          <p:nvPr/>
        </p:nvSpPr>
        <p:spPr>
          <a:xfrm>
            <a:off x="2630983" y="2189742"/>
            <a:ext cx="7711739" cy="39604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/>
                </a:solidFill>
              </a:rPr>
              <a:t>Увеличение количества пациентов на дистанционном мониторинге. 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Повышение доверия к цифровой медицине.</a:t>
            </a:r>
          </a:p>
          <a:p>
            <a:r>
              <a:rPr lang="ru-RU" sz="2400" dirty="0">
                <a:solidFill>
                  <a:schemeClr val="tx2"/>
                </a:solidFill>
              </a:rPr>
              <a:t>Снижение уровня тревоги у пациентов с ХНИЗ при использовании медицинских гаджетов и платформ.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Повышение приверженности к лечению.</a:t>
            </a:r>
          </a:p>
          <a:p>
            <a:r>
              <a:rPr lang="ru-RU" sz="2400" dirty="0">
                <a:solidFill>
                  <a:schemeClr val="tx2"/>
                </a:solidFill>
              </a:rPr>
              <a:t>Увеличение доступности медицины в отдалённых регионах и для маломобильных граждан.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Повышение уровня самостоятельности граждан 55+ при использовании цифровых медицинских сервисов</a:t>
            </a:r>
          </a:p>
          <a:p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ACCFD-9B09-DAAC-66F1-D405C48552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04397" y="4108293"/>
            <a:ext cx="279365" cy="266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0B0504-BF5C-7854-672E-F4B9532EC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04399" y="2280562"/>
            <a:ext cx="279365" cy="266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D678D-BEAC-E47F-E66B-E2E99F661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04398" y="2983126"/>
            <a:ext cx="279365" cy="2666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467A00-C72B-BCD1-A0A8-70E50C54A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04398" y="3377675"/>
            <a:ext cx="279365" cy="266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414D1B-563D-3BBC-0A38-530ADB985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19242" y="1394218"/>
            <a:ext cx="4395314" cy="6497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6ADD6-8BFC-90B5-DC16-CB493E8C7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38886" y="1585749"/>
            <a:ext cx="279365" cy="266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E9121-D699-922C-8794-6D02B507CC06}"/>
              </a:ext>
            </a:extLst>
          </p:cNvPr>
          <p:cNvSpPr txBox="1"/>
          <p:nvPr/>
        </p:nvSpPr>
        <p:spPr>
          <a:xfrm>
            <a:off x="1496425" y="1437135"/>
            <a:ext cx="384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Ожидаемые результаты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AFBCCF-9710-C391-5EA3-4AA972814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322" y="5204714"/>
            <a:ext cx="280440" cy="2682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798C40-70C7-115D-313D-D7072CE0F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4397" y="4502842"/>
            <a:ext cx="280440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66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12095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6156" y="339513"/>
            <a:ext cx="9355499" cy="6335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251" y="474617"/>
            <a:ext cx="946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Бесплатный обучающий онлайн-курс</a:t>
            </a:r>
            <a:br>
              <a:rPr lang="ru-RU" sz="72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«Цифровая грамотность пациентов»</a:t>
            </a:r>
            <a:endParaRPr lang="ru-RU" sz="36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56EE82-29E6-11FB-6BA2-CFAFF818CDE6}"/>
              </a:ext>
            </a:extLst>
          </p:cNvPr>
          <p:cNvSpPr/>
          <p:nvPr/>
        </p:nvSpPr>
        <p:spPr>
          <a:xfrm>
            <a:off x="2677236" y="2714516"/>
            <a:ext cx="7924345" cy="39604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/>
                </a:solidFill>
              </a:rPr>
              <a:t>Расширение целевой аудитории: 14+</a:t>
            </a:r>
          </a:p>
          <a:p>
            <a:r>
              <a:rPr lang="ru-RU" sz="2800" dirty="0">
                <a:solidFill>
                  <a:schemeClr val="tx2"/>
                </a:solidFill>
              </a:rPr>
              <a:t>Формирование навыков поиска медицинской информации</a:t>
            </a:r>
          </a:p>
          <a:p>
            <a:r>
              <a:rPr lang="ru-RU" sz="2800" dirty="0">
                <a:solidFill>
                  <a:schemeClr val="tx2"/>
                </a:solidFill>
              </a:rPr>
              <a:t>Формирование этикета цифровых коммуникаций пациентов</a:t>
            </a:r>
          </a:p>
          <a:p>
            <a:r>
              <a:rPr lang="ru-RU" sz="2800" dirty="0">
                <a:solidFill>
                  <a:schemeClr val="tx2"/>
                </a:solidFill>
              </a:rPr>
              <a:t>Актуализация контента при изменении на рынке </a:t>
            </a:r>
          </a:p>
          <a:p>
            <a:r>
              <a:rPr lang="ru-RU" sz="2800" dirty="0">
                <a:solidFill>
                  <a:schemeClr val="tx2"/>
                </a:solidFill>
              </a:rPr>
              <a:t>Исследование эффективности методологии обучающего курса с публикациями в научных журналах.</a:t>
            </a:r>
          </a:p>
          <a:p>
            <a:pPr algn="ctr"/>
            <a:endParaRPr lang="ru-RU" sz="2800" dirty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ACCFD-9B09-DAAC-66F1-D405C48552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6795" y="5339809"/>
            <a:ext cx="279365" cy="266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0B0504-BF5C-7854-672E-F4B9532EC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7871" y="2336991"/>
            <a:ext cx="279365" cy="266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D678D-BEAC-E47F-E66B-E2E99F661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7871" y="2698347"/>
            <a:ext cx="279365" cy="266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6ADD6-8BFC-90B5-DC16-CB493E8C7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6796" y="4419737"/>
            <a:ext cx="279365" cy="266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414D1B-563D-3BBC-0A38-530ADB985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09335" y="1560092"/>
            <a:ext cx="3629343" cy="6497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E9121-D699-922C-8794-6D02B507CC06}"/>
              </a:ext>
            </a:extLst>
          </p:cNvPr>
          <p:cNvSpPr txBox="1"/>
          <p:nvPr/>
        </p:nvSpPr>
        <p:spPr>
          <a:xfrm>
            <a:off x="1827376" y="1618884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План развития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F0D4EB-6675-3DA1-DEA5-D6BDBFCE9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6796" y="3698794"/>
            <a:ext cx="279365" cy="2666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D96E79-3B49-398B-2AB5-B6EB8368E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724" y="1746370"/>
            <a:ext cx="280440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22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2979" y="339513"/>
            <a:ext cx="9355499" cy="6335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251" y="474617"/>
            <a:ext cx="946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Бесплатный обучающий онлайн-курс</a:t>
            </a:r>
            <a:br>
              <a:rPr lang="ru-RU" sz="7200" dirty="0"/>
            </a:br>
            <a:r>
              <a:rPr lang="ru-RU" sz="3600" dirty="0"/>
              <a:t>«Цифровая грамотность пациентов»</a:t>
            </a:r>
            <a:endParaRPr lang="ru-RU" sz="36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56EE82-29E6-11FB-6BA2-CFAFF818CDE6}"/>
              </a:ext>
            </a:extLst>
          </p:cNvPr>
          <p:cNvSpPr/>
          <p:nvPr/>
        </p:nvSpPr>
        <p:spPr>
          <a:xfrm>
            <a:off x="2677236" y="2714516"/>
            <a:ext cx="7924345" cy="39604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tx2"/>
                </a:solidFill>
              </a:rPr>
              <a:t>Расширение аудитории, использующей цифровые сервисы в медицине</a:t>
            </a:r>
          </a:p>
          <a:p>
            <a:r>
              <a:rPr lang="ru-RU" sz="2600" dirty="0">
                <a:solidFill>
                  <a:schemeClr val="tx2"/>
                </a:solidFill>
              </a:rPr>
              <a:t>Повышение доступности медицинских услуг</a:t>
            </a:r>
          </a:p>
          <a:p>
            <a:r>
              <a:rPr lang="ru-RU" sz="2600" dirty="0">
                <a:solidFill>
                  <a:schemeClr val="tx2"/>
                </a:solidFill>
              </a:rPr>
              <a:t>Увеличение лояльных клиентов</a:t>
            </a:r>
          </a:p>
          <a:p>
            <a:r>
              <a:rPr lang="ru-RU" sz="2600" dirty="0">
                <a:solidFill>
                  <a:schemeClr val="tx2"/>
                </a:solidFill>
              </a:rPr>
              <a:t>Увеличение индивидуальной ответственности пациента</a:t>
            </a:r>
          </a:p>
          <a:p>
            <a:r>
              <a:rPr lang="ru-RU" sz="2600" dirty="0">
                <a:solidFill>
                  <a:schemeClr val="tx2"/>
                </a:solidFill>
              </a:rPr>
              <a:t>Повышение информированности пациентов</a:t>
            </a:r>
          </a:p>
          <a:p>
            <a:r>
              <a:rPr lang="ru-RU" sz="2600" dirty="0">
                <a:solidFill>
                  <a:schemeClr val="tx2"/>
                </a:solidFill>
              </a:rPr>
              <a:t>Облегчение использования дистанционного мониторинга пациентов</a:t>
            </a:r>
          </a:p>
          <a:p>
            <a:r>
              <a:rPr lang="ru-RU" sz="2600" dirty="0">
                <a:solidFill>
                  <a:schemeClr val="tx2"/>
                </a:solidFill>
              </a:rPr>
              <a:t>Облегчение внедрения новых цифровых продуктов</a:t>
            </a:r>
          </a:p>
          <a:p>
            <a:pPr algn="ctr"/>
            <a:endParaRPr lang="ru-RU" sz="2800" dirty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0B0504-BF5C-7854-672E-F4B9532EC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7871" y="2396760"/>
            <a:ext cx="279365" cy="2666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467A00-C72B-BCD1-A0A8-70E50C54A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6796" y="4015202"/>
            <a:ext cx="279365" cy="266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6ADD6-8BFC-90B5-DC16-CB493E8C7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6796" y="4823509"/>
            <a:ext cx="279365" cy="266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414D1B-563D-3BBC-0A38-530ADB985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09335" y="1560092"/>
            <a:ext cx="3629343" cy="6497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E9121-D699-922C-8794-6D02B507CC06}"/>
              </a:ext>
            </a:extLst>
          </p:cNvPr>
          <p:cNvSpPr txBox="1"/>
          <p:nvPr/>
        </p:nvSpPr>
        <p:spPr>
          <a:xfrm>
            <a:off x="1855057" y="1608621"/>
            <a:ext cx="220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Перспективы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AFBCCF-9710-C391-5EA3-4AA972814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796" y="5976179"/>
            <a:ext cx="280440" cy="2682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798C40-70C7-115D-313D-D7072CE0F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796" y="5201583"/>
            <a:ext cx="280440" cy="2682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F0D4EB-6675-3DA1-DEA5-D6BDBFCE9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6796" y="3240606"/>
            <a:ext cx="279365" cy="2666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7D624-871B-6AD4-C6C5-B9BE9114F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766" y="1750832"/>
            <a:ext cx="280440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80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84366" y="2160373"/>
            <a:ext cx="9474926" cy="2626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2076" y="2076992"/>
            <a:ext cx="174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Контакты</a:t>
            </a:r>
          </a:p>
          <a:p>
            <a:pPr algn="ctr"/>
            <a:endParaRPr lang="ru-RU" sz="24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A85A74-7ED5-0597-ECC2-3D7DC9174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68" y="3877631"/>
            <a:ext cx="2878496" cy="1816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4B899A-E989-3F70-A96C-931C2A73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448" y="3877631"/>
            <a:ext cx="2944197" cy="18177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D07EC4-0CD7-07E4-43C0-15B8AC4BF6DA}"/>
              </a:ext>
            </a:extLst>
          </p:cNvPr>
          <p:cNvSpPr/>
          <p:nvPr/>
        </p:nvSpPr>
        <p:spPr>
          <a:xfrm>
            <a:off x="1419837" y="3877632"/>
            <a:ext cx="2739417" cy="181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Александра Демкина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hlinkClick r:id="rId5"/>
              </a:rPr>
              <a:t>ademkina@docstarclub.ru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ООО «</a:t>
            </a:r>
            <a:r>
              <a:rPr lang="ru-RU" dirty="0" err="1">
                <a:solidFill>
                  <a:schemeClr val="tx2"/>
                </a:solidFill>
              </a:rPr>
              <a:t>Докстарклаб</a:t>
            </a:r>
            <a:r>
              <a:rPr lang="ru-RU" dirty="0">
                <a:solidFill>
                  <a:schemeClr val="tx2"/>
                </a:solidFill>
              </a:rPr>
              <a:t>», ректор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г. Москва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C92244-3294-94B6-0DB0-59057FC8F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082" y="2504646"/>
            <a:ext cx="1424788" cy="14355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00A1DE-6A3F-5E8A-1B2F-D125A5E51E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1961707" y="2511035"/>
            <a:ext cx="1422804" cy="14228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A0558-091E-58C2-CE6F-C8FB79057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441" y="2492490"/>
            <a:ext cx="1385140" cy="138514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6B37A9-0D13-35CD-373E-18B109D882FC}"/>
              </a:ext>
            </a:extLst>
          </p:cNvPr>
          <p:cNvSpPr/>
          <p:nvPr/>
        </p:nvSpPr>
        <p:spPr>
          <a:xfrm>
            <a:off x="7737689" y="3980361"/>
            <a:ext cx="2634453" cy="1461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Анастасия Пушкина</a:t>
            </a:r>
          </a:p>
          <a:p>
            <a:pPr algn="ctr"/>
            <a:r>
              <a:rPr lang="en-US" dirty="0">
                <a:solidFill>
                  <a:schemeClr val="tx2"/>
                </a:solidFill>
                <a:hlinkClick r:id="rId5"/>
              </a:rPr>
              <a:t>doc@avpushkina.ru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Руководитель проекта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г. Санкт-Петербург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7182F6-1D04-5625-8887-A1A309D6F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9006" y="3877630"/>
            <a:ext cx="2944623" cy="18167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AAF123-DABF-7258-C87B-FB637ABB6533}"/>
              </a:ext>
            </a:extLst>
          </p:cNvPr>
          <p:cNvSpPr/>
          <p:nvPr/>
        </p:nvSpPr>
        <p:spPr>
          <a:xfrm>
            <a:off x="4482070" y="4015184"/>
            <a:ext cx="2878495" cy="167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Анна Исаева</a:t>
            </a:r>
          </a:p>
          <a:p>
            <a:pPr algn="ctr"/>
            <a:r>
              <a:rPr lang="en-US" dirty="0">
                <a:solidFill>
                  <a:schemeClr val="tx2"/>
                </a:solidFill>
                <a:hlinkClick r:id="rId10"/>
              </a:rPr>
              <a:t>Av_isaeva_cgb20@mail.ru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Директор «Института пациентов»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г. Екатеринбург</a:t>
            </a: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217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3694" y="1128227"/>
            <a:ext cx="11784564" cy="5032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766" y="2590042"/>
            <a:ext cx="10769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Демкина Александра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ФГБУ «НМИЦ кардиологии им. </a:t>
            </a:r>
            <a:r>
              <a:rPr lang="ru-RU" sz="700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Е.И.Чазова</a:t>
            </a:r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» МЗ РФ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Москва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392FC-15DC-244F-124B-73BE69EC3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42" y="886309"/>
            <a:ext cx="2488631" cy="6941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FDDB23-093E-1156-13C1-89B4969E0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20" y="178005"/>
            <a:ext cx="3627434" cy="65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79676-C41B-3249-9F1B-533522B39A1C}"/>
              </a:ext>
            </a:extLst>
          </p:cNvPr>
          <p:cNvSpPr txBox="1"/>
          <p:nvPr/>
        </p:nvSpPr>
        <p:spPr>
          <a:xfrm>
            <a:off x="1086257" y="948677"/>
            <a:ext cx="193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Центральный федеральный округ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82E08-17EF-0254-E251-F730DE25B904}"/>
              </a:ext>
            </a:extLst>
          </p:cNvPr>
          <p:cNvSpPr txBox="1"/>
          <p:nvPr/>
        </p:nvSpPr>
        <p:spPr>
          <a:xfrm>
            <a:off x="8261960" y="252411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Команда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21CD37-5E61-1BA4-30C4-1D6CD9FE00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" t="446" r="-80" b="29826"/>
          <a:stretch/>
        </p:blipFill>
        <p:spPr>
          <a:xfrm>
            <a:off x="619257" y="1725047"/>
            <a:ext cx="810396" cy="810396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A8102F-5A54-2077-ABB0-70F271346B1B}"/>
              </a:ext>
            </a:extLst>
          </p:cNvPr>
          <p:cNvSpPr txBox="1"/>
          <p:nvPr/>
        </p:nvSpPr>
        <p:spPr>
          <a:xfrm>
            <a:off x="1536727" y="2609890"/>
            <a:ext cx="11300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Ветлужская 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Мария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ФГАОУ ВО Первый МГМУ им. </a:t>
            </a:r>
            <a:r>
              <a:rPr lang="ru-RU" sz="700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И.М.Сеченова</a:t>
            </a:r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Москва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CBA77-8A60-FAB0-FE89-6B32DEAE259B}"/>
              </a:ext>
            </a:extLst>
          </p:cNvPr>
          <p:cNvSpPr txBox="1"/>
          <p:nvPr/>
        </p:nvSpPr>
        <p:spPr>
          <a:xfrm>
            <a:off x="1632664" y="4331821"/>
            <a:ext cx="10262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Соловьева 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Янина </a:t>
            </a:r>
            <a:endParaRPr lang="ru-RU" sz="7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ГБУЗ НПЦ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специализированной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помощи детям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г. Москва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2EE8B9-1E65-1D93-D095-2AC361F9EF97}"/>
              </a:ext>
            </a:extLst>
          </p:cNvPr>
          <p:cNvSpPr txBox="1"/>
          <p:nvPr/>
        </p:nvSpPr>
        <p:spPr>
          <a:xfrm>
            <a:off x="2623016" y="2654430"/>
            <a:ext cx="9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Кучина 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Анна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СМ-клиника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г. Москва</a:t>
            </a:r>
            <a:endParaRPr lang="ru-RU" sz="14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D7D5B-A523-1957-6173-8F341B94B7A3}"/>
              </a:ext>
            </a:extLst>
          </p:cNvPr>
          <p:cNvSpPr txBox="1"/>
          <p:nvPr/>
        </p:nvSpPr>
        <p:spPr>
          <a:xfrm>
            <a:off x="739193" y="4326505"/>
            <a:ext cx="62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Тарасова 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Ирина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ЦКГ ФТС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Москва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DDD627-6118-706A-4F43-D12AE31518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" b="1054"/>
          <a:stretch/>
        </p:blipFill>
        <p:spPr>
          <a:xfrm>
            <a:off x="1695515" y="3357388"/>
            <a:ext cx="847294" cy="847294"/>
          </a:xfrm>
          <a:prstGeom prst="ellipse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903318-718A-762B-2350-B6E4F0F45F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4" t="1744" r="-564" b="11538"/>
          <a:stretch/>
        </p:blipFill>
        <p:spPr>
          <a:xfrm>
            <a:off x="578155" y="3428999"/>
            <a:ext cx="851497" cy="851497"/>
          </a:xfrm>
          <a:prstGeom prst="ellipse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E69A2D0-344D-C3D5-4DCB-02A2223A6F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1" t="2210" r="-361" b="37448"/>
          <a:stretch/>
        </p:blipFill>
        <p:spPr>
          <a:xfrm>
            <a:off x="2651374" y="1725047"/>
            <a:ext cx="800219" cy="800219"/>
          </a:xfrm>
          <a:prstGeom prst="ellipse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8C0E1A4-C96E-7BB9-E6FC-88BBC48AD1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732" t="1008" r="1732" b="24142"/>
          <a:stretch/>
        </p:blipFill>
        <p:spPr>
          <a:xfrm>
            <a:off x="1695514" y="1735153"/>
            <a:ext cx="847295" cy="847295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BCF9CF-453E-7DD0-2EC1-B04FB4E2B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1318" y="908700"/>
            <a:ext cx="2493480" cy="6950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DF81FE-4636-B628-180C-76EF798435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0452" y="908700"/>
            <a:ext cx="2493480" cy="6950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FC47BD-1CC2-A630-4DCF-89C41DD957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8770" y="3548352"/>
            <a:ext cx="2493480" cy="6950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AA8E3C-3AAD-F0EB-4F99-7F7554F0A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742" y="3573582"/>
            <a:ext cx="2488631" cy="694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4DE185-545B-BE3D-8CA6-7A89C9DE3D8F}"/>
              </a:ext>
            </a:extLst>
          </p:cNvPr>
          <p:cNvSpPr txBox="1"/>
          <p:nvPr/>
        </p:nvSpPr>
        <p:spPr>
          <a:xfrm>
            <a:off x="4573598" y="913494"/>
            <a:ext cx="219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Уральский федеральный округ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080A901-91E1-DF1C-971C-A1BF2F0E011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/>
          <a:stretch/>
        </p:blipFill>
        <p:spPr>
          <a:xfrm>
            <a:off x="4302219" y="1701065"/>
            <a:ext cx="809169" cy="8091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EE9127-4861-BCE0-73EB-3519D9D90D64}"/>
              </a:ext>
            </a:extLst>
          </p:cNvPr>
          <p:cNvSpPr txBox="1"/>
          <p:nvPr/>
        </p:nvSpPr>
        <p:spPr>
          <a:xfrm>
            <a:off x="4174661" y="2607595"/>
            <a:ext cx="107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Исаева 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Анна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ГАУЗ СО «ЦКБ № 20»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Екатеринбург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5585723-04C6-E4F3-A531-4CC2ABC0D7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8833" y="1711956"/>
            <a:ext cx="811910" cy="8091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45B2445-462B-B8A3-5F8D-E5B5AE19ABB1}"/>
              </a:ext>
            </a:extLst>
          </p:cNvPr>
          <p:cNvSpPr txBox="1"/>
          <p:nvPr/>
        </p:nvSpPr>
        <p:spPr>
          <a:xfrm>
            <a:off x="5181006" y="2583555"/>
            <a:ext cx="10428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Пивенштейн</a:t>
            </a:r>
            <a:endParaRPr lang="ru-RU" sz="9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Анна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АО «Медицинские технологии»,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ГБУЗ СООД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Екатеринбург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E3B9692-BFFE-E0A7-7CB7-9B1C60A152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1491" y="1718684"/>
            <a:ext cx="809316" cy="8065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60DD80-FBBB-249B-78FD-1E732814AFA8}"/>
              </a:ext>
            </a:extLst>
          </p:cNvPr>
          <p:cNvSpPr txBox="1"/>
          <p:nvPr/>
        </p:nvSpPr>
        <p:spPr>
          <a:xfrm>
            <a:off x="6241491" y="2582448"/>
            <a:ext cx="9405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Евдокименко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Виктория</a:t>
            </a:r>
            <a:endParaRPr lang="ru-RU" sz="7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ГБУЗ ТО «Областная больница № 3»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Тобольск</a:t>
            </a:r>
            <a:endParaRPr lang="ru-RU" sz="14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4871A6-911D-6F95-CC46-D3FBAEB4682A}"/>
              </a:ext>
            </a:extLst>
          </p:cNvPr>
          <p:cNvSpPr txBox="1"/>
          <p:nvPr/>
        </p:nvSpPr>
        <p:spPr>
          <a:xfrm>
            <a:off x="8492748" y="943317"/>
            <a:ext cx="219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Северо-Западный федеральный округ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670663-CEC7-7E40-02C1-7AD060C257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4132" y="1707610"/>
            <a:ext cx="798775" cy="7960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497D99C-E46A-05DE-4750-9607EB3BD6C6}"/>
              </a:ext>
            </a:extLst>
          </p:cNvPr>
          <p:cNvSpPr txBox="1"/>
          <p:nvPr/>
        </p:nvSpPr>
        <p:spPr>
          <a:xfrm>
            <a:off x="7755095" y="2615537"/>
            <a:ext cx="94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Пушкина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Анастасия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СПБ ГБУЗ ГБ № 40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Санкт-Петербург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E0BD790-34D5-0FEC-DDE4-04505FD624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6794" y="1718684"/>
            <a:ext cx="810396" cy="8103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7F128F4-FCF7-C75B-F786-1053A96A11DA}"/>
              </a:ext>
            </a:extLst>
          </p:cNvPr>
          <p:cNvSpPr txBox="1"/>
          <p:nvPr/>
        </p:nvSpPr>
        <p:spPr>
          <a:xfrm>
            <a:off x="8764019" y="2625257"/>
            <a:ext cx="1063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Яковчук</a:t>
            </a:r>
            <a:endParaRPr lang="ru-RU" sz="9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Елена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ГБУЗ РК Сыктывкарская ГП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Сыктывкар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DB7C15F-1E33-71E3-860B-4570F9D982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92181" y="1682070"/>
            <a:ext cx="806582" cy="80658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47D01EE-2962-8BFB-D13A-1F4F84366928}"/>
              </a:ext>
            </a:extLst>
          </p:cNvPr>
          <p:cNvSpPr txBox="1"/>
          <p:nvPr/>
        </p:nvSpPr>
        <p:spPr>
          <a:xfrm>
            <a:off x="9878774" y="2619884"/>
            <a:ext cx="94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Ваганова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Янина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СПБ ГБУЗ ГП 99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г. Санкт-Петербург</a:t>
            </a:r>
            <a:endParaRPr lang="ru-RU" sz="14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4C1C62-5E31-1A1E-7465-558AE5A2BB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5978" y="1685450"/>
            <a:ext cx="800219" cy="8002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EC91164-EA59-A8BD-7973-D3458485CB3E}"/>
              </a:ext>
            </a:extLst>
          </p:cNvPr>
          <p:cNvSpPr txBox="1"/>
          <p:nvPr/>
        </p:nvSpPr>
        <p:spPr>
          <a:xfrm>
            <a:off x="10805173" y="2582447"/>
            <a:ext cx="1169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Малышок 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Дарья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РНХИ им. проф. А.Л. Поленова (филиал ФГБУ НМИЦ им. В.А. Алмазова)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Санкт-Петербург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EF23DCD-90E1-CF52-4913-D15CF79ACC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3598" y="4384232"/>
            <a:ext cx="844431" cy="84729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A88D34F-5D3D-9565-6CEA-FEC5DEADBE77}"/>
              </a:ext>
            </a:extLst>
          </p:cNvPr>
          <p:cNvSpPr txBox="1"/>
          <p:nvPr/>
        </p:nvSpPr>
        <p:spPr>
          <a:xfrm>
            <a:off x="8679147" y="3619707"/>
            <a:ext cx="193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Республика Беларусь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A8140F-C78F-BD54-F91A-AD4AA98E62FC}"/>
              </a:ext>
            </a:extLst>
          </p:cNvPr>
          <p:cNvSpPr txBox="1"/>
          <p:nvPr/>
        </p:nvSpPr>
        <p:spPr>
          <a:xfrm>
            <a:off x="4666301" y="3619907"/>
            <a:ext cx="193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Приволжский федеральный округ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DE8AE0-6D1A-4224-3EB8-05E78F16602F}"/>
              </a:ext>
            </a:extLst>
          </p:cNvPr>
          <p:cNvSpPr txBox="1"/>
          <p:nvPr/>
        </p:nvSpPr>
        <p:spPr>
          <a:xfrm>
            <a:off x="4523519" y="5284085"/>
            <a:ext cx="898348" cy="59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Трошенькина</a:t>
            </a:r>
            <a:endParaRPr lang="ru-RU" sz="9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Ольга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ГУЗ УОКБ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Ульяновск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4C869BB-512F-3CCA-4904-390BE8AF5A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97900" y="4339725"/>
            <a:ext cx="847294" cy="84729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7A927D1-463E-44A8-7546-6299B8519A8E}"/>
              </a:ext>
            </a:extLst>
          </p:cNvPr>
          <p:cNvSpPr txBox="1"/>
          <p:nvPr/>
        </p:nvSpPr>
        <p:spPr>
          <a:xfrm>
            <a:off x="5752732" y="5271777"/>
            <a:ext cx="9775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Коробейникова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Анна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КОГКБУЗ «Центр Кардиологии и неврологии»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Киров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A345B4-994C-E0CA-D68B-D3B9E73438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95551" y="4275837"/>
            <a:ext cx="844431" cy="84729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C0E83F-7CEF-967D-E983-8F9D5AE601DF}"/>
              </a:ext>
            </a:extLst>
          </p:cNvPr>
          <p:cNvSpPr txBox="1"/>
          <p:nvPr/>
        </p:nvSpPr>
        <p:spPr>
          <a:xfrm>
            <a:off x="9295551" y="5261563"/>
            <a:ext cx="93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Дубовская 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Светлана  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ГУ «МНПЦ </a:t>
            </a:r>
            <a:r>
              <a:rPr lang="ru-RU" sz="700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ХТиГ</a:t>
            </a:r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»</a:t>
            </a:r>
          </a:p>
          <a:p>
            <a:pPr algn="ctr"/>
            <a:r>
              <a:rPr lang="ru-RU" sz="7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Минск</a:t>
            </a:r>
          </a:p>
        </p:txBody>
      </p:sp>
    </p:spTree>
    <p:extLst>
      <p:ext uri="{BB962C8B-B14F-4D97-AF65-F5344CB8AC3E}">
        <p14:creationId xmlns:p14="http://schemas.microsoft.com/office/powerpoint/2010/main" val="36178732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2260" y="894771"/>
            <a:ext cx="11007480" cy="5068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55776" y="2694667"/>
            <a:ext cx="279365" cy="266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38061" y="1212619"/>
            <a:ext cx="3642406" cy="586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4334" y="1244372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Актуальность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2918" y="2021080"/>
            <a:ext cx="10242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Согласно паспорту Стратегии цифровой трансформации отрасли «Здравоохранение» до 2024 года и на плановый период до 2030 года необходимо: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               обеспечить преемственность оказания медицинских услуг: от мониторинга здоровья, </a:t>
            </a:r>
            <a:r>
              <a:rPr lang="ru-RU" sz="2000" b="1" dirty="0">
                <a:solidFill>
                  <a:schemeClr val="tx2"/>
                </a:solidFill>
              </a:rPr>
              <a:t>с внесением данных пациентами самостоятельно</a:t>
            </a:r>
            <a:r>
              <a:rPr lang="ru-RU" sz="2000" dirty="0">
                <a:solidFill>
                  <a:schemeClr val="tx2"/>
                </a:solidFill>
              </a:rPr>
              <a:t>, профилактики заболеваний, и до результатов диагностики, лечения и реабилитации после перенесенной болезни;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               перейти от «кабинетного» принципа работы с пациентом к командной работе </a:t>
            </a:r>
            <a:r>
              <a:rPr lang="ru-RU" sz="2000" b="1" dirty="0">
                <a:solidFill>
                  <a:schemeClr val="tx2"/>
                </a:solidFill>
              </a:rPr>
              <a:t>с использованием технологий дистанционного мониторинга </a:t>
            </a:r>
            <a:r>
              <a:rPr lang="ru-RU" sz="2000" dirty="0">
                <a:solidFill>
                  <a:schemeClr val="tx2"/>
                </a:solidFill>
              </a:rPr>
              <a:t>и телемедицины;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               </a:t>
            </a:r>
            <a:r>
              <a:rPr lang="ru-RU" sz="2000" b="1" dirty="0">
                <a:solidFill>
                  <a:schemeClr val="tx2"/>
                </a:solidFill>
              </a:rPr>
              <a:t>массово внедрить телемедицинские технологии персонального мониторинга </a:t>
            </a:r>
            <a:r>
              <a:rPr lang="ru-RU" sz="2000" dirty="0">
                <a:solidFill>
                  <a:schemeClr val="tx2"/>
                </a:solidFill>
              </a:rPr>
              <a:t>с использованием носимых медицинских устройств удаленной диагностики состояния здоровья пациентов в процессы оказания первичной медико-санитарной помощи в рамках системы ОМС; </a:t>
            </a:r>
            <a:endParaRPr lang="ru-RU" sz="20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DE5C49-5402-ED08-9BBA-D38ECFECA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701" y="4216631"/>
            <a:ext cx="280440" cy="2682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249B07-F7F6-8B65-92EF-F63ACF575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701" y="3635122"/>
            <a:ext cx="280440" cy="268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719E93-AE13-5376-642E-A896CB6A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774" y="1371858"/>
            <a:ext cx="280440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2260" y="894771"/>
            <a:ext cx="11007480" cy="5068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55776" y="1210341"/>
            <a:ext cx="3642406" cy="586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6379" y="1210341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Актуальность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1497" y="2210986"/>
            <a:ext cx="73543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</a:rPr>
              <a:t>До 2030 года предусмотрено достижение </a:t>
            </a:r>
            <a:r>
              <a:rPr lang="ru-RU" sz="1400" b="1" dirty="0">
                <a:solidFill>
                  <a:schemeClr val="tx2"/>
                </a:solidFill>
              </a:rPr>
              <a:t>целевого показателя: 50% граждан</a:t>
            </a:r>
            <a:r>
              <a:rPr lang="ru-RU" sz="1400" dirty="0">
                <a:solidFill>
                  <a:schemeClr val="tx2"/>
                </a:solidFill>
              </a:rPr>
              <a:t>, находящихся на диспансерном наблюдении, по которым обеспечен </a:t>
            </a:r>
            <a:r>
              <a:rPr lang="ru-RU" sz="1400" b="1" dirty="0">
                <a:solidFill>
                  <a:schemeClr val="tx2"/>
                </a:solidFill>
              </a:rPr>
              <a:t>дистанционный мониторинг </a:t>
            </a:r>
            <a:r>
              <a:rPr lang="ru-RU" sz="1400" dirty="0">
                <a:solidFill>
                  <a:schemeClr val="tx2"/>
                </a:solidFill>
              </a:rPr>
              <a:t>состояния здоровья, в том числе на ЕПГУ</a:t>
            </a:r>
            <a:r>
              <a:rPr lang="ru-RU" sz="1400" baseline="30000" dirty="0">
                <a:solidFill>
                  <a:schemeClr val="tx2"/>
                </a:solidFill>
              </a:rPr>
              <a:t>1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sz="1400" dirty="0">
              <a:solidFill>
                <a:schemeClr val="tx2"/>
              </a:solidFill>
            </a:endParaRPr>
          </a:p>
          <a:p>
            <a:pPr algn="just"/>
            <a:endParaRPr lang="ru-RU" sz="1400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Обучение цифровой грамотности пациентов это первый шаг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к достижению этих целей со стороны населения.</a:t>
            </a:r>
          </a:p>
          <a:p>
            <a:pPr algn="just"/>
            <a:endParaRPr lang="ru-RU" sz="1400" b="1" dirty="0"/>
          </a:p>
          <a:p>
            <a:pPr algn="just"/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DE5C49-5402-ED08-9BBA-D38ECFECA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68" y="1369579"/>
            <a:ext cx="280440" cy="2682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512644-305A-ECA9-B370-77853D74ACFE}"/>
              </a:ext>
            </a:extLst>
          </p:cNvPr>
          <p:cNvSpPr/>
          <p:nvPr/>
        </p:nvSpPr>
        <p:spPr>
          <a:xfrm>
            <a:off x="870080" y="4756901"/>
            <a:ext cx="10451839" cy="14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>
                <a:solidFill>
                  <a:schemeClr val="tx2"/>
                </a:solidFill>
              </a:rPr>
              <a:t>1</a:t>
            </a:r>
            <a:r>
              <a:rPr lang="ru-RU" sz="1400" dirty="0">
                <a:solidFill>
                  <a:schemeClr val="tx2"/>
                </a:solidFill>
              </a:rPr>
              <a:t>Приказ </a:t>
            </a:r>
            <a:r>
              <a:rPr lang="ru-RU" sz="1400" dirty="0" err="1">
                <a:solidFill>
                  <a:schemeClr val="tx2"/>
                </a:solidFill>
              </a:rPr>
              <a:t>Минцифры</a:t>
            </a:r>
            <a:r>
              <a:rPr lang="ru-RU" sz="1400" dirty="0">
                <a:solidFill>
                  <a:schemeClr val="tx2"/>
                </a:solidFill>
              </a:rPr>
              <a:t> России от 18.11.2020 г. № 600 «Об утверждении методик расчета целевых показателей национальной цели развития Российской Федерации «Цифровая трансформация», № 601 «Об утверждении методик расчета прогнозных значений целевых показателей национальной цели развития Российской Федерации «Цифровая трансформация»</a:t>
            </a:r>
          </a:p>
          <a:p>
            <a:pPr algn="ctr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96294A3-FD5F-3175-D447-A8E54877CC19}"/>
              </a:ext>
            </a:extLst>
          </p:cNvPr>
          <p:cNvCxnSpPr>
            <a:cxnSpLocks/>
          </p:cNvCxnSpPr>
          <p:nvPr/>
        </p:nvCxnSpPr>
        <p:spPr>
          <a:xfrm>
            <a:off x="2542903" y="4917762"/>
            <a:ext cx="6444343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903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6828" y="496826"/>
            <a:ext cx="11658343" cy="5921447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375175A-BC63-F0BB-6C53-888B79C6F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596157"/>
              </p:ext>
            </p:extLst>
          </p:nvPr>
        </p:nvGraphicFramePr>
        <p:xfrm>
          <a:off x="397950" y="2314338"/>
          <a:ext cx="2930435" cy="273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89E2E3-2649-2D36-0F51-1B597619DF43}"/>
              </a:ext>
            </a:extLst>
          </p:cNvPr>
          <p:cNvSpPr txBox="1"/>
          <p:nvPr/>
        </p:nvSpPr>
        <p:spPr>
          <a:xfrm>
            <a:off x="832640" y="1444721"/>
            <a:ext cx="209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Длительность ТММ у пациентов с ХСН 2020-2022 </a:t>
            </a:r>
            <a:r>
              <a:rPr lang="ru-RU" sz="1600" b="1" dirty="0" err="1">
                <a:solidFill>
                  <a:schemeClr val="tx2"/>
                </a:solidFill>
              </a:rPr>
              <a:t>гг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CC0734-FA61-3584-AFF0-02FA32176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77" y="47428"/>
            <a:ext cx="2774210" cy="13234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D88C67-8ED6-DAFB-9BCE-244BD6247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581" y="42710"/>
            <a:ext cx="2488631" cy="13234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AE40D-0BA9-A86F-E48B-52E7D717C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954" y="47428"/>
            <a:ext cx="3824839" cy="13234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815" y="26416"/>
            <a:ext cx="2922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Характеристика пациентов, находящихся под ТММ в ГАУЗ СО «ЦГБ №20»</a:t>
            </a:r>
            <a:endParaRPr lang="ru-RU" sz="20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C285017-F9EA-D487-FF46-8F7F2DB94F72}"/>
              </a:ext>
            </a:extLst>
          </p:cNvPr>
          <p:cNvSpPr/>
          <p:nvPr/>
        </p:nvSpPr>
        <p:spPr>
          <a:xfrm>
            <a:off x="3501336" y="210934"/>
            <a:ext cx="4276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Результаты изучения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цифровой грамотности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пациентов с ХСН</a:t>
            </a:r>
            <a:endParaRPr lang="ru-RU" sz="20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AE7F07C-CEF0-5047-14B9-23452469E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176227"/>
              </p:ext>
            </p:extLst>
          </p:nvPr>
        </p:nvGraphicFramePr>
        <p:xfrm>
          <a:off x="3373849" y="1444721"/>
          <a:ext cx="4871568" cy="366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91A48DF-A71E-F8AD-7A96-89F276A6D953}"/>
              </a:ext>
            </a:extLst>
          </p:cNvPr>
          <p:cNvSpPr/>
          <p:nvPr/>
        </p:nvSpPr>
        <p:spPr>
          <a:xfrm>
            <a:off x="8616063" y="180303"/>
            <a:ext cx="2774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Результаты изучения цифрового доверия пациентов с ХСН</a:t>
            </a:r>
            <a:endParaRPr lang="ru-RU" sz="20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E871348B-A83A-43D8-C378-4FBA6BA49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737431"/>
              </p:ext>
            </p:extLst>
          </p:nvPr>
        </p:nvGraphicFramePr>
        <p:xfrm>
          <a:off x="8212286" y="1377386"/>
          <a:ext cx="3581763" cy="362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12685FA-6D1C-5543-34E2-E46923BD5E8D}"/>
              </a:ext>
            </a:extLst>
          </p:cNvPr>
          <p:cNvCxnSpPr>
            <a:cxnSpLocks/>
          </p:cNvCxnSpPr>
          <p:nvPr/>
        </p:nvCxnSpPr>
        <p:spPr>
          <a:xfrm>
            <a:off x="3578087" y="1195966"/>
            <a:ext cx="0" cy="39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B217498-0645-5D59-E222-CEDB7F5BBDDA}"/>
              </a:ext>
            </a:extLst>
          </p:cNvPr>
          <p:cNvCxnSpPr>
            <a:cxnSpLocks/>
          </p:cNvCxnSpPr>
          <p:nvPr/>
        </p:nvCxnSpPr>
        <p:spPr>
          <a:xfrm>
            <a:off x="8245417" y="1195966"/>
            <a:ext cx="0" cy="39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5F96506-3D9F-B307-D5AE-7DDC4DA67962}"/>
              </a:ext>
            </a:extLst>
          </p:cNvPr>
          <p:cNvSpPr/>
          <p:nvPr/>
        </p:nvSpPr>
        <p:spPr>
          <a:xfrm>
            <a:off x="3884988" y="4740131"/>
            <a:ext cx="3917438" cy="13787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2"/>
                </a:solidFill>
              </a:rPr>
              <a:t>Наиболее </a:t>
            </a:r>
            <a:r>
              <a:rPr lang="ru-RU" sz="1600" b="1" dirty="0">
                <a:solidFill>
                  <a:schemeClr val="tx2"/>
                </a:solidFill>
              </a:rPr>
              <a:t>сильно влияли </a:t>
            </a:r>
            <a:r>
              <a:rPr lang="ru-RU" sz="1600" dirty="0">
                <a:solidFill>
                  <a:schemeClr val="tx2"/>
                </a:solidFill>
              </a:rPr>
              <a:t>на показатели цифровой грамотности: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2"/>
                </a:solidFill>
              </a:rPr>
              <a:t>Низкий балл по шкале </a:t>
            </a:r>
            <a:r>
              <a:rPr lang="en-US" sz="1600" dirty="0">
                <a:solidFill>
                  <a:schemeClr val="tx2"/>
                </a:solidFill>
              </a:rPr>
              <a:t>Mini-Cog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2"/>
                </a:solidFill>
              </a:rPr>
              <a:t>Высокий балл по шкале </a:t>
            </a:r>
            <a:r>
              <a:rPr lang="en-US" sz="1600" dirty="0">
                <a:solidFill>
                  <a:schemeClr val="tx2"/>
                </a:solidFill>
              </a:rPr>
              <a:t>EHFScBS-9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2"/>
                </a:solidFill>
              </a:rPr>
              <a:t>Возраст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AF09D67-76DC-E0CB-1F6E-E67D4D07DB6E}"/>
              </a:ext>
            </a:extLst>
          </p:cNvPr>
          <p:cNvSpPr/>
          <p:nvPr/>
        </p:nvSpPr>
        <p:spPr>
          <a:xfrm>
            <a:off x="8414236" y="4740130"/>
            <a:ext cx="3412944" cy="13787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64,6% пациентов заявили о применимости телемедицинских технологий при оказании медицинской помощи</a:t>
            </a:r>
          </a:p>
          <a:p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5944" y="91491"/>
            <a:ext cx="11569958" cy="6335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251" y="350314"/>
            <a:ext cx="946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Результаты изучения цифровой компетентности пациентов с ХСН</a:t>
            </a:r>
            <a:endParaRPr lang="ru-RU" sz="36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56EE82-29E6-11FB-6BA2-CFAFF818CDE6}"/>
              </a:ext>
            </a:extLst>
          </p:cNvPr>
          <p:cNvSpPr/>
          <p:nvPr/>
        </p:nvSpPr>
        <p:spPr>
          <a:xfrm>
            <a:off x="2803678" y="5050340"/>
            <a:ext cx="6690389" cy="1204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81,2% пациентов среди ближайшего окружения есть лица, которые могут помочь осуществить телемедицинскую услугу с использованием ПК или мобильного устройства</a:t>
            </a:r>
          </a:p>
          <a:p>
            <a:endParaRPr lang="ru-RU" sz="1800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62E8628-402A-6B49-3F09-CA0F6F45E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208586"/>
              </p:ext>
            </p:extLst>
          </p:nvPr>
        </p:nvGraphicFramePr>
        <p:xfrm>
          <a:off x="297902" y="1579528"/>
          <a:ext cx="5159829" cy="325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4F167C2-8BED-DD57-807F-455BA1446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536168"/>
              </p:ext>
            </p:extLst>
          </p:nvPr>
        </p:nvGraphicFramePr>
        <p:xfrm>
          <a:off x="5585927" y="1591953"/>
          <a:ext cx="6179975" cy="323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59215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2260" y="894771"/>
            <a:ext cx="11007480" cy="5068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71673" y="3162333"/>
            <a:ext cx="279365" cy="266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2627" y="1176333"/>
            <a:ext cx="3629343" cy="649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18" y="1239587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Выводы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1923" y="1896015"/>
            <a:ext cx="9434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изученной когорте пациентов с ХСН уровень цифровой грамотности и цифровых компетенций по отдельным позициям низкий;</a:t>
            </a:r>
          </a:p>
          <a:p>
            <a:r>
              <a:rPr lang="ru-RU" sz="2400" dirty="0"/>
              <a:t>Уровень доверия пациентов с ХСН к цифровым технологиям высокий;</a:t>
            </a:r>
          </a:p>
          <a:p>
            <a:pPr algn="just"/>
            <a:r>
              <a:rPr lang="ru-RU" sz="2400" dirty="0"/>
              <a:t>Готовность пациентов с ХСН к активному внедрению телемедицинских технологий при оказании медицинской помощи является высокой;</a:t>
            </a:r>
          </a:p>
          <a:p>
            <a:pPr algn="just"/>
            <a:r>
              <a:rPr lang="ru-RU" sz="2400" dirty="0"/>
              <a:t>Требуется разработка обучающих, в т.ч. практических программ для повышения цифровых компетенций пациентов с ХСН и более активное привлечение родственников (иных лиц из близкого круга) для улучшения цифровых навыков.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D8F986-AC08-D439-5A08-B3C903FC29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71673" y="4245244"/>
            <a:ext cx="279365" cy="2666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472EA1-6C09-CB99-A16E-5E5E0E686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71673" y="2793926"/>
            <a:ext cx="279365" cy="2666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DE1E78-0494-DF24-7585-77BA92286D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71673" y="2019041"/>
            <a:ext cx="279365" cy="26666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117B1A-A7F0-D1E2-1920-CF3CA6772A03}"/>
              </a:ext>
            </a:extLst>
          </p:cNvPr>
          <p:cNvSpPr/>
          <p:nvPr/>
        </p:nvSpPr>
        <p:spPr>
          <a:xfrm>
            <a:off x="1405496" y="1990176"/>
            <a:ext cx="200297" cy="30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93FBB3-AA70-8AD2-5C1D-CD414D67A3FA}"/>
              </a:ext>
            </a:extLst>
          </p:cNvPr>
          <p:cNvSpPr/>
          <p:nvPr/>
        </p:nvSpPr>
        <p:spPr>
          <a:xfrm>
            <a:off x="1405495" y="2775197"/>
            <a:ext cx="200297" cy="30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C5EC0D-89B6-A8F7-6544-36A67E57C030}"/>
              </a:ext>
            </a:extLst>
          </p:cNvPr>
          <p:cNvSpPr/>
          <p:nvPr/>
        </p:nvSpPr>
        <p:spPr>
          <a:xfrm>
            <a:off x="1410862" y="3143604"/>
            <a:ext cx="200297" cy="30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25DF09-EFAF-BABE-4778-F574C4054DA0}"/>
              </a:ext>
            </a:extLst>
          </p:cNvPr>
          <p:cNvSpPr/>
          <p:nvPr/>
        </p:nvSpPr>
        <p:spPr>
          <a:xfrm>
            <a:off x="1407714" y="4226515"/>
            <a:ext cx="200297" cy="30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4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E2A878-1DDD-98F2-A1C8-1CF892963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423" y="1375155"/>
            <a:ext cx="280440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71121" y="277180"/>
            <a:ext cx="9355499" cy="6335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251" y="474617"/>
            <a:ext cx="946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Бесплатный обучающий онлайн-курс</a:t>
            </a:r>
            <a:br>
              <a:rPr lang="ru-RU" sz="72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«Цифровая грамотность пациентов»</a:t>
            </a:r>
            <a:endParaRPr lang="ru-RU" sz="36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56EE82-29E6-11FB-6BA2-CFAFF818CDE6}"/>
              </a:ext>
            </a:extLst>
          </p:cNvPr>
          <p:cNvSpPr/>
          <p:nvPr/>
        </p:nvSpPr>
        <p:spPr>
          <a:xfrm>
            <a:off x="2486714" y="2547502"/>
            <a:ext cx="7924345" cy="39604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Научный подход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Методология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Подача контента для аудитории 50+ лет с хроническими неинфекционными заболеваниями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Контент разработан для восприятия различными анализаторами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создании курса участвовали 15 врачей из разных регионов, 7 кандидатов медицинских наук.</a:t>
            </a:r>
          </a:p>
          <a:p>
            <a:pPr algn="ctr"/>
            <a:endParaRPr lang="ru-RU" dirty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ACCFD-9B09-DAAC-66F1-D405C48552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47032" y="2695573"/>
            <a:ext cx="279365" cy="266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0B0504-BF5C-7854-672E-F4B9532EC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47032" y="3184819"/>
            <a:ext cx="279365" cy="266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D678D-BEAC-E47F-E66B-E2E99F661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48963" y="3639904"/>
            <a:ext cx="279365" cy="2666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467A00-C72B-BCD1-A0A8-70E50C54A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47032" y="4410554"/>
            <a:ext cx="279365" cy="266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6ADD6-8BFC-90B5-DC16-CB493E8C7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47032" y="5181204"/>
            <a:ext cx="279365" cy="2666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AB5BF5-58D3-949F-5EC9-FBE8A61C88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05467" y="1694676"/>
            <a:ext cx="3629343" cy="649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28EDF1-D31B-BBB5-4AEB-6203D178DC8D}"/>
              </a:ext>
            </a:extLst>
          </p:cNvPr>
          <p:cNvSpPr txBox="1"/>
          <p:nvPr/>
        </p:nvSpPr>
        <p:spPr>
          <a:xfrm>
            <a:off x="1741631" y="1726950"/>
            <a:ext cx="227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Уникальность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6920A7-8BE7-1C5F-561F-5E027D6D3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380" y="1853989"/>
            <a:ext cx="280440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0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69464" y="316099"/>
            <a:ext cx="9355499" cy="6335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251" y="474617"/>
            <a:ext cx="946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Бесплатный обучающий онлайн-курс</a:t>
            </a:r>
            <a:br>
              <a:rPr lang="ru-RU" sz="72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«Цифровая грамотность пациентов»</a:t>
            </a:r>
            <a:endParaRPr lang="ru-RU" sz="36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56EE82-29E6-11FB-6BA2-CFAFF818CDE6}"/>
              </a:ext>
            </a:extLst>
          </p:cNvPr>
          <p:cNvSpPr/>
          <p:nvPr/>
        </p:nvSpPr>
        <p:spPr>
          <a:xfrm>
            <a:off x="2677236" y="2714516"/>
            <a:ext cx="7924345" cy="39604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/>
                </a:solidFill>
              </a:rPr>
              <a:t>Цифровые технологии в медицине.</a:t>
            </a:r>
          </a:p>
          <a:p>
            <a:r>
              <a:rPr lang="ru-RU" sz="2800" dirty="0">
                <a:solidFill>
                  <a:schemeClr val="tx2"/>
                </a:solidFill>
              </a:rPr>
              <a:t>Медицина глазами пациентов и врачей.</a:t>
            </a:r>
          </a:p>
          <a:p>
            <a:r>
              <a:rPr lang="ru-RU" sz="2800" dirty="0">
                <a:solidFill>
                  <a:schemeClr val="tx2"/>
                </a:solidFill>
              </a:rPr>
              <a:t>Основы персональных данных пациента.</a:t>
            </a:r>
          </a:p>
          <a:p>
            <a:r>
              <a:rPr lang="ru-RU" sz="2800" dirty="0">
                <a:solidFill>
                  <a:schemeClr val="tx2"/>
                </a:solidFill>
              </a:rPr>
              <a:t>Работа с личным кабинетом государственных медицинских информационных систем.</a:t>
            </a:r>
          </a:p>
          <a:p>
            <a:r>
              <a:rPr lang="ru-RU" sz="2800" dirty="0">
                <a:solidFill>
                  <a:schemeClr val="tx2"/>
                </a:solidFill>
              </a:rPr>
              <a:t>Безопасное онлайн консультирование.</a:t>
            </a:r>
          </a:p>
          <a:p>
            <a:r>
              <a:rPr lang="ru-RU" sz="2800" dirty="0">
                <a:solidFill>
                  <a:schemeClr val="tx2"/>
                </a:solidFill>
              </a:rPr>
              <a:t>Дистанционное наблюдение врача.</a:t>
            </a:r>
          </a:p>
          <a:p>
            <a:r>
              <a:rPr lang="ru-RU" sz="2800" dirty="0">
                <a:solidFill>
                  <a:schemeClr val="tx2"/>
                </a:solidFill>
              </a:rPr>
              <a:t>Медицинские приборы.</a:t>
            </a:r>
          </a:p>
          <a:p>
            <a:r>
              <a:rPr lang="ru-RU" sz="2800" dirty="0">
                <a:solidFill>
                  <a:schemeClr val="tx2"/>
                </a:solidFill>
              </a:rPr>
              <a:t>Медицинские гаджеты</a:t>
            </a:r>
          </a:p>
          <a:p>
            <a:pPr algn="ctr"/>
            <a:endParaRPr lang="ru-RU" sz="2800" dirty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ACCFD-9B09-DAAC-66F1-D405C48552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9879" y="5063210"/>
            <a:ext cx="279365" cy="266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0B0504-BF5C-7854-672E-F4B9532EC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9881" y="2517927"/>
            <a:ext cx="279365" cy="266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D678D-BEAC-E47F-E66B-E2E99F661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51621" y="2994594"/>
            <a:ext cx="279365" cy="2666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467A00-C72B-BCD1-A0A8-70E50C54A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9879" y="3879400"/>
            <a:ext cx="279365" cy="266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6ADD6-8BFC-90B5-DC16-CB493E8C7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9879" y="4681150"/>
            <a:ext cx="279365" cy="266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414D1B-563D-3BBC-0A38-530ADB985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09335" y="1560092"/>
            <a:ext cx="3629343" cy="6497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E9121-D699-922C-8794-6D02B507CC06}"/>
              </a:ext>
            </a:extLst>
          </p:cNvPr>
          <p:cNvSpPr txBox="1"/>
          <p:nvPr/>
        </p:nvSpPr>
        <p:spPr>
          <a:xfrm>
            <a:off x="1691648" y="1607591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Программа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AFBCCF-9710-C391-5EA3-4AA972814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796" y="5978602"/>
            <a:ext cx="280440" cy="2682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798C40-70C7-115D-313D-D7072CE0F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972" y="5529436"/>
            <a:ext cx="280440" cy="2682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F0D4EB-6675-3DA1-DEA5-D6BDBFCE9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9880" y="3408978"/>
            <a:ext cx="279365" cy="26666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CD49711-2588-EB01-E012-8A5EA5742223}"/>
              </a:ext>
            </a:extLst>
          </p:cNvPr>
          <p:cNvSpPr/>
          <p:nvPr/>
        </p:nvSpPr>
        <p:spPr>
          <a:xfrm>
            <a:off x="2387717" y="2516479"/>
            <a:ext cx="238598" cy="2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C820547-0E0B-340C-B134-D47F6B01B26C}"/>
              </a:ext>
            </a:extLst>
          </p:cNvPr>
          <p:cNvSpPr/>
          <p:nvPr/>
        </p:nvSpPr>
        <p:spPr>
          <a:xfrm>
            <a:off x="2380577" y="3002945"/>
            <a:ext cx="238598" cy="231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A8DF8D-3775-63ED-93ED-719A5A00FF1B}"/>
              </a:ext>
            </a:extLst>
          </p:cNvPr>
          <p:cNvSpPr/>
          <p:nvPr/>
        </p:nvSpPr>
        <p:spPr>
          <a:xfrm>
            <a:off x="2394893" y="3422091"/>
            <a:ext cx="238598" cy="2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DD06B8E-056B-1320-85A0-9DB5BF2BF13C}"/>
              </a:ext>
            </a:extLst>
          </p:cNvPr>
          <p:cNvSpPr/>
          <p:nvPr/>
        </p:nvSpPr>
        <p:spPr>
          <a:xfrm>
            <a:off x="2390652" y="3888321"/>
            <a:ext cx="238598" cy="2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B1A1623-5B00-48B6-1D54-A856821B35EF}"/>
              </a:ext>
            </a:extLst>
          </p:cNvPr>
          <p:cNvSpPr/>
          <p:nvPr/>
        </p:nvSpPr>
        <p:spPr>
          <a:xfrm>
            <a:off x="2380273" y="4685115"/>
            <a:ext cx="238598" cy="2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A197FFB-485A-0903-AE77-B9FBD03CF19B}"/>
              </a:ext>
            </a:extLst>
          </p:cNvPr>
          <p:cNvSpPr/>
          <p:nvPr/>
        </p:nvSpPr>
        <p:spPr>
          <a:xfrm>
            <a:off x="2378029" y="5063210"/>
            <a:ext cx="238598" cy="2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5075AF5-FD86-358F-6BD7-E1D4F54F61F0}"/>
              </a:ext>
            </a:extLst>
          </p:cNvPr>
          <p:cNvSpPr/>
          <p:nvPr/>
        </p:nvSpPr>
        <p:spPr>
          <a:xfrm>
            <a:off x="2378029" y="5538685"/>
            <a:ext cx="238598" cy="2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F59D773-DA20-5405-F945-54BE6FF6B1B5}"/>
              </a:ext>
            </a:extLst>
          </p:cNvPr>
          <p:cNvSpPr/>
          <p:nvPr/>
        </p:nvSpPr>
        <p:spPr>
          <a:xfrm>
            <a:off x="2387717" y="5972408"/>
            <a:ext cx="238598" cy="2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8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50CFF5-0D98-9D99-3341-3F82286E7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513" y="1735077"/>
            <a:ext cx="280440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598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956</Words>
  <Application>Microsoft Office PowerPoint</Application>
  <PresentationFormat>Широкоэкранный</PresentationFormat>
  <Paragraphs>182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Gotham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Бесплатный обучающий онлайн-курс «Цифровая грамотность пациентов»</dc:title>
  <dc:creator>Admin</dc:creator>
  <cp:lastModifiedBy>Admin</cp:lastModifiedBy>
  <cp:revision>19</cp:revision>
  <dcterms:created xsi:type="dcterms:W3CDTF">2022-11-16T17:40:43Z</dcterms:created>
  <dcterms:modified xsi:type="dcterms:W3CDTF">2023-02-06T13:02:45Z</dcterms:modified>
</cp:coreProperties>
</file>