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9"/>
  </p:notesMasterIdLst>
  <p:handoutMasterIdLst>
    <p:handoutMasterId r:id="rId60"/>
  </p:handoutMasterIdLst>
  <p:sldIdLst>
    <p:sldId id="277" r:id="rId2"/>
    <p:sldId id="355" r:id="rId3"/>
    <p:sldId id="366" r:id="rId4"/>
    <p:sldId id="368" r:id="rId5"/>
    <p:sldId id="370" r:id="rId6"/>
    <p:sldId id="376" r:id="rId7"/>
    <p:sldId id="392" r:id="rId8"/>
    <p:sldId id="372" r:id="rId9"/>
    <p:sldId id="371" r:id="rId10"/>
    <p:sldId id="373" r:id="rId11"/>
    <p:sldId id="378" r:id="rId12"/>
    <p:sldId id="374" r:id="rId13"/>
    <p:sldId id="379" r:id="rId14"/>
    <p:sldId id="377" r:id="rId15"/>
    <p:sldId id="381" r:id="rId16"/>
    <p:sldId id="380" r:id="rId17"/>
    <p:sldId id="382" r:id="rId18"/>
    <p:sldId id="383" r:id="rId19"/>
    <p:sldId id="395" r:id="rId20"/>
    <p:sldId id="384" r:id="rId21"/>
    <p:sldId id="386" r:id="rId22"/>
    <p:sldId id="385" r:id="rId23"/>
    <p:sldId id="387" r:id="rId24"/>
    <p:sldId id="388" r:id="rId25"/>
    <p:sldId id="389" r:id="rId26"/>
    <p:sldId id="390" r:id="rId27"/>
    <p:sldId id="391" r:id="rId28"/>
    <p:sldId id="394" r:id="rId29"/>
    <p:sldId id="393" r:id="rId30"/>
    <p:sldId id="397" r:id="rId31"/>
    <p:sldId id="396" r:id="rId32"/>
    <p:sldId id="398" r:id="rId33"/>
    <p:sldId id="399" r:id="rId34"/>
    <p:sldId id="400" r:id="rId35"/>
    <p:sldId id="401" r:id="rId36"/>
    <p:sldId id="402" r:id="rId37"/>
    <p:sldId id="403" r:id="rId38"/>
    <p:sldId id="404" r:id="rId39"/>
    <p:sldId id="405" r:id="rId40"/>
    <p:sldId id="406" r:id="rId41"/>
    <p:sldId id="407" r:id="rId42"/>
    <p:sldId id="408" r:id="rId43"/>
    <p:sldId id="409" r:id="rId44"/>
    <p:sldId id="410" r:id="rId45"/>
    <p:sldId id="411" r:id="rId46"/>
    <p:sldId id="412" r:id="rId47"/>
    <p:sldId id="413" r:id="rId48"/>
    <p:sldId id="414" r:id="rId49"/>
    <p:sldId id="415" r:id="rId50"/>
    <p:sldId id="417" r:id="rId51"/>
    <p:sldId id="416" r:id="rId52"/>
    <p:sldId id="418" r:id="rId53"/>
    <p:sldId id="419" r:id="rId54"/>
    <p:sldId id="420" r:id="rId55"/>
    <p:sldId id="424" r:id="rId56"/>
    <p:sldId id="343" r:id="rId57"/>
    <p:sldId id="342" r:id="rId58"/>
  </p:sldIdLst>
  <p:sldSz cx="12192000" cy="6858000"/>
  <p:notesSz cx="6769100" cy="9906000"/>
  <p:defaultTextStyle>
    <a:defPPr>
      <a:defRPr lang="ru-RU"/>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958" userDrawn="1">
          <p15:clr>
            <a:srgbClr val="A4A3A4"/>
          </p15:clr>
        </p15:guide>
        <p15:guide id="3" orient="horz" pos="2160" userDrawn="1">
          <p15:clr>
            <a:srgbClr val="A4A3A4"/>
          </p15:clr>
        </p15:guide>
        <p15:guide id="5" orient="horz" pos="1502" userDrawn="1">
          <p15:clr>
            <a:srgbClr val="A4A3A4"/>
          </p15:clr>
        </p15:guide>
        <p15:guide id="8" pos="7242" userDrawn="1">
          <p15:clr>
            <a:srgbClr val="A4A3A4"/>
          </p15:clr>
        </p15:guide>
        <p15:guide id="9" pos="438" userDrawn="1">
          <p15:clr>
            <a:srgbClr val="A4A3A4"/>
          </p15:clr>
        </p15:guide>
        <p15:guide id="10" pos="3840" userDrawn="1">
          <p15:clr>
            <a:srgbClr val="A4A3A4"/>
          </p15:clr>
        </p15:guide>
        <p15:guide id="18" orient="horz" pos="4133" userDrawn="1">
          <p15:clr>
            <a:srgbClr val="A4A3A4"/>
          </p15:clr>
        </p15:guide>
        <p15:guide id="19" pos="30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на В. Пачерская" initials="АВП" lastIdx="2" clrIdx="0">
    <p:extLst>
      <p:ext uri="{19B8F6BF-5375-455C-9EA6-DF929625EA0E}">
        <p15:presenceInfo xmlns:p15="http://schemas.microsoft.com/office/powerpoint/2012/main" xmlns="" userId="S-1-5-21-3027558975-3251114925-92108746-1653" providerId="AD"/>
      </p:ext>
    </p:extLst>
  </p:cmAuthor>
  <p:cmAuthor id="2" name="Ирина Анатольевна Палий" initials="ИАП" lastIdx="1" clrIdx="1">
    <p:extLst>
      <p:ext uri="{19B8F6BF-5375-455C-9EA6-DF929625EA0E}">
        <p15:presenceInfo xmlns:p15="http://schemas.microsoft.com/office/powerpoint/2012/main" xmlns="" userId="S-1-5-21-3027558975-3251114925-92108746-1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C0504D"/>
    <a:srgbClr val="4F81BD"/>
    <a:srgbClr val="DCDCDC"/>
    <a:srgbClr val="2BA9E1"/>
    <a:srgbClr val="007E8C"/>
    <a:srgbClr val="80BBC6"/>
    <a:srgbClr val="CDB68C"/>
    <a:srgbClr val="D0D8E8"/>
    <a:srgbClr val="37609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4" autoAdjust="0"/>
    <p:restoredTop sz="82803" autoAdjust="0"/>
  </p:normalViewPr>
  <p:slideViewPr>
    <p:cSldViewPr snapToGrid="0">
      <p:cViewPr>
        <p:scale>
          <a:sx n="80" d="100"/>
          <a:sy n="80" d="100"/>
        </p:scale>
        <p:origin x="-1506" y="-426"/>
      </p:cViewPr>
      <p:guideLst>
        <p:guide orient="horz" pos="958"/>
        <p:guide orient="horz" pos="2160"/>
        <p:guide orient="horz" pos="1502"/>
        <p:guide orient="horz" pos="4133"/>
        <p:guide pos="7242"/>
        <p:guide pos="438"/>
        <p:guide pos="3840"/>
        <p:guide pos="3001"/>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33276" cy="495300"/>
          </a:xfrm>
          <a:prstGeom prst="rect">
            <a:avLst/>
          </a:prstGeom>
        </p:spPr>
        <p:txBody>
          <a:bodyPr vert="horz" lIns="91047" tIns="45523" rIns="91047" bIns="45523" rtlCol="0"/>
          <a:lstStyle>
            <a:lvl1pPr algn="l">
              <a:defRPr sz="1200"/>
            </a:lvl1pPr>
          </a:lstStyle>
          <a:p>
            <a:endParaRPr lang="ru-RU" dirty="0">
              <a:latin typeface="Cambria" panose="02040503050406030204" pitchFamily="18" charset="0"/>
            </a:endParaRPr>
          </a:p>
        </p:txBody>
      </p:sp>
      <p:sp>
        <p:nvSpPr>
          <p:cNvPr id="3" name="Дата 2"/>
          <p:cNvSpPr>
            <a:spLocks noGrp="1"/>
          </p:cNvSpPr>
          <p:nvPr>
            <p:ph type="dt" sz="quarter" idx="1"/>
          </p:nvPr>
        </p:nvSpPr>
        <p:spPr>
          <a:xfrm>
            <a:off x="3834258" y="1"/>
            <a:ext cx="2933276" cy="495300"/>
          </a:xfrm>
          <a:prstGeom prst="rect">
            <a:avLst/>
          </a:prstGeom>
        </p:spPr>
        <p:txBody>
          <a:bodyPr vert="horz" lIns="91047" tIns="45523" rIns="91047" bIns="45523" rtlCol="0"/>
          <a:lstStyle>
            <a:lvl1pPr algn="r">
              <a:defRPr sz="1200"/>
            </a:lvl1pPr>
          </a:lstStyle>
          <a:p>
            <a:fld id="{720D4C9A-0220-45E1-BCA2-07BC7187503E}" type="datetimeFigureOut">
              <a:rPr lang="ru-RU" smtClean="0">
                <a:latin typeface="Cambria" panose="02040503050406030204" pitchFamily="18" charset="0"/>
              </a:rPr>
              <a:pPr/>
              <a:t>10.02.2026</a:t>
            </a:fld>
            <a:endParaRPr lang="ru-RU" dirty="0">
              <a:latin typeface="Cambria" panose="02040503050406030204" pitchFamily="18" charset="0"/>
            </a:endParaRPr>
          </a:p>
        </p:txBody>
      </p:sp>
      <p:sp>
        <p:nvSpPr>
          <p:cNvPr id="4" name="Нижний колонтитул 3"/>
          <p:cNvSpPr>
            <a:spLocks noGrp="1"/>
          </p:cNvSpPr>
          <p:nvPr>
            <p:ph type="ftr" sz="quarter" idx="2"/>
          </p:nvPr>
        </p:nvSpPr>
        <p:spPr>
          <a:xfrm>
            <a:off x="0" y="9408982"/>
            <a:ext cx="2933276" cy="495300"/>
          </a:xfrm>
          <a:prstGeom prst="rect">
            <a:avLst/>
          </a:prstGeom>
        </p:spPr>
        <p:txBody>
          <a:bodyPr vert="horz" lIns="91047" tIns="45523" rIns="91047" bIns="45523" rtlCol="0" anchor="b"/>
          <a:lstStyle>
            <a:lvl1pPr algn="l">
              <a:defRPr sz="1200"/>
            </a:lvl1pPr>
          </a:lstStyle>
          <a:p>
            <a:endParaRPr lang="ru-RU" dirty="0">
              <a:latin typeface="Cambria" panose="02040503050406030204" pitchFamily="18" charset="0"/>
            </a:endParaRPr>
          </a:p>
        </p:txBody>
      </p:sp>
      <p:sp>
        <p:nvSpPr>
          <p:cNvPr id="5" name="Номер слайда 4"/>
          <p:cNvSpPr>
            <a:spLocks noGrp="1"/>
          </p:cNvSpPr>
          <p:nvPr>
            <p:ph type="sldNum" sz="quarter" idx="3"/>
          </p:nvPr>
        </p:nvSpPr>
        <p:spPr>
          <a:xfrm>
            <a:off x="3834258" y="9408982"/>
            <a:ext cx="2933276" cy="495300"/>
          </a:xfrm>
          <a:prstGeom prst="rect">
            <a:avLst/>
          </a:prstGeom>
        </p:spPr>
        <p:txBody>
          <a:bodyPr vert="horz" lIns="91047" tIns="45523" rIns="91047" bIns="45523" rtlCol="0" anchor="b"/>
          <a:lstStyle>
            <a:lvl1pPr algn="r">
              <a:defRPr sz="1200"/>
            </a:lvl1pPr>
          </a:lstStyle>
          <a:p>
            <a:fld id="{128995A4-3971-42D7-86A6-89677FCF36B5}" type="slidenum">
              <a:rPr lang="ru-RU" smtClean="0">
                <a:latin typeface="Cambria" panose="02040503050406030204" pitchFamily="18" charset="0"/>
              </a:rPr>
              <a:pPr/>
              <a:t>‹#›</a:t>
            </a:fld>
            <a:endParaRPr lang="ru-RU" dirty="0">
              <a:latin typeface="Cambria" panose="02040503050406030204" pitchFamily="18" charset="0"/>
            </a:endParaRPr>
          </a:p>
        </p:txBody>
      </p:sp>
    </p:spTree>
    <p:extLst>
      <p:ext uri="{BB962C8B-B14F-4D97-AF65-F5344CB8AC3E}">
        <p14:creationId xmlns:p14="http://schemas.microsoft.com/office/powerpoint/2010/main" xmlns="" val="4269468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2"/>
            <a:ext cx="2933276" cy="497020"/>
          </a:xfrm>
          <a:prstGeom prst="rect">
            <a:avLst/>
          </a:prstGeom>
        </p:spPr>
        <p:txBody>
          <a:bodyPr vert="horz" lIns="91047" tIns="45523" rIns="91047" bIns="45523" rtlCol="0"/>
          <a:lstStyle>
            <a:lvl1pPr algn="l">
              <a:defRPr sz="1200">
                <a:latin typeface="Cambria" panose="02040503050406030204" pitchFamily="18" charset="0"/>
              </a:defRPr>
            </a:lvl1pPr>
          </a:lstStyle>
          <a:p>
            <a:endParaRPr lang="ru-RU" dirty="0"/>
          </a:p>
        </p:txBody>
      </p:sp>
      <p:sp>
        <p:nvSpPr>
          <p:cNvPr id="3" name="Дата 2"/>
          <p:cNvSpPr>
            <a:spLocks noGrp="1"/>
          </p:cNvSpPr>
          <p:nvPr>
            <p:ph type="dt" idx="1"/>
          </p:nvPr>
        </p:nvSpPr>
        <p:spPr>
          <a:xfrm>
            <a:off x="3834258" y="2"/>
            <a:ext cx="2933276" cy="497020"/>
          </a:xfrm>
          <a:prstGeom prst="rect">
            <a:avLst/>
          </a:prstGeom>
        </p:spPr>
        <p:txBody>
          <a:bodyPr vert="horz" lIns="91047" tIns="45523" rIns="91047" bIns="45523" rtlCol="0"/>
          <a:lstStyle>
            <a:lvl1pPr algn="r">
              <a:defRPr sz="1200">
                <a:latin typeface="Cambria" panose="02040503050406030204" pitchFamily="18" charset="0"/>
              </a:defRPr>
            </a:lvl1pPr>
          </a:lstStyle>
          <a:p>
            <a:fld id="{29D5281A-05D3-4DB5-AEDC-09FC43221C18}" type="datetimeFigureOut">
              <a:rPr lang="ru-RU" smtClean="0"/>
              <a:pPr/>
              <a:t>10.02.2026</a:t>
            </a:fld>
            <a:endParaRPr lang="ru-RU" dirty="0"/>
          </a:p>
        </p:txBody>
      </p:sp>
      <p:sp>
        <p:nvSpPr>
          <p:cNvPr id="4" name="Образ слайда 3"/>
          <p:cNvSpPr>
            <a:spLocks noGrp="1" noRot="1" noChangeAspect="1"/>
          </p:cNvSpPr>
          <p:nvPr>
            <p:ph type="sldImg" idx="2"/>
          </p:nvPr>
        </p:nvSpPr>
        <p:spPr>
          <a:xfrm>
            <a:off x="414338" y="1238250"/>
            <a:ext cx="5940425" cy="3341688"/>
          </a:xfrm>
          <a:prstGeom prst="rect">
            <a:avLst/>
          </a:prstGeom>
          <a:noFill/>
          <a:ln w="12700">
            <a:solidFill>
              <a:prstClr val="black"/>
            </a:solidFill>
          </a:ln>
        </p:spPr>
        <p:txBody>
          <a:bodyPr vert="horz" lIns="91047" tIns="45523" rIns="91047" bIns="45523" rtlCol="0" anchor="ctr"/>
          <a:lstStyle/>
          <a:p>
            <a:endParaRPr lang="ru-RU" dirty="0"/>
          </a:p>
        </p:txBody>
      </p:sp>
      <p:sp>
        <p:nvSpPr>
          <p:cNvPr id="5" name="Заметки 4"/>
          <p:cNvSpPr>
            <a:spLocks noGrp="1"/>
          </p:cNvSpPr>
          <p:nvPr>
            <p:ph type="body" sz="quarter" idx="3"/>
          </p:nvPr>
        </p:nvSpPr>
        <p:spPr>
          <a:xfrm>
            <a:off x="676910" y="4767263"/>
            <a:ext cx="5415280" cy="3900487"/>
          </a:xfrm>
          <a:prstGeom prst="rect">
            <a:avLst/>
          </a:prstGeom>
        </p:spPr>
        <p:txBody>
          <a:bodyPr vert="horz" lIns="91047" tIns="45523" rIns="91047" bIns="45523" rtlCol="0"/>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6" name="Нижний колонтитул 5"/>
          <p:cNvSpPr>
            <a:spLocks noGrp="1"/>
          </p:cNvSpPr>
          <p:nvPr>
            <p:ph type="ftr" sz="quarter" idx="4"/>
          </p:nvPr>
        </p:nvSpPr>
        <p:spPr>
          <a:xfrm>
            <a:off x="0" y="9408983"/>
            <a:ext cx="2933276" cy="497018"/>
          </a:xfrm>
          <a:prstGeom prst="rect">
            <a:avLst/>
          </a:prstGeom>
        </p:spPr>
        <p:txBody>
          <a:bodyPr vert="horz" lIns="91047" tIns="45523" rIns="91047" bIns="45523" rtlCol="0" anchor="b"/>
          <a:lstStyle>
            <a:lvl1pPr algn="l">
              <a:defRPr sz="1200">
                <a:latin typeface="Cambria" panose="02040503050406030204" pitchFamily="18" charset="0"/>
              </a:defRPr>
            </a:lvl1pPr>
          </a:lstStyle>
          <a:p>
            <a:endParaRPr lang="ru-RU" dirty="0"/>
          </a:p>
        </p:txBody>
      </p:sp>
      <p:sp>
        <p:nvSpPr>
          <p:cNvPr id="7" name="Номер слайда 6"/>
          <p:cNvSpPr>
            <a:spLocks noGrp="1"/>
          </p:cNvSpPr>
          <p:nvPr>
            <p:ph type="sldNum" sz="quarter" idx="5"/>
          </p:nvPr>
        </p:nvSpPr>
        <p:spPr>
          <a:xfrm>
            <a:off x="3834258" y="9408983"/>
            <a:ext cx="2933276" cy="497018"/>
          </a:xfrm>
          <a:prstGeom prst="rect">
            <a:avLst/>
          </a:prstGeom>
        </p:spPr>
        <p:txBody>
          <a:bodyPr vert="horz" lIns="91047" tIns="45523" rIns="91047" bIns="45523" rtlCol="0" anchor="b"/>
          <a:lstStyle>
            <a:lvl1pPr algn="r">
              <a:defRPr sz="1200">
                <a:latin typeface="Cambria" panose="02040503050406030204" pitchFamily="18" charset="0"/>
              </a:defRPr>
            </a:lvl1pPr>
          </a:lstStyle>
          <a:p>
            <a:fld id="{B217580A-4C0E-4736-A972-B4097C7AF04B}" type="slidenum">
              <a:rPr lang="ru-RU" smtClean="0"/>
              <a:pPr/>
              <a:t>‹#›</a:t>
            </a:fld>
            <a:endParaRPr lang="ru-RU" dirty="0"/>
          </a:p>
        </p:txBody>
      </p:sp>
    </p:spTree>
    <p:extLst>
      <p:ext uri="{BB962C8B-B14F-4D97-AF65-F5344CB8AC3E}">
        <p14:creationId xmlns:p14="http://schemas.microsoft.com/office/powerpoint/2010/main" xmlns="" val="3298441947"/>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Cambria" panose="02040503050406030204" pitchFamily="18" charset="0"/>
        <a:ea typeface="+mn-ea"/>
        <a:cs typeface="+mn-cs"/>
      </a:defRPr>
    </a:lvl1pPr>
    <a:lvl2pPr marL="457189" algn="l" defTabSz="914377" rtl="0" eaLnBrk="1" latinLnBrk="0" hangingPunct="1">
      <a:defRPr sz="1200" kern="1200">
        <a:solidFill>
          <a:schemeClr val="tx1"/>
        </a:solidFill>
        <a:latin typeface="Cambria" panose="02040503050406030204" pitchFamily="18" charset="0"/>
        <a:ea typeface="+mn-ea"/>
        <a:cs typeface="+mn-cs"/>
      </a:defRPr>
    </a:lvl2pPr>
    <a:lvl3pPr marL="914377" algn="l" defTabSz="914377" rtl="0" eaLnBrk="1" latinLnBrk="0" hangingPunct="1">
      <a:defRPr sz="1200" kern="1200">
        <a:solidFill>
          <a:schemeClr val="tx1"/>
        </a:solidFill>
        <a:latin typeface="Cambria" panose="02040503050406030204" pitchFamily="18" charset="0"/>
        <a:ea typeface="+mn-ea"/>
        <a:cs typeface="+mn-cs"/>
      </a:defRPr>
    </a:lvl3pPr>
    <a:lvl4pPr marL="1371566" algn="l" defTabSz="914377" rtl="0" eaLnBrk="1" latinLnBrk="0" hangingPunct="1">
      <a:defRPr sz="1200" kern="1200">
        <a:solidFill>
          <a:schemeClr val="tx1"/>
        </a:solidFill>
        <a:latin typeface="Cambria" panose="02040503050406030204" pitchFamily="18" charset="0"/>
        <a:ea typeface="+mn-ea"/>
        <a:cs typeface="+mn-cs"/>
      </a:defRPr>
    </a:lvl4pPr>
    <a:lvl5pPr marL="1828754" algn="l" defTabSz="914377" rtl="0" eaLnBrk="1" latinLnBrk="0" hangingPunct="1">
      <a:defRPr sz="1200" kern="1200">
        <a:solidFill>
          <a:schemeClr val="tx1"/>
        </a:solidFill>
        <a:latin typeface="Cambria" panose="02040503050406030204" pitchFamily="18" charset="0"/>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3149600" y="4038600"/>
            <a:ext cx="8636000" cy="1828800"/>
          </a:xfrm>
        </p:spPr>
        <p:txBody>
          <a:bodyPr anchor="b"/>
          <a:lstStyle>
            <a:lvl1pPr>
              <a:defRPr b="1" cap="all" baseline="0">
                <a:latin typeface="Cambria" panose="02040503050406030204" pitchFamily="18" charset="0"/>
              </a:defRPr>
            </a:lvl1pPr>
          </a:lstStyle>
          <a:p>
            <a:r>
              <a:rPr kumimoji="0" lang="ru-RU" dirty="0"/>
              <a:t>Образец заголовка</a:t>
            </a:r>
            <a:endParaRPr kumimoji="0" lang="en-US" dirty="0"/>
          </a:p>
        </p:txBody>
      </p:sp>
      <p:sp>
        <p:nvSpPr>
          <p:cNvPr id="9" name="Подзаголовок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07EF65D6-D8D8-4F47-A7F9-BD9E20DC851A}" type="datetimeFigureOut">
              <a:rPr lang="ru-RU" smtClean="0"/>
              <a:pPr/>
              <a:t>10.02.2026</a:t>
            </a:fld>
            <a:endParaRPr lang="ru-RU"/>
          </a:p>
        </p:txBody>
      </p:sp>
      <p:sp>
        <p:nvSpPr>
          <p:cNvPr id="17" name="Нижний колонтитул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10668000" y="228600"/>
            <a:ext cx="1117600" cy="381000"/>
          </a:xfrm>
          <a:prstGeom prst="rect">
            <a:avLst/>
          </a:prstGeom>
        </p:spPr>
        <p:txBody>
          <a:bodyPr/>
          <a:lstStyle>
            <a:lvl1pPr>
              <a:defRPr>
                <a:solidFill>
                  <a:schemeClr val="tx2"/>
                </a:solidFill>
                <a:latin typeface="Cambria" panose="02040503050406030204" pitchFamily="18" charset="0"/>
              </a:defRPr>
            </a:lvl1pPr>
          </a:lstStyle>
          <a:p>
            <a:fld id="{38D745C4-AA47-43B3-93C0-A8C92361F634}"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0" y="1272222"/>
            <a:ext cx="711200" cy="244476"/>
          </a:xfrm>
          <a:prstGeom prst="rect">
            <a:avLst/>
          </a:prstGeom>
        </p:spPr>
        <p:txBody>
          <a:bodyPr/>
          <a:lstStyle>
            <a:lvl1pPr>
              <a:defRPr>
                <a:latin typeface="Cambria" panose="02040503050406030204" pitchFamily="18" charset="0"/>
              </a:defRPr>
            </a:lvl1pPr>
          </a:lstStyle>
          <a:p>
            <a:fld id="{38D745C4-AA47-43B3-93C0-A8C92361F634}"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37600" y="609601"/>
            <a:ext cx="2743200" cy="5516563"/>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609600" y="609600"/>
            <a:ext cx="7416800" cy="5516564"/>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8737600" y="6248403"/>
            <a:ext cx="2946400" cy="365125"/>
          </a:xfrm>
        </p:spPr>
        <p:txBody>
          <a:bodyPr/>
          <a:lstStyle/>
          <a:p>
            <a:fld id="{07EF65D6-D8D8-4F47-A7F9-BD9E20DC851A}" type="datetimeFigureOut">
              <a:rPr lang="ru-RU" smtClean="0"/>
              <a:pPr/>
              <a:t>10.02.2026</a:t>
            </a:fld>
            <a:endParaRPr lang="ru-RU"/>
          </a:p>
        </p:txBody>
      </p:sp>
      <p:sp>
        <p:nvSpPr>
          <p:cNvPr id="5" name="Нижний колонтитул 4"/>
          <p:cNvSpPr>
            <a:spLocks noGrp="1"/>
          </p:cNvSpPr>
          <p:nvPr>
            <p:ph type="ftr" sz="quarter" idx="11"/>
          </p:nvPr>
        </p:nvSpPr>
        <p:spPr>
          <a:xfrm>
            <a:off x="609602" y="6248208"/>
            <a:ext cx="7431311" cy="365125"/>
          </a:xfrm>
        </p:spPr>
        <p:txBody>
          <a:bodyPr/>
          <a:lstStyle/>
          <a:p>
            <a:endParaRPr lang="ru-RU"/>
          </a:p>
        </p:txBody>
      </p:sp>
      <p:sp>
        <p:nvSpPr>
          <p:cNvPr id="7" name="Прямоугольник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8075084" y="103716"/>
            <a:ext cx="533400" cy="325968"/>
          </a:xfrm>
          <a:prstGeom prst="rect">
            <a:avLst/>
          </a:prstGeom>
        </p:spPr>
        <p:txBody>
          <a:bodyPr/>
          <a:lstStyle>
            <a:lvl1pPr>
              <a:defRPr>
                <a:latin typeface="Cambria" panose="02040503050406030204" pitchFamily="18" charset="0"/>
              </a:defRPr>
            </a:lvl1pPr>
          </a:lstStyle>
          <a:p>
            <a:fld id="{38D745C4-AA47-43B3-93C0-A8C92361F634}"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6864" y="228600"/>
            <a:ext cx="10871200" cy="990600"/>
          </a:xfrm>
        </p:spPr>
        <p:txBody>
          <a:bodyPr>
            <a:normAutofit/>
          </a:bodyPr>
          <a:lstStyle>
            <a:lvl1pPr algn="ctr">
              <a:defRPr sz="4800" b="1">
                <a:latin typeface="Cambria" panose="02040503050406030204" pitchFamily="18" charset="0"/>
              </a:defRPr>
            </a:lvl1pPr>
          </a:lstStyle>
          <a:p>
            <a:r>
              <a:rPr kumimoji="0" lang="ru-RU" dirty="0"/>
              <a:t>Образец заголовка</a:t>
            </a:r>
            <a:endParaRPr kumimoji="0" lang="en-US" dirty="0"/>
          </a:p>
        </p:txBody>
      </p:sp>
      <p:sp>
        <p:nvSpPr>
          <p:cNvPr id="4" name="Дата 3"/>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0" y="1272222"/>
            <a:ext cx="711200" cy="244476"/>
          </a:xfrm>
          <a:prstGeom prst="rect">
            <a:avLst/>
          </a:prstGeom>
        </p:spPr>
        <p:txBody>
          <a:bodyPr/>
          <a:lstStyle>
            <a:lvl1pPr>
              <a:defRPr>
                <a:solidFill>
                  <a:srgbClr val="FFFFFF"/>
                </a:solidFill>
                <a:latin typeface="Cambria" panose="02040503050406030204" pitchFamily="18" charset="0"/>
              </a:defRPr>
            </a:lvl1pPr>
          </a:lstStyle>
          <a:p>
            <a:fld id="{38D745C4-AA47-43B3-93C0-A8C92361F634}" type="slidenum">
              <a:rPr lang="ru-RU" smtClean="0"/>
              <a:pPr/>
              <a:t>‹#›</a:t>
            </a:fld>
            <a:endParaRPr lang="ru-RU" dirty="0"/>
          </a:p>
        </p:txBody>
      </p:sp>
      <p:sp>
        <p:nvSpPr>
          <p:cNvPr id="8" name="Объект 7"/>
          <p:cNvSpPr>
            <a:spLocks noGrp="1"/>
          </p:cNvSpPr>
          <p:nvPr>
            <p:ph sz="quarter" idx="1"/>
          </p:nvPr>
        </p:nvSpPr>
        <p:spPr>
          <a:xfrm>
            <a:off x="816864" y="1600200"/>
            <a:ext cx="10871200" cy="44958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3" name="Текст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7" name="Прямоугольник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13" name="Номер слайда 12"/>
          <p:cNvSpPr>
            <a:spLocks noGrp="1"/>
          </p:cNvSpPr>
          <p:nvPr>
            <p:ph type="sldNum" sz="quarter" idx="11"/>
          </p:nvPr>
        </p:nvSpPr>
        <p:spPr>
          <a:xfrm>
            <a:off x="0" y="1752600"/>
            <a:ext cx="1727200" cy="701676"/>
          </a:xfrm>
          <a:prstGeom prst="rect">
            <a:avLst/>
          </a:prstGeom>
        </p:spPr>
        <p:txBody>
          <a:bodyPr>
            <a:noAutofit/>
          </a:bodyPr>
          <a:lstStyle>
            <a:lvl1pPr>
              <a:defRPr sz="2400">
                <a:solidFill>
                  <a:srgbClr val="FFFFFF"/>
                </a:solidFill>
                <a:latin typeface="Cambria" panose="02040503050406030204" pitchFamily="18" charset="0"/>
              </a:defRPr>
            </a:lvl1pPr>
          </a:lstStyle>
          <a:p>
            <a:fld id="{38D745C4-AA47-43B3-93C0-A8C92361F634}" type="slidenum">
              <a:rPr lang="ru-RU" smtClean="0"/>
              <a:pPr/>
              <a:t>‹#›</a:t>
            </a:fld>
            <a:endParaRPr lang="ru-RU" dirty="0"/>
          </a:p>
        </p:txBody>
      </p:sp>
      <p:sp>
        <p:nvSpPr>
          <p:cNvPr id="14" name="Нижний колонтитул 13"/>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9" name="Объект 8"/>
          <p:cNvSpPr>
            <a:spLocks noGrp="1"/>
          </p:cNvSpPr>
          <p:nvPr>
            <p:ph sz="quarter" idx="1"/>
          </p:nvPr>
        </p:nvSpPr>
        <p:spPr>
          <a:xfrm>
            <a:off x="812800" y="1589567"/>
            <a:ext cx="5181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6459868" y="1589567"/>
            <a:ext cx="5181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8" name="Дата 7"/>
          <p:cNvSpPr>
            <a:spLocks noGrp="1"/>
          </p:cNvSpPr>
          <p:nvPr>
            <p:ph type="dt" sz="half" idx="15"/>
          </p:nvPr>
        </p:nvSpPr>
        <p:spPr/>
        <p:txBody>
          <a:bodyPr rtlCol="0"/>
          <a:lstStyle/>
          <a:p>
            <a:fld id="{07EF65D6-D8D8-4F47-A7F9-BD9E20DC851A}" type="datetimeFigureOut">
              <a:rPr lang="ru-RU" smtClean="0"/>
              <a:pPr/>
              <a:t>10.02.2026</a:t>
            </a:fld>
            <a:endParaRPr lang="ru-RU"/>
          </a:p>
        </p:txBody>
      </p:sp>
      <p:sp>
        <p:nvSpPr>
          <p:cNvPr id="10" name="Номер слайда 9"/>
          <p:cNvSpPr>
            <a:spLocks noGrp="1"/>
          </p:cNvSpPr>
          <p:nvPr>
            <p:ph type="sldNum" sz="quarter" idx="16"/>
          </p:nvPr>
        </p:nvSpPr>
        <p:spPr>
          <a:xfrm>
            <a:off x="0" y="1272222"/>
            <a:ext cx="711200" cy="244476"/>
          </a:xfrm>
          <a:prstGeom prst="rect">
            <a:avLst/>
          </a:prstGeom>
        </p:spPr>
        <p:txBody>
          <a:bodyPr rtlCol="0"/>
          <a:lstStyle>
            <a:lvl1pPr>
              <a:defRPr>
                <a:latin typeface="Cambria" panose="02040503050406030204" pitchFamily="18" charset="0"/>
              </a:defRPr>
            </a:lvl1pPr>
          </a:lstStyle>
          <a:p>
            <a:fld id="{38D745C4-AA47-43B3-93C0-A8C92361F634}" type="slidenum">
              <a:rPr lang="ru-RU" smtClean="0"/>
              <a:pPr/>
              <a:t>‹#›</a:t>
            </a:fld>
            <a:endParaRPr lang="ru-RU" dirty="0"/>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1200" y="273050"/>
            <a:ext cx="10871200" cy="869950"/>
          </a:xfrm>
        </p:spPr>
        <p:txBody>
          <a:bodyPr anchor="ctr"/>
          <a:lstStyle>
            <a:lvl1pPr>
              <a:defRPr/>
            </a:lvl1pPr>
          </a:lstStyle>
          <a:p>
            <a:r>
              <a:rPr kumimoji="0" lang="ru-RU"/>
              <a:t>Образец заголовка</a:t>
            </a:r>
            <a:endParaRPr kumimoji="0" lang="en-US"/>
          </a:p>
        </p:txBody>
      </p:sp>
      <p:sp>
        <p:nvSpPr>
          <p:cNvPr id="11" name="Объект 10"/>
          <p:cNvSpPr>
            <a:spLocks noGrp="1"/>
          </p:cNvSpPr>
          <p:nvPr>
            <p:ph sz="quarter" idx="2"/>
          </p:nvPr>
        </p:nvSpPr>
        <p:spPr>
          <a:xfrm>
            <a:off x="812800" y="2438400"/>
            <a:ext cx="5181600" cy="35814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6400800" y="2438400"/>
            <a:ext cx="5181600" cy="35814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5"/>
          </p:nvPr>
        </p:nvSpPr>
        <p:spPr/>
        <p:txBody>
          <a:bodyPr rtlCol="0"/>
          <a:lstStyle/>
          <a:p>
            <a:fld id="{07EF65D6-D8D8-4F47-A7F9-BD9E20DC851A}" type="datetimeFigureOut">
              <a:rPr lang="ru-RU" smtClean="0"/>
              <a:pPr/>
              <a:t>10.02.2026</a:t>
            </a:fld>
            <a:endParaRPr lang="ru-RU"/>
          </a:p>
        </p:txBody>
      </p:sp>
      <p:sp>
        <p:nvSpPr>
          <p:cNvPr id="12" name="Номер слайда 11"/>
          <p:cNvSpPr>
            <a:spLocks noGrp="1"/>
          </p:cNvSpPr>
          <p:nvPr>
            <p:ph type="sldNum" sz="quarter" idx="16"/>
          </p:nvPr>
        </p:nvSpPr>
        <p:spPr>
          <a:xfrm>
            <a:off x="0" y="1272222"/>
            <a:ext cx="711200" cy="244476"/>
          </a:xfrm>
          <a:prstGeom prst="rect">
            <a:avLst/>
          </a:prstGeom>
        </p:spPr>
        <p:txBody>
          <a:bodyPr rtlCol="0"/>
          <a:lstStyle>
            <a:lvl1pPr>
              <a:defRPr>
                <a:latin typeface="Cambria" panose="02040503050406030204" pitchFamily="18" charset="0"/>
              </a:defRPr>
            </a:lvl1pPr>
          </a:lstStyle>
          <a:p>
            <a:fld id="{38D745C4-AA47-43B3-93C0-A8C92361F634}" type="slidenum">
              <a:rPr lang="ru-RU" smtClean="0"/>
              <a:pPr/>
              <a:t>‹#›</a:t>
            </a:fld>
            <a:endParaRPr lang="ru-RU" dirty="0"/>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5" name="Текст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0" y="1272222"/>
            <a:ext cx="711200" cy="244476"/>
          </a:xfrm>
          <a:prstGeom prst="rect">
            <a:avLst/>
          </a:prstGeom>
        </p:spPr>
        <p:txBody>
          <a:bodyPr/>
          <a:lstStyle>
            <a:lvl1pPr>
              <a:defRPr>
                <a:solidFill>
                  <a:srgbClr val="FFFFFF"/>
                </a:solidFill>
                <a:latin typeface="Cambria" panose="02040503050406030204" pitchFamily="18" charset="0"/>
              </a:defRPr>
            </a:lvl1pPr>
          </a:lstStyle>
          <a:p>
            <a:fld id="{38D745C4-AA47-43B3-93C0-A8C92361F634}"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711200" cy="381000"/>
          </a:xfrm>
          <a:prstGeom prst="rect">
            <a:avLst/>
          </a:prstGeom>
        </p:spPr>
        <p:txBody>
          <a:bodyPr/>
          <a:lstStyle>
            <a:lvl1pPr>
              <a:defRPr>
                <a:solidFill>
                  <a:schemeClr val="tx2"/>
                </a:solidFill>
                <a:latin typeface="Cambria" panose="02040503050406030204" pitchFamily="18" charset="0"/>
              </a:defRPr>
            </a:lvl1pPr>
          </a:lstStyle>
          <a:p>
            <a:fld id="{38D745C4-AA47-43B3-93C0-A8C92361F634}"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2800" y="273050"/>
            <a:ext cx="10769600" cy="869950"/>
          </a:xfrm>
        </p:spPr>
        <p:txBody>
          <a:bodyPr anchor="ctr"/>
          <a:lstStyle>
            <a:lvl1pPr algn="l">
              <a:buNone/>
              <a:defRPr sz="4400" b="0"/>
            </a:lvl1p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07EF65D6-D8D8-4F47-A7F9-BD9E20DC851A}" type="datetimeFigureOut">
              <a:rPr lang="ru-RU" smtClean="0"/>
              <a:pPr/>
              <a:t>10.02.2026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0" y="1272222"/>
            <a:ext cx="711200" cy="244476"/>
          </a:xfrm>
          <a:prstGeom prst="rect">
            <a:avLst/>
          </a:prstGeom>
        </p:spPr>
        <p:txBody>
          <a:bodyPr/>
          <a:lstStyle>
            <a:lvl1pPr>
              <a:defRPr>
                <a:solidFill>
                  <a:srgbClr val="FFFFFF"/>
                </a:solidFill>
                <a:latin typeface="Cambria" panose="02040503050406030204" pitchFamily="18" charset="0"/>
              </a:defRPr>
            </a:lvl1pPr>
          </a:lstStyle>
          <a:p>
            <a:fld id="{38D745C4-AA47-43B3-93C0-A8C92361F634}" type="slidenum">
              <a:rPr lang="ru-RU" smtClean="0"/>
              <a:pPr/>
              <a:t>‹#›</a:t>
            </a:fld>
            <a:endParaRPr lang="ru-RU" dirty="0"/>
          </a:p>
        </p:txBody>
      </p:sp>
      <p:sp>
        <p:nvSpPr>
          <p:cNvPr id="3" name="Текст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Cambria" panose="02040503050406030204" pitchFamily="18" charset="0"/>
              </a:defRPr>
            </a:lvl1pPr>
            <a:lvl2pPr>
              <a:buNone/>
              <a:defRPr sz="1200"/>
            </a:lvl2pPr>
            <a:lvl3pPr>
              <a:buNone/>
              <a:defRPr sz="1000"/>
            </a:lvl3pPr>
            <a:lvl4pPr>
              <a:buNone/>
              <a:defRPr sz="900"/>
            </a:lvl4pPr>
            <a:lvl5pPr>
              <a:buNone/>
              <a:defRPr sz="900"/>
            </a:lvl5pPr>
          </a:lstStyle>
          <a:p>
            <a:pPr lvl="0" eaLnBrk="1" latinLnBrk="0" hangingPunct="1"/>
            <a:r>
              <a:rPr kumimoji="0" lang="ru-RU" dirty="0"/>
              <a:t>Образец текста</a:t>
            </a:r>
          </a:p>
        </p:txBody>
      </p:sp>
      <p:sp>
        <p:nvSpPr>
          <p:cNvPr id="9" name="Объект 8"/>
          <p:cNvSpPr>
            <a:spLocks noGrp="1"/>
          </p:cNvSpPr>
          <p:nvPr>
            <p:ph sz="quarter" idx="1"/>
          </p:nvPr>
        </p:nvSpPr>
        <p:spPr>
          <a:xfrm>
            <a:off x="3149600" y="1752600"/>
            <a:ext cx="8534400" cy="4419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8" name="Прямоугольник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ru-RU"/>
              <a:t>Образец заголовка</a:t>
            </a:r>
            <a:endParaRPr kumimoji="0" lang="en-US"/>
          </a:p>
        </p:txBody>
      </p:sp>
      <p:sp>
        <p:nvSpPr>
          <p:cNvPr id="11" name="Прямоугольник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8331200" y="6248401"/>
            <a:ext cx="3556000" cy="365125"/>
          </a:xfrm>
        </p:spPr>
        <p:txBody>
          <a:bodyPr rtlCol="0"/>
          <a:lstStyle/>
          <a:p>
            <a:fld id="{07EF65D6-D8D8-4F47-A7F9-BD9E20DC851A}" type="datetimeFigureOut">
              <a:rPr lang="ru-RU" smtClean="0"/>
              <a:pPr/>
              <a:t>10.02.2026</a:t>
            </a:fld>
            <a:endParaRPr lang="ru-RU"/>
          </a:p>
        </p:txBody>
      </p:sp>
      <p:sp>
        <p:nvSpPr>
          <p:cNvPr id="13" name="Номер слайда 12"/>
          <p:cNvSpPr>
            <a:spLocks noGrp="1"/>
          </p:cNvSpPr>
          <p:nvPr>
            <p:ph type="sldNum" sz="quarter" idx="11"/>
          </p:nvPr>
        </p:nvSpPr>
        <p:spPr>
          <a:xfrm>
            <a:off x="0" y="4667249"/>
            <a:ext cx="1930400" cy="663578"/>
          </a:xfrm>
          <a:prstGeom prst="rect">
            <a:avLst/>
          </a:prstGeom>
        </p:spPr>
        <p:txBody>
          <a:bodyPr rtlCol="0"/>
          <a:lstStyle>
            <a:lvl1pPr>
              <a:defRPr sz="2800">
                <a:latin typeface="Cambria" panose="02040503050406030204" pitchFamily="18" charset="0"/>
              </a:defRPr>
            </a:lvl1pPr>
          </a:lstStyle>
          <a:p>
            <a:fld id="{38D745C4-AA47-43B3-93C0-A8C92361F634}" type="slidenum">
              <a:rPr lang="ru-RU" smtClean="0"/>
              <a:pPr/>
              <a:t>‹#›</a:t>
            </a:fld>
            <a:endParaRPr lang="ru-RU" dirty="0"/>
          </a:p>
        </p:txBody>
      </p:sp>
      <p:sp>
        <p:nvSpPr>
          <p:cNvPr id="14" name="Нижний колонтитул 13"/>
          <p:cNvSpPr>
            <a:spLocks noGrp="1"/>
          </p:cNvSpPr>
          <p:nvPr>
            <p:ph type="ftr" sz="quarter" idx="12"/>
          </p:nvPr>
        </p:nvSpPr>
        <p:spPr>
          <a:xfrm>
            <a:off x="2133600" y="6248207"/>
            <a:ext cx="6096000" cy="365125"/>
          </a:xfrm>
        </p:spPr>
        <p:txBody>
          <a:bodyPr rtlCol="0"/>
          <a:lstStyle/>
          <a:p>
            <a:endParaRPr lang="ru-RU"/>
          </a:p>
        </p:txBody>
      </p:sp>
      <p:sp>
        <p:nvSpPr>
          <p:cNvPr id="3" name="Рисунок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ru-RU"/>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812800" y="228600"/>
            <a:ext cx="10871200" cy="990600"/>
          </a:xfrm>
          <a:prstGeom prst="rect">
            <a:avLst/>
          </a:prstGeom>
        </p:spPr>
        <p:txBody>
          <a:bodyPr vert="horz" anchor="ctr">
            <a:normAutofit/>
          </a:bodyPr>
          <a:lstStyle/>
          <a:p>
            <a:r>
              <a:rPr kumimoji="0" lang="ru-RU" dirty="0"/>
              <a:t>Образец заголовка</a:t>
            </a:r>
            <a:endParaRPr kumimoji="0" lang="en-US" dirty="0"/>
          </a:p>
        </p:txBody>
      </p:sp>
      <p:sp>
        <p:nvSpPr>
          <p:cNvPr id="13" name="Текст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ru-RU" dirty="0"/>
              <a:t>Образец текста</a:t>
            </a:r>
          </a:p>
          <a:p>
            <a:pPr lvl="1" eaLnBrk="1" latinLnBrk="0" hangingPunct="1"/>
            <a:r>
              <a:rPr kumimoji="0" lang="ru-RU" dirty="0"/>
              <a:t>Второй уровень</a:t>
            </a:r>
          </a:p>
          <a:p>
            <a:pPr lvl="2" eaLnBrk="1" latinLnBrk="0" hangingPunct="1"/>
            <a:r>
              <a:rPr kumimoji="0" lang="ru-RU" dirty="0"/>
              <a:t>Третий уровень</a:t>
            </a:r>
          </a:p>
          <a:p>
            <a:pPr lvl="3" eaLnBrk="1" latinLnBrk="0" hangingPunct="1"/>
            <a:r>
              <a:rPr kumimoji="0" lang="ru-RU" dirty="0"/>
              <a:t>Четвертый уровень</a:t>
            </a:r>
          </a:p>
          <a:p>
            <a:pPr lvl="4" eaLnBrk="1" latinLnBrk="0" hangingPunct="1"/>
            <a:r>
              <a:rPr kumimoji="0" lang="ru-RU" dirty="0"/>
              <a:t>Пятый уровень</a:t>
            </a:r>
            <a:endParaRPr kumimoji="0" lang="en-US" dirty="0"/>
          </a:p>
        </p:txBody>
      </p:sp>
      <p:sp>
        <p:nvSpPr>
          <p:cNvPr id="14" name="Дата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latin typeface="Cambria" panose="02040503050406030204" pitchFamily="18" charset="0"/>
              </a:defRPr>
            </a:lvl1pPr>
          </a:lstStyle>
          <a:p>
            <a:fld id="{07EF65D6-D8D8-4F47-A7F9-BD9E20DC851A}" type="datetimeFigureOut">
              <a:rPr lang="ru-RU" smtClean="0"/>
              <a:pPr/>
              <a:t>10.02.2026</a:t>
            </a:fld>
            <a:endParaRPr lang="ru-RU" dirty="0"/>
          </a:p>
        </p:txBody>
      </p:sp>
      <p:sp>
        <p:nvSpPr>
          <p:cNvPr id="3" name="Нижний колонтитул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latin typeface="Cambria" panose="02040503050406030204" pitchFamily="18" charset="0"/>
              </a:defRPr>
            </a:lvl1pPr>
          </a:lstStyle>
          <a:p>
            <a:endParaRPr lang="ru-RU" dirty="0"/>
          </a:p>
        </p:txBody>
      </p:sp>
      <p:sp>
        <p:nvSpPr>
          <p:cNvPr id="7" name="Прямоугольник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userDrawn="1"/>
        </p:nvSpPr>
        <p:spPr>
          <a:xfrm>
            <a:off x="0" y="1089640"/>
            <a:ext cx="711200" cy="18669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userDrawn="1"/>
        </p:nvSpPr>
        <p:spPr>
          <a:xfrm>
            <a:off x="787400" y="1089640"/>
            <a:ext cx="11404600" cy="18669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Cambria" panose="02040503050406030204" pitchFamily="18" charset="0"/>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Группа 2"/>
          <p:cNvGrpSpPr/>
          <p:nvPr/>
        </p:nvGrpSpPr>
        <p:grpSpPr>
          <a:xfrm>
            <a:off x="783432" y="227453"/>
            <a:ext cx="11408568" cy="943520"/>
            <a:chOff x="783432" y="227453"/>
            <a:chExt cx="11408568" cy="943520"/>
          </a:xfrm>
        </p:grpSpPr>
        <p:pic>
          <p:nvPicPr>
            <p:cNvPr id="7" name="Picture 4" descr="S:\Media\логотипы\2022\ОГБУЗ-ЦОЗиМП\logo-cozimp.pn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r="79554"/>
            <a:stretch/>
          </p:blipFill>
          <p:spPr bwMode="auto">
            <a:xfrm>
              <a:off x="783432" y="227453"/>
              <a:ext cx="938484" cy="94352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1788591" y="458856"/>
              <a:ext cx="10403409" cy="430887"/>
            </a:xfrm>
            <a:prstGeom prst="rect">
              <a:avLst/>
            </a:prstGeom>
            <a:noFill/>
          </p:spPr>
          <p:txBody>
            <a:bodyPr wrap="square" rtlCol="0">
              <a:spAutoFit/>
            </a:bodyPr>
            <a:lstStyle/>
            <a:p>
              <a:r>
                <a:rPr lang="ru-RU" sz="2200" b="1" dirty="0">
                  <a:solidFill>
                    <a:srgbClr val="4F81BD"/>
                  </a:solidFill>
                  <a:latin typeface="Cambria" panose="02040503050406030204" pitchFamily="18" charset="0"/>
                </a:rPr>
                <a:t>ОГБУЗ «Центр общественного здоровья и медицинской профилактики»</a:t>
              </a:r>
            </a:p>
          </p:txBody>
        </p:sp>
      </p:grpSp>
      <p:sp>
        <p:nvSpPr>
          <p:cNvPr id="9" name="Заголовок 3"/>
          <p:cNvSpPr txBox="1">
            <a:spLocks/>
          </p:cNvSpPr>
          <p:nvPr/>
        </p:nvSpPr>
        <p:spPr>
          <a:xfrm>
            <a:off x="0" y="1810134"/>
            <a:ext cx="12192000" cy="2540312"/>
          </a:xfrm>
          <a:prstGeom prst="rect">
            <a:avLst/>
          </a:prstGeom>
        </p:spPr>
        <p:txBody>
          <a:bodyPr vert="horz" anchor="b">
            <a:noAutofit/>
          </a:bodyPr>
          <a:lstStyle>
            <a:lvl1pPr algn="l" rtl="0" eaLnBrk="1" latinLnBrk="0" hangingPunct="1">
              <a:spcBef>
                <a:spcPct val="0"/>
              </a:spcBef>
              <a:buNone/>
              <a:defRPr kumimoji="0" sz="4400" b="1" kern="1200" cap="all" baseline="0">
                <a:solidFill>
                  <a:schemeClr val="tx2"/>
                </a:solidFill>
                <a:latin typeface="Cambria" panose="02040503050406030204" pitchFamily="18" charset="0"/>
                <a:ea typeface="+mj-ea"/>
                <a:cs typeface="+mj-cs"/>
              </a:defRPr>
            </a:lvl1pPr>
          </a:lstStyle>
          <a:p>
            <a:pPr algn="ctr">
              <a:lnSpc>
                <a:spcPct val="150000"/>
              </a:lnSpc>
            </a:pPr>
            <a:r>
              <a:rPr lang="ru-RU" sz="4000" dirty="0"/>
              <a:t>Программа «Арт-терапия для онкологических больных» </a:t>
            </a:r>
            <a:br>
              <a:rPr lang="ru-RU" sz="4000" dirty="0"/>
            </a:br>
            <a:r>
              <a:rPr lang="ru-RU" sz="4000" dirty="0"/>
              <a:t>(4 занятия)</a:t>
            </a:r>
          </a:p>
        </p:txBody>
      </p:sp>
    </p:spTree>
    <p:extLst>
      <p:ext uri="{BB962C8B-B14F-4D97-AF65-F5344CB8AC3E}">
        <p14:creationId xmlns:p14="http://schemas.microsoft.com/office/powerpoint/2010/main" xmlns="" val="1476841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748254-8A30-6181-6130-DCF79AF9E10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CB68CFF-B5B7-D32B-BC05-F72CFC3BD078}"/>
              </a:ext>
            </a:extLst>
          </p:cNvPr>
          <p:cNvSpPr>
            <a:spLocks noGrp="1"/>
          </p:cNvSpPr>
          <p:nvPr>
            <p:ph type="title"/>
          </p:nvPr>
        </p:nvSpPr>
        <p:spPr>
          <a:xfrm>
            <a:off x="0" y="0"/>
            <a:ext cx="12192000" cy="1083212"/>
          </a:xfrm>
        </p:spPr>
        <p:txBody>
          <a:bodyPr>
            <a:normAutofit/>
          </a:bodyPr>
          <a:lstStyle/>
          <a:p>
            <a:r>
              <a:rPr lang="ru-RU" sz="3100" dirty="0"/>
              <a:t>«Введение в арт-терапию»</a:t>
            </a:r>
          </a:p>
        </p:txBody>
      </p:sp>
      <p:sp>
        <p:nvSpPr>
          <p:cNvPr id="3" name="Объект 2">
            <a:extLst>
              <a:ext uri="{FF2B5EF4-FFF2-40B4-BE49-F238E27FC236}">
                <a16:creationId xmlns:a16="http://schemas.microsoft.com/office/drawing/2014/main" xmlns="" id="{3CB69164-4AE2-802D-72BC-CF1BD19D81F8}"/>
              </a:ext>
            </a:extLst>
          </p:cNvPr>
          <p:cNvSpPr>
            <a:spLocks noGrp="1"/>
          </p:cNvSpPr>
          <p:nvPr>
            <p:ph sz="quarter" idx="1"/>
          </p:nvPr>
        </p:nvSpPr>
        <p:spPr>
          <a:xfrm>
            <a:off x="707048" y="1494692"/>
            <a:ext cx="10789627" cy="5029933"/>
          </a:xfrm>
        </p:spPr>
        <p:txBody>
          <a:bodyPr>
            <a:noAutofit/>
          </a:bodyPr>
          <a:lstStyle/>
          <a:p>
            <a:pPr marL="0" indent="0" algn="just">
              <a:buNone/>
            </a:pPr>
            <a:r>
              <a:rPr lang="ru-RU" sz="2000" b="1" dirty="0">
                <a:solidFill>
                  <a:srgbClr val="1F497D"/>
                </a:solidFill>
              </a:rPr>
              <a:t>Задачи арт-терапии:</a:t>
            </a:r>
          </a:p>
          <a:p>
            <a:pPr algn="just">
              <a:buSzPct val="100000"/>
              <a:buFont typeface="Wingdings" panose="05000000000000000000" pitchFamily="2" charset="2"/>
              <a:buChar char="q"/>
            </a:pPr>
            <a:r>
              <a:rPr lang="ru-RU" sz="2000" dirty="0"/>
              <a:t>дать социально приемлемый выход негативным чувствам;</a:t>
            </a:r>
          </a:p>
          <a:p>
            <a:pPr algn="just">
              <a:buSzPct val="100000"/>
              <a:buFont typeface="Wingdings" panose="05000000000000000000" pitchFamily="2" charset="2"/>
              <a:buChar char="q"/>
            </a:pPr>
            <a:r>
              <a:rPr lang="ru-RU" sz="2000" dirty="0"/>
              <a:t>проработать подавленные мысли и чувства;</a:t>
            </a:r>
          </a:p>
          <a:p>
            <a:pPr algn="just">
              <a:buSzPct val="100000"/>
              <a:buFont typeface="Wingdings" panose="05000000000000000000" pitchFamily="2" charset="2"/>
              <a:buChar char="q"/>
            </a:pPr>
            <a:r>
              <a:rPr lang="ru-RU" sz="2000" dirty="0"/>
              <a:t>развить самоконтроль;</a:t>
            </a:r>
          </a:p>
          <a:p>
            <a:pPr algn="just">
              <a:buSzPct val="100000"/>
              <a:buFont typeface="Wingdings" panose="05000000000000000000" pitchFamily="2" charset="2"/>
              <a:buChar char="q"/>
            </a:pPr>
            <a:r>
              <a:rPr lang="ru-RU" sz="2000" dirty="0"/>
              <a:t>сконцентрировать внимание на ощущениях и чувствах;</a:t>
            </a:r>
          </a:p>
          <a:p>
            <a:pPr algn="just">
              <a:buSzPct val="100000"/>
              <a:buFont typeface="Wingdings" panose="05000000000000000000" pitchFamily="2" charset="2"/>
              <a:buChar char="q"/>
            </a:pPr>
            <a:r>
              <a:rPr lang="ru-RU" sz="2000" dirty="0"/>
              <a:t>развить творческие способности и повысить самооценку.</a:t>
            </a:r>
          </a:p>
          <a:p>
            <a:pPr marL="0" indent="0" algn="just">
              <a:buNone/>
            </a:pPr>
            <a:r>
              <a:rPr lang="ru-RU" sz="2000" b="1" dirty="0">
                <a:solidFill>
                  <a:srgbClr val="1F497D"/>
                </a:solidFill>
              </a:rPr>
              <a:t>Далее ведущий объявляет правила группы:</a:t>
            </a:r>
          </a:p>
          <a:p>
            <a:pPr algn="just">
              <a:buSzPct val="100000"/>
              <a:buFont typeface="Wingdings" panose="05000000000000000000" pitchFamily="2" charset="2"/>
              <a:buChar char="q"/>
            </a:pPr>
            <a:r>
              <a:rPr lang="ru-RU" sz="2000" dirty="0"/>
              <a:t>правило круга (все, что говорится в группе – не выходит за ее пределы);</a:t>
            </a:r>
          </a:p>
          <a:p>
            <a:pPr algn="just">
              <a:buSzPct val="100000"/>
              <a:buFont typeface="Wingdings" panose="05000000000000000000" pitchFamily="2" charset="2"/>
              <a:buChar char="q"/>
            </a:pPr>
            <a:r>
              <a:rPr lang="ru-RU" sz="2000" dirty="0"/>
              <a:t>правило активности (все участники активно взаимодействуют друг с другом и участвуют в тренинге);</a:t>
            </a:r>
          </a:p>
          <a:p>
            <a:pPr algn="just">
              <a:buSzPct val="100000"/>
              <a:buFont typeface="Wingdings" panose="05000000000000000000" pitchFamily="2" charset="2"/>
              <a:buChar char="q"/>
            </a:pPr>
            <a:r>
              <a:rPr lang="ru-RU" sz="2000" dirty="0"/>
              <a:t>отключить звук на мобильном телефоне;</a:t>
            </a:r>
          </a:p>
          <a:p>
            <a:pPr algn="just">
              <a:buSzPct val="100000"/>
              <a:buFont typeface="Wingdings" panose="05000000000000000000" pitchFamily="2" charset="2"/>
              <a:buChar char="q"/>
            </a:pPr>
            <a:r>
              <a:rPr lang="ru-RU" sz="2000" dirty="0"/>
              <a:t>безоценочность (мы не осуждаем других, а принимаем людей такими, какие они есть);</a:t>
            </a:r>
          </a:p>
          <a:p>
            <a:pPr algn="just">
              <a:buSzPct val="100000"/>
              <a:buFont typeface="Wingdings" panose="05000000000000000000" pitchFamily="2" charset="2"/>
              <a:buChar char="q"/>
            </a:pPr>
            <a:r>
              <a:rPr lang="ru-RU" sz="2000" dirty="0"/>
              <a:t>правило одного микрофона (когда говорит 1 человек, никто его не перебивает).</a:t>
            </a:r>
          </a:p>
          <a:p>
            <a:pPr marL="0" indent="0" algn="just">
              <a:spcBef>
                <a:spcPts val="400"/>
              </a:spcBef>
              <a:buNone/>
            </a:pPr>
            <a:r>
              <a:rPr lang="ru-RU" sz="1600" dirty="0"/>
              <a:t>*По желанию и с учетом специфики группы, можно предложить дополнительные правила.</a:t>
            </a:r>
          </a:p>
        </p:txBody>
      </p:sp>
    </p:spTree>
    <p:extLst>
      <p:ext uri="{BB962C8B-B14F-4D97-AF65-F5344CB8AC3E}">
        <p14:creationId xmlns:p14="http://schemas.microsoft.com/office/powerpoint/2010/main" xmlns="" val="1631654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xmlns="" id="{54041204-7709-4260-D295-7DA1036D341B}"/>
              </a:ext>
            </a:extLst>
          </p:cNvPr>
          <p:cNvSpPr txBox="1">
            <a:spLocks/>
          </p:cNvSpPr>
          <p:nvPr/>
        </p:nvSpPr>
        <p:spPr>
          <a:xfrm>
            <a:off x="0" y="2887394"/>
            <a:ext cx="12192000" cy="1083212"/>
          </a:xfrm>
          <a:prstGeom prst="rect">
            <a:avLst/>
          </a:prstGeom>
        </p:spPr>
        <p:txBody>
          <a:bodyPr vert="horz" anchor="ctr">
            <a:normAutofit lnSpcReduction="10000"/>
          </a:bodyPr>
          <a:lstStyle>
            <a:lvl1pPr algn="ctr" rtl="0" eaLnBrk="1" latinLnBrk="0" hangingPunct="1">
              <a:spcBef>
                <a:spcPct val="0"/>
              </a:spcBef>
              <a:buNone/>
              <a:defRPr kumimoji="0" sz="4800" b="1" kern="1200">
                <a:solidFill>
                  <a:schemeClr val="tx2"/>
                </a:solidFill>
                <a:latin typeface="Cambria" panose="02040503050406030204" pitchFamily="18" charset="0"/>
                <a:ea typeface="+mj-ea"/>
                <a:cs typeface="+mj-cs"/>
              </a:defRPr>
            </a:lvl1pPr>
          </a:lstStyle>
          <a:p>
            <a:pPr defTabSz="914400"/>
            <a:r>
              <a:rPr lang="ru-RU" sz="6600" dirty="0"/>
              <a:t>Практическая часть</a:t>
            </a:r>
          </a:p>
        </p:txBody>
      </p:sp>
    </p:spTree>
    <p:extLst>
      <p:ext uri="{BB962C8B-B14F-4D97-AF65-F5344CB8AC3E}">
        <p14:creationId xmlns:p14="http://schemas.microsoft.com/office/powerpoint/2010/main" xmlns="" val="396488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EB85C94-4BAA-B97D-CB33-554ACD18339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BFFA262-AB77-4A72-27A8-6D0D31D9F078}"/>
              </a:ext>
            </a:extLst>
          </p:cNvPr>
          <p:cNvSpPr>
            <a:spLocks noGrp="1"/>
          </p:cNvSpPr>
          <p:nvPr>
            <p:ph type="title"/>
          </p:nvPr>
        </p:nvSpPr>
        <p:spPr>
          <a:xfrm>
            <a:off x="0" y="0"/>
            <a:ext cx="12192000" cy="1083212"/>
          </a:xfrm>
        </p:spPr>
        <p:txBody>
          <a:bodyPr>
            <a:normAutofit/>
          </a:bodyPr>
          <a:lstStyle/>
          <a:p>
            <a:r>
              <a:rPr lang="ru-RU" sz="3100" dirty="0"/>
              <a:t>Упражнение «Знакомство»</a:t>
            </a:r>
          </a:p>
        </p:txBody>
      </p:sp>
      <p:sp>
        <p:nvSpPr>
          <p:cNvPr id="3" name="Объект 2">
            <a:extLst>
              <a:ext uri="{FF2B5EF4-FFF2-40B4-BE49-F238E27FC236}">
                <a16:creationId xmlns:a16="http://schemas.microsoft.com/office/drawing/2014/main" xmlns="" id="{619415C6-948F-8AE0-DECE-B12B96415500}"/>
              </a:ext>
            </a:extLst>
          </p:cNvPr>
          <p:cNvSpPr>
            <a:spLocks noGrp="1"/>
          </p:cNvSpPr>
          <p:nvPr>
            <p:ph sz="quarter" idx="1"/>
          </p:nvPr>
        </p:nvSpPr>
        <p:spPr>
          <a:xfrm>
            <a:off x="707048" y="1494692"/>
            <a:ext cx="10789627" cy="3089339"/>
          </a:xfrm>
        </p:spPr>
        <p:txBody>
          <a:bodyPr>
            <a:noAutofit/>
          </a:bodyPr>
          <a:lstStyle/>
          <a:p>
            <a:pPr marL="0" indent="0" algn="just">
              <a:buNone/>
            </a:pPr>
            <a:r>
              <a:rPr lang="ru-RU" sz="2000" b="1" dirty="0">
                <a:solidFill>
                  <a:srgbClr val="1F497D"/>
                </a:solidFill>
              </a:rPr>
              <a:t>Время: </a:t>
            </a:r>
            <a:r>
              <a:rPr lang="ru-RU" sz="2000" dirty="0"/>
              <a:t>15 минут.</a:t>
            </a:r>
          </a:p>
          <a:p>
            <a:pPr marL="0" indent="0" algn="just">
              <a:buNone/>
            </a:pPr>
            <a:r>
              <a:rPr lang="ru-RU" sz="2000" b="1" dirty="0">
                <a:solidFill>
                  <a:srgbClr val="1F497D"/>
                </a:solidFill>
              </a:rPr>
              <a:t>Материалы: </a:t>
            </a:r>
            <a:r>
              <a:rPr lang="ru-RU" sz="2000" dirty="0"/>
              <a:t>колода метафорических ассоциативных карт.</a:t>
            </a:r>
          </a:p>
          <a:p>
            <a:pPr marL="0" indent="0" algn="just">
              <a:buNone/>
            </a:pPr>
            <a:r>
              <a:rPr lang="ru-RU" sz="2000" b="1" dirty="0">
                <a:solidFill>
                  <a:srgbClr val="1F497D"/>
                </a:solidFill>
              </a:rPr>
              <a:t>Инструкция: </a:t>
            </a:r>
            <a:r>
              <a:rPr lang="ru-RU" sz="2000" dirty="0"/>
              <a:t>участники называют свое имя и из колоды выбирают одну метафорическую ассоциативную карту, которая наиболее полно отражает их актуальное эмоциональное состояние на данный момент. Каждый участник (при помощи психолога) интерпретирует значение метафорической ассоциативной карты. </a:t>
            </a:r>
          </a:p>
        </p:txBody>
      </p:sp>
    </p:spTree>
    <p:extLst>
      <p:ext uri="{BB962C8B-B14F-4D97-AF65-F5344CB8AC3E}">
        <p14:creationId xmlns:p14="http://schemas.microsoft.com/office/powerpoint/2010/main" xmlns="" val="1637130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A02317F-67DC-BE57-0038-030EBE53276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A071425-CA76-8032-1F04-4C401AE4FC19}"/>
              </a:ext>
            </a:extLst>
          </p:cNvPr>
          <p:cNvSpPr>
            <a:spLocks noGrp="1"/>
          </p:cNvSpPr>
          <p:nvPr>
            <p:ph type="title"/>
          </p:nvPr>
        </p:nvSpPr>
        <p:spPr>
          <a:xfrm>
            <a:off x="0" y="0"/>
            <a:ext cx="12192000" cy="1083212"/>
          </a:xfrm>
        </p:spPr>
        <p:txBody>
          <a:bodyPr>
            <a:normAutofit/>
          </a:bodyPr>
          <a:lstStyle/>
          <a:p>
            <a:r>
              <a:rPr lang="ru-RU" sz="3100" dirty="0"/>
              <a:t>Упражнение «Безопасное место»</a:t>
            </a:r>
          </a:p>
        </p:txBody>
      </p:sp>
      <p:sp>
        <p:nvSpPr>
          <p:cNvPr id="3" name="Объект 2">
            <a:extLst>
              <a:ext uri="{FF2B5EF4-FFF2-40B4-BE49-F238E27FC236}">
                <a16:creationId xmlns:a16="http://schemas.microsoft.com/office/drawing/2014/main" xmlns="" id="{70F91A17-E9EA-C906-9A1F-E104ECD58542}"/>
              </a:ext>
            </a:extLst>
          </p:cNvPr>
          <p:cNvSpPr>
            <a:spLocks noGrp="1"/>
          </p:cNvSpPr>
          <p:nvPr>
            <p:ph sz="quarter" idx="1"/>
          </p:nvPr>
        </p:nvSpPr>
        <p:spPr>
          <a:xfrm>
            <a:off x="707048" y="1494692"/>
            <a:ext cx="10789627" cy="3089339"/>
          </a:xfrm>
        </p:spPr>
        <p:txBody>
          <a:bodyPr>
            <a:noAutofit/>
          </a:bodyPr>
          <a:lstStyle/>
          <a:p>
            <a:pPr marL="0" indent="0" algn="just">
              <a:buNone/>
            </a:pPr>
            <a:r>
              <a:rPr lang="ru-RU" sz="2000" b="1" dirty="0">
                <a:solidFill>
                  <a:srgbClr val="1F497D"/>
                </a:solidFill>
              </a:rPr>
              <a:t>Время: </a:t>
            </a:r>
            <a:r>
              <a:rPr lang="ru-RU" sz="2000" dirty="0"/>
              <a:t>30 минут.</a:t>
            </a:r>
          </a:p>
          <a:p>
            <a:pPr marL="0" indent="0" algn="just">
              <a:buNone/>
            </a:pPr>
            <a:r>
              <a:rPr lang="ru-RU" sz="2000" b="1" dirty="0">
                <a:solidFill>
                  <a:srgbClr val="1F497D"/>
                </a:solidFill>
              </a:rPr>
              <a:t>Цель: </a:t>
            </a:r>
            <a:r>
              <a:rPr lang="ru-RU" sz="2000" dirty="0"/>
              <a:t>сформировать ресурсное состояние, снизить уровень тревоги и стресса, расслабиться, развить навык визуализации (мысленного представления образов).</a:t>
            </a:r>
          </a:p>
          <a:p>
            <a:pPr marL="0" indent="0" algn="just">
              <a:buNone/>
            </a:pPr>
            <a:r>
              <a:rPr lang="ru-RU" sz="2000" b="1" dirty="0">
                <a:solidFill>
                  <a:srgbClr val="1F497D"/>
                </a:solidFill>
              </a:rPr>
              <a:t>Материалы: </a:t>
            </a:r>
            <a:r>
              <a:rPr lang="ru-RU" sz="2000" dirty="0"/>
              <a:t>ноутбук, флешка, колонки.</a:t>
            </a:r>
          </a:p>
          <a:p>
            <a:pPr marL="0" indent="0" algn="just">
              <a:buNone/>
            </a:pPr>
            <a:r>
              <a:rPr lang="ru-RU" sz="2000" b="1" dirty="0">
                <a:solidFill>
                  <a:srgbClr val="1F497D"/>
                </a:solidFill>
              </a:rPr>
              <a:t>Инструкция: </a:t>
            </a:r>
            <a:r>
              <a:rPr lang="ru-RU" sz="2000" dirty="0"/>
              <a:t>процесс выполнения упражнения сопровождается приятной фоновой музыкой, которая способствует глубокой релаксации и эмоциональному отдыху.</a:t>
            </a:r>
          </a:p>
          <a:p>
            <a:pPr marL="0" indent="0" algn="just">
              <a:buNone/>
            </a:pPr>
            <a:r>
              <a:rPr lang="ru-RU" sz="2000" b="1" dirty="0">
                <a:solidFill>
                  <a:srgbClr val="1F497D"/>
                </a:solidFill>
              </a:rPr>
              <a:t>Ведущий произносит: </a:t>
            </a:r>
            <a:r>
              <a:rPr lang="ru-RU" sz="2000" dirty="0"/>
              <a:t>необходимо сесть поудобнее и закрыть глаза. Если не хочется закрывать глаза, ничего страшного, можно выполнять эту технику и с открытыми глазами. Тогда лучше сосредоточиться на какой-нибудь одной точке. Цель – погрузиться в свои ощущения. Теперь представьте место, где бы Вы чувствовали себя максимально безопасно и комфортно, где Вам хорошо и спокойно. Это может быть абсолютно любое место, например, в помещении или на природе. Часто на ум приходят места из путешествия, или из детства. Это может быть реальное место, или же воображаемое. Обратитесь к органам чувств. Что Вы видите вокруг себя? Слышите ли Вы какие-то звуки? Может быть, Вы чувствуете какие-то запахи? Что это за запахи? Может быть, Вы прикасаетесь к чему-то. </a:t>
            </a:r>
          </a:p>
        </p:txBody>
      </p:sp>
    </p:spTree>
    <p:extLst>
      <p:ext uri="{BB962C8B-B14F-4D97-AF65-F5344CB8AC3E}">
        <p14:creationId xmlns:p14="http://schemas.microsoft.com/office/powerpoint/2010/main" xmlns="" val="34218553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8D34B8-7738-4448-948E-99EB25EE074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279EEC8-6E4C-6BF1-E001-92241F1284E1}"/>
              </a:ext>
            </a:extLst>
          </p:cNvPr>
          <p:cNvSpPr>
            <a:spLocks noGrp="1"/>
          </p:cNvSpPr>
          <p:nvPr>
            <p:ph type="title"/>
          </p:nvPr>
        </p:nvSpPr>
        <p:spPr>
          <a:xfrm>
            <a:off x="0" y="0"/>
            <a:ext cx="12192000" cy="1083212"/>
          </a:xfrm>
        </p:spPr>
        <p:txBody>
          <a:bodyPr>
            <a:normAutofit/>
          </a:bodyPr>
          <a:lstStyle/>
          <a:p>
            <a:r>
              <a:rPr lang="ru-RU" sz="3100" dirty="0"/>
              <a:t>Упражнение «Безопасное место»</a:t>
            </a:r>
          </a:p>
        </p:txBody>
      </p:sp>
      <p:sp>
        <p:nvSpPr>
          <p:cNvPr id="3" name="Объект 2">
            <a:extLst>
              <a:ext uri="{FF2B5EF4-FFF2-40B4-BE49-F238E27FC236}">
                <a16:creationId xmlns:a16="http://schemas.microsoft.com/office/drawing/2014/main" xmlns="" id="{0EB3429F-B1A0-F691-BB01-E00DF4BED4DD}"/>
              </a:ext>
            </a:extLst>
          </p:cNvPr>
          <p:cNvSpPr>
            <a:spLocks noGrp="1"/>
          </p:cNvSpPr>
          <p:nvPr>
            <p:ph sz="quarter" idx="1"/>
          </p:nvPr>
        </p:nvSpPr>
        <p:spPr>
          <a:xfrm>
            <a:off x="707048" y="1494692"/>
            <a:ext cx="10789627" cy="3089339"/>
          </a:xfrm>
        </p:spPr>
        <p:txBody>
          <a:bodyPr>
            <a:noAutofit/>
          </a:bodyPr>
          <a:lstStyle/>
          <a:p>
            <a:pPr marL="0" indent="0" algn="just">
              <a:buNone/>
            </a:pPr>
            <a:r>
              <a:rPr lang="ru-RU" sz="2000" dirty="0"/>
              <a:t>Что Вы чувствуете? Какая эта поверхность на ощупь? Может быть, Вы чувствуете какой-то вкус на языке. Что это за вкус? Какая температура там, где Вы находитесь? Дайте себе возможность прочувствовать это место. В каком положении находится Ваше тело? Что Вы делаете в своем безопасном месте? Прислушайтесь к себе и погрузитесь в ощущения уюта, покоя и защищенности».</a:t>
            </a:r>
          </a:p>
          <a:p>
            <a:pPr marL="0" indent="0" algn="just">
              <a:buNone/>
            </a:pPr>
            <a:r>
              <a:rPr lang="ru-RU" sz="2000" dirty="0"/>
              <a:t>По завершению упражнения ведущий по очереди просит участников высказаться о своем эмоциональном состоянии, о том, получилось ли выполнить упражнение – удалось ли погрузиться в образ и расслабиться, и что особенно понравилось в упражнении.</a:t>
            </a:r>
          </a:p>
        </p:txBody>
      </p:sp>
    </p:spTree>
    <p:extLst>
      <p:ext uri="{BB962C8B-B14F-4D97-AF65-F5344CB8AC3E}">
        <p14:creationId xmlns:p14="http://schemas.microsoft.com/office/powerpoint/2010/main" xmlns="" val="31525666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1C9D3B1-45D9-02B7-7FAF-48A632EC977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D8E9BCB-752D-9968-9B00-B6E549E00A43}"/>
              </a:ext>
            </a:extLst>
          </p:cNvPr>
          <p:cNvSpPr>
            <a:spLocks noGrp="1"/>
          </p:cNvSpPr>
          <p:nvPr>
            <p:ph type="title"/>
          </p:nvPr>
        </p:nvSpPr>
        <p:spPr>
          <a:xfrm>
            <a:off x="0" y="0"/>
            <a:ext cx="12192000" cy="1083212"/>
          </a:xfrm>
        </p:spPr>
        <p:txBody>
          <a:bodyPr>
            <a:normAutofit/>
          </a:bodyPr>
          <a:lstStyle/>
          <a:p>
            <a:r>
              <a:rPr lang="ru-RU" sz="3100" dirty="0"/>
              <a:t>Упражнение «Мандала ресурса»</a:t>
            </a:r>
          </a:p>
        </p:txBody>
      </p:sp>
      <p:sp>
        <p:nvSpPr>
          <p:cNvPr id="3" name="Объект 2">
            <a:extLst>
              <a:ext uri="{FF2B5EF4-FFF2-40B4-BE49-F238E27FC236}">
                <a16:creationId xmlns:a16="http://schemas.microsoft.com/office/drawing/2014/main" xmlns="" id="{996C5D03-09F3-36FA-3E40-BEA19E7C2B70}"/>
              </a:ext>
            </a:extLst>
          </p:cNvPr>
          <p:cNvSpPr>
            <a:spLocks noGrp="1"/>
          </p:cNvSpPr>
          <p:nvPr>
            <p:ph sz="quarter" idx="1"/>
          </p:nvPr>
        </p:nvSpPr>
        <p:spPr>
          <a:xfrm>
            <a:off x="707048" y="1494692"/>
            <a:ext cx="10789627" cy="4533129"/>
          </a:xfrm>
        </p:spPr>
        <p:txBody>
          <a:bodyPr>
            <a:noAutofit/>
          </a:bodyPr>
          <a:lstStyle/>
          <a:p>
            <a:pPr marL="0" indent="0" algn="just">
              <a:buNone/>
            </a:pPr>
            <a:r>
              <a:rPr lang="ru-RU" sz="2000" b="1" dirty="0">
                <a:solidFill>
                  <a:srgbClr val="1F497D"/>
                </a:solidFill>
              </a:rPr>
              <a:t>Время: </a:t>
            </a:r>
            <a:r>
              <a:rPr lang="ru-RU" sz="2000" dirty="0"/>
              <a:t>30 минут.</a:t>
            </a:r>
          </a:p>
          <a:p>
            <a:pPr marL="0" indent="0" algn="just">
              <a:buNone/>
            </a:pPr>
            <a:r>
              <a:rPr lang="ru-RU" sz="2000" b="1" dirty="0">
                <a:solidFill>
                  <a:srgbClr val="1F497D"/>
                </a:solidFill>
              </a:rPr>
              <a:t>Цель: </a:t>
            </a:r>
            <a:r>
              <a:rPr lang="ru-RU" sz="2000" dirty="0"/>
              <a:t>помочь сформировать и передать чувственный образ ресурсного состояния, связанного с ощущением комфорта, безопасности и внутреннего равновесия на основе рисования круга и заполнения его внутреннего пространства разными формами и цветами.</a:t>
            </a:r>
          </a:p>
          <a:p>
            <a:pPr marL="0" indent="0" algn="just">
              <a:buNone/>
            </a:pPr>
            <a:r>
              <a:rPr lang="ru-RU" sz="2000" b="1" dirty="0">
                <a:solidFill>
                  <a:srgbClr val="1F497D"/>
                </a:solidFill>
              </a:rPr>
              <a:t>Материалы: </a:t>
            </a:r>
            <a:r>
              <a:rPr lang="ru-RU" sz="2000" dirty="0"/>
              <a:t>листы бумаги (формата А4) по количеству участников, 10 пачек цветных карандашей/фломастеров, блокноты и ручки по количеству участников.</a:t>
            </a:r>
          </a:p>
          <a:p>
            <a:pPr marL="0" indent="0" algn="just">
              <a:buNone/>
            </a:pPr>
            <a:r>
              <a:rPr lang="ru-RU" sz="2000" b="1" dirty="0">
                <a:solidFill>
                  <a:srgbClr val="1F497D"/>
                </a:solidFill>
              </a:rPr>
              <a:t>Инструкция: </a:t>
            </a:r>
            <a:r>
              <a:rPr lang="ru-RU" sz="2000" dirty="0"/>
              <a:t>мандала – это образ в круге. Начните процесс создания рисунка с обозначения внешних границ – начертите круг.</a:t>
            </a:r>
          </a:p>
          <a:p>
            <a:pPr marL="0" indent="0" algn="just">
              <a:buNone/>
            </a:pPr>
            <a:r>
              <a:rPr lang="ru-RU" sz="2000" dirty="0"/>
              <a:t>Постарайтесь ощутить круг как символ, обозначающий безопасное и комфортное место, в котором могут быть спроецированы Ваши представления, чувства и ощущения, связанные с ресурсным состоянием.</a:t>
            </a:r>
          </a:p>
        </p:txBody>
      </p:sp>
    </p:spTree>
    <p:extLst>
      <p:ext uri="{BB962C8B-B14F-4D97-AF65-F5344CB8AC3E}">
        <p14:creationId xmlns:p14="http://schemas.microsoft.com/office/powerpoint/2010/main" xmlns="" val="28128561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8497ED6-17E7-7F1B-7165-6492AA63EFE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63789AB-17F4-76FA-0A47-112F8132FE4D}"/>
              </a:ext>
            </a:extLst>
          </p:cNvPr>
          <p:cNvSpPr>
            <a:spLocks noGrp="1"/>
          </p:cNvSpPr>
          <p:nvPr>
            <p:ph type="title"/>
          </p:nvPr>
        </p:nvSpPr>
        <p:spPr>
          <a:xfrm>
            <a:off x="0" y="0"/>
            <a:ext cx="12192000" cy="1083212"/>
          </a:xfrm>
        </p:spPr>
        <p:txBody>
          <a:bodyPr>
            <a:normAutofit/>
          </a:bodyPr>
          <a:lstStyle/>
          <a:p>
            <a:r>
              <a:rPr lang="ru-RU" sz="3100" dirty="0"/>
              <a:t>Упражнение «Мандала ресурса»</a:t>
            </a:r>
          </a:p>
        </p:txBody>
      </p:sp>
      <p:sp>
        <p:nvSpPr>
          <p:cNvPr id="3" name="Объект 2">
            <a:extLst>
              <a:ext uri="{FF2B5EF4-FFF2-40B4-BE49-F238E27FC236}">
                <a16:creationId xmlns:a16="http://schemas.microsoft.com/office/drawing/2014/main" xmlns="" id="{70FD17A4-823A-F7CE-EB72-48D9F401E870}"/>
              </a:ext>
            </a:extLst>
          </p:cNvPr>
          <p:cNvSpPr>
            <a:spLocks noGrp="1"/>
          </p:cNvSpPr>
          <p:nvPr>
            <p:ph sz="quarter" idx="1"/>
          </p:nvPr>
        </p:nvSpPr>
        <p:spPr>
          <a:xfrm>
            <a:off x="707048" y="1494692"/>
            <a:ext cx="10789627" cy="3089339"/>
          </a:xfrm>
        </p:spPr>
        <p:txBody>
          <a:bodyPr>
            <a:noAutofit/>
          </a:bodyPr>
          <a:lstStyle/>
          <a:p>
            <a:pPr marL="0" indent="0" algn="just">
              <a:buNone/>
            </a:pPr>
            <a:r>
              <a:rPr lang="ru-RU" sz="2000" dirty="0"/>
              <a:t>Переходите к заполнению внутреннего пространства круга. Не пытайтесь воспроизводить известные Вам образы. Не спешите, постарайтесь более глубоко эмоционально прочувствовать процесс создания мандалы. Можете делать небольшие паузы, чтобы расслабиться, используя для этого более глубокое и ровное дыхание.</a:t>
            </a:r>
          </a:p>
          <a:p>
            <a:pPr marL="0" indent="0" algn="just">
              <a:buNone/>
            </a:pPr>
            <a:r>
              <a:rPr lang="ru-RU" sz="2000" dirty="0"/>
              <a:t>Когда Вы почувствуете, что создание рисунка подходит к концу, постарайтесь рассмотреть его целиком. Обратите дополнительное внимание на детали, которые позволяют Вам чувствовать созданный рисунок как символ ресурсного состояния. В случае необходимости, усильте эти детали или дополните новыми, чтобы рисунок еще больше соответствовал Вашему представлению и ощущению ресурсного состояния.</a:t>
            </a:r>
          </a:p>
          <a:p>
            <a:pPr marL="0" indent="0" algn="just">
              <a:buNone/>
            </a:pPr>
            <a:r>
              <a:rPr lang="ru-RU" sz="2000" dirty="0"/>
              <a:t>Когда Вы почувствуете, что создание рисунка закончено, продолжая на него смотреть, постарайтесь почувствовать и воспринять его целиком. Также обратите внимание на то, каким качеством обладают разные части и изобразительные элементы рисунка и как они соотносятся друг с другом.</a:t>
            </a:r>
          </a:p>
        </p:txBody>
      </p:sp>
    </p:spTree>
    <p:extLst>
      <p:ext uri="{BB962C8B-B14F-4D97-AF65-F5344CB8AC3E}">
        <p14:creationId xmlns:p14="http://schemas.microsoft.com/office/powerpoint/2010/main" xmlns="" val="35744211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FF8D8AA-D44C-21F4-44F5-CF11866B753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7D3884D-A969-9FEC-AD23-DFBFC4CDED5E}"/>
              </a:ext>
            </a:extLst>
          </p:cNvPr>
          <p:cNvSpPr>
            <a:spLocks noGrp="1"/>
          </p:cNvSpPr>
          <p:nvPr>
            <p:ph type="title"/>
          </p:nvPr>
        </p:nvSpPr>
        <p:spPr>
          <a:xfrm>
            <a:off x="0" y="0"/>
            <a:ext cx="12192000" cy="1083212"/>
          </a:xfrm>
        </p:spPr>
        <p:txBody>
          <a:bodyPr>
            <a:normAutofit/>
          </a:bodyPr>
          <a:lstStyle/>
          <a:p>
            <a:r>
              <a:rPr lang="ru-RU" sz="3100" dirty="0"/>
              <a:t>Упражнение «Мандала ресурса»</a:t>
            </a:r>
          </a:p>
        </p:txBody>
      </p:sp>
      <p:sp>
        <p:nvSpPr>
          <p:cNvPr id="3" name="Объект 2">
            <a:extLst>
              <a:ext uri="{FF2B5EF4-FFF2-40B4-BE49-F238E27FC236}">
                <a16:creationId xmlns:a16="http://schemas.microsoft.com/office/drawing/2014/main" xmlns="" id="{B8888CEB-2830-796C-8CA6-C1963CA97C3F}"/>
              </a:ext>
            </a:extLst>
          </p:cNvPr>
          <p:cNvSpPr>
            <a:spLocks noGrp="1"/>
          </p:cNvSpPr>
          <p:nvPr>
            <p:ph sz="quarter" idx="1"/>
          </p:nvPr>
        </p:nvSpPr>
        <p:spPr>
          <a:xfrm>
            <a:off x="707048" y="1494692"/>
            <a:ext cx="10789627" cy="3089339"/>
          </a:xfrm>
        </p:spPr>
        <p:txBody>
          <a:bodyPr>
            <a:noAutofit/>
          </a:bodyPr>
          <a:lstStyle/>
          <a:p>
            <a:pPr marL="0" indent="0" algn="just">
              <a:buNone/>
            </a:pPr>
            <a:r>
              <a:rPr lang="ru-RU" sz="2000" i="1" dirty="0"/>
              <a:t>Обозначьте на обороте листа дату создания рисунка.</a:t>
            </a:r>
          </a:p>
          <a:p>
            <a:pPr marL="0" indent="0" algn="just">
              <a:buNone/>
            </a:pPr>
            <a:r>
              <a:rPr lang="ru-RU" sz="2000" b="1" dirty="0">
                <a:solidFill>
                  <a:srgbClr val="1F497D"/>
                </a:solidFill>
              </a:rPr>
              <a:t>Взяв блокнот и ручку, запишите следующее:</a:t>
            </a:r>
          </a:p>
          <a:p>
            <a:pPr algn="just">
              <a:buSzPct val="100000"/>
              <a:buFont typeface="Wingdings" panose="05000000000000000000" pitchFamily="2" charset="2"/>
              <a:buChar char="q"/>
            </a:pPr>
            <a:r>
              <a:rPr lang="ru-RU" sz="2000" dirty="0"/>
              <a:t>название рисунка (исходя из первой или наиболее важной ассоциации), например «спокойствие»;</a:t>
            </a:r>
          </a:p>
          <a:p>
            <a:pPr algn="just">
              <a:buSzPct val="100000"/>
              <a:buFont typeface="Wingdings" panose="05000000000000000000" pitchFamily="2" charset="2"/>
              <a:buChar char="q"/>
            </a:pPr>
            <a:r>
              <a:rPr lang="ru-RU" sz="2000" dirty="0"/>
              <a:t>ряд ассоциаций к рисунку в целом или к его наиболее значимым элементам, например «теплый, гармоничный, умиротворяющий, вселяющий надежду»;</a:t>
            </a:r>
          </a:p>
          <a:p>
            <a:pPr algn="just">
              <a:buSzPct val="100000"/>
              <a:buFont typeface="Wingdings" panose="05000000000000000000" pitchFamily="2" charset="2"/>
              <a:buChar char="q"/>
            </a:pPr>
            <a:r>
              <a:rPr lang="ru-RU" sz="2000" dirty="0"/>
              <a:t>кратко опишите свое эмоциональное и физическое состояние, которое ощущалось в процессе рисования, и которое Вы испытываете сейчас, например «в процессе создания мандалы я испытывал интерес, любопытство, спокойствие», сейчас я ощущаю надежду, радость, легкость».</a:t>
            </a:r>
          </a:p>
        </p:txBody>
      </p:sp>
    </p:spTree>
    <p:extLst>
      <p:ext uri="{BB962C8B-B14F-4D97-AF65-F5344CB8AC3E}">
        <p14:creationId xmlns:p14="http://schemas.microsoft.com/office/powerpoint/2010/main" xmlns="" val="2615252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A53B8D4-CEE2-D9E8-4A77-D0437A20B48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08B81FE-AAD4-9B50-E156-BFC9DC5301B8}"/>
              </a:ext>
            </a:extLst>
          </p:cNvPr>
          <p:cNvSpPr>
            <a:spLocks noGrp="1"/>
          </p:cNvSpPr>
          <p:nvPr>
            <p:ph type="title"/>
          </p:nvPr>
        </p:nvSpPr>
        <p:spPr>
          <a:xfrm>
            <a:off x="0" y="0"/>
            <a:ext cx="12192000" cy="1083212"/>
          </a:xfrm>
        </p:spPr>
        <p:txBody>
          <a:bodyPr>
            <a:normAutofit/>
          </a:bodyPr>
          <a:lstStyle/>
          <a:p>
            <a:r>
              <a:rPr lang="ru-RU" sz="3100" dirty="0"/>
              <a:t>Завершение работы (рефлексия) </a:t>
            </a:r>
          </a:p>
        </p:txBody>
      </p:sp>
      <p:sp>
        <p:nvSpPr>
          <p:cNvPr id="3" name="Объект 2">
            <a:extLst>
              <a:ext uri="{FF2B5EF4-FFF2-40B4-BE49-F238E27FC236}">
                <a16:creationId xmlns:a16="http://schemas.microsoft.com/office/drawing/2014/main" xmlns="" id="{4340BB20-2ADC-44F5-BD63-48E9EE695553}"/>
              </a:ext>
            </a:extLst>
          </p:cNvPr>
          <p:cNvSpPr>
            <a:spLocks noGrp="1"/>
          </p:cNvSpPr>
          <p:nvPr>
            <p:ph sz="quarter" idx="1"/>
          </p:nvPr>
        </p:nvSpPr>
        <p:spPr>
          <a:xfrm>
            <a:off x="707048" y="1494692"/>
            <a:ext cx="10789627" cy="3089339"/>
          </a:xfrm>
        </p:spPr>
        <p:txBody>
          <a:bodyPr>
            <a:noAutofit/>
          </a:bodyPr>
          <a:lstStyle/>
          <a:p>
            <a:pPr marL="0" indent="0" algn="just">
              <a:buNone/>
            </a:pPr>
            <a:r>
              <a:rPr lang="ru-RU" sz="2000" b="1" dirty="0">
                <a:solidFill>
                  <a:srgbClr val="1F497D"/>
                </a:solidFill>
              </a:rPr>
              <a:t>Время: </a:t>
            </a:r>
            <a:r>
              <a:rPr lang="ru-RU" sz="2000" dirty="0"/>
              <a:t>5 минут.</a:t>
            </a:r>
          </a:p>
          <a:p>
            <a:pPr marL="0" indent="0" algn="just">
              <a:buNone/>
            </a:pPr>
            <a:r>
              <a:rPr lang="ru-RU" sz="2000" b="1" dirty="0">
                <a:solidFill>
                  <a:srgbClr val="1F497D"/>
                </a:solidFill>
              </a:rPr>
              <a:t>Ведущий: </a:t>
            </a:r>
            <a:r>
              <a:rPr lang="ru-RU" sz="2000" dirty="0"/>
              <a:t>расскажите, пожалуйста, по желанию, как Вам наше первое занятие? Что нового и полезного Вы узнали? Что Вы сейчас чувствуете? Какое упражнение больше всего понравилось? Есть ли у Вас какие-либо вопросы по теме?</a:t>
            </a:r>
          </a:p>
        </p:txBody>
      </p:sp>
    </p:spTree>
    <p:extLst>
      <p:ext uri="{BB962C8B-B14F-4D97-AF65-F5344CB8AC3E}">
        <p14:creationId xmlns:p14="http://schemas.microsoft.com/office/powerpoint/2010/main" xmlns="" val="2386132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4CF18A3-2B9E-450B-DA5D-13E6AF832E2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7B21625-FB36-4901-57ED-6A879C261DC2}"/>
              </a:ext>
            </a:extLst>
          </p:cNvPr>
          <p:cNvSpPr>
            <a:spLocks noGrp="1"/>
          </p:cNvSpPr>
          <p:nvPr>
            <p:ph type="title"/>
          </p:nvPr>
        </p:nvSpPr>
        <p:spPr>
          <a:xfrm>
            <a:off x="0" y="2396457"/>
            <a:ext cx="12192000" cy="1083212"/>
          </a:xfrm>
        </p:spPr>
        <p:txBody>
          <a:bodyPr>
            <a:noAutofit/>
          </a:bodyPr>
          <a:lstStyle/>
          <a:p>
            <a:r>
              <a:rPr lang="ru-RU" sz="6600" dirty="0">
                <a:solidFill>
                  <a:srgbClr val="C0504D"/>
                </a:solidFill>
              </a:rPr>
              <a:t>Занятие </a:t>
            </a:r>
            <a:r>
              <a:rPr lang="en-US" sz="6600" dirty="0">
                <a:solidFill>
                  <a:srgbClr val="C0504D"/>
                </a:solidFill>
              </a:rPr>
              <a:t>2</a:t>
            </a:r>
            <a:endParaRPr lang="ru-RU" sz="6600" dirty="0">
              <a:solidFill>
                <a:srgbClr val="C0504D"/>
              </a:solidFill>
            </a:endParaRPr>
          </a:p>
        </p:txBody>
      </p:sp>
      <p:sp>
        <p:nvSpPr>
          <p:cNvPr id="3" name="Объект 2">
            <a:extLst>
              <a:ext uri="{FF2B5EF4-FFF2-40B4-BE49-F238E27FC236}">
                <a16:creationId xmlns:a16="http://schemas.microsoft.com/office/drawing/2014/main" xmlns="" id="{ECEC36CA-9E58-FC56-4470-5C07E9803552}"/>
              </a:ext>
            </a:extLst>
          </p:cNvPr>
          <p:cNvSpPr>
            <a:spLocks noGrp="1"/>
          </p:cNvSpPr>
          <p:nvPr>
            <p:ph sz="quarter" idx="1"/>
          </p:nvPr>
        </p:nvSpPr>
        <p:spPr>
          <a:xfrm>
            <a:off x="707048" y="3816786"/>
            <a:ext cx="10789627" cy="791308"/>
          </a:xfrm>
        </p:spPr>
        <p:txBody>
          <a:bodyPr>
            <a:noAutofit/>
          </a:bodyPr>
          <a:lstStyle/>
          <a:p>
            <a:pPr marL="0" indent="0" algn="ctr">
              <a:buNone/>
            </a:pPr>
            <a:r>
              <a:rPr lang="ru-RU" sz="4000" b="1" dirty="0">
                <a:solidFill>
                  <a:srgbClr val="1F497D"/>
                </a:solidFill>
              </a:rPr>
              <a:t>Диагностическая часть</a:t>
            </a:r>
          </a:p>
        </p:txBody>
      </p:sp>
    </p:spTree>
    <p:extLst>
      <p:ext uri="{BB962C8B-B14F-4D97-AF65-F5344CB8AC3E}">
        <p14:creationId xmlns:p14="http://schemas.microsoft.com/office/powerpoint/2010/main" xmlns="" val="3359738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7410CB4-343D-6B68-6CF0-9D48EDA1BF7F}"/>
              </a:ext>
            </a:extLst>
          </p:cNvPr>
          <p:cNvSpPr>
            <a:spLocks noGrp="1"/>
          </p:cNvSpPr>
          <p:nvPr>
            <p:ph type="title"/>
          </p:nvPr>
        </p:nvSpPr>
        <p:spPr>
          <a:xfrm>
            <a:off x="0" y="0"/>
            <a:ext cx="12192000" cy="1083212"/>
          </a:xfrm>
        </p:spPr>
        <p:txBody>
          <a:bodyPr>
            <a:normAutofit/>
          </a:bodyPr>
          <a:lstStyle/>
          <a:p>
            <a:r>
              <a:rPr lang="ru-RU" sz="3100" dirty="0"/>
              <a:t>Программа «Арт-терапия для онкологических больных»</a:t>
            </a:r>
          </a:p>
        </p:txBody>
      </p:sp>
      <p:sp>
        <p:nvSpPr>
          <p:cNvPr id="3" name="Объект 2">
            <a:extLst>
              <a:ext uri="{FF2B5EF4-FFF2-40B4-BE49-F238E27FC236}">
                <a16:creationId xmlns:a16="http://schemas.microsoft.com/office/drawing/2014/main" xmlns="" id="{FAEBAE4A-79C4-AD31-E1CF-667B96F196F8}"/>
              </a:ext>
            </a:extLst>
          </p:cNvPr>
          <p:cNvSpPr>
            <a:spLocks noGrp="1"/>
          </p:cNvSpPr>
          <p:nvPr>
            <p:ph sz="quarter" idx="1"/>
          </p:nvPr>
        </p:nvSpPr>
        <p:spPr>
          <a:xfrm>
            <a:off x="707048" y="1494692"/>
            <a:ext cx="10789627" cy="5363307"/>
          </a:xfrm>
        </p:spPr>
        <p:txBody>
          <a:bodyPr>
            <a:normAutofit/>
          </a:bodyPr>
          <a:lstStyle/>
          <a:p>
            <a:pPr marL="0" indent="0" algn="just">
              <a:buSzPct val="100000"/>
              <a:buNone/>
            </a:pPr>
            <a:r>
              <a:rPr lang="ru-RU" sz="2000" b="1" dirty="0">
                <a:solidFill>
                  <a:srgbClr val="1F497D"/>
                </a:solidFill>
              </a:rPr>
              <a:t>Актуальность</a:t>
            </a:r>
            <a:r>
              <a:rPr lang="ru-RU" sz="2000" dirty="0">
                <a:solidFill>
                  <a:srgbClr val="1F497D"/>
                </a:solidFill>
              </a:rPr>
              <a:t>: </a:t>
            </a:r>
            <a:r>
              <a:rPr lang="ru-RU" sz="2000" dirty="0"/>
              <a:t>онкологическое заболевание является тяжелым эмоциональным ударом как для самого больного, так и для его окружения. Заболевание затрагивает все сферы жизни человека: личные интересы, семья, работа, друзья, планы на будущее. Онкологические больные часто испытывают хронический стресс и тревогу, страх, апатию, эмоциональную напряженность, нарушение сна и раздражительность. На стадии ремиссии у них может развиваться посттравматическое стрессовое расстройство. Именно поэтому психологическая поддержка онкологических больных является первостепенной задачей. Помимо индивидуальной работы с медицинским психологом рекомендуются групповые формы работы (Школы здоровья, психологические тренинги), которые способствуют групповой эмоциональной поддержке больного, формирования ощущения «Я не один», развитию навыков стрессоустойчивости и саморегуляции. Арт-терапия является вспомогательным методом психотерапии, с помощью которого можно скорректировать эмоции и тем самым улучшить качество жизни, что является особенно важным для онкологических больных.</a:t>
            </a:r>
            <a:endParaRPr lang="ru-RU" sz="2000" b="1" dirty="0"/>
          </a:p>
          <a:p>
            <a:pPr marL="0" indent="0" algn="just">
              <a:lnSpc>
                <a:spcPct val="124000"/>
              </a:lnSpc>
              <a:spcBef>
                <a:spcPts val="1000"/>
              </a:spcBef>
              <a:buNone/>
            </a:pPr>
            <a:endParaRPr lang="ru-RU" sz="2000" b="1" dirty="0">
              <a:solidFill>
                <a:schemeClr val="tx2"/>
              </a:solidFill>
            </a:endParaRPr>
          </a:p>
          <a:p>
            <a:pPr marL="0" indent="0" algn="just">
              <a:lnSpc>
                <a:spcPct val="124000"/>
              </a:lnSpc>
              <a:spcBef>
                <a:spcPts val="1000"/>
              </a:spcBef>
              <a:buNone/>
            </a:pPr>
            <a:endParaRPr lang="ru-RU" sz="2000" dirty="0"/>
          </a:p>
          <a:p>
            <a:pPr marL="0" indent="0" algn="just">
              <a:lnSpc>
                <a:spcPct val="124000"/>
              </a:lnSpc>
              <a:spcBef>
                <a:spcPts val="1000"/>
              </a:spcBef>
              <a:buNone/>
            </a:pPr>
            <a:endParaRPr lang="ru-RU" sz="2000" dirty="0"/>
          </a:p>
          <a:p>
            <a:pPr marL="0" indent="0" algn="just">
              <a:lnSpc>
                <a:spcPct val="124000"/>
              </a:lnSpc>
              <a:spcBef>
                <a:spcPts val="1000"/>
              </a:spcBef>
              <a:buNone/>
            </a:pPr>
            <a:endParaRPr lang="ru-RU" sz="2000" dirty="0"/>
          </a:p>
        </p:txBody>
      </p:sp>
    </p:spTree>
    <p:extLst>
      <p:ext uri="{BB962C8B-B14F-4D97-AF65-F5344CB8AC3E}">
        <p14:creationId xmlns:p14="http://schemas.microsoft.com/office/powerpoint/2010/main" xmlns="" val="11693046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5AB317E-38F5-781F-1156-ECCA40B0BAA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0C3D1E1-5234-8114-EEDD-F6AF234C3FCD}"/>
              </a:ext>
            </a:extLst>
          </p:cNvPr>
          <p:cNvSpPr>
            <a:spLocks noGrp="1"/>
          </p:cNvSpPr>
          <p:nvPr>
            <p:ph type="title"/>
          </p:nvPr>
        </p:nvSpPr>
        <p:spPr>
          <a:xfrm>
            <a:off x="0" y="0"/>
            <a:ext cx="12192000" cy="1083212"/>
          </a:xfrm>
        </p:spPr>
        <p:txBody>
          <a:bodyPr>
            <a:normAutofit/>
          </a:bodyPr>
          <a:lstStyle/>
          <a:p>
            <a:r>
              <a:rPr lang="ru-RU" sz="3100" dirty="0"/>
              <a:t>Упражнение «Мое настроение»</a:t>
            </a:r>
          </a:p>
        </p:txBody>
      </p:sp>
      <p:sp>
        <p:nvSpPr>
          <p:cNvPr id="3" name="Объект 2">
            <a:extLst>
              <a:ext uri="{FF2B5EF4-FFF2-40B4-BE49-F238E27FC236}">
                <a16:creationId xmlns:a16="http://schemas.microsoft.com/office/drawing/2014/main" xmlns="" id="{A4CFD78E-BFA6-8652-4A85-34E7444ED28C}"/>
              </a:ext>
            </a:extLst>
          </p:cNvPr>
          <p:cNvSpPr>
            <a:spLocks noGrp="1"/>
          </p:cNvSpPr>
          <p:nvPr>
            <p:ph sz="quarter" idx="1"/>
          </p:nvPr>
        </p:nvSpPr>
        <p:spPr>
          <a:xfrm>
            <a:off x="707048" y="1494692"/>
            <a:ext cx="10789627" cy="3089339"/>
          </a:xfrm>
        </p:spPr>
        <p:txBody>
          <a:bodyPr>
            <a:noAutofit/>
          </a:bodyPr>
          <a:lstStyle/>
          <a:p>
            <a:pPr marL="0" indent="0" algn="just">
              <a:buNone/>
            </a:pPr>
            <a:r>
              <a:rPr lang="ru-RU" sz="2000" b="1" dirty="0">
                <a:solidFill>
                  <a:srgbClr val="1F497D"/>
                </a:solidFill>
              </a:rPr>
              <a:t>Время: </a:t>
            </a:r>
            <a:r>
              <a:rPr lang="ru-RU" sz="2000" dirty="0"/>
              <a:t>15 минут.</a:t>
            </a:r>
          </a:p>
          <a:p>
            <a:pPr marL="0" indent="0" algn="just">
              <a:buNone/>
            </a:pPr>
            <a:r>
              <a:rPr lang="ru-RU" sz="2000" b="1" dirty="0">
                <a:solidFill>
                  <a:srgbClr val="1F497D"/>
                </a:solidFill>
              </a:rPr>
              <a:t>Ведущий: </a:t>
            </a:r>
            <a:r>
              <a:rPr lang="ru-RU" sz="2000" dirty="0"/>
              <a:t>здравствуйте! Сегодня у нас с Вами второе занятие по арт-терапии. Сейчас пусть каждый участник по очереди назовет цвет Вашего настроения? Например, цвет настроения сегодня у меня оранжевый. </a:t>
            </a:r>
          </a:p>
          <a:p>
            <a:pPr marL="0" indent="0" algn="just">
              <a:buNone/>
            </a:pPr>
            <a:r>
              <a:rPr lang="ru-RU" sz="2000" dirty="0"/>
              <a:t>Таким образом, психолог для себя диагностирует эмоциональное состояние участников перед занятием (яркие, солнечные цвета отражают гармоничное эмоциональное состояние, темные и мрачные цвета – пессимистичный настрой, тревогу).</a:t>
            </a:r>
          </a:p>
        </p:txBody>
      </p:sp>
    </p:spTree>
    <p:extLst>
      <p:ext uri="{BB962C8B-B14F-4D97-AF65-F5344CB8AC3E}">
        <p14:creationId xmlns:p14="http://schemas.microsoft.com/office/powerpoint/2010/main" xmlns="" val="11545121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2A1C7F1-DBF8-88AC-CCD0-5DFD6890053D}"/>
            </a:ext>
          </a:extLst>
        </p:cNvPr>
        <p:cNvGrpSpPr/>
        <p:nvPr/>
      </p:nvGrpSpPr>
      <p:grpSpPr>
        <a:xfrm>
          <a:off x="0" y="0"/>
          <a:ext cx="0" cy="0"/>
          <a:chOff x="0" y="0"/>
          <a:chExt cx="0" cy="0"/>
        </a:xfrm>
      </p:grpSpPr>
      <p:sp>
        <p:nvSpPr>
          <p:cNvPr id="4" name="Заголовок 1">
            <a:extLst>
              <a:ext uri="{FF2B5EF4-FFF2-40B4-BE49-F238E27FC236}">
                <a16:creationId xmlns:a16="http://schemas.microsoft.com/office/drawing/2014/main" xmlns="" id="{81747B79-6402-19C2-A438-468F5CED3E1F}"/>
              </a:ext>
            </a:extLst>
          </p:cNvPr>
          <p:cNvSpPr txBox="1">
            <a:spLocks/>
          </p:cNvSpPr>
          <p:nvPr/>
        </p:nvSpPr>
        <p:spPr>
          <a:xfrm>
            <a:off x="0" y="2887394"/>
            <a:ext cx="12192000" cy="1083212"/>
          </a:xfrm>
          <a:prstGeom prst="rect">
            <a:avLst/>
          </a:prstGeom>
        </p:spPr>
        <p:txBody>
          <a:bodyPr vert="horz" anchor="ctr">
            <a:normAutofit lnSpcReduction="10000"/>
          </a:bodyPr>
          <a:lstStyle>
            <a:lvl1pPr algn="ctr" rtl="0" eaLnBrk="1" latinLnBrk="0" hangingPunct="1">
              <a:spcBef>
                <a:spcPct val="0"/>
              </a:spcBef>
              <a:buNone/>
              <a:defRPr kumimoji="0" sz="4800" b="1" kern="1200">
                <a:solidFill>
                  <a:schemeClr val="tx2"/>
                </a:solidFill>
                <a:latin typeface="Cambria" panose="02040503050406030204" pitchFamily="18" charset="0"/>
                <a:ea typeface="+mj-ea"/>
                <a:cs typeface="+mj-cs"/>
              </a:defRPr>
            </a:lvl1pPr>
          </a:lstStyle>
          <a:p>
            <a:pPr defTabSz="914400"/>
            <a:r>
              <a:rPr lang="ru-RU" sz="6600" dirty="0"/>
              <a:t>Практическая часть</a:t>
            </a:r>
          </a:p>
        </p:txBody>
      </p:sp>
    </p:spTree>
    <p:extLst>
      <p:ext uri="{BB962C8B-B14F-4D97-AF65-F5344CB8AC3E}">
        <p14:creationId xmlns:p14="http://schemas.microsoft.com/office/powerpoint/2010/main" xmlns="" val="2871939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F501520-E0E4-DC76-6A2C-8DE9EC72E98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3034FCC-5526-AE9B-B492-9686328C1170}"/>
              </a:ext>
            </a:extLst>
          </p:cNvPr>
          <p:cNvSpPr>
            <a:spLocks noGrp="1"/>
          </p:cNvSpPr>
          <p:nvPr>
            <p:ph type="title"/>
          </p:nvPr>
        </p:nvSpPr>
        <p:spPr>
          <a:xfrm>
            <a:off x="0" y="0"/>
            <a:ext cx="12192000" cy="1083212"/>
          </a:xfrm>
        </p:spPr>
        <p:txBody>
          <a:bodyPr>
            <a:normAutofit/>
          </a:bodyPr>
          <a:lstStyle/>
          <a:p>
            <a:r>
              <a:rPr lang="ru-RU" sz="3100" dirty="0"/>
              <a:t>Упражнение «Сказка о герое»</a:t>
            </a:r>
          </a:p>
        </p:txBody>
      </p:sp>
      <p:sp>
        <p:nvSpPr>
          <p:cNvPr id="3" name="Объект 2">
            <a:extLst>
              <a:ext uri="{FF2B5EF4-FFF2-40B4-BE49-F238E27FC236}">
                <a16:creationId xmlns:a16="http://schemas.microsoft.com/office/drawing/2014/main" xmlns="" id="{525F721C-6100-0A40-39EB-EDBE19BE3987}"/>
              </a:ext>
            </a:extLst>
          </p:cNvPr>
          <p:cNvSpPr>
            <a:spLocks noGrp="1"/>
          </p:cNvSpPr>
          <p:nvPr>
            <p:ph sz="quarter" idx="1"/>
          </p:nvPr>
        </p:nvSpPr>
        <p:spPr>
          <a:xfrm>
            <a:off x="707048" y="1494692"/>
            <a:ext cx="10789627" cy="5029933"/>
          </a:xfrm>
        </p:spPr>
        <p:txBody>
          <a:bodyPr>
            <a:noAutofit/>
          </a:bodyPr>
          <a:lstStyle/>
          <a:p>
            <a:pPr marL="0" indent="0" algn="just">
              <a:buNone/>
            </a:pPr>
            <a:r>
              <a:rPr lang="ru-RU" sz="2000" b="1" dirty="0">
                <a:solidFill>
                  <a:srgbClr val="1F497D"/>
                </a:solidFill>
              </a:rPr>
              <a:t>Время: </a:t>
            </a:r>
            <a:r>
              <a:rPr lang="ru-RU" sz="2000" dirty="0"/>
              <a:t>35 минут.</a:t>
            </a:r>
          </a:p>
          <a:p>
            <a:pPr marL="0" indent="0" algn="just">
              <a:buNone/>
            </a:pPr>
            <a:r>
              <a:rPr lang="ru-RU" sz="2000" b="1" dirty="0">
                <a:solidFill>
                  <a:srgbClr val="1F497D"/>
                </a:solidFill>
              </a:rPr>
              <a:t>Цель: </a:t>
            </a:r>
            <a:r>
              <a:rPr lang="ru-RU" sz="2000" dirty="0"/>
              <a:t>выявить приятные воспоминания, которые станут источником положительных эмоциональных ресурсов.</a:t>
            </a:r>
          </a:p>
          <a:p>
            <a:pPr marL="0" indent="0" algn="just">
              <a:buNone/>
            </a:pPr>
            <a:r>
              <a:rPr lang="ru-RU" sz="2000" b="1" dirty="0">
                <a:solidFill>
                  <a:srgbClr val="1F497D"/>
                </a:solidFill>
              </a:rPr>
              <a:t>Материалы: </a:t>
            </a:r>
            <a:r>
              <a:rPr lang="ru-RU" sz="2000" dirty="0"/>
              <a:t>блокноты и ручки по количеству участников, ноутбук, флешка, колонки.</a:t>
            </a:r>
          </a:p>
          <a:p>
            <a:pPr marL="0" indent="0" algn="just">
              <a:buNone/>
            </a:pPr>
            <a:r>
              <a:rPr lang="ru-RU" sz="2000" b="1" dirty="0">
                <a:solidFill>
                  <a:srgbClr val="1F497D"/>
                </a:solidFill>
              </a:rPr>
              <a:t>Инструкция: </a:t>
            </a:r>
            <a:r>
              <a:rPr lang="ru-RU" sz="2000" dirty="0"/>
              <a:t>творческий процесс можно дополнить приятной фоновой музыкой, которая будет способствовать более глубокой релаксации и гармонизации внутреннего состояния.</a:t>
            </a:r>
          </a:p>
          <a:p>
            <a:pPr marL="0" indent="0" algn="just">
              <a:buNone/>
            </a:pPr>
            <a:r>
              <a:rPr lang="ru-RU" sz="2000" dirty="0"/>
              <a:t>Возьмите блокнот и ручку, расслабьтесь, пробудите своего внутреннего ребенка и придумайте небольшую сказку. Перед началом создания сказки определитесь с Героем (Героиней), их характером и образом жизни, местом и временем действия. Придерживайтесь стандартной схемы: зачин, препятствия, их преодоление и «счастливый конец», где Герой (Героиня) получает не только желанное вознаграждение, но и бесценные опыт и знания, которые изменяют его (ее) жизнь к лучшему.</a:t>
            </a:r>
          </a:p>
        </p:txBody>
      </p:sp>
    </p:spTree>
    <p:extLst>
      <p:ext uri="{BB962C8B-B14F-4D97-AF65-F5344CB8AC3E}">
        <p14:creationId xmlns:p14="http://schemas.microsoft.com/office/powerpoint/2010/main" xmlns="" val="32897086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056C587-4D57-1BF1-67B1-50BB4B811AA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9525A37-60ED-7B16-FF64-AA544FCCAC5C}"/>
              </a:ext>
            </a:extLst>
          </p:cNvPr>
          <p:cNvSpPr>
            <a:spLocks noGrp="1"/>
          </p:cNvSpPr>
          <p:nvPr>
            <p:ph type="title"/>
          </p:nvPr>
        </p:nvSpPr>
        <p:spPr>
          <a:xfrm>
            <a:off x="0" y="0"/>
            <a:ext cx="12192000" cy="1083212"/>
          </a:xfrm>
        </p:spPr>
        <p:txBody>
          <a:bodyPr>
            <a:normAutofit/>
          </a:bodyPr>
          <a:lstStyle/>
          <a:p>
            <a:r>
              <a:rPr lang="ru-RU" sz="3100" dirty="0"/>
              <a:t>Упражнение «Сказка о герое»</a:t>
            </a:r>
          </a:p>
        </p:txBody>
      </p:sp>
      <p:sp>
        <p:nvSpPr>
          <p:cNvPr id="3" name="Объект 2">
            <a:extLst>
              <a:ext uri="{FF2B5EF4-FFF2-40B4-BE49-F238E27FC236}">
                <a16:creationId xmlns:a16="http://schemas.microsoft.com/office/drawing/2014/main" xmlns="" id="{CE6E17D8-1E39-7AE6-90DA-0EABCB9C3B45}"/>
              </a:ext>
            </a:extLst>
          </p:cNvPr>
          <p:cNvSpPr>
            <a:spLocks noGrp="1"/>
          </p:cNvSpPr>
          <p:nvPr>
            <p:ph sz="quarter" idx="1"/>
          </p:nvPr>
        </p:nvSpPr>
        <p:spPr>
          <a:xfrm>
            <a:off x="707048" y="1494692"/>
            <a:ext cx="10789627" cy="6000982"/>
          </a:xfrm>
        </p:spPr>
        <p:txBody>
          <a:bodyPr>
            <a:noAutofit/>
          </a:bodyPr>
          <a:lstStyle/>
          <a:p>
            <a:pPr marL="0" indent="0" algn="just">
              <a:buNone/>
            </a:pPr>
            <a:r>
              <a:rPr lang="ru-RU" sz="2000" b="1" dirty="0">
                <a:solidFill>
                  <a:srgbClr val="1F497D"/>
                </a:solidFill>
              </a:rPr>
              <a:t>Обсуждение:</a:t>
            </a:r>
          </a:p>
          <a:p>
            <a:pPr algn="just">
              <a:buSzPct val="100000"/>
              <a:buFont typeface="Wingdings" panose="05000000000000000000" pitchFamily="2" charset="2"/>
              <a:buChar char="q"/>
            </a:pPr>
            <a:r>
              <a:rPr lang="ru-RU" sz="2000" dirty="0"/>
              <a:t>перечитайте свою сказку. Найдите сходство между Вами и Героем (Героиней);</a:t>
            </a:r>
          </a:p>
          <a:p>
            <a:pPr algn="just">
              <a:buSzPct val="100000"/>
              <a:buFont typeface="Wingdings" panose="05000000000000000000" pitchFamily="2" charset="2"/>
              <a:buChar char="q"/>
            </a:pPr>
            <a:r>
              <a:rPr lang="ru-RU" sz="2000" dirty="0"/>
              <a:t>определите, на каком этапе сказки Вы находитесь сейчас и что Вам нужно сделать, чтобы дойти до счастливого финала.</a:t>
            </a:r>
          </a:p>
        </p:txBody>
      </p:sp>
    </p:spTree>
    <p:extLst>
      <p:ext uri="{BB962C8B-B14F-4D97-AF65-F5344CB8AC3E}">
        <p14:creationId xmlns:p14="http://schemas.microsoft.com/office/powerpoint/2010/main" xmlns="" val="41101133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F0C249A-B036-7BED-F07C-BF0840EBB90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153A554-9DE5-FCC0-8CCF-2C4DF5249D5E}"/>
              </a:ext>
            </a:extLst>
          </p:cNvPr>
          <p:cNvSpPr>
            <a:spLocks noGrp="1"/>
          </p:cNvSpPr>
          <p:nvPr>
            <p:ph type="title"/>
          </p:nvPr>
        </p:nvSpPr>
        <p:spPr>
          <a:xfrm>
            <a:off x="0" y="0"/>
            <a:ext cx="12192000" cy="1083212"/>
          </a:xfrm>
        </p:spPr>
        <p:txBody>
          <a:bodyPr>
            <a:normAutofit/>
          </a:bodyPr>
          <a:lstStyle/>
          <a:p>
            <a:r>
              <a:rPr lang="ru-RU" sz="3100" dirty="0"/>
              <a:t>Упражнение «Человек и планета его сокровищ»</a:t>
            </a:r>
          </a:p>
        </p:txBody>
      </p:sp>
      <p:sp>
        <p:nvSpPr>
          <p:cNvPr id="3" name="Объект 2">
            <a:extLst>
              <a:ext uri="{FF2B5EF4-FFF2-40B4-BE49-F238E27FC236}">
                <a16:creationId xmlns:a16="http://schemas.microsoft.com/office/drawing/2014/main" xmlns="" id="{713A07BC-BBC2-0D32-C3F6-50B80DD9B28E}"/>
              </a:ext>
            </a:extLst>
          </p:cNvPr>
          <p:cNvSpPr>
            <a:spLocks noGrp="1"/>
          </p:cNvSpPr>
          <p:nvPr>
            <p:ph sz="quarter" idx="1"/>
          </p:nvPr>
        </p:nvSpPr>
        <p:spPr>
          <a:xfrm>
            <a:off x="707048" y="1494692"/>
            <a:ext cx="10789627" cy="4906108"/>
          </a:xfrm>
        </p:spPr>
        <p:txBody>
          <a:bodyPr>
            <a:noAutofit/>
          </a:bodyPr>
          <a:lstStyle/>
          <a:p>
            <a:pPr marL="0" indent="0" algn="just">
              <a:buNone/>
            </a:pPr>
            <a:r>
              <a:rPr lang="ru-RU" sz="2000" b="1" dirty="0">
                <a:solidFill>
                  <a:srgbClr val="1F497D"/>
                </a:solidFill>
              </a:rPr>
              <a:t>Время: </a:t>
            </a:r>
            <a:r>
              <a:rPr lang="ru-RU" sz="2000" dirty="0"/>
              <a:t>35 минут.</a:t>
            </a:r>
          </a:p>
          <a:p>
            <a:pPr marL="0" indent="0" algn="just">
              <a:buNone/>
            </a:pPr>
            <a:r>
              <a:rPr lang="ru-RU" sz="2000" b="1" dirty="0">
                <a:solidFill>
                  <a:srgbClr val="1F497D"/>
                </a:solidFill>
              </a:rPr>
              <a:t>Цель: </a:t>
            </a:r>
            <a:r>
              <a:rPr lang="ru-RU" sz="2000" dirty="0"/>
              <a:t>совершенствование умений находить собственный внутренний ресурс.</a:t>
            </a:r>
          </a:p>
          <a:p>
            <a:pPr marL="0" indent="0" algn="just">
              <a:buNone/>
            </a:pPr>
            <a:r>
              <a:rPr lang="ru-RU" sz="2000" b="1" dirty="0">
                <a:solidFill>
                  <a:srgbClr val="1F497D"/>
                </a:solidFill>
              </a:rPr>
              <a:t>Материалы: </a:t>
            </a:r>
            <a:r>
              <a:rPr lang="ru-RU" sz="2000" dirty="0"/>
              <a:t>10 пачек пластилина, листы бумаги (формата А4) по количеству участников, 2 пачки фломастеров/карандашей. </a:t>
            </a:r>
          </a:p>
          <a:p>
            <a:pPr marL="0" indent="0" algn="just">
              <a:buNone/>
            </a:pPr>
            <a:r>
              <a:rPr lang="ru-RU" sz="2000" b="1" dirty="0">
                <a:solidFill>
                  <a:srgbClr val="1F497D"/>
                </a:solidFill>
              </a:rPr>
              <a:t>Инструкция: </a:t>
            </a:r>
            <a:r>
              <a:rPr lang="ru-RU" sz="2000" dirty="0"/>
              <a:t>с помощью карандашей (фломастеров) создайте на Ваших листах фон «вселенная». Далее выбираем два любых по цвету куска пластилина, нужно хорошо размять их. Из выбранных кусочков пластилина слепите скульптуру человека и планету его сокровищ. Далее нужно разместить эту скульптуру и планету в пространстве листа – «вселенной».</a:t>
            </a:r>
          </a:p>
        </p:txBody>
      </p:sp>
    </p:spTree>
    <p:extLst>
      <p:ext uri="{BB962C8B-B14F-4D97-AF65-F5344CB8AC3E}">
        <p14:creationId xmlns:p14="http://schemas.microsoft.com/office/powerpoint/2010/main" xmlns="" val="16129033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9742727-5347-289B-481C-EB962701ABB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5C2CD41-98FD-B075-7F11-497265BA4FE3}"/>
              </a:ext>
            </a:extLst>
          </p:cNvPr>
          <p:cNvSpPr>
            <a:spLocks noGrp="1"/>
          </p:cNvSpPr>
          <p:nvPr>
            <p:ph type="title"/>
          </p:nvPr>
        </p:nvSpPr>
        <p:spPr>
          <a:xfrm>
            <a:off x="0" y="0"/>
            <a:ext cx="12192000" cy="1083212"/>
          </a:xfrm>
        </p:spPr>
        <p:txBody>
          <a:bodyPr>
            <a:normAutofit/>
          </a:bodyPr>
          <a:lstStyle/>
          <a:p>
            <a:r>
              <a:rPr lang="ru-RU" sz="3100" dirty="0"/>
              <a:t>Упражнение «Человек и планета его сокровищ»</a:t>
            </a:r>
          </a:p>
        </p:txBody>
      </p:sp>
      <p:sp>
        <p:nvSpPr>
          <p:cNvPr id="3" name="Объект 2">
            <a:extLst>
              <a:ext uri="{FF2B5EF4-FFF2-40B4-BE49-F238E27FC236}">
                <a16:creationId xmlns:a16="http://schemas.microsoft.com/office/drawing/2014/main" xmlns="" id="{760F77D2-B95A-EE0A-2856-376A07BE1EED}"/>
              </a:ext>
            </a:extLst>
          </p:cNvPr>
          <p:cNvSpPr>
            <a:spLocks noGrp="1"/>
          </p:cNvSpPr>
          <p:nvPr>
            <p:ph sz="quarter" idx="1"/>
          </p:nvPr>
        </p:nvSpPr>
        <p:spPr>
          <a:xfrm>
            <a:off x="707048" y="1494692"/>
            <a:ext cx="10789627" cy="5029933"/>
          </a:xfrm>
        </p:spPr>
        <p:txBody>
          <a:bodyPr>
            <a:noAutofit/>
          </a:bodyPr>
          <a:lstStyle/>
          <a:p>
            <a:pPr marL="0" indent="0" algn="just">
              <a:buNone/>
            </a:pPr>
            <a:r>
              <a:rPr lang="ru-RU" sz="2000" b="1" dirty="0">
                <a:solidFill>
                  <a:srgbClr val="1F497D"/>
                </a:solidFill>
              </a:rPr>
              <a:t>Обсуждение: </a:t>
            </a:r>
            <a:r>
              <a:rPr lang="ru-RU" sz="2000" i="1" dirty="0"/>
              <a:t>ответьте на вопросы:</a:t>
            </a:r>
          </a:p>
          <a:p>
            <a:pPr marL="457200" indent="-457200" algn="just">
              <a:buSzPct val="100000"/>
              <a:buFont typeface="+mj-lt"/>
              <a:buAutoNum type="arabicPeriod"/>
            </a:pPr>
            <a:r>
              <a:rPr lang="ru-RU" sz="2000" dirty="0"/>
              <a:t>Что вы создали? Расскажите о своей работе.</a:t>
            </a:r>
          </a:p>
          <a:p>
            <a:pPr marL="457200" indent="-457200" algn="just">
              <a:buSzPct val="100000"/>
              <a:buFont typeface="+mj-lt"/>
              <a:buAutoNum type="arabicPeriod"/>
            </a:pPr>
            <a:r>
              <a:rPr lang="ru-RU" sz="2000" dirty="0"/>
              <a:t>Нравится ли Вам то, что у Вас получилось?</a:t>
            </a:r>
          </a:p>
          <a:p>
            <a:pPr marL="457200" indent="-457200" algn="just">
              <a:buSzPct val="100000"/>
              <a:buFont typeface="+mj-lt"/>
              <a:buAutoNum type="arabicPeriod"/>
            </a:pPr>
            <a:r>
              <a:rPr lang="ru-RU" sz="2000" dirty="0"/>
              <a:t>Опишите человека: кто он, как живет, о чем мечтает? В чем смысл его жизни?</a:t>
            </a:r>
          </a:p>
          <a:p>
            <a:pPr marL="457200" indent="-457200" algn="just">
              <a:buSzPct val="100000"/>
              <a:buFont typeface="+mj-lt"/>
              <a:buAutoNum type="arabicPeriod"/>
            </a:pPr>
            <a:r>
              <a:rPr lang="ru-RU" sz="2000" dirty="0"/>
              <a:t>Опишите планету: чья она, где находится, для чего существует?</a:t>
            </a:r>
          </a:p>
          <a:p>
            <a:pPr marL="457200" indent="-457200" algn="just">
              <a:buSzPct val="100000"/>
              <a:buFont typeface="+mj-lt"/>
              <a:buAutoNum type="arabicPeriod"/>
            </a:pPr>
            <a:r>
              <a:rPr lang="ru-RU" sz="2000" dirty="0"/>
              <a:t>Какие сокровища есть на планете? Где они размещены? (в земле, на поверхности). Если зарыты, кто поможет их найти?</a:t>
            </a:r>
          </a:p>
          <a:p>
            <a:pPr marL="457200" indent="-457200" algn="just">
              <a:buSzPct val="100000"/>
              <a:buFont typeface="+mj-lt"/>
              <a:buAutoNum type="arabicPeriod"/>
            </a:pPr>
            <a:r>
              <a:rPr lang="ru-RU" sz="2000" dirty="0"/>
              <a:t>Опишите взаимодействие человека с планетой – он на ней, она в нем, она – рядом, они не взаимодействуют. Если взаимодействуют, то каким образом? Пользуется ли человек сокровищами планеты? Если нет, то кто ими пользуется? Или зачем они на планете?</a:t>
            </a:r>
          </a:p>
          <a:p>
            <a:pPr marL="457200" indent="-457200" algn="just">
              <a:buSzPct val="100000"/>
              <a:buFont typeface="+mj-lt"/>
              <a:buAutoNum type="arabicPeriod"/>
            </a:pPr>
            <a:r>
              <a:rPr lang="ru-RU" sz="2000" dirty="0"/>
              <a:t>Есть ли еще на планете места, где могут быть скрыты какие-то сокровища?</a:t>
            </a:r>
          </a:p>
          <a:p>
            <a:pPr marL="457200" indent="-457200" algn="just">
              <a:buSzPct val="100000"/>
              <a:buFont typeface="+mj-lt"/>
              <a:buAutoNum type="arabicPeriod"/>
            </a:pPr>
            <a:r>
              <a:rPr lang="ru-RU" sz="2000" dirty="0"/>
              <a:t>Кто ухаживает за планетой? Кто отвечает за ее развитие и жизнь?</a:t>
            </a:r>
          </a:p>
          <a:p>
            <a:pPr marL="457200" indent="-457200" algn="just">
              <a:buSzPct val="100000"/>
              <a:buFont typeface="+mj-lt"/>
              <a:buAutoNum type="arabicPeriod"/>
            </a:pPr>
            <a:r>
              <a:rPr lang="ru-RU" sz="2000" dirty="0"/>
              <a:t>Что может дать планета человеку и другим людям?</a:t>
            </a:r>
          </a:p>
        </p:txBody>
      </p:sp>
    </p:spTree>
    <p:extLst>
      <p:ext uri="{BB962C8B-B14F-4D97-AF65-F5344CB8AC3E}">
        <p14:creationId xmlns:p14="http://schemas.microsoft.com/office/powerpoint/2010/main" xmlns="" val="32597323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AA37EF7-D50C-AB97-EC12-315F7C6941A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71EBEDC-C498-84FA-D88D-3F11FB2E829B}"/>
              </a:ext>
            </a:extLst>
          </p:cNvPr>
          <p:cNvSpPr>
            <a:spLocks noGrp="1"/>
          </p:cNvSpPr>
          <p:nvPr>
            <p:ph type="title"/>
          </p:nvPr>
        </p:nvSpPr>
        <p:spPr>
          <a:xfrm>
            <a:off x="0" y="0"/>
            <a:ext cx="12192000" cy="1083212"/>
          </a:xfrm>
        </p:spPr>
        <p:txBody>
          <a:bodyPr>
            <a:normAutofit/>
          </a:bodyPr>
          <a:lstStyle/>
          <a:p>
            <a:r>
              <a:rPr lang="ru-RU" sz="3100" dirty="0"/>
              <a:t>Упражнение «Человек и планета его сокровищ»</a:t>
            </a:r>
          </a:p>
        </p:txBody>
      </p:sp>
      <p:sp>
        <p:nvSpPr>
          <p:cNvPr id="3" name="Объект 2">
            <a:extLst>
              <a:ext uri="{FF2B5EF4-FFF2-40B4-BE49-F238E27FC236}">
                <a16:creationId xmlns:a16="http://schemas.microsoft.com/office/drawing/2014/main" xmlns="" id="{D40C396D-E3FF-2772-AEE4-3F5CBFEC078C}"/>
              </a:ext>
            </a:extLst>
          </p:cNvPr>
          <p:cNvSpPr>
            <a:spLocks noGrp="1"/>
          </p:cNvSpPr>
          <p:nvPr>
            <p:ph sz="quarter" idx="1"/>
          </p:nvPr>
        </p:nvSpPr>
        <p:spPr>
          <a:xfrm>
            <a:off x="707048" y="1494692"/>
            <a:ext cx="10789627" cy="1850087"/>
          </a:xfrm>
        </p:spPr>
        <p:txBody>
          <a:bodyPr>
            <a:noAutofit/>
          </a:bodyPr>
          <a:lstStyle/>
          <a:p>
            <a:pPr marL="0" indent="0" algn="just">
              <a:buNone/>
            </a:pPr>
            <a:r>
              <a:rPr lang="ru-RU" sz="2000" b="1" dirty="0">
                <a:solidFill>
                  <a:srgbClr val="1F497D"/>
                </a:solidFill>
              </a:rPr>
              <a:t>Задача ведущего </a:t>
            </a:r>
            <a:r>
              <a:rPr lang="ru-RU" sz="2000" dirty="0"/>
              <a:t>заключается в помощи участникам группы в осознании важности жизни в гармонии с собой, в ресурсной «подпитке», в развитии и взаимодействии. Только в этом случае «Человек и планета его сокровищ» будут полезны друг другу.</a:t>
            </a:r>
          </a:p>
        </p:txBody>
      </p:sp>
    </p:spTree>
    <p:extLst>
      <p:ext uri="{BB962C8B-B14F-4D97-AF65-F5344CB8AC3E}">
        <p14:creationId xmlns:p14="http://schemas.microsoft.com/office/powerpoint/2010/main" xmlns="" val="22337677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8E64CD3-A8E9-05E2-EB94-FE93AA26C5C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F0D1B73-7840-0A34-722D-B218FFAB05DA}"/>
              </a:ext>
            </a:extLst>
          </p:cNvPr>
          <p:cNvSpPr>
            <a:spLocks noGrp="1"/>
          </p:cNvSpPr>
          <p:nvPr>
            <p:ph type="title"/>
          </p:nvPr>
        </p:nvSpPr>
        <p:spPr>
          <a:xfrm>
            <a:off x="0" y="0"/>
            <a:ext cx="12192000" cy="1083212"/>
          </a:xfrm>
        </p:spPr>
        <p:txBody>
          <a:bodyPr>
            <a:normAutofit/>
          </a:bodyPr>
          <a:lstStyle/>
          <a:p>
            <a:r>
              <a:rPr lang="ru-RU" sz="3100" dirty="0"/>
              <a:t>Завершение работы (рефлексия)</a:t>
            </a:r>
          </a:p>
        </p:txBody>
      </p:sp>
      <p:sp>
        <p:nvSpPr>
          <p:cNvPr id="3" name="Объект 2">
            <a:extLst>
              <a:ext uri="{FF2B5EF4-FFF2-40B4-BE49-F238E27FC236}">
                <a16:creationId xmlns:a16="http://schemas.microsoft.com/office/drawing/2014/main" xmlns="" id="{F62F72E9-2367-4B71-65F9-8F6A0CFE29C6}"/>
              </a:ext>
            </a:extLst>
          </p:cNvPr>
          <p:cNvSpPr>
            <a:spLocks noGrp="1"/>
          </p:cNvSpPr>
          <p:nvPr>
            <p:ph sz="quarter" idx="1"/>
          </p:nvPr>
        </p:nvSpPr>
        <p:spPr>
          <a:xfrm>
            <a:off x="707048" y="1494692"/>
            <a:ext cx="10789627" cy="1850087"/>
          </a:xfrm>
        </p:spPr>
        <p:txBody>
          <a:bodyPr>
            <a:noAutofit/>
          </a:bodyPr>
          <a:lstStyle/>
          <a:p>
            <a:pPr marL="0" indent="0" algn="just">
              <a:buNone/>
            </a:pPr>
            <a:r>
              <a:rPr lang="ru-RU" sz="2000" b="1" dirty="0">
                <a:solidFill>
                  <a:srgbClr val="1F497D"/>
                </a:solidFill>
              </a:rPr>
              <a:t>Время: </a:t>
            </a:r>
            <a:r>
              <a:rPr lang="ru-RU" sz="2000" dirty="0"/>
              <a:t>5 минут.</a:t>
            </a:r>
          </a:p>
          <a:p>
            <a:pPr marL="0" indent="0" algn="just">
              <a:buNone/>
            </a:pPr>
            <a:r>
              <a:rPr lang="ru-RU" sz="2000" b="1" dirty="0">
                <a:solidFill>
                  <a:srgbClr val="1F497D"/>
                </a:solidFill>
              </a:rPr>
              <a:t>Ведущий: </a:t>
            </a:r>
            <a:r>
              <a:rPr lang="ru-RU" sz="2000" dirty="0"/>
              <a:t>расскажите, пожалуйста, по желанию, как Вам наше второе занятие? Что нового и полезного Вы узнали на нем? Что Вы сейчас чувствуете? Какое упражнение больше всего понравилось? Есть ли у Вас какие-либо вопросы по теме?</a:t>
            </a:r>
          </a:p>
        </p:txBody>
      </p:sp>
    </p:spTree>
    <p:extLst>
      <p:ext uri="{BB962C8B-B14F-4D97-AF65-F5344CB8AC3E}">
        <p14:creationId xmlns:p14="http://schemas.microsoft.com/office/powerpoint/2010/main" xmlns="" val="2166470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0C1ACD2-E3C8-3B94-4D9A-5A58FB901F5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D205F9C-8C15-191B-1C46-76B51BC5B9F3}"/>
              </a:ext>
            </a:extLst>
          </p:cNvPr>
          <p:cNvSpPr>
            <a:spLocks noGrp="1"/>
          </p:cNvSpPr>
          <p:nvPr>
            <p:ph type="title"/>
          </p:nvPr>
        </p:nvSpPr>
        <p:spPr>
          <a:xfrm>
            <a:off x="0" y="2396457"/>
            <a:ext cx="12192000" cy="1083212"/>
          </a:xfrm>
        </p:spPr>
        <p:txBody>
          <a:bodyPr>
            <a:noAutofit/>
          </a:bodyPr>
          <a:lstStyle/>
          <a:p>
            <a:r>
              <a:rPr lang="ru-RU" sz="6600" dirty="0"/>
              <a:t>Занятие 3</a:t>
            </a:r>
          </a:p>
        </p:txBody>
      </p:sp>
      <p:sp>
        <p:nvSpPr>
          <p:cNvPr id="3" name="Объект 2">
            <a:extLst>
              <a:ext uri="{FF2B5EF4-FFF2-40B4-BE49-F238E27FC236}">
                <a16:creationId xmlns:a16="http://schemas.microsoft.com/office/drawing/2014/main" xmlns="" id="{94C0B931-2F89-61E7-8C11-E1FC8642E434}"/>
              </a:ext>
            </a:extLst>
          </p:cNvPr>
          <p:cNvSpPr>
            <a:spLocks noGrp="1"/>
          </p:cNvSpPr>
          <p:nvPr>
            <p:ph sz="quarter" idx="1"/>
          </p:nvPr>
        </p:nvSpPr>
        <p:spPr>
          <a:xfrm>
            <a:off x="707048" y="3816786"/>
            <a:ext cx="10789627" cy="791308"/>
          </a:xfrm>
        </p:spPr>
        <p:txBody>
          <a:bodyPr>
            <a:noAutofit/>
          </a:bodyPr>
          <a:lstStyle/>
          <a:p>
            <a:pPr marL="0" indent="0" algn="ctr">
              <a:buNone/>
            </a:pPr>
            <a:r>
              <a:rPr lang="ru-RU" sz="4000" b="1" dirty="0">
                <a:solidFill>
                  <a:srgbClr val="C0504D"/>
                </a:solidFill>
              </a:rPr>
              <a:t>Диагностическая часть</a:t>
            </a:r>
          </a:p>
        </p:txBody>
      </p:sp>
    </p:spTree>
    <p:extLst>
      <p:ext uri="{BB962C8B-B14F-4D97-AF65-F5344CB8AC3E}">
        <p14:creationId xmlns:p14="http://schemas.microsoft.com/office/powerpoint/2010/main" xmlns="" val="23116021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01F2A41-BA8D-D2DC-6F63-27CC519CAE5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C2100B-7130-D0B1-4A59-326AECA3111B}"/>
              </a:ext>
            </a:extLst>
          </p:cNvPr>
          <p:cNvSpPr>
            <a:spLocks noGrp="1"/>
          </p:cNvSpPr>
          <p:nvPr>
            <p:ph type="title"/>
          </p:nvPr>
        </p:nvSpPr>
        <p:spPr>
          <a:xfrm>
            <a:off x="0" y="0"/>
            <a:ext cx="12192000" cy="1083212"/>
          </a:xfrm>
        </p:spPr>
        <p:txBody>
          <a:bodyPr>
            <a:normAutofit/>
          </a:bodyPr>
          <a:lstStyle/>
          <a:p>
            <a:r>
              <a:rPr lang="ru-RU" sz="3100" dirty="0"/>
              <a:t>Упражнение «Оценка»</a:t>
            </a:r>
          </a:p>
        </p:txBody>
      </p:sp>
      <p:sp>
        <p:nvSpPr>
          <p:cNvPr id="3" name="Объект 2">
            <a:extLst>
              <a:ext uri="{FF2B5EF4-FFF2-40B4-BE49-F238E27FC236}">
                <a16:creationId xmlns:a16="http://schemas.microsoft.com/office/drawing/2014/main" xmlns="" id="{985E65FE-CD1A-EB1F-80FB-EBC9F951CCA2}"/>
              </a:ext>
            </a:extLst>
          </p:cNvPr>
          <p:cNvSpPr>
            <a:spLocks noGrp="1"/>
          </p:cNvSpPr>
          <p:nvPr>
            <p:ph sz="quarter" idx="1"/>
          </p:nvPr>
        </p:nvSpPr>
        <p:spPr>
          <a:xfrm>
            <a:off x="707048" y="1494692"/>
            <a:ext cx="10789627" cy="1850087"/>
          </a:xfrm>
        </p:spPr>
        <p:txBody>
          <a:bodyPr>
            <a:noAutofit/>
          </a:bodyPr>
          <a:lstStyle/>
          <a:p>
            <a:pPr marL="0" indent="0" algn="just">
              <a:buNone/>
            </a:pPr>
            <a:r>
              <a:rPr lang="ru-RU" sz="2000" b="1" dirty="0">
                <a:solidFill>
                  <a:srgbClr val="1F497D"/>
                </a:solidFill>
              </a:rPr>
              <a:t>Время: </a:t>
            </a:r>
            <a:r>
              <a:rPr lang="ru-RU" sz="2000" dirty="0"/>
              <a:t>15 минут.</a:t>
            </a:r>
          </a:p>
          <a:p>
            <a:pPr marL="0" indent="0" algn="just">
              <a:buNone/>
            </a:pPr>
            <a:r>
              <a:rPr lang="ru-RU" sz="2000" b="1" dirty="0">
                <a:solidFill>
                  <a:srgbClr val="1F497D"/>
                </a:solidFill>
              </a:rPr>
              <a:t>Инструкция: </a:t>
            </a:r>
            <a:r>
              <a:rPr lang="ru-RU" sz="2000" dirty="0"/>
              <a:t>участники называют оценку (по пятибалльной шкале, где 1 – негативное эмоциональное состояние, 5 – позитивное эмоциональное состояние), которая отражает их актуальное эмоциональное состояние. Таким образом, психолог для себя диагностирует эмоциональное состояние участников перед занятием. </a:t>
            </a:r>
          </a:p>
          <a:p>
            <a:pPr marL="0" indent="0" algn="just">
              <a:buNone/>
            </a:pPr>
            <a:r>
              <a:rPr lang="ru-RU" sz="2000" b="1" dirty="0">
                <a:solidFill>
                  <a:srgbClr val="1F497D"/>
                </a:solidFill>
              </a:rPr>
              <a:t>Ведущий: </a:t>
            </a:r>
            <a:r>
              <a:rPr lang="ru-RU" sz="2000" dirty="0"/>
              <a:t>на прошлом занятии мы рассмотрели тему внутренних ресурсов. Сегодня с помощью </a:t>
            </a:r>
            <a:r>
              <a:rPr lang="ru-RU" sz="2000" dirty="0" err="1"/>
              <a:t>изотерапии</a:t>
            </a:r>
            <a:r>
              <a:rPr lang="ru-RU" sz="2000" dirty="0"/>
              <a:t> мы продолжим познавать себя.</a:t>
            </a:r>
          </a:p>
        </p:txBody>
      </p:sp>
    </p:spTree>
    <p:extLst>
      <p:ext uri="{BB962C8B-B14F-4D97-AF65-F5344CB8AC3E}">
        <p14:creationId xmlns:p14="http://schemas.microsoft.com/office/powerpoint/2010/main" xmlns="" val="2504085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B3E3113-C69F-2D59-7E5C-281555773B2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A7C3BAD-C3DE-CDE4-6145-0F80F5E468F1}"/>
              </a:ext>
            </a:extLst>
          </p:cNvPr>
          <p:cNvSpPr>
            <a:spLocks noGrp="1"/>
          </p:cNvSpPr>
          <p:nvPr>
            <p:ph type="title"/>
          </p:nvPr>
        </p:nvSpPr>
        <p:spPr>
          <a:xfrm>
            <a:off x="0" y="0"/>
            <a:ext cx="12192000" cy="1083212"/>
          </a:xfrm>
        </p:spPr>
        <p:txBody>
          <a:bodyPr>
            <a:normAutofit/>
          </a:bodyPr>
          <a:lstStyle/>
          <a:p>
            <a:r>
              <a:rPr lang="ru-RU" sz="3100" dirty="0"/>
              <a:t>Программа «Арт-терапия для онкологических больных»</a:t>
            </a:r>
          </a:p>
        </p:txBody>
      </p:sp>
      <p:sp>
        <p:nvSpPr>
          <p:cNvPr id="3" name="Объект 2">
            <a:extLst>
              <a:ext uri="{FF2B5EF4-FFF2-40B4-BE49-F238E27FC236}">
                <a16:creationId xmlns:a16="http://schemas.microsoft.com/office/drawing/2014/main" xmlns="" id="{9231A0A7-F624-266B-1F98-289A1202870F}"/>
              </a:ext>
            </a:extLst>
          </p:cNvPr>
          <p:cNvSpPr>
            <a:spLocks noGrp="1"/>
          </p:cNvSpPr>
          <p:nvPr>
            <p:ph sz="quarter" idx="1"/>
          </p:nvPr>
        </p:nvSpPr>
        <p:spPr>
          <a:xfrm>
            <a:off x="707048" y="1494692"/>
            <a:ext cx="10789627" cy="3949667"/>
          </a:xfrm>
        </p:spPr>
        <p:txBody>
          <a:bodyPr>
            <a:normAutofit/>
          </a:bodyPr>
          <a:lstStyle/>
          <a:p>
            <a:pPr marL="0" indent="0" algn="just">
              <a:buSzPct val="100000"/>
              <a:buNone/>
            </a:pPr>
            <a:r>
              <a:rPr lang="ru-RU" sz="2000" b="1" dirty="0">
                <a:solidFill>
                  <a:srgbClr val="1F497D"/>
                </a:solidFill>
              </a:rPr>
              <a:t>Цель: </a:t>
            </a:r>
            <a:r>
              <a:rPr lang="ru-RU" sz="2000" dirty="0"/>
              <a:t>гармонизация эмоционального состояния онкологических больных через развитие способности самовыражения и самопознания.</a:t>
            </a:r>
          </a:p>
          <a:p>
            <a:pPr algn="just">
              <a:lnSpc>
                <a:spcPct val="124000"/>
              </a:lnSpc>
              <a:spcBef>
                <a:spcPts val="1000"/>
              </a:spcBef>
              <a:buSzPct val="100000"/>
              <a:buFont typeface="Wingdings" panose="05000000000000000000" pitchFamily="2" charset="2"/>
              <a:buChar char="q"/>
            </a:pPr>
            <a:endParaRPr lang="ru-RU" sz="2000" b="1" dirty="0">
              <a:solidFill>
                <a:schemeClr val="tx2"/>
              </a:solidFill>
            </a:endParaRPr>
          </a:p>
          <a:p>
            <a:pPr algn="just">
              <a:lnSpc>
                <a:spcPct val="124000"/>
              </a:lnSpc>
              <a:spcBef>
                <a:spcPts val="1000"/>
              </a:spcBef>
              <a:buSzPct val="100000"/>
              <a:buFont typeface="Wingdings" panose="05000000000000000000" pitchFamily="2" charset="2"/>
              <a:buChar char="q"/>
            </a:pPr>
            <a:endParaRPr lang="ru-RU" sz="2000" dirty="0"/>
          </a:p>
          <a:p>
            <a:pPr algn="just">
              <a:lnSpc>
                <a:spcPct val="124000"/>
              </a:lnSpc>
              <a:spcBef>
                <a:spcPts val="1000"/>
              </a:spcBef>
              <a:buSzPct val="100000"/>
              <a:buFont typeface="Wingdings" panose="05000000000000000000" pitchFamily="2" charset="2"/>
              <a:buChar char="q"/>
            </a:pPr>
            <a:endParaRPr lang="ru-RU" sz="2000" dirty="0"/>
          </a:p>
          <a:p>
            <a:pPr algn="just">
              <a:lnSpc>
                <a:spcPct val="124000"/>
              </a:lnSpc>
              <a:spcBef>
                <a:spcPts val="1000"/>
              </a:spcBef>
              <a:buSzPct val="100000"/>
              <a:buFont typeface="Wingdings" panose="05000000000000000000" pitchFamily="2" charset="2"/>
              <a:buChar char="q"/>
            </a:pPr>
            <a:endParaRPr lang="ru-RU" sz="2000" dirty="0"/>
          </a:p>
        </p:txBody>
      </p:sp>
      <p:sp>
        <p:nvSpPr>
          <p:cNvPr id="5" name="Объект 2">
            <a:extLst>
              <a:ext uri="{FF2B5EF4-FFF2-40B4-BE49-F238E27FC236}">
                <a16:creationId xmlns:a16="http://schemas.microsoft.com/office/drawing/2014/main" xmlns="" id="{B5FCB17F-B727-92B6-DA7B-510C3A8B7955}"/>
              </a:ext>
            </a:extLst>
          </p:cNvPr>
          <p:cNvSpPr txBox="1">
            <a:spLocks/>
          </p:cNvSpPr>
          <p:nvPr/>
        </p:nvSpPr>
        <p:spPr>
          <a:xfrm>
            <a:off x="707048" y="2384425"/>
            <a:ext cx="10789627" cy="3949667"/>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just" defTabSz="914400">
              <a:buFont typeface="Wingdings"/>
              <a:buNone/>
            </a:pPr>
            <a:r>
              <a:rPr lang="ru-RU" sz="2000" b="1">
                <a:solidFill>
                  <a:srgbClr val="1F497D"/>
                </a:solidFill>
              </a:rPr>
              <a:t>Задачи: </a:t>
            </a:r>
          </a:p>
          <a:p>
            <a:pPr algn="just" defTabSz="914400">
              <a:buSzPct val="100000"/>
              <a:buFont typeface="Wingdings" panose="05000000000000000000" pitchFamily="2" charset="2"/>
              <a:buChar char="q"/>
            </a:pPr>
            <a:r>
              <a:rPr lang="ru-RU" sz="2000"/>
              <a:t>ознакомить с теоретической базой о психотерапевтическом методе «Арт-терапия»;</a:t>
            </a:r>
          </a:p>
          <a:p>
            <a:pPr algn="just" defTabSz="914400">
              <a:buSzPct val="100000"/>
              <a:buFont typeface="Wingdings" panose="05000000000000000000" pitchFamily="2" charset="2"/>
              <a:buChar char="q"/>
            </a:pPr>
            <a:r>
              <a:rPr lang="ru-RU" sz="2000"/>
              <a:t>снизить уровень стресса через визуализацию и воспроизведение своего ресурсного состояния на бумаге;</a:t>
            </a:r>
          </a:p>
          <a:p>
            <a:pPr algn="just" defTabSz="914400">
              <a:buSzPct val="100000"/>
              <a:buFont typeface="Wingdings" panose="05000000000000000000" pitchFamily="2" charset="2"/>
              <a:buChar char="q"/>
            </a:pPr>
            <a:r>
              <a:rPr lang="ru-RU" sz="2000"/>
              <a:t>натренировать навык воспроизведения чувств, эмоций и мыслей на бумаге;</a:t>
            </a:r>
          </a:p>
          <a:p>
            <a:pPr algn="just" defTabSz="914400">
              <a:buSzPct val="100000"/>
              <a:buFont typeface="Wingdings" panose="05000000000000000000" pitchFamily="2" charset="2"/>
              <a:buChar char="q"/>
            </a:pPr>
            <a:r>
              <a:rPr lang="ru-RU" sz="2000"/>
              <a:t>гармонизировать эмоциональное состояние через проективные методы исследования личности;</a:t>
            </a:r>
          </a:p>
          <a:p>
            <a:pPr algn="just" defTabSz="914400">
              <a:buSzPct val="100000"/>
              <a:buFont typeface="Wingdings" panose="05000000000000000000" pitchFamily="2" charset="2"/>
              <a:buChar char="q"/>
            </a:pPr>
            <a:r>
              <a:rPr lang="ru-RU" sz="2000"/>
              <a:t>организовать процесс рефлексии с целью понимания своих потребностей, осознания жизненных ценностей и анализа стилей поведения в различных жизненных ситуациях.</a:t>
            </a:r>
          </a:p>
          <a:p>
            <a:pPr marL="0" indent="0" algn="just" defTabSz="914400">
              <a:lnSpc>
                <a:spcPct val="124000"/>
              </a:lnSpc>
              <a:spcBef>
                <a:spcPts val="1000"/>
              </a:spcBef>
              <a:buFont typeface="Wingdings"/>
              <a:buNone/>
            </a:pPr>
            <a:endParaRPr lang="ru-RU" sz="2000" b="1">
              <a:solidFill>
                <a:schemeClr val="tx2"/>
              </a:solidFill>
            </a:endParaRPr>
          </a:p>
          <a:p>
            <a:pPr marL="0" indent="0" algn="just" defTabSz="914400">
              <a:lnSpc>
                <a:spcPct val="124000"/>
              </a:lnSpc>
              <a:spcBef>
                <a:spcPts val="1000"/>
              </a:spcBef>
              <a:buFont typeface="Wingdings"/>
              <a:buNone/>
            </a:pPr>
            <a:endParaRPr lang="ru-RU" sz="2000"/>
          </a:p>
          <a:p>
            <a:pPr marL="0" indent="0" algn="just" defTabSz="914400">
              <a:lnSpc>
                <a:spcPct val="124000"/>
              </a:lnSpc>
              <a:spcBef>
                <a:spcPts val="1000"/>
              </a:spcBef>
              <a:buFont typeface="Wingdings"/>
              <a:buNone/>
            </a:pPr>
            <a:endParaRPr lang="ru-RU" sz="2000"/>
          </a:p>
          <a:p>
            <a:pPr marL="0" indent="0" algn="just" defTabSz="914400">
              <a:lnSpc>
                <a:spcPct val="124000"/>
              </a:lnSpc>
              <a:spcBef>
                <a:spcPts val="1000"/>
              </a:spcBef>
              <a:buFont typeface="Wingdings"/>
              <a:buNone/>
            </a:pPr>
            <a:endParaRPr lang="ru-RU" sz="2000" dirty="0"/>
          </a:p>
        </p:txBody>
      </p:sp>
    </p:spTree>
    <p:extLst>
      <p:ext uri="{BB962C8B-B14F-4D97-AF65-F5344CB8AC3E}">
        <p14:creationId xmlns:p14="http://schemas.microsoft.com/office/powerpoint/2010/main" xmlns="" val="6565493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A14D22E-CA53-5F7C-2D0F-7F1AB56C1D99}"/>
            </a:ext>
          </a:extLst>
        </p:cNvPr>
        <p:cNvGrpSpPr/>
        <p:nvPr/>
      </p:nvGrpSpPr>
      <p:grpSpPr>
        <a:xfrm>
          <a:off x="0" y="0"/>
          <a:ext cx="0" cy="0"/>
          <a:chOff x="0" y="0"/>
          <a:chExt cx="0" cy="0"/>
        </a:xfrm>
      </p:grpSpPr>
      <p:sp>
        <p:nvSpPr>
          <p:cNvPr id="4" name="Заголовок 1">
            <a:extLst>
              <a:ext uri="{FF2B5EF4-FFF2-40B4-BE49-F238E27FC236}">
                <a16:creationId xmlns:a16="http://schemas.microsoft.com/office/drawing/2014/main" xmlns="" id="{D58B9920-1D03-810C-3168-C40DF1FB48E8}"/>
              </a:ext>
            </a:extLst>
          </p:cNvPr>
          <p:cNvSpPr txBox="1">
            <a:spLocks/>
          </p:cNvSpPr>
          <p:nvPr/>
        </p:nvSpPr>
        <p:spPr>
          <a:xfrm>
            <a:off x="0" y="2887394"/>
            <a:ext cx="12192000" cy="1083212"/>
          </a:xfrm>
          <a:prstGeom prst="rect">
            <a:avLst/>
          </a:prstGeom>
        </p:spPr>
        <p:txBody>
          <a:bodyPr vert="horz" anchor="ctr">
            <a:normAutofit lnSpcReduction="10000"/>
          </a:bodyPr>
          <a:lstStyle>
            <a:lvl1pPr algn="ctr" rtl="0" eaLnBrk="1" latinLnBrk="0" hangingPunct="1">
              <a:spcBef>
                <a:spcPct val="0"/>
              </a:spcBef>
              <a:buNone/>
              <a:defRPr kumimoji="0" sz="4800" b="1" kern="1200">
                <a:solidFill>
                  <a:schemeClr val="tx2"/>
                </a:solidFill>
                <a:latin typeface="Cambria" panose="02040503050406030204" pitchFamily="18" charset="0"/>
                <a:ea typeface="+mj-ea"/>
                <a:cs typeface="+mj-cs"/>
              </a:defRPr>
            </a:lvl1pPr>
          </a:lstStyle>
          <a:p>
            <a:pPr defTabSz="914400"/>
            <a:r>
              <a:rPr lang="ru-RU" sz="6600" dirty="0"/>
              <a:t>Практическая часть</a:t>
            </a:r>
          </a:p>
        </p:txBody>
      </p:sp>
    </p:spTree>
    <p:extLst>
      <p:ext uri="{BB962C8B-B14F-4D97-AF65-F5344CB8AC3E}">
        <p14:creationId xmlns:p14="http://schemas.microsoft.com/office/powerpoint/2010/main" xmlns="" val="31617725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46CC495-51F0-FC47-BB48-21DD0D344E4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CA8C525-0228-E9EB-3D35-3543CE68181A}"/>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126AB288-CF08-9397-955B-AECF6A8A6881}"/>
              </a:ext>
            </a:extLst>
          </p:cNvPr>
          <p:cNvSpPr>
            <a:spLocks noGrp="1"/>
          </p:cNvSpPr>
          <p:nvPr>
            <p:ph sz="quarter" idx="1"/>
          </p:nvPr>
        </p:nvSpPr>
        <p:spPr>
          <a:xfrm>
            <a:off x="707048" y="1494692"/>
            <a:ext cx="10789627" cy="5182834"/>
          </a:xfrm>
        </p:spPr>
        <p:txBody>
          <a:bodyPr>
            <a:noAutofit/>
          </a:bodyPr>
          <a:lstStyle/>
          <a:p>
            <a:pPr marL="0" indent="0" algn="just">
              <a:buNone/>
            </a:pPr>
            <a:r>
              <a:rPr lang="ru-RU" sz="2000" b="1" dirty="0">
                <a:solidFill>
                  <a:srgbClr val="1F497D"/>
                </a:solidFill>
              </a:rPr>
              <a:t>Время: </a:t>
            </a:r>
            <a:r>
              <a:rPr lang="ru-RU" sz="2000" dirty="0"/>
              <a:t>35 минут.</a:t>
            </a:r>
          </a:p>
          <a:p>
            <a:pPr marL="0" indent="0" algn="just">
              <a:buNone/>
            </a:pPr>
            <a:r>
              <a:rPr lang="ru-RU" sz="2000" b="1" dirty="0">
                <a:solidFill>
                  <a:srgbClr val="1F497D"/>
                </a:solidFill>
              </a:rPr>
              <a:t>Цель: </a:t>
            </a:r>
            <a:r>
              <a:rPr lang="ru-RU" sz="2000" dirty="0"/>
              <a:t>выявление путей преодоления трудностей и защитных механизмов.</a:t>
            </a:r>
          </a:p>
          <a:p>
            <a:pPr marL="0" indent="0" algn="just">
              <a:buNone/>
            </a:pPr>
            <a:r>
              <a:rPr lang="ru-RU" sz="2000" b="1" dirty="0">
                <a:solidFill>
                  <a:srgbClr val="1F497D"/>
                </a:solidFill>
              </a:rPr>
              <a:t>Материалы: </a:t>
            </a:r>
            <a:r>
              <a:rPr lang="ru-RU" sz="2000" dirty="0"/>
              <a:t>листы бумаги (формат А4) по количеству участников *2, 10 пачек цветных карандашей/фломастеров.</a:t>
            </a:r>
          </a:p>
          <a:p>
            <a:pPr marL="0" indent="0" algn="just">
              <a:buNone/>
            </a:pPr>
            <a:r>
              <a:rPr lang="ru-RU" sz="2000" b="1" dirty="0">
                <a:solidFill>
                  <a:srgbClr val="1F497D"/>
                </a:solidFill>
              </a:rPr>
              <a:t>Инструкция</a:t>
            </a:r>
            <a:r>
              <a:rPr lang="ru-RU" sz="2000" dirty="0"/>
              <a:t>: уважаемые участники, Вам необходимо нарисовать человека, а потом, на другом таком же листе – человека под дождем.</a:t>
            </a:r>
          </a:p>
        </p:txBody>
      </p:sp>
    </p:spTree>
    <p:extLst>
      <p:ext uri="{BB962C8B-B14F-4D97-AF65-F5344CB8AC3E}">
        <p14:creationId xmlns:p14="http://schemas.microsoft.com/office/powerpoint/2010/main" xmlns="" val="6072432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F64D374-7F74-895C-164E-348C2CA385B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B69DEFF-6391-078A-4C4E-3740552FB58B}"/>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8B6DE47A-0FFC-1A39-12AB-7A28A0350794}"/>
              </a:ext>
            </a:extLst>
          </p:cNvPr>
          <p:cNvSpPr>
            <a:spLocks noGrp="1"/>
          </p:cNvSpPr>
          <p:nvPr>
            <p:ph sz="quarter" idx="1"/>
          </p:nvPr>
        </p:nvSpPr>
        <p:spPr>
          <a:xfrm>
            <a:off x="707048" y="1494692"/>
            <a:ext cx="10789627" cy="1850087"/>
          </a:xfrm>
        </p:spPr>
        <p:txBody>
          <a:bodyPr>
            <a:noAutofit/>
          </a:bodyPr>
          <a:lstStyle/>
          <a:p>
            <a:pPr marL="0" indent="0" algn="just">
              <a:buNone/>
            </a:pPr>
            <a:r>
              <a:rPr lang="ru-RU" sz="2000" b="1" dirty="0">
                <a:solidFill>
                  <a:srgbClr val="1F497D"/>
                </a:solidFill>
              </a:rPr>
              <a:t>Обсуждение (интерпретация): </a:t>
            </a:r>
            <a:r>
              <a:rPr lang="ru-RU" sz="2000" i="1" dirty="0"/>
              <a:t>теперь, пожалуйста, ответьте на вопросы:</a:t>
            </a:r>
          </a:p>
          <a:p>
            <a:pPr marL="457200" indent="-457200" algn="just">
              <a:buSzPct val="100000"/>
              <a:buFont typeface="+mj-lt"/>
              <a:buAutoNum type="arabicPeriod"/>
            </a:pPr>
            <a:r>
              <a:rPr lang="ru-RU" sz="2000" dirty="0"/>
              <a:t>Расскажите об этом человеке под дождем: как он себя ощущает, что чувствует?</a:t>
            </a:r>
          </a:p>
          <a:p>
            <a:pPr marL="457200" indent="-457200" algn="just">
              <a:buSzPct val="100000"/>
              <a:buFont typeface="+mj-lt"/>
              <a:buAutoNum type="arabicPeriod"/>
            </a:pPr>
            <a:r>
              <a:rPr lang="ru-RU" sz="2000" dirty="0"/>
              <a:t>Какое у человека настроение?</a:t>
            </a:r>
          </a:p>
          <a:p>
            <a:pPr marL="457200" indent="-457200" algn="just">
              <a:buSzPct val="100000"/>
              <a:buFont typeface="+mj-lt"/>
              <a:buAutoNum type="arabicPeriod"/>
            </a:pPr>
            <a:r>
              <a:rPr lang="ru-RU" sz="2000" dirty="0"/>
              <a:t>Что ему больше всего хочется сделать?</a:t>
            </a:r>
          </a:p>
          <a:p>
            <a:pPr marL="457200" indent="-457200" algn="just">
              <a:buSzPct val="100000"/>
              <a:buFont typeface="+mj-lt"/>
              <a:buAutoNum type="arabicPeriod"/>
            </a:pPr>
            <a:r>
              <a:rPr lang="ru-RU" sz="2000" dirty="0"/>
              <a:t>Дождь пошел неожиданно или по прогнозу?</a:t>
            </a:r>
          </a:p>
          <a:p>
            <a:pPr marL="457200" indent="-457200" algn="just">
              <a:buSzPct val="100000"/>
              <a:buFont typeface="+mj-lt"/>
              <a:buAutoNum type="arabicPeriod"/>
            </a:pPr>
            <a:r>
              <a:rPr lang="ru-RU" sz="2000" dirty="0"/>
              <a:t>Человек был готов к тому, что пойдет дождь или для него это неожиданность?</a:t>
            </a:r>
          </a:p>
          <a:p>
            <a:pPr marL="457200" indent="-457200" algn="just">
              <a:buSzPct val="100000"/>
              <a:buFont typeface="+mj-lt"/>
              <a:buAutoNum type="arabicPeriod"/>
            </a:pPr>
            <a:r>
              <a:rPr lang="ru-RU" sz="2000" dirty="0"/>
              <a:t>Любите ли Вы дождь? Почему?</a:t>
            </a:r>
          </a:p>
          <a:p>
            <a:pPr marL="457200" indent="-457200" algn="just">
              <a:buSzPct val="100000"/>
              <a:buFont typeface="+mj-lt"/>
              <a:buAutoNum type="arabicPeriod"/>
            </a:pPr>
            <a:r>
              <a:rPr lang="ru-RU" sz="2000" dirty="0"/>
              <a:t>Если человеку под дождем дискомфортно (плохо), то чем ему можно помочь?</a:t>
            </a:r>
          </a:p>
          <a:p>
            <a:pPr marL="457200" indent="-457200" algn="just">
              <a:buSzPct val="100000"/>
              <a:buFont typeface="+mj-lt"/>
              <a:buAutoNum type="arabicPeriod"/>
            </a:pPr>
            <a:r>
              <a:rPr lang="ru-RU" sz="2000" dirty="0"/>
              <a:t>Что сам человек может сделать для того, чтобы справиться с дождем (как помочь самому себе)?</a:t>
            </a:r>
          </a:p>
        </p:txBody>
      </p:sp>
    </p:spTree>
    <p:extLst>
      <p:ext uri="{BB962C8B-B14F-4D97-AF65-F5344CB8AC3E}">
        <p14:creationId xmlns:p14="http://schemas.microsoft.com/office/powerpoint/2010/main" xmlns="" val="9943813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DF47B09-6D76-69FD-7D2C-E5E46092B7F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2773414-25B4-CF7A-A51C-D87A2438983A}"/>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CBE3C1BD-513E-FA14-BB69-5B4581F8DC33}"/>
              </a:ext>
            </a:extLst>
          </p:cNvPr>
          <p:cNvSpPr>
            <a:spLocks noGrp="1"/>
          </p:cNvSpPr>
          <p:nvPr>
            <p:ph sz="quarter" idx="1"/>
          </p:nvPr>
        </p:nvSpPr>
        <p:spPr>
          <a:xfrm>
            <a:off x="707048" y="1494692"/>
            <a:ext cx="10789627" cy="4677508"/>
          </a:xfrm>
        </p:spPr>
        <p:txBody>
          <a:bodyPr>
            <a:noAutofit/>
          </a:bodyPr>
          <a:lstStyle/>
          <a:p>
            <a:pPr marL="0" indent="0" algn="just">
              <a:buNone/>
            </a:pPr>
            <a:r>
              <a:rPr lang="ru-RU" sz="2000" b="1" dirty="0">
                <a:solidFill>
                  <a:srgbClr val="1F497D"/>
                </a:solidFill>
              </a:rPr>
              <a:t>Сравнивая два рисунка из серии, обратите внимание на следующие характерные изменения:</a:t>
            </a:r>
          </a:p>
          <a:p>
            <a:pPr algn="just">
              <a:buSzPct val="100000"/>
              <a:buFont typeface="Wingdings" panose="05000000000000000000" pitchFamily="2" charset="2"/>
              <a:buChar char="q"/>
            </a:pPr>
            <a:r>
              <a:rPr lang="ru-RU" sz="2000" dirty="0"/>
              <a:t>как изменяется цвет (цвет фона, цвет человечка, в какой цвет окрашены дождевые капли);</a:t>
            </a:r>
          </a:p>
          <a:p>
            <a:pPr algn="just">
              <a:buSzPct val="100000"/>
              <a:buFont typeface="Wingdings" panose="05000000000000000000" pitchFamily="2" charset="2"/>
              <a:buChar char="q"/>
            </a:pPr>
            <a:r>
              <a:rPr lang="ru-RU" sz="2000" dirty="0"/>
              <a:t>изменяется ли пол человека? </a:t>
            </a:r>
          </a:p>
          <a:p>
            <a:pPr algn="just">
              <a:buSzPct val="100000"/>
              <a:buFont typeface="Wingdings" panose="05000000000000000000" pitchFamily="2" charset="2"/>
              <a:buChar char="q"/>
            </a:pPr>
            <a:r>
              <a:rPr lang="ru-RU" sz="2000" dirty="0"/>
              <a:t>изменяется ли возраст человека? Соответствует ли примерный возраст человека возрасту самого художника? Регресс в детство покажет изображенный на картинке взрослого человека ребенок;</a:t>
            </a:r>
          </a:p>
          <a:p>
            <a:pPr algn="just">
              <a:buSzPct val="100000"/>
              <a:buFont typeface="Wingdings" panose="05000000000000000000" pitchFamily="2" charset="2"/>
              <a:buChar char="q"/>
            </a:pPr>
            <a:r>
              <a:rPr lang="ru-RU" sz="2000" dirty="0"/>
              <a:t>изменяется ли размер фигуры? Очень миниатюрная фигура на торой картинке говорит о низкой стрессоустойчивости, о ранимости, возможно о низкой самооценке. Очень большая фигура свидетельствует об активной жизненной позиции, агрессивности;</a:t>
            </a:r>
          </a:p>
          <a:p>
            <a:pPr algn="just">
              <a:buSzPct val="100000"/>
              <a:buFont typeface="Wingdings" panose="05000000000000000000" pitchFamily="2" charset="2"/>
              <a:buChar char="q"/>
            </a:pPr>
            <a:r>
              <a:rPr lang="ru-RU" sz="2000" dirty="0"/>
              <a:t>первый рисунок отражает представление человека о себе в обычной ситуации, а второй – в неблагоприятной, стрессовой.</a:t>
            </a:r>
          </a:p>
          <a:p>
            <a:pPr marL="0" indent="0" algn="just">
              <a:buNone/>
            </a:pPr>
            <a:endParaRPr lang="ru-RU" sz="2000" dirty="0"/>
          </a:p>
        </p:txBody>
      </p:sp>
    </p:spTree>
    <p:extLst>
      <p:ext uri="{BB962C8B-B14F-4D97-AF65-F5344CB8AC3E}">
        <p14:creationId xmlns:p14="http://schemas.microsoft.com/office/powerpoint/2010/main" xmlns="" val="11165311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EC466BD-4E74-385F-D0E5-662D1FB8392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8FFA9F7-41DF-33E5-1994-0E46CC0BB07D}"/>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6B8198EB-5A7C-8DBA-FFA6-AF4900FA27F0}"/>
              </a:ext>
            </a:extLst>
          </p:cNvPr>
          <p:cNvSpPr>
            <a:spLocks noGrp="1"/>
          </p:cNvSpPr>
          <p:nvPr>
            <p:ph sz="quarter" idx="1"/>
          </p:nvPr>
        </p:nvSpPr>
        <p:spPr>
          <a:xfrm>
            <a:off x="707048" y="1494692"/>
            <a:ext cx="10789627" cy="4677508"/>
          </a:xfrm>
        </p:spPr>
        <p:txBody>
          <a:bodyPr>
            <a:noAutofit/>
          </a:bodyPr>
          <a:lstStyle/>
          <a:p>
            <a:pPr marL="0" indent="0" algn="ctr">
              <a:buNone/>
            </a:pPr>
            <a:r>
              <a:rPr lang="ru-RU" sz="2000" b="1" dirty="0">
                <a:solidFill>
                  <a:srgbClr val="C0504D"/>
                </a:solidFill>
              </a:rPr>
              <a:t>Рассмотрим свои рисунки</a:t>
            </a:r>
          </a:p>
          <a:p>
            <a:pPr marL="0" indent="0" algn="just">
              <a:buNone/>
            </a:pPr>
            <a:r>
              <a:rPr lang="ru-RU" sz="2000" b="1" dirty="0">
                <a:solidFill>
                  <a:srgbClr val="1F497D"/>
                </a:solidFill>
              </a:rPr>
              <a:t>Нажим:</a:t>
            </a:r>
          </a:p>
          <a:p>
            <a:pPr algn="just">
              <a:buSzPct val="100000"/>
              <a:buFont typeface="Wingdings" panose="05000000000000000000" pitchFamily="2" charset="2"/>
              <a:buChar char="q"/>
            </a:pPr>
            <a:r>
              <a:rPr lang="ru-RU" sz="2000" dirty="0"/>
              <a:t>слабый нажим – пассивность;</a:t>
            </a:r>
          </a:p>
          <a:p>
            <a:pPr algn="just">
              <a:buSzPct val="100000"/>
              <a:buFont typeface="Wingdings" panose="05000000000000000000" pitchFamily="2" charset="2"/>
              <a:buChar char="q"/>
            </a:pPr>
            <a:r>
              <a:rPr lang="ru-RU" sz="2000" dirty="0"/>
              <a:t>сильный нажим – импульсивность;</a:t>
            </a:r>
          </a:p>
          <a:p>
            <a:pPr algn="just">
              <a:buSzPct val="100000"/>
              <a:buFont typeface="Wingdings" panose="05000000000000000000" pitchFamily="2" charset="2"/>
              <a:buChar char="q"/>
            </a:pPr>
            <a:r>
              <a:rPr lang="ru-RU" sz="2000" dirty="0"/>
              <a:t>очень сильный нажим – гиперактивность, иногда агрессивность. Добивается своей цели.</a:t>
            </a:r>
          </a:p>
          <a:p>
            <a:pPr marL="0" indent="0" algn="just">
              <a:buNone/>
            </a:pPr>
            <a:r>
              <a:rPr lang="ru-RU" sz="2000" b="1" dirty="0">
                <a:solidFill>
                  <a:srgbClr val="1F497D"/>
                </a:solidFill>
              </a:rPr>
              <a:t>Особенности линий:</a:t>
            </a:r>
          </a:p>
          <a:p>
            <a:pPr algn="just">
              <a:buSzPct val="100000"/>
              <a:buFont typeface="Wingdings" panose="05000000000000000000" pitchFamily="2" charset="2"/>
              <a:buChar char="q"/>
            </a:pPr>
            <a:r>
              <a:rPr lang="ru-RU" sz="2000" dirty="0"/>
              <a:t>легкие линии – недостаток энергии, скованность;</a:t>
            </a:r>
          </a:p>
          <a:p>
            <a:pPr algn="just">
              <a:buSzPct val="100000"/>
              <a:buFont typeface="Wingdings" panose="05000000000000000000" pitchFamily="2" charset="2"/>
              <a:buChar char="q"/>
            </a:pPr>
            <a:r>
              <a:rPr lang="ru-RU" sz="2000" dirty="0"/>
              <a:t>линии с нажимом – агрессивность, властность, настойчивость, тревожность;</a:t>
            </a:r>
          </a:p>
          <a:p>
            <a:pPr algn="just">
              <a:buSzPct val="100000"/>
              <a:buFont typeface="Wingdings" panose="05000000000000000000" pitchFamily="2" charset="2"/>
              <a:buChar char="q"/>
            </a:pPr>
            <a:r>
              <a:rPr lang="ru-RU" sz="2000" dirty="0"/>
              <a:t>неровный нажим – импульсивность, нестабильность, тревога.</a:t>
            </a:r>
          </a:p>
          <a:p>
            <a:pPr marL="0" indent="0" algn="just">
              <a:buSzPct val="100000"/>
              <a:buNone/>
            </a:pPr>
            <a:endParaRPr lang="ru-RU" sz="2000" dirty="0"/>
          </a:p>
        </p:txBody>
      </p:sp>
    </p:spTree>
    <p:extLst>
      <p:ext uri="{BB962C8B-B14F-4D97-AF65-F5344CB8AC3E}">
        <p14:creationId xmlns:p14="http://schemas.microsoft.com/office/powerpoint/2010/main" xmlns="" val="29250164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6BDF47B-B84D-8C91-01C1-0AB4DB4FD04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23CB1E7-288F-CD3F-6B95-550BEA519330}"/>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6667C17E-FD8A-37C1-8FE5-C42E2B4D4F15}"/>
              </a:ext>
            </a:extLst>
          </p:cNvPr>
          <p:cNvSpPr>
            <a:spLocks noGrp="1"/>
          </p:cNvSpPr>
          <p:nvPr>
            <p:ph sz="quarter" idx="1"/>
          </p:nvPr>
        </p:nvSpPr>
        <p:spPr>
          <a:xfrm>
            <a:off x="707048" y="1494691"/>
            <a:ext cx="10789627" cy="5218929"/>
          </a:xfrm>
        </p:spPr>
        <p:txBody>
          <a:bodyPr>
            <a:noAutofit/>
          </a:bodyPr>
          <a:lstStyle/>
          <a:p>
            <a:pPr marL="0" indent="0" algn="just">
              <a:buNone/>
            </a:pPr>
            <a:r>
              <a:rPr lang="ru-RU" sz="2000" b="1" dirty="0">
                <a:solidFill>
                  <a:srgbClr val="1F497D"/>
                </a:solidFill>
              </a:rPr>
              <a:t>Характеристика линий, которыми рисуется контур фигуры человека:</a:t>
            </a:r>
          </a:p>
          <a:p>
            <a:pPr algn="just">
              <a:buSzPct val="100000"/>
              <a:buFont typeface="Wingdings" panose="05000000000000000000" pitchFamily="2" charset="2"/>
              <a:buChar char="q"/>
            </a:pPr>
            <a:r>
              <a:rPr lang="ru-RU" sz="2000" dirty="0"/>
              <a:t>разрыв контура – сфера конфликта;</a:t>
            </a:r>
          </a:p>
          <a:p>
            <a:pPr algn="just">
              <a:buSzPct val="100000"/>
              <a:buFont typeface="Wingdings" panose="05000000000000000000" pitchFamily="2" charset="2"/>
              <a:buChar char="q"/>
            </a:pPr>
            <a:r>
              <a:rPr lang="ru-RU" sz="2000" dirty="0"/>
              <a:t>неотрывные линии – изоляция;</a:t>
            </a:r>
          </a:p>
          <a:p>
            <a:pPr algn="just">
              <a:buSzPct val="100000"/>
              <a:buFont typeface="Wingdings" panose="05000000000000000000" pitchFamily="2" charset="2"/>
              <a:buChar char="q"/>
            </a:pPr>
            <a:r>
              <a:rPr lang="ru-RU" sz="2000" dirty="0"/>
              <a:t>много острых углов – агрессивность, плохая адаптация;</a:t>
            </a:r>
          </a:p>
          <a:p>
            <a:pPr algn="just">
              <a:buSzPct val="100000"/>
              <a:buFont typeface="Wingdings" panose="05000000000000000000" pitchFamily="2" charset="2"/>
              <a:buChar char="q"/>
            </a:pPr>
            <a:r>
              <a:rPr lang="ru-RU" sz="2000" dirty="0"/>
              <a:t>двойные линии – тревога, страх, подозрительность;</a:t>
            </a:r>
          </a:p>
          <a:p>
            <a:pPr algn="just">
              <a:buSzPct val="100000"/>
              <a:buFont typeface="Wingdings" panose="05000000000000000000" pitchFamily="2" charset="2"/>
              <a:buChar char="q"/>
            </a:pPr>
            <a:r>
              <a:rPr lang="ru-RU" sz="2000" dirty="0"/>
              <a:t>штриховка – зона тревожности.</a:t>
            </a:r>
          </a:p>
          <a:p>
            <a:pPr marL="0" indent="0" algn="just">
              <a:buNone/>
            </a:pPr>
            <a:r>
              <a:rPr lang="ru-RU" sz="2000" b="1" dirty="0">
                <a:solidFill>
                  <a:srgbClr val="1F497D"/>
                </a:solidFill>
              </a:rPr>
              <a:t>Размещение рисунка</a:t>
            </a:r>
          </a:p>
          <a:p>
            <a:pPr algn="just">
              <a:buSzPct val="100000"/>
              <a:buFont typeface="Wingdings" panose="05000000000000000000" pitchFamily="2" charset="2"/>
              <a:buChar char="q"/>
            </a:pPr>
            <a:r>
              <a:rPr lang="ru-RU" sz="2000" dirty="0"/>
              <a:t>если рисунок расположен в верхней части листа, это может означать высокую самооценку человека, недовольство своим положением в обществе, нехватку признания;</a:t>
            </a:r>
          </a:p>
          <a:p>
            <a:pPr algn="just">
              <a:buSzPct val="100000"/>
              <a:buFont typeface="Wingdings" panose="05000000000000000000" pitchFamily="2" charset="2"/>
              <a:buChar char="q"/>
            </a:pPr>
            <a:r>
              <a:rPr lang="ru-RU" sz="2000" dirty="0"/>
              <a:t>когда в верхней части листа располагают очень маленькую фигуру человека, это говорит о том, что человек может считать себя своего рода непризнанным гением;</a:t>
            </a:r>
          </a:p>
          <a:p>
            <a:pPr algn="just">
              <a:buSzPct val="100000"/>
              <a:buFont typeface="Wingdings" panose="05000000000000000000" pitchFamily="2" charset="2"/>
              <a:buChar char="q"/>
            </a:pPr>
            <a:r>
              <a:rPr lang="ru-RU" sz="2000" dirty="0"/>
              <a:t>расположение рисунка преимущественно в нижней части листа указывает на низкую самооценку, подавленность, страхи, неуверенность в себе, незаинтересованность своим</a:t>
            </a:r>
          </a:p>
        </p:txBody>
      </p:sp>
    </p:spTree>
    <p:extLst>
      <p:ext uri="{BB962C8B-B14F-4D97-AF65-F5344CB8AC3E}">
        <p14:creationId xmlns:p14="http://schemas.microsoft.com/office/powerpoint/2010/main" xmlns="" val="10870495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72B95F4-737B-31D2-379E-CE937EE7416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B782B72-B1BB-1929-317D-266F39537E67}"/>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FB9BF78D-F80D-4B52-059B-ABFD19F94D2F}"/>
              </a:ext>
            </a:extLst>
          </p:cNvPr>
          <p:cNvSpPr>
            <a:spLocks noGrp="1"/>
          </p:cNvSpPr>
          <p:nvPr>
            <p:ph sz="quarter" idx="1"/>
          </p:nvPr>
        </p:nvSpPr>
        <p:spPr>
          <a:xfrm>
            <a:off x="707048" y="1494691"/>
            <a:ext cx="10789627" cy="5218929"/>
          </a:xfrm>
        </p:spPr>
        <p:txBody>
          <a:bodyPr>
            <a:noAutofit/>
          </a:bodyPr>
          <a:lstStyle/>
          <a:p>
            <a:pPr marL="0" indent="0" algn="just">
              <a:buNone/>
            </a:pPr>
            <a:r>
              <a:rPr lang="ru-RU" sz="2000" dirty="0"/>
              <a:t>      положением в обществе;</a:t>
            </a:r>
          </a:p>
          <a:p>
            <a:pPr algn="just">
              <a:buSzPct val="100000"/>
              <a:buFont typeface="Wingdings" panose="05000000000000000000" pitchFamily="2" charset="2"/>
              <a:buChar char="q"/>
            </a:pPr>
            <a:r>
              <a:rPr lang="ru-RU" sz="2000" dirty="0"/>
              <a:t>если рисунок расположен больше в левой части листа, то это говорит о том, что в своих действиях автор рисунка чаще опирается на прошлый опыт, пассивен;</a:t>
            </a:r>
          </a:p>
          <a:p>
            <a:pPr algn="just">
              <a:buSzPct val="100000"/>
              <a:buFont typeface="Wingdings" panose="05000000000000000000" pitchFamily="2" charset="2"/>
              <a:buChar char="q"/>
            </a:pPr>
            <a:r>
              <a:rPr lang="ru-RU" sz="2000" dirty="0"/>
              <a:t>если большая часть рисунка располагается в правой стороне листа, то это указывает на человека действия, энергичного и активного, который акцентирует свое внимание на будущее.</a:t>
            </a:r>
          </a:p>
        </p:txBody>
      </p:sp>
    </p:spTree>
    <p:extLst>
      <p:ext uri="{BB962C8B-B14F-4D97-AF65-F5344CB8AC3E}">
        <p14:creationId xmlns:p14="http://schemas.microsoft.com/office/powerpoint/2010/main" xmlns="" val="35530124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671269-35DE-904A-0409-8D625056E08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6E0FD2C-CE1E-8D0A-023D-7306FE36EA5B}"/>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B6562BBB-B65A-5FA6-252B-66680BB13378}"/>
              </a:ext>
            </a:extLst>
          </p:cNvPr>
          <p:cNvSpPr>
            <a:spLocks noGrp="1"/>
          </p:cNvSpPr>
          <p:nvPr>
            <p:ph sz="quarter" idx="1"/>
          </p:nvPr>
        </p:nvSpPr>
        <p:spPr>
          <a:xfrm>
            <a:off x="707048" y="1494691"/>
            <a:ext cx="10789627" cy="5218929"/>
          </a:xfrm>
        </p:spPr>
        <p:txBody>
          <a:bodyPr>
            <a:noAutofit/>
          </a:bodyPr>
          <a:lstStyle/>
          <a:p>
            <a:pPr marL="0" indent="0" algn="just">
              <a:buNone/>
            </a:pPr>
            <a:r>
              <a:rPr lang="ru-RU" sz="2000" b="1" dirty="0">
                <a:solidFill>
                  <a:srgbClr val="1F497D"/>
                </a:solidFill>
              </a:rPr>
              <a:t>Человек – поза, ракурс:</a:t>
            </a:r>
          </a:p>
          <a:p>
            <a:pPr algn="just">
              <a:buSzPct val="100000"/>
              <a:buFont typeface="Wingdings" panose="05000000000000000000" pitchFamily="2" charset="2"/>
              <a:buChar char="q"/>
            </a:pPr>
            <a:r>
              <a:rPr lang="ru-RU" sz="2000" dirty="0"/>
              <a:t>если человек повернут влево - внимание сосредоточено на себе, своих мыслях, переживаниях в прошлом;</a:t>
            </a:r>
          </a:p>
          <a:p>
            <a:pPr algn="just">
              <a:buSzPct val="100000"/>
              <a:buFont typeface="Wingdings" panose="05000000000000000000" pitchFamily="2" charset="2"/>
              <a:buChar char="q"/>
            </a:pPr>
            <a:r>
              <a:rPr lang="ru-RU" sz="2000" dirty="0"/>
              <a:t>если человек повернут вправо – автор рисунка устремлен в будущее, активен;</a:t>
            </a:r>
          </a:p>
          <a:p>
            <a:pPr algn="just">
              <a:buSzPct val="100000"/>
              <a:buFont typeface="Wingdings" panose="05000000000000000000" pitchFamily="2" charset="2"/>
              <a:buChar char="q"/>
            </a:pPr>
            <a:r>
              <a:rPr lang="ru-RU" sz="2000" dirty="0"/>
              <a:t>человек изображен спиной – проявление замкнутости, конфликтность, иногда негативизм;</a:t>
            </a:r>
          </a:p>
          <a:p>
            <a:pPr algn="just">
              <a:buSzPct val="100000"/>
              <a:buFont typeface="Wingdings" panose="05000000000000000000" pitchFamily="2" charset="2"/>
              <a:buChar char="q"/>
            </a:pPr>
            <a:r>
              <a:rPr lang="ru-RU" sz="2000" dirty="0"/>
              <a:t>человек идет или бежит – творческая направленность, в некоторых случаях желание скрыться от кого-либо;</a:t>
            </a:r>
          </a:p>
          <a:p>
            <a:pPr algn="just">
              <a:buSzPct val="100000"/>
              <a:buFont typeface="Wingdings" panose="05000000000000000000" pitchFamily="2" charset="2"/>
              <a:buChar char="q"/>
            </a:pPr>
            <a:r>
              <a:rPr lang="ru-RU" sz="2000" dirty="0"/>
              <a:t>человек на рисунке стоит неустойчиво – это может означать напряжение, отсутствие стержня, равновесия;</a:t>
            </a:r>
          </a:p>
          <a:p>
            <a:pPr algn="just">
              <a:buSzPct val="100000"/>
              <a:buFont typeface="Wingdings" panose="05000000000000000000" pitchFamily="2" charset="2"/>
              <a:buChar char="q"/>
            </a:pPr>
            <a:r>
              <a:rPr lang="ru-RU" sz="2000" dirty="0"/>
              <a:t>человек лежит или сидит – пассивность;</a:t>
            </a:r>
          </a:p>
          <a:p>
            <a:pPr algn="just">
              <a:buSzPct val="100000"/>
              <a:buFont typeface="Wingdings" panose="05000000000000000000" pitchFamily="2" charset="2"/>
              <a:buChar char="q"/>
            </a:pPr>
            <a:r>
              <a:rPr lang="ru-RU" sz="2000" dirty="0"/>
              <a:t>голова в профиль, тело анфас – тревожность, иногда потребность в общении;</a:t>
            </a:r>
          </a:p>
          <a:p>
            <a:pPr algn="just">
              <a:buSzPct val="100000"/>
              <a:buFont typeface="Wingdings" panose="05000000000000000000" pitchFamily="2" charset="2"/>
              <a:buChar char="q"/>
            </a:pPr>
            <a:r>
              <a:rPr lang="ru-RU" sz="2000" dirty="0"/>
              <a:t>занимается какой-нибудь работой – высокая активность;</a:t>
            </a:r>
          </a:p>
          <a:p>
            <a:pPr algn="just">
              <a:buSzPct val="100000"/>
              <a:buFont typeface="Wingdings" panose="05000000000000000000" pitchFamily="2" charset="2"/>
              <a:buChar char="q"/>
            </a:pPr>
            <a:r>
              <a:rPr lang="ru-RU" sz="2000" dirty="0"/>
              <a:t>фигура из палочек указывает на негативизм, сопротивление выполнению упражнения.</a:t>
            </a:r>
          </a:p>
          <a:p>
            <a:pPr marL="0" indent="0" algn="just">
              <a:buNone/>
            </a:pPr>
            <a:endParaRPr lang="ru-RU" sz="2000" dirty="0"/>
          </a:p>
        </p:txBody>
      </p:sp>
    </p:spTree>
    <p:extLst>
      <p:ext uri="{BB962C8B-B14F-4D97-AF65-F5344CB8AC3E}">
        <p14:creationId xmlns:p14="http://schemas.microsoft.com/office/powerpoint/2010/main" xmlns="" val="144823754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90463D5-6F0A-934E-76C1-C03E23AE98D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1BB2F7C-6E76-03E0-247A-DB6886DFFFED}"/>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57537CED-8619-70AE-66ED-D4527B890835}"/>
              </a:ext>
            </a:extLst>
          </p:cNvPr>
          <p:cNvSpPr>
            <a:spLocks noGrp="1"/>
          </p:cNvSpPr>
          <p:nvPr>
            <p:ph sz="quarter" idx="1"/>
          </p:nvPr>
        </p:nvSpPr>
        <p:spPr>
          <a:xfrm>
            <a:off x="707048" y="1494691"/>
            <a:ext cx="10789627" cy="5218929"/>
          </a:xfrm>
        </p:spPr>
        <p:txBody>
          <a:bodyPr>
            <a:noAutofit/>
          </a:bodyPr>
          <a:lstStyle/>
          <a:p>
            <a:pPr marL="0" indent="0" algn="just">
              <a:buNone/>
            </a:pPr>
            <a:r>
              <a:rPr lang="ru-RU" sz="2000" b="1" dirty="0">
                <a:solidFill>
                  <a:srgbClr val="1F497D"/>
                </a:solidFill>
              </a:rPr>
              <a:t>Голова:</a:t>
            </a:r>
          </a:p>
          <a:p>
            <a:pPr algn="just">
              <a:buSzPct val="100000"/>
              <a:buFont typeface="Wingdings" panose="05000000000000000000" pitchFamily="2" charset="2"/>
              <a:buChar char="q"/>
            </a:pPr>
            <a:r>
              <a:rPr lang="ru-RU" sz="2000" dirty="0"/>
              <a:t>непропорционально большая голова – высокая значимость интеллекта;</a:t>
            </a:r>
          </a:p>
          <a:p>
            <a:pPr algn="just">
              <a:buSzPct val="100000"/>
              <a:buFont typeface="Wingdings" panose="05000000000000000000" pitchFamily="2" charset="2"/>
              <a:buChar char="q"/>
            </a:pPr>
            <a:r>
              <a:rPr lang="ru-RU" sz="2000" dirty="0"/>
              <a:t>маленькая голова – низкая значимость интеллекта;</a:t>
            </a:r>
          </a:p>
          <a:p>
            <a:pPr algn="just">
              <a:buSzPct val="100000"/>
              <a:buFont typeface="Wingdings" panose="05000000000000000000" pitchFamily="2" charset="2"/>
              <a:buChar char="q"/>
            </a:pPr>
            <a:r>
              <a:rPr lang="ru-RU" sz="2000" dirty="0"/>
              <a:t>голова отсутствует – гиперактивность, импульсивность.</a:t>
            </a:r>
          </a:p>
          <a:p>
            <a:pPr marL="0" indent="0" algn="just">
              <a:buNone/>
            </a:pPr>
            <a:r>
              <a:rPr lang="ru-RU" sz="2000" b="1" dirty="0">
                <a:solidFill>
                  <a:srgbClr val="1F497D"/>
                </a:solidFill>
              </a:rPr>
              <a:t>Глаза:</a:t>
            </a:r>
          </a:p>
          <a:p>
            <a:pPr algn="just">
              <a:buSzPct val="100000"/>
              <a:buFont typeface="Wingdings" panose="05000000000000000000" pitchFamily="2" charset="2"/>
              <a:buChar char="q"/>
            </a:pPr>
            <a:r>
              <a:rPr lang="ru-RU" sz="2000" dirty="0"/>
              <a:t>большие заштрихованные глаза говорят о наличии страхов, желании контролировать внешнюю среду;</a:t>
            </a:r>
          </a:p>
          <a:p>
            <a:pPr algn="just">
              <a:buSzPct val="100000"/>
              <a:buFont typeface="Wingdings" panose="05000000000000000000" pitchFamily="2" charset="2"/>
              <a:buChar char="q"/>
            </a:pPr>
            <a:r>
              <a:rPr lang="ru-RU" sz="2000" dirty="0"/>
              <a:t>маленькие глаза-точки (палочки) – погруженность в себя, избегание визуальных стимулов;</a:t>
            </a:r>
          </a:p>
          <a:p>
            <a:pPr algn="just">
              <a:buSzPct val="100000"/>
              <a:buFont typeface="Wingdings" panose="05000000000000000000" pitchFamily="2" charset="2"/>
              <a:buChar char="q"/>
            </a:pPr>
            <a:r>
              <a:rPr lang="ru-RU" sz="2000" dirty="0"/>
              <a:t>закрытые глаза – стремление избегать неприятных визуальных контактов;</a:t>
            </a:r>
          </a:p>
          <a:p>
            <a:pPr algn="just">
              <a:buSzPct val="100000"/>
              <a:buFont typeface="Wingdings" panose="05000000000000000000" pitchFamily="2" charset="2"/>
              <a:buChar char="q"/>
            </a:pPr>
            <a:r>
              <a:rPr lang="ru-RU" sz="2000" dirty="0"/>
              <a:t>пустые глаза – астения, импульсивность, иногда страхи;</a:t>
            </a:r>
          </a:p>
          <a:p>
            <a:pPr algn="just">
              <a:buSzPct val="100000"/>
              <a:buFont typeface="Wingdings" panose="05000000000000000000" pitchFamily="2" charset="2"/>
              <a:buChar char="q"/>
            </a:pPr>
            <a:r>
              <a:rPr lang="ru-RU" sz="2000" dirty="0"/>
              <a:t>подведенные глаза с ресницами – демонстративность;</a:t>
            </a:r>
          </a:p>
          <a:p>
            <a:pPr algn="just">
              <a:buSzPct val="100000"/>
              <a:buFont typeface="Wingdings" panose="05000000000000000000" pitchFamily="2" charset="2"/>
              <a:buChar char="q"/>
            </a:pPr>
            <a:r>
              <a:rPr lang="ru-RU" sz="2000" dirty="0"/>
              <a:t>отсутствие глаз – свидетельство гиперактивности, высокой импульсивности.</a:t>
            </a:r>
          </a:p>
        </p:txBody>
      </p:sp>
    </p:spTree>
    <p:extLst>
      <p:ext uri="{BB962C8B-B14F-4D97-AF65-F5344CB8AC3E}">
        <p14:creationId xmlns:p14="http://schemas.microsoft.com/office/powerpoint/2010/main" xmlns="" val="34545418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2CC6FCD-FEB9-9A9E-0E72-A34BD04423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4D871E6-4E41-3C8A-71BC-793BE7E40EA7}"/>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08C86517-D11A-2A4D-78EE-C5A02C4FB185}"/>
              </a:ext>
            </a:extLst>
          </p:cNvPr>
          <p:cNvSpPr>
            <a:spLocks noGrp="1"/>
          </p:cNvSpPr>
          <p:nvPr>
            <p:ph sz="quarter" idx="1"/>
          </p:nvPr>
        </p:nvSpPr>
        <p:spPr>
          <a:xfrm>
            <a:off x="707048" y="1494691"/>
            <a:ext cx="10789627" cy="5218929"/>
          </a:xfrm>
        </p:spPr>
        <p:txBody>
          <a:bodyPr>
            <a:noAutofit/>
          </a:bodyPr>
          <a:lstStyle/>
          <a:p>
            <a:pPr marL="0" indent="0" algn="just">
              <a:buNone/>
            </a:pPr>
            <a:r>
              <a:rPr lang="ru-RU" sz="2000" b="1" dirty="0">
                <a:solidFill>
                  <a:srgbClr val="1F497D"/>
                </a:solidFill>
              </a:rPr>
              <a:t>Нос:</a:t>
            </a:r>
          </a:p>
          <a:p>
            <a:pPr algn="just">
              <a:buSzPct val="100000"/>
              <a:buFont typeface="Wingdings" panose="05000000000000000000" pitchFamily="2" charset="2"/>
              <a:buChar char="q"/>
            </a:pPr>
            <a:r>
              <a:rPr lang="ru-RU" sz="2000" dirty="0"/>
              <a:t>нос выдающийся с горбинкой – презрение, ирония;</a:t>
            </a:r>
          </a:p>
          <a:p>
            <a:pPr algn="just">
              <a:buSzPct val="100000"/>
              <a:buFont typeface="Wingdings" panose="05000000000000000000" pitchFamily="2" charset="2"/>
              <a:buChar char="q"/>
            </a:pPr>
            <a:r>
              <a:rPr lang="ru-RU" sz="2000" dirty="0"/>
              <a:t>нос особенно большой – недовольство своей внешностью;</a:t>
            </a:r>
          </a:p>
          <a:p>
            <a:pPr algn="just">
              <a:buSzPct val="100000"/>
              <a:buFont typeface="Wingdings" panose="05000000000000000000" pitchFamily="2" charset="2"/>
              <a:buChar char="q"/>
            </a:pPr>
            <a:r>
              <a:rPr lang="ru-RU" sz="2000" dirty="0"/>
              <a:t>хорошо прорисованные ноздри выражают агрессию.</a:t>
            </a:r>
          </a:p>
          <a:p>
            <a:pPr marL="0" indent="0" algn="just">
              <a:buNone/>
            </a:pPr>
            <a:r>
              <a:rPr lang="ru-RU" sz="2000" b="1" dirty="0">
                <a:solidFill>
                  <a:srgbClr val="1F497D"/>
                </a:solidFill>
              </a:rPr>
              <a:t>Рот:</a:t>
            </a:r>
          </a:p>
          <a:p>
            <a:pPr marL="0" indent="0" algn="just">
              <a:buNone/>
            </a:pPr>
            <a:r>
              <a:rPr lang="ru-RU" sz="2000" dirty="0"/>
              <a:t>Рот отсутствует или очень маленький – астения, негативизм.</a:t>
            </a:r>
          </a:p>
          <a:p>
            <a:pPr algn="just">
              <a:buSzPct val="100000"/>
              <a:buFont typeface="Wingdings" panose="05000000000000000000" pitchFamily="2" charset="2"/>
              <a:buChar char="q"/>
            </a:pPr>
            <a:r>
              <a:rPr lang="ru-RU" sz="2000" dirty="0"/>
              <a:t>впалый рот – пассивность;</a:t>
            </a:r>
          </a:p>
          <a:p>
            <a:pPr algn="just">
              <a:buSzPct val="100000"/>
              <a:buFont typeface="Wingdings" panose="05000000000000000000" pitchFamily="2" charset="2"/>
              <a:buChar char="q"/>
            </a:pPr>
            <a:r>
              <a:rPr lang="ru-RU" sz="2000" dirty="0"/>
              <a:t>рот «перекошен» – негативизм, иногда отрицательное отношение к выполнению упражнения;</a:t>
            </a:r>
          </a:p>
          <a:p>
            <a:pPr algn="just">
              <a:buSzPct val="100000"/>
              <a:buFont typeface="Wingdings" panose="05000000000000000000" pitchFamily="2" charset="2"/>
              <a:buChar char="q"/>
            </a:pPr>
            <a:r>
              <a:rPr lang="ru-RU" sz="2000" dirty="0"/>
              <a:t>очень большие губы, жирно обведенные – значимость сексуальной сферы;</a:t>
            </a:r>
          </a:p>
          <a:p>
            <a:pPr algn="just">
              <a:buSzPct val="100000"/>
              <a:buFont typeface="Wingdings" panose="05000000000000000000" pitchFamily="2" charset="2"/>
              <a:buChar char="q"/>
            </a:pPr>
            <a:r>
              <a:rPr lang="ru-RU" sz="2000" dirty="0"/>
              <a:t>рот с хорошо прорисованными зубами – агрессия.</a:t>
            </a:r>
          </a:p>
        </p:txBody>
      </p:sp>
    </p:spTree>
    <p:extLst>
      <p:ext uri="{BB962C8B-B14F-4D97-AF65-F5344CB8AC3E}">
        <p14:creationId xmlns:p14="http://schemas.microsoft.com/office/powerpoint/2010/main" xmlns="" val="11295851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2151453-D2D1-1BAE-D6BD-5D94D6D1877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5B8BF23-B412-5F70-9839-987EEEAFDB6E}"/>
              </a:ext>
            </a:extLst>
          </p:cNvPr>
          <p:cNvSpPr>
            <a:spLocks noGrp="1"/>
          </p:cNvSpPr>
          <p:nvPr>
            <p:ph type="title"/>
          </p:nvPr>
        </p:nvSpPr>
        <p:spPr>
          <a:xfrm>
            <a:off x="0" y="0"/>
            <a:ext cx="12192000" cy="1083212"/>
          </a:xfrm>
        </p:spPr>
        <p:txBody>
          <a:bodyPr>
            <a:normAutofit/>
          </a:bodyPr>
          <a:lstStyle/>
          <a:p>
            <a:r>
              <a:rPr lang="ru-RU" sz="3100" dirty="0"/>
              <a:t>Программа «Арт-терапия для онкологических больных»</a:t>
            </a:r>
          </a:p>
        </p:txBody>
      </p:sp>
      <p:sp>
        <p:nvSpPr>
          <p:cNvPr id="3" name="Объект 2">
            <a:extLst>
              <a:ext uri="{FF2B5EF4-FFF2-40B4-BE49-F238E27FC236}">
                <a16:creationId xmlns:a16="http://schemas.microsoft.com/office/drawing/2014/main" xmlns="" id="{8D2ED8C3-A596-709B-3881-0AFB4AB9AB0E}"/>
              </a:ext>
            </a:extLst>
          </p:cNvPr>
          <p:cNvSpPr>
            <a:spLocks noGrp="1"/>
          </p:cNvSpPr>
          <p:nvPr>
            <p:ph sz="quarter" idx="1"/>
          </p:nvPr>
        </p:nvSpPr>
        <p:spPr>
          <a:xfrm>
            <a:off x="707048" y="1494692"/>
            <a:ext cx="10789627" cy="3949667"/>
          </a:xfrm>
        </p:spPr>
        <p:txBody>
          <a:bodyPr>
            <a:normAutofit/>
          </a:bodyPr>
          <a:lstStyle/>
          <a:p>
            <a:pPr marL="0" indent="0" algn="just">
              <a:buNone/>
            </a:pPr>
            <a:r>
              <a:rPr lang="ru-RU" sz="2000" b="1" dirty="0">
                <a:solidFill>
                  <a:srgbClr val="1F497D"/>
                </a:solidFill>
              </a:rPr>
              <a:t>Целевая аудитория: </a:t>
            </a:r>
            <a:r>
              <a:rPr lang="ru-RU" sz="2000" dirty="0"/>
              <a:t>члены Томской региональной общественной организации инвалидов и онкобольных «Вместе» (г. Томск, ул. Пушкина, 73).</a:t>
            </a:r>
          </a:p>
          <a:p>
            <a:pPr marL="0" indent="0" algn="just">
              <a:lnSpc>
                <a:spcPct val="124000"/>
              </a:lnSpc>
              <a:spcBef>
                <a:spcPts val="1000"/>
              </a:spcBef>
              <a:buNone/>
            </a:pPr>
            <a:endParaRPr lang="ru-RU" sz="2000" b="1" dirty="0">
              <a:solidFill>
                <a:schemeClr val="tx2"/>
              </a:solidFill>
            </a:endParaRPr>
          </a:p>
          <a:p>
            <a:pPr marL="0" indent="0" algn="just">
              <a:lnSpc>
                <a:spcPct val="124000"/>
              </a:lnSpc>
              <a:spcBef>
                <a:spcPts val="1000"/>
              </a:spcBef>
              <a:buNone/>
            </a:pPr>
            <a:endParaRPr lang="ru-RU" sz="2000" dirty="0"/>
          </a:p>
          <a:p>
            <a:pPr marL="0" indent="0" algn="just">
              <a:lnSpc>
                <a:spcPct val="124000"/>
              </a:lnSpc>
              <a:spcBef>
                <a:spcPts val="1000"/>
              </a:spcBef>
              <a:buNone/>
            </a:pPr>
            <a:endParaRPr lang="ru-RU" sz="2000" dirty="0"/>
          </a:p>
          <a:p>
            <a:pPr marL="0" indent="0" algn="just">
              <a:lnSpc>
                <a:spcPct val="124000"/>
              </a:lnSpc>
              <a:spcBef>
                <a:spcPts val="1000"/>
              </a:spcBef>
              <a:buNone/>
            </a:pPr>
            <a:endParaRPr lang="ru-RU" sz="2000" dirty="0"/>
          </a:p>
        </p:txBody>
      </p:sp>
      <p:sp>
        <p:nvSpPr>
          <p:cNvPr id="5" name="Объект 2">
            <a:extLst>
              <a:ext uri="{FF2B5EF4-FFF2-40B4-BE49-F238E27FC236}">
                <a16:creationId xmlns:a16="http://schemas.microsoft.com/office/drawing/2014/main" xmlns="" id="{F41CFF0D-F35C-6C61-D810-141ACDDFFD87}"/>
              </a:ext>
            </a:extLst>
          </p:cNvPr>
          <p:cNvSpPr txBox="1">
            <a:spLocks/>
          </p:cNvSpPr>
          <p:nvPr/>
        </p:nvSpPr>
        <p:spPr>
          <a:xfrm>
            <a:off x="707048" y="2397057"/>
            <a:ext cx="10789627" cy="2668234"/>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just" defTabSz="914400">
              <a:buFont typeface="Wingdings"/>
              <a:buNone/>
            </a:pPr>
            <a:r>
              <a:rPr lang="ru-RU" sz="2000" b="1" dirty="0">
                <a:solidFill>
                  <a:srgbClr val="1F497D"/>
                </a:solidFill>
              </a:rPr>
              <a:t>Количество участников: </a:t>
            </a:r>
            <a:r>
              <a:rPr lang="ru-RU" sz="2000" dirty="0"/>
              <a:t>10 человек.</a:t>
            </a:r>
          </a:p>
          <a:p>
            <a:pPr marL="0" indent="0" algn="just" defTabSz="914400">
              <a:buFont typeface="Wingdings"/>
              <a:buNone/>
            </a:pPr>
            <a:r>
              <a:rPr lang="ru-RU" sz="2000" b="1" dirty="0">
                <a:solidFill>
                  <a:srgbClr val="1F497D"/>
                </a:solidFill>
              </a:rPr>
              <a:t>Список канцелярских товаров: </a:t>
            </a:r>
            <a:r>
              <a:rPr lang="ru-RU" sz="2000" dirty="0"/>
              <a:t>листы бумаги (формата А4) по количеству участников, 10 пачек цветных карандашей/фломастеров, 10 пачек пластилина, 10 досок для пластилина, колода метафорических ассоциативных карт, ноутбук, флешка, колонки, блокноты и ручки по количеству участников.</a:t>
            </a:r>
          </a:p>
          <a:p>
            <a:pPr marL="0" indent="0" algn="just" defTabSz="914400">
              <a:buFont typeface="Wingdings"/>
              <a:buNone/>
            </a:pPr>
            <a:r>
              <a:rPr lang="ru-RU" sz="2000" b="1" dirty="0">
                <a:solidFill>
                  <a:srgbClr val="1F497D"/>
                </a:solidFill>
              </a:rPr>
              <a:t>Ведущий: </a:t>
            </a:r>
            <a:r>
              <a:rPr lang="ru-RU" sz="2000" dirty="0"/>
              <a:t>медицинский психолог/педагог психолог ОГБУЗ «Центр общественного здоровья и медицинской профилактики».</a:t>
            </a:r>
          </a:p>
          <a:p>
            <a:pPr marL="0" indent="0" algn="just" defTabSz="914400">
              <a:lnSpc>
                <a:spcPct val="124000"/>
              </a:lnSpc>
              <a:spcBef>
                <a:spcPts val="1000"/>
              </a:spcBef>
              <a:buFont typeface="Wingdings"/>
              <a:buNone/>
            </a:pPr>
            <a:endParaRPr lang="ru-RU" sz="2000" b="1" dirty="0">
              <a:solidFill>
                <a:schemeClr val="tx2"/>
              </a:solidFill>
            </a:endParaRPr>
          </a:p>
          <a:p>
            <a:pPr marL="0" indent="0" algn="just" defTabSz="914400">
              <a:lnSpc>
                <a:spcPct val="124000"/>
              </a:lnSpc>
              <a:spcBef>
                <a:spcPts val="1000"/>
              </a:spcBef>
              <a:buFont typeface="Wingdings"/>
              <a:buNone/>
            </a:pPr>
            <a:endParaRPr lang="ru-RU" sz="2000" dirty="0"/>
          </a:p>
          <a:p>
            <a:pPr marL="0" indent="0" algn="just" defTabSz="914400">
              <a:lnSpc>
                <a:spcPct val="124000"/>
              </a:lnSpc>
              <a:spcBef>
                <a:spcPts val="1000"/>
              </a:spcBef>
              <a:buFont typeface="Wingdings"/>
              <a:buNone/>
            </a:pPr>
            <a:endParaRPr lang="ru-RU" sz="2000" dirty="0"/>
          </a:p>
          <a:p>
            <a:pPr marL="0" indent="0" algn="just" defTabSz="914400">
              <a:lnSpc>
                <a:spcPct val="124000"/>
              </a:lnSpc>
              <a:spcBef>
                <a:spcPts val="1000"/>
              </a:spcBef>
              <a:buFont typeface="Wingdings"/>
              <a:buNone/>
            </a:pPr>
            <a:endParaRPr lang="ru-RU" sz="2000" dirty="0"/>
          </a:p>
        </p:txBody>
      </p:sp>
    </p:spTree>
    <p:extLst>
      <p:ext uri="{BB962C8B-B14F-4D97-AF65-F5344CB8AC3E}">
        <p14:creationId xmlns:p14="http://schemas.microsoft.com/office/powerpoint/2010/main" xmlns="" val="2841202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B80BCA4-798A-ED41-739B-22D080C3833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A93062A-1EED-D634-2455-CBA33A3F2C93}"/>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E52F4584-0921-6E9D-2873-E2507CF877CF}"/>
              </a:ext>
            </a:extLst>
          </p:cNvPr>
          <p:cNvSpPr>
            <a:spLocks noGrp="1"/>
          </p:cNvSpPr>
          <p:nvPr>
            <p:ph sz="quarter" idx="1"/>
          </p:nvPr>
        </p:nvSpPr>
        <p:spPr>
          <a:xfrm>
            <a:off x="707048" y="1494691"/>
            <a:ext cx="10789627" cy="5218929"/>
          </a:xfrm>
        </p:spPr>
        <p:txBody>
          <a:bodyPr>
            <a:noAutofit/>
          </a:bodyPr>
          <a:lstStyle/>
          <a:p>
            <a:pPr marL="0" indent="0" algn="just">
              <a:buNone/>
            </a:pPr>
            <a:r>
              <a:rPr lang="ru-RU" sz="2000" b="1" dirty="0">
                <a:solidFill>
                  <a:srgbClr val="1F497D"/>
                </a:solidFill>
              </a:rPr>
              <a:t>Уши:</a:t>
            </a:r>
          </a:p>
          <a:p>
            <a:pPr algn="just">
              <a:buSzPct val="100000"/>
              <a:buFont typeface="Wingdings" panose="05000000000000000000" pitchFamily="2" charset="2"/>
              <a:buChar char="q"/>
            </a:pPr>
            <a:r>
              <a:rPr lang="ru-RU" sz="2000" dirty="0"/>
              <a:t>уши очень большие – подозрительность;</a:t>
            </a:r>
          </a:p>
          <a:p>
            <a:pPr algn="just">
              <a:buSzPct val="100000"/>
              <a:buFont typeface="Wingdings" panose="05000000000000000000" pitchFamily="2" charset="2"/>
              <a:buChar char="q"/>
            </a:pPr>
            <a:r>
              <a:rPr lang="ru-RU" sz="2000" dirty="0"/>
              <a:t>уши маленькие – стремление не слышать и не воспринимать критику.</a:t>
            </a:r>
          </a:p>
          <a:p>
            <a:pPr marL="0" indent="0" algn="just">
              <a:buNone/>
            </a:pPr>
            <a:r>
              <a:rPr lang="ru-RU" sz="2000" b="1" dirty="0">
                <a:solidFill>
                  <a:srgbClr val="1F497D"/>
                </a:solidFill>
              </a:rPr>
              <a:t>Волосы:</a:t>
            </a:r>
          </a:p>
          <a:p>
            <a:pPr algn="just">
              <a:buSzPct val="100000"/>
              <a:buFont typeface="Wingdings" panose="05000000000000000000" pitchFamily="2" charset="2"/>
              <a:buChar char="q"/>
            </a:pPr>
            <a:r>
              <a:rPr lang="ru-RU" sz="2000" dirty="0"/>
              <a:t>волосы сильно заштрихованы – тревожность;</a:t>
            </a:r>
          </a:p>
          <a:p>
            <a:pPr algn="just">
              <a:buSzPct val="100000"/>
              <a:buFont typeface="Wingdings" panose="05000000000000000000" pitchFamily="2" charset="2"/>
              <a:buChar char="q"/>
            </a:pPr>
            <a:r>
              <a:rPr lang="ru-RU" sz="2000" dirty="0"/>
              <a:t>тщательно прорисованы как волосы, так и прическа – демонстративность.</a:t>
            </a:r>
          </a:p>
          <a:p>
            <a:pPr marL="0" indent="0" algn="just">
              <a:buNone/>
            </a:pPr>
            <a:r>
              <a:rPr lang="ru-RU" sz="2000" b="1" dirty="0">
                <a:solidFill>
                  <a:srgbClr val="1F497D"/>
                </a:solidFill>
              </a:rPr>
              <a:t>Фигура:</a:t>
            </a:r>
          </a:p>
          <a:p>
            <a:pPr algn="just">
              <a:buSzPct val="100000"/>
              <a:buFont typeface="Wingdings" panose="05000000000000000000" pitchFamily="2" charset="2"/>
              <a:buChar char="q"/>
            </a:pPr>
            <a:r>
              <a:rPr lang="ru-RU" sz="2000" dirty="0"/>
              <a:t>очень полная – в некоторых случаях недовольство своей внешностью;</a:t>
            </a:r>
          </a:p>
          <a:p>
            <a:pPr algn="just">
              <a:buSzPct val="100000"/>
              <a:buFont typeface="Wingdings" panose="05000000000000000000" pitchFamily="2" charset="2"/>
              <a:buChar char="q"/>
            </a:pPr>
            <a:r>
              <a:rPr lang="ru-RU" sz="2000" dirty="0"/>
              <a:t>длинная, худощавая – астения;</a:t>
            </a:r>
          </a:p>
          <a:p>
            <a:pPr algn="just">
              <a:buSzPct val="100000"/>
              <a:buFont typeface="Wingdings" panose="05000000000000000000" pitchFamily="2" charset="2"/>
              <a:buChar char="q"/>
            </a:pPr>
            <a:r>
              <a:rPr lang="ru-RU" sz="2000" dirty="0"/>
              <a:t>«уродливая» – негативизм, импульсивность;</a:t>
            </a:r>
          </a:p>
          <a:p>
            <a:pPr algn="just">
              <a:buSzPct val="100000"/>
              <a:buFont typeface="Wingdings" panose="05000000000000000000" pitchFamily="2" charset="2"/>
              <a:buChar char="q"/>
            </a:pPr>
            <a:r>
              <a:rPr lang="ru-RU" sz="2000" dirty="0"/>
              <a:t>фигура обнажена или просвечивает через одежду – повышенный интерес к сексуальной сфере;</a:t>
            </a:r>
          </a:p>
          <a:p>
            <a:pPr algn="just">
              <a:buSzPct val="100000"/>
              <a:buFont typeface="Wingdings" panose="05000000000000000000" pitchFamily="2" charset="2"/>
              <a:buChar char="q"/>
            </a:pPr>
            <a:r>
              <a:rPr lang="ru-RU" sz="2000" dirty="0"/>
              <a:t>фигура, согнувшаяся от ветра, – потребность в любви и заботе;</a:t>
            </a:r>
          </a:p>
        </p:txBody>
      </p:sp>
    </p:spTree>
    <p:extLst>
      <p:ext uri="{BB962C8B-B14F-4D97-AF65-F5344CB8AC3E}">
        <p14:creationId xmlns:p14="http://schemas.microsoft.com/office/powerpoint/2010/main" xmlns="" val="3433720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3CD05C8-83CE-ED88-CE22-00002114010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65D6E68-947A-DA8C-5881-E6B895C1EE1B}"/>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18863A60-B20F-9BAA-448B-BCCE6234B259}"/>
              </a:ext>
            </a:extLst>
          </p:cNvPr>
          <p:cNvSpPr>
            <a:spLocks noGrp="1"/>
          </p:cNvSpPr>
          <p:nvPr>
            <p:ph sz="quarter" idx="1"/>
          </p:nvPr>
        </p:nvSpPr>
        <p:spPr>
          <a:xfrm>
            <a:off x="707048" y="1494691"/>
            <a:ext cx="10789627" cy="5218929"/>
          </a:xfrm>
        </p:spPr>
        <p:txBody>
          <a:bodyPr>
            <a:noAutofit/>
          </a:bodyPr>
          <a:lstStyle/>
          <a:p>
            <a:pPr algn="just">
              <a:buSzPct val="100000"/>
              <a:buFont typeface="Wingdings" panose="05000000000000000000" pitchFamily="2" charset="2"/>
              <a:buChar char="q"/>
            </a:pPr>
            <a:r>
              <a:rPr lang="ru-RU" sz="2000" dirty="0"/>
              <a:t>фигура с ранами и шрамами – невротическое состояние;</a:t>
            </a:r>
          </a:p>
          <a:p>
            <a:pPr algn="just">
              <a:buSzPct val="100000"/>
              <a:buFont typeface="Wingdings" panose="05000000000000000000" pitchFamily="2" charset="2"/>
              <a:buChar char="q"/>
            </a:pPr>
            <a:r>
              <a:rPr lang="ru-RU" sz="2000" dirty="0"/>
              <a:t>фигура с татуировкой – негативизм.</a:t>
            </a:r>
          </a:p>
          <a:p>
            <a:pPr marL="0" indent="0" algn="just">
              <a:buNone/>
            </a:pPr>
            <a:r>
              <a:rPr lang="ru-RU" sz="2000" b="1" dirty="0">
                <a:solidFill>
                  <a:srgbClr val="1F497D"/>
                </a:solidFill>
              </a:rPr>
              <a:t>Руки:</a:t>
            </a:r>
          </a:p>
          <a:p>
            <a:pPr algn="just">
              <a:buSzPct val="100000"/>
              <a:buFont typeface="Wingdings" panose="05000000000000000000" pitchFamily="2" charset="2"/>
              <a:buChar char="q"/>
            </a:pPr>
            <a:r>
              <a:rPr lang="ru-RU" sz="2000" dirty="0"/>
              <a:t>отсутствие рук – импульсивность, нарушение общения;</a:t>
            </a:r>
          </a:p>
          <a:p>
            <a:pPr algn="just">
              <a:buSzPct val="100000"/>
              <a:buFont typeface="Wingdings" panose="05000000000000000000" pitchFamily="2" charset="2"/>
              <a:buChar char="q"/>
            </a:pPr>
            <a:r>
              <a:rPr lang="ru-RU" sz="2000" dirty="0"/>
              <a:t>руки расположены близко к телу – напряжение;</a:t>
            </a:r>
          </a:p>
          <a:p>
            <a:pPr algn="just">
              <a:buSzPct val="100000"/>
              <a:buFont typeface="Wingdings" panose="05000000000000000000" pitchFamily="2" charset="2"/>
              <a:buChar char="q"/>
            </a:pPr>
            <a:r>
              <a:rPr lang="ru-RU" sz="2000" dirty="0"/>
              <a:t>за спиной, скрещены на груди, в карманах, уперты в бока – нежелание общения, в некоторых случаях враждебность;</a:t>
            </a:r>
          </a:p>
          <a:p>
            <a:pPr algn="just">
              <a:buSzPct val="100000"/>
              <a:buFont typeface="Wingdings" panose="05000000000000000000" pitchFamily="2" charset="2"/>
              <a:buChar char="q"/>
            </a:pPr>
            <a:r>
              <a:rPr lang="ru-RU" sz="2000" dirty="0"/>
              <a:t>руки расставлены в разные стороны – общительность;</a:t>
            </a:r>
          </a:p>
          <a:p>
            <a:pPr algn="just">
              <a:buSzPct val="100000"/>
              <a:buFont typeface="Wingdings" panose="05000000000000000000" pitchFamily="2" charset="2"/>
              <a:buChar char="q"/>
            </a:pPr>
            <a:r>
              <a:rPr lang="ru-RU" sz="2000" dirty="0"/>
              <a:t>руки длинные и мускулистые – стремление к физической силе, храбрости;</a:t>
            </a:r>
          </a:p>
          <a:p>
            <a:pPr algn="just">
              <a:buSzPct val="100000"/>
              <a:buFont typeface="Wingdings" panose="05000000000000000000" pitchFamily="2" charset="2"/>
              <a:buChar char="q"/>
            </a:pPr>
            <a:r>
              <a:rPr lang="ru-RU" sz="2000" dirty="0"/>
              <a:t>руки очень короткие – отсутствие стремлений;</a:t>
            </a:r>
          </a:p>
          <a:p>
            <a:pPr algn="just">
              <a:buSzPct val="100000"/>
              <a:buFont typeface="Wingdings" panose="05000000000000000000" pitchFamily="2" charset="2"/>
              <a:buChar char="q"/>
            </a:pPr>
            <a:r>
              <a:rPr lang="ru-RU" sz="2000" dirty="0"/>
              <a:t>кисти рук отсутствуют или укорочены – недостаток в общении;</a:t>
            </a:r>
          </a:p>
          <a:p>
            <a:pPr algn="just">
              <a:buSzPct val="100000"/>
              <a:buFont typeface="Wingdings" panose="05000000000000000000" pitchFamily="2" charset="2"/>
              <a:buChar char="q"/>
            </a:pPr>
            <a:r>
              <a:rPr lang="ru-RU" sz="2000" dirty="0"/>
              <a:t>очень большие кисти – потребность в общении;</a:t>
            </a:r>
          </a:p>
          <a:p>
            <a:pPr algn="just">
              <a:buSzPct val="100000"/>
              <a:buFont typeface="Wingdings" panose="05000000000000000000" pitchFamily="2" charset="2"/>
              <a:buChar char="q"/>
            </a:pPr>
            <a:r>
              <a:rPr lang="ru-RU" sz="2000" dirty="0"/>
              <a:t>кисти рук «зачернены» - конфликтность;</a:t>
            </a:r>
          </a:p>
          <a:p>
            <a:pPr marL="0" indent="0" algn="just">
              <a:buSzPct val="100000"/>
              <a:buNone/>
            </a:pPr>
            <a:endParaRPr lang="ru-RU" sz="2000" dirty="0"/>
          </a:p>
        </p:txBody>
      </p:sp>
    </p:spTree>
    <p:extLst>
      <p:ext uri="{BB962C8B-B14F-4D97-AF65-F5344CB8AC3E}">
        <p14:creationId xmlns:p14="http://schemas.microsoft.com/office/powerpoint/2010/main" xmlns="" val="23168190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C1DCEC3-D6DB-D2FD-280D-5371B1C9FD9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C0A243F-AF2D-4EB4-6405-666B8AC267CF}"/>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1AB22467-C9B0-CC78-08D6-1BA10DD9B95A}"/>
              </a:ext>
            </a:extLst>
          </p:cNvPr>
          <p:cNvSpPr>
            <a:spLocks noGrp="1"/>
          </p:cNvSpPr>
          <p:nvPr>
            <p:ph sz="quarter" idx="1"/>
          </p:nvPr>
        </p:nvSpPr>
        <p:spPr>
          <a:xfrm>
            <a:off x="707048" y="1494691"/>
            <a:ext cx="10789627" cy="5218929"/>
          </a:xfrm>
        </p:spPr>
        <p:txBody>
          <a:bodyPr>
            <a:noAutofit/>
          </a:bodyPr>
          <a:lstStyle/>
          <a:p>
            <a:pPr algn="just">
              <a:buSzPct val="100000"/>
              <a:buFont typeface="Wingdings" panose="05000000000000000000" pitchFamily="2" charset="2"/>
              <a:buChar char="q"/>
            </a:pPr>
            <a:r>
              <a:rPr lang="ru-RU" sz="2000" dirty="0"/>
              <a:t>большой кулак, острые ногти – агрессивность;</a:t>
            </a:r>
          </a:p>
          <a:p>
            <a:pPr algn="just">
              <a:buSzPct val="100000"/>
              <a:buFont typeface="Wingdings" panose="05000000000000000000" pitchFamily="2" charset="2"/>
              <a:buChar char="q"/>
            </a:pPr>
            <a:r>
              <a:rPr lang="ru-RU" sz="2000" dirty="0"/>
              <a:t>большие пальцы – грубость, агрессия.</a:t>
            </a:r>
          </a:p>
          <a:p>
            <a:pPr marL="0" indent="0" algn="just">
              <a:buNone/>
            </a:pPr>
            <a:r>
              <a:rPr lang="ru-RU" sz="2000" b="1" dirty="0">
                <a:solidFill>
                  <a:srgbClr val="1F497D"/>
                </a:solidFill>
              </a:rPr>
              <a:t>Ноги:</a:t>
            </a:r>
          </a:p>
          <a:p>
            <a:pPr algn="just">
              <a:buSzPct val="100000"/>
              <a:buFont typeface="Wingdings" panose="05000000000000000000" pitchFamily="2" charset="2"/>
              <a:buChar char="q"/>
            </a:pPr>
            <a:r>
              <a:rPr lang="ru-RU" sz="2000" dirty="0"/>
              <a:t>ноги широко расставлены – потребность в общении;</a:t>
            </a:r>
          </a:p>
          <a:p>
            <a:pPr algn="just">
              <a:buSzPct val="100000"/>
              <a:buFont typeface="Wingdings" panose="05000000000000000000" pitchFamily="2" charset="2"/>
              <a:buChar char="q"/>
            </a:pPr>
            <a:r>
              <a:rPr lang="ru-RU" sz="2000" dirty="0"/>
              <a:t>ступни ног отсутствуют – пассивность;</a:t>
            </a:r>
          </a:p>
          <a:p>
            <a:pPr algn="just">
              <a:buSzPct val="100000"/>
              <a:buFont typeface="Wingdings" panose="05000000000000000000" pitchFamily="2" charset="2"/>
              <a:buChar char="q"/>
            </a:pPr>
            <a:r>
              <a:rPr lang="ru-RU" sz="2000" dirty="0"/>
              <a:t>ступни ног очень маленькие – неумелость в социальных отношениях;</a:t>
            </a:r>
          </a:p>
          <a:p>
            <a:pPr algn="just">
              <a:buSzPct val="100000"/>
              <a:buFont typeface="Wingdings" panose="05000000000000000000" pitchFamily="2" charset="2"/>
              <a:buChar char="q"/>
            </a:pPr>
            <a:r>
              <a:rPr lang="ru-RU" sz="2000" dirty="0"/>
              <a:t>ступни ног большие – потребность в опоре.</a:t>
            </a:r>
          </a:p>
        </p:txBody>
      </p:sp>
    </p:spTree>
    <p:extLst>
      <p:ext uri="{BB962C8B-B14F-4D97-AF65-F5344CB8AC3E}">
        <p14:creationId xmlns:p14="http://schemas.microsoft.com/office/powerpoint/2010/main" xmlns="" val="204123427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740884E-E9E3-DD0D-18B9-005548D6B65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5FFED0B-F6C5-B7ED-8260-5312710C382C}"/>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20F99E2D-4BE2-10AB-D834-B200660FB986}"/>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Средства защиты от дождя:</a:t>
            </a:r>
          </a:p>
          <a:p>
            <a:pPr algn="just">
              <a:buSzPct val="100000"/>
              <a:buFont typeface="Wingdings" panose="05000000000000000000" pitchFamily="2" charset="2"/>
              <a:buChar char="q"/>
            </a:pPr>
            <a:r>
              <a:rPr lang="ru-RU" sz="2000" dirty="0"/>
              <a:t>зонт, головной убор, плащ и т.д. – это символы защитных механизмов, способов справляться с неприятностями;</a:t>
            </a:r>
          </a:p>
          <a:p>
            <a:pPr algn="just">
              <a:buSzPct val="100000"/>
              <a:buFont typeface="Wingdings" panose="05000000000000000000" pitchFamily="2" charset="2"/>
              <a:buChar char="q"/>
            </a:pPr>
            <a:r>
              <a:rPr lang="ru-RU" sz="2000" dirty="0"/>
              <a:t>очень большой зонт – желание в трудной ситуации получить поддержку от авторитетных лиц;</a:t>
            </a:r>
          </a:p>
          <a:p>
            <a:pPr algn="just">
              <a:buSzPct val="100000"/>
              <a:buFont typeface="Wingdings" panose="05000000000000000000" pitchFamily="2" charset="2"/>
              <a:buChar char="q"/>
            </a:pPr>
            <a:r>
              <a:rPr lang="ru-RU" sz="2000" dirty="0"/>
              <a:t>отсутствие шляпы, зонта и других средств защиты говорит о плохой адаптированности и потребности в защите;</a:t>
            </a:r>
          </a:p>
          <a:p>
            <a:pPr algn="just">
              <a:buSzPct val="100000"/>
              <a:buFont typeface="Wingdings" panose="05000000000000000000" pitchFamily="2" charset="2"/>
              <a:buChar char="q"/>
            </a:pPr>
            <a:r>
              <a:rPr lang="ru-RU" sz="2000" dirty="0"/>
              <a:t>шляпа на голове – потребность в защите от вышестоящих людей.</a:t>
            </a:r>
          </a:p>
          <a:p>
            <a:pPr marL="0" indent="0" algn="just">
              <a:buSzPct val="100000"/>
              <a:buNone/>
            </a:pPr>
            <a:r>
              <a:rPr lang="ru-RU" sz="2000" dirty="0"/>
              <a:t>Изображена фигура в профиль или со спины – человек старается отрешиться от действительности (так проявляется самозащита). Соответственно, это говорит о том, что у данного человека присутствуют сложности с установлением контакта с другими людьми.</a:t>
            </a:r>
          </a:p>
        </p:txBody>
      </p:sp>
    </p:spTree>
    <p:extLst>
      <p:ext uri="{BB962C8B-B14F-4D97-AF65-F5344CB8AC3E}">
        <p14:creationId xmlns:p14="http://schemas.microsoft.com/office/powerpoint/2010/main" xmlns="" val="200245708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56EC8F8-F255-50C0-462A-6AB826D55FE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DBF72C0-751B-ED43-0041-379BBE072A08}"/>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0F461C00-B812-AA40-314B-A4A0277B4E7E}"/>
              </a:ext>
            </a:extLst>
          </p:cNvPr>
          <p:cNvSpPr>
            <a:spLocks noGrp="1"/>
          </p:cNvSpPr>
          <p:nvPr>
            <p:ph sz="quarter" idx="1"/>
          </p:nvPr>
        </p:nvSpPr>
        <p:spPr>
          <a:xfrm>
            <a:off x="707048" y="1494691"/>
            <a:ext cx="10789627" cy="5218929"/>
          </a:xfrm>
        </p:spPr>
        <p:txBody>
          <a:bodyPr>
            <a:noAutofit/>
          </a:bodyPr>
          <a:lstStyle/>
          <a:p>
            <a:pPr marL="0" indent="0" algn="ctr">
              <a:buSzPct val="100000"/>
              <a:buNone/>
            </a:pPr>
            <a:r>
              <a:rPr lang="ru-RU" sz="2000" b="1" dirty="0">
                <a:solidFill>
                  <a:srgbClr val="C0504D"/>
                </a:solidFill>
              </a:rPr>
              <a:t>Фон, окружение</a:t>
            </a:r>
          </a:p>
          <a:p>
            <a:pPr marL="0" indent="0" algn="just">
              <a:buSzPct val="100000"/>
              <a:buNone/>
            </a:pPr>
            <a:r>
              <a:rPr lang="ru-RU" sz="2000" b="1" dirty="0">
                <a:solidFill>
                  <a:srgbClr val="1F497D"/>
                </a:solidFill>
              </a:rPr>
              <a:t>Дождь:</a:t>
            </a:r>
          </a:p>
          <a:p>
            <a:pPr algn="just">
              <a:buSzPct val="100000"/>
              <a:buFont typeface="Wingdings" panose="05000000000000000000" pitchFamily="2" charset="2"/>
              <a:buChar char="q"/>
            </a:pPr>
            <a:r>
              <a:rPr lang="ru-RU" sz="2000" dirty="0"/>
              <a:t>по линиям, которыми изображен дождь, можно судить об отношении автора рисунка к окружающей среде;</a:t>
            </a:r>
          </a:p>
          <a:p>
            <a:pPr algn="just">
              <a:buSzPct val="100000"/>
              <a:buFont typeface="Wingdings" panose="05000000000000000000" pitchFamily="2" charset="2"/>
              <a:buChar char="q"/>
            </a:pPr>
            <a:r>
              <a:rPr lang="ru-RU" sz="2000" dirty="0"/>
              <a:t>уравновешенные, одинаковые, в одну сторону, штрихи говорят о сбалансированной окружающей среде;</a:t>
            </a:r>
          </a:p>
          <a:p>
            <a:pPr algn="just">
              <a:buSzPct val="100000"/>
              <a:buFont typeface="Wingdings" panose="05000000000000000000" pitchFamily="2" charset="2"/>
              <a:buChar char="q"/>
            </a:pPr>
            <a:r>
              <a:rPr lang="ru-RU" sz="2000" dirty="0"/>
              <a:t>беспорядочные штрихи – окружающая среда тревожная, нестабильная;</a:t>
            </a:r>
          </a:p>
          <a:p>
            <a:pPr algn="just">
              <a:buSzPct val="100000"/>
              <a:buFont typeface="Wingdings" panose="05000000000000000000" pitchFamily="2" charset="2"/>
              <a:buChar char="q"/>
            </a:pPr>
            <a:r>
              <a:rPr lang="ru-RU" sz="2000" dirty="0"/>
              <a:t>вертикальные штрихи говорят об упрямстве, решительности;</a:t>
            </a:r>
          </a:p>
          <a:p>
            <a:pPr algn="just">
              <a:buSzPct val="100000"/>
              <a:buFont typeface="Wingdings" panose="05000000000000000000" pitchFamily="2" charset="2"/>
              <a:buChar char="q"/>
            </a:pPr>
            <a:r>
              <a:rPr lang="ru-RU" sz="2000" dirty="0"/>
              <a:t>короткие, неровные штрихи по всему полю и отсутствие всех защит указывают на тревогу и восприятие окружающей среды как враждебной.</a:t>
            </a:r>
          </a:p>
        </p:txBody>
      </p:sp>
    </p:spTree>
    <p:extLst>
      <p:ext uri="{BB962C8B-B14F-4D97-AF65-F5344CB8AC3E}">
        <p14:creationId xmlns:p14="http://schemas.microsoft.com/office/powerpoint/2010/main" xmlns="" val="22489763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EEB4C5F-D819-F9D6-AE0E-4DE8F474F50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C0272F-55C2-EA6E-B7FB-20271D00D8AA}"/>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3AB198E5-A7BE-7C80-5F29-98D30F8844D4}"/>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Лужи, грязь:</a:t>
            </a:r>
          </a:p>
          <a:p>
            <a:pPr algn="just">
              <a:buSzPct val="100000"/>
              <a:buFont typeface="Wingdings" panose="05000000000000000000" pitchFamily="2" charset="2"/>
              <a:buChar char="q"/>
            </a:pPr>
            <a:r>
              <a:rPr lang="ru-RU" sz="2000" dirty="0"/>
              <a:t>символизируют нерешенные проблемы, отражают последствия тревожной ситуации, те переживания, которые остаются после «дождя»;</a:t>
            </a:r>
          </a:p>
          <a:p>
            <a:pPr algn="just">
              <a:buSzPct val="100000"/>
              <a:buFont typeface="Wingdings" panose="05000000000000000000" pitchFamily="2" charset="2"/>
              <a:buChar char="q"/>
            </a:pPr>
            <a:r>
              <a:rPr lang="ru-RU" sz="2000" dirty="0"/>
              <a:t>если лужа находится слева, значит, человек видит проблемы в прошлом;</a:t>
            </a:r>
          </a:p>
          <a:p>
            <a:pPr algn="just">
              <a:buSzPct val="100000"/>
              <a:buFont typeface="Wingdings" panose="05000000000000000000" pitchFamily="2" charset="2"/>
              <a:buChar char="q"/>
            </a:pPr>
            <a:r>
              <a:rPr lang="ru-RU" sz="2000" dirty="0"/>
              <a:t>если справа – предвидит их в будущем;</a:t>
            </a:r>
          </a:p>
          <a:p>
            <a:pPr algn="just">
              <a:buSzPct val="100000"/>
              <a:buFont typeface="Wingdings" panose="05000000000000000000" pitchFamily="2" charset="2"/>
              <a:buChar char="q"/>
            </a:pPr>
            <a:r>
              <a:rPr lang="ru-RU" sz="2000" dirty="0"/>
              <a:t>если человек стоит в луже, это может означать неудовлетворенность, потерю ориентиров.</a:t>
            </a:r>
          </a:p>
          <a:p>
            <a:pPr marL="0" indent="0" algn="just">
              <a:buSzPct val="100000"/>
              <a:buNone/>
            </a:pPr>
            <a:r>
              <a:rPr lang="ru-RU" sz="2000" b="1" dirty="0">
                <a:solidFill>
                  <a:srgbClr val="1F497D"/>
                </a:solidFill>
              </a:rPr>
              <a:t>Тучи:</a:t>
            </a:r>
          </a:p>
          <a:p>
            <a:pPr algn="just">
              <a:buSzPct val="100000"/>
              <a:buFont typeface="Wingdings" panose="05000000000000000000" pitchFamily="2" charset="2"/>
              <a:buChar char="q"/>
            </a:pPr>
            <a:r>
              <a:rPr lang="ru-RU" sz="2000" dirty="0"/>
              <a:t>косматые, темные и многочисленные тучи говорят о том, что человек склонен заранее ожидать неприятности.</a:t>
            </a:r>
          </a:p>
          <a:p>
            <a:pPr marL="0" indent="0" algn="just">
              <a:buSzPct val="100000"/>
              <a:buNone/>
            </a:pPr>
            <a:r>
              <a:rPr lang="ru-RU" sz="2000" b="1" dirty="0">
                <a:solidFill>
                  <a:srgbClr val="1F497D"/>
                </a:solidFill>
              </a:rPr>
              <a:t>Молния:</a:t>
            </a:r>
          </a:p>
          <a:p>
            <a:pPr algn="just">
              <a:buSzPct val="100000"/>
              <a:buFont typeface="Wingdings" panose="05000000000000000000" pitchFamily="2" charset="2"/>
              <a:buChar char="q"/>
            </a:pPr>
            <a:r>
              <a:rPr lang="ru-RU" sz="2000" dirty="0"/>
              <a:t>молния может символизировать начало нового цикла в развитии и драматические изменения в жизни человека.</a:t>
            </a:r>
          </a:p>
        </p:txBody>
      </p:sp>
    </p:spTree>
    <p:extLst>
      <p:ext uri="{BB962C8B-B14F-4D97-AF65-F5344CB8AC3E}">
        <p14:creationId xmlns:p14="http://schemas.microsoft.com/office/powerpoint/2010/main" xmlns="" val="18395526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1C86FC4-5C6B-705A-FD80-5B3D1477EDA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E893D5B-18F1-815C-55C3-6C8C7E6F2E6B}"/>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5EF321CE-AD4D-D1BA-0F73-BDAD3014923D}"/>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Радуга:</a:t>
            </a:r>
          </a:p>
          <a:p>
            <a:pPr algn="just">
              <a:buSzPct val="100000"/>
              <a:buFont typeface="Wingdings" panose="05000000000000000000" pitchFamily="2" charset="2"/>
              <a:buChar char="q"/>
            </a:pPr>
            <a:r>
              <a:rPr lang="ru-RU" sz="2000" dirty="0"/>
              <a:t>нередко возникающая после грозы, предвещает появление солнца, символизирует мечту о несбыточном стремлении к совершенству.</a:t>
            </a:r>
          </a:p>
          <a:p>
            <a:pPr marL="0" indent="0" algn="just">
              <a:buSzPct val="100000"/>
              <a:buNone/>
            </a:pPr>
            <a:r>
              <a:rPr lang="ru-RU" sz="2000" b="1" dirty="0">
                <a:solidFill>
                  <a:srgbClr val="1F497D"/>
                </a:solidFill>
              </a:rPr>
              <a:t>Одежда:</a:t>
            </a:r>
          </a:p>
          <a:p>
            <a:pPr algn="just">
              <a:buSzPct val="100000"/>
              <a:buFont typeface="Wingdings" panose="05000000000000000000" pitchFamily="2" charset="2"/>
              <a:buChar char="q"/>
            </a:pPr>
            <a:r>
              <a:rPr lang="ru-RU" sz="2000" dirty="0"/>
              <a:t>детально вырисованная одежда (карманы, шляпа, туфли, украшения, отделка и т. п.) – демонстративность;</a:t>
            </a:r>
          </a:p>
          <a:p>
            <a:pPr algn="just">
              <a:buSzPct val="100000"/>
              <a:buFont typeface="Wingdings" panose="05000000000000000000" pitchFamily="2" charset="2"/>
              <a:buChar char="q"/>
            </a:pPr>
            <a:r>
              <a:rPr lang="ru-RU" sz="2000" dirty="0"/>
              <a:t>многочисленные пуговицы – ригидность, в некоторых случаях закрытость;</a:t>
            </a:r>
          </a:p>
          <a:p>
            <a:pPr algn="just">
              <a:buSzPct val="100000"/>
              <a:buFont typeface="Wingdings" panose="05000000000000000000" pitchFamily="2" charset="2"/>
              <a:buChar char="q"/>
            </a:pPr>
            <a:r>
              <a:rPr lang="ru-RU" sz="2000" dirty="0"/>
              <a:t>другие дополнительные детали и предметы, изображенные на рисунке (фонарь, солнце и т. д.), обычно символизируют значимых людей для автора рисунка;</a:t>
            </a:r>
          </a:p>
          <a:p>
            <a:pPr algn="just">
              <a:buSzPct val="100000"/>
              <a:buFont typeface="Wingdings" panose="05000000000000000000" pitchFamily="2" charset="2"/>
              <a:buChar char="q"/>
            </a:pPr>
            <a:r>
              <a:rPr lang="ru-RU" sz="2000" dirty="0"/>
              <a:t>когда персонаж одет во много вещей, то это позволяет сделать вывод о том, что человек нуждается в опеке; если же человек на изображении раздет (или тело прикрыто незначительным количеством предметов гардероба), значит, автор рисунка импульсивен, отвергает определенные стереотипы поведения в тех или иных ситуациях;</a:t>
            </a:r>
          </a:p>
        </p:txBody>
      </p:sp>
    </p:spTree>
    <p:extLst>
      <p:ext uri="{BB962C8B-B14F-4D97-AF65-F5344CB8AC3E}">
        <p14:creationId xmlns:p14="http://schemas.microsoft.com/office/powerpoint/2010/main" xmlns="" val="194567721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1910ED6-CE68-CA7A-BDEE-082CE00F833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A7683FC-C8AE-CAA1-8852-8B5F45BC75C2}"/>
              </a:ext>
            </a:extLst>
          </p:cNvPr>
          <p:cNvSpPr>
            <a:spLocks noGrp="1"/>
          </p:cNvSpPr>
          <p:nvPr>
            <p:ph type="title"/>
          </p:nvPr>
        </p:nvSpPr>
        <p:spPr>
          <a:xfrm>
            <a:off x="0" y="0"/>
            <a:ext cx="12192000" cy="1083212"/>
          </a:xfrm>
        </p:spPr>
        <p:txBody>
          <a:bodyPr>
            <a:normAutofit/>
          </a:bodyPr>
          <a:lstStyle/>
          <a:p>
            <a:r>
              <a:rPr lang="ru-RU" sz="3100" dirty="0"/>
              <a:t>Упражнение «Человек под дождем»</a:t>
            </a:r>
          </a:p>
        </p:txBody>
      </p:sp>
      <p:sp>
        <p:nvSpPr>
          <p:cNvPr id="3" name="Объект 2">
            <a:extLst>
              <a:ext uri="{FF2B5EF4-FFF2-40B4-BE49-F238E27FC236}">
                <a16:creationId xmlns:a16="http://schemas.microsoft.com/office/drawing/2014/main" xmlns="" id="{D57D473B-8630-A578-5273-FCD2ECB981CC}"/>
              </a:ext>
            </a:extLst>
          </p:cNvPr>
          <p:cNvSpPr>
            <a:spLocks noGrp="1"/>
          </p:cNvSpPr>
          <p:nvPr>
            <p:ph sz="quarter" idx="1"/>
          </p:nvPr>
        </p:nvSpPr>
        <p:spPr>
          <a:xfrm>
            <a:off x="707048" y="1494691"/>
            <a:ext cx="10789627" cy="5218929"/>
          </a:xfrm>
        </p:spPr>
        <p:txBody>
          <a:bodyPr>
            <a:noAutofit/>
          </a:bodyPr>
          <a:lstStyle/>
          <a:p>
            <a:pPr algn="just">
              <a:buSzPct val="100000"/>
              <a:buFont typeface="Wingdings" panose="05000000000000000000" pitchFamily="2" charset="2"/>
              <a:buChar char="q"/>
            </a:pPr>
            <a:r>
              <a:rPr lang="ru-RU" sz="2000" dirty="0"/>
              <a:t>чрезмерно детские, игровые рисунки говорят о потребности в одобрении. Рисунки-шаржи означают желание избежать оценочных суждений в свой адрес, переживание враждебности.</a:t>
            </a:r>
          </a:p>
          <a:p>
            <a:pPr marL="0" indent="0" algn="just">
              <a:buSzPct val="100000"/>
              <a:buNone/>
            </a:pPr>
            <a:r>
              <a:rPr lang="ru-RU" sz="2000" b="1" dirty="0">
                <a:solidFill>
                  <a:srgbClr val="1F497D"/>
                </a:solidFill>
              </a:rPr>
              <a:t>Интерпретация цвета в рисунке:</a:t>
            </a:r>
          </a:p>
          <a:p>
            <a:pPr algn="just">
              <a:buSzPct val="100000"/>
              <a:buFont typeface="Wingdings" panose="05000000000000000000" pitchFamily="2" charset="2"/>
              <a:buChar char="q"/>
            </a:pPr>
            <a:r>
              <a:rPr lang="ru-RU" sz="2000" dirty="0"/>
              <a:t>обедненная цветовая гамма (использование простого карандаша или одного-двух цветов) – пассивность, астения;</a:t>
            </a:r>
          </a:p>
          <a:p>
            <a:pPr algn="just">
              <a:buSzPct val="100000"/>
              <a:buFont typeface="Wingdings" panose="05000000000000000000" pitchFamily="2" charset="2"/>
              <a:buChar char="q"/>
            </a:pPr>
            <a:r>
              <a:rPr lang="ru-RU" sz="2000" dirty="0"/>
              <a:t>пониженная плотность цвета (слабый нажим, незакрашенный контур) – астения или отрицательное отношение к выполнению упражнения;</a:t>
            </a:r>
          </a:p>
          <a:p>
            <a:pPr algn="just">
              <a:buSzPct val="100000"/>
              <a:buFont typeface="Wingdings" panose="05000000000000000000" pitchFamily="2" charset="2"/>
              <a:buChar char="q"/>
            </a:pPr>
            <a:r>
              <a:rPr lang="ru-RU" sz="2000" dirty="0"/>
              <a:t>преобладание холодных тонов – снижение настроения;</a:t>
            </a:r>
          </a:p>
          <a:p>
            <a:pPr algn="just">
              <a:buSzPct val="100000"/>
              <a:buFont typeface="Wingdings" panose="05000000000000000000" pitchFamily="2" charset="2"/>
              <a:buChar char="q"/>
            </a:pPr>
            <a:r>
              <a:rPr lang="ru-RU" sz="2000" dirty="0"/>
              <a:t>преобладание темных тонов (особенно сочетание черного с коричневым или синим) – повышенная напряженность;</a:t>
            </a:r>
          </a:p>
          <a:p>
            <a:pPr algn="just">
              <a:buSzPct val="100000"/>
              <a:buFont typeface="Wingdings" panose="05000000000000000000" pitchFamily="2" charset="2"/>
              <a:buChar char="q"/>
            </a:pPr>
            <a:r>
              <a:rPr lang="ru-RU" sz="2000" dirty="0"/>
              <a:t>много красного цвета указывает на тревогу, эмоциональное напряжение, иногда агрессивность.</a:t>
            </a:r>
          </a:p>
          <a:p>
            <a:pPr marL="0" indent="0" algn="just">
              <a:buSzPct val="100000"/>
              <a:buNone/>
            </a:pPr>
            <a:endParaRPr lang="ru-RU" sz="2000" dirty="0"/>
          </a:p>
        </p:txBody>
      </p:sp>
    </p:spTree>
    <p:extLst>
      <p:ext uri="{BB962C8B-B14F-4D97-AF65-F5344CB8AC3E}">
        <p14:creationId xmlns:p14="http://schemas.microsoft.com/office/powerpoint/2010/main" xmlns="" val="32971313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3A14D77-C8A3-C172-1FCB-240A51E197C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C44B3EE-C1A7-60BD-76A1-5892406EE1BF}"/>
              </a:ext>
            </a:extLst>
          </p:cNvPr>
          <p:cNvSpPr>
            <a:spLocks noGrp="1"/>
          </p:cNvSpPr>
          <p:nvPr>
            <p:ph type="title"/>
          </p:nvPr>
        </p:nvSpPr>
        <p:spPr>
          <a:xfrm>
            <a:off x="0" y="0"/>
            <a:ext cx="12192000" cy="1083212"/>
          </a:xfrm>
        </p:spPr>
        <p:txBody>
          <a:bodyPr>
            <a:normAutofit/>
          </a:bodyPr>
          <a:lstStyle/>
          <a:p>
            <a:r>
              <a:rPr lang="ru-RU" sz="3100" dirty="0"/>
              <a:t>Упражнение «Создание талисмана»</a:t>
            </a:r>
          </a:p>
        </p:txBody>
      </p:sp>
      <p:sp>
        <p:nvSpPr>
          <p:cNvPr id="3" name="Объект 2">
            <a:extLst>
              <a:ext uri="{FF2B5EF4-FFF2-40B4-BE49-F238E27FC236}">
                <a16:creationId xmlns:a16="http://schemas.microsoft.com/office/drawing/2014/main" xmlns="" id="{CE4EDFBA-EE71-FDBE-CB2F-E17AA19B2CCD}"/>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35 минут.</a:t>
            </a:r>
          </a:p>
          <a:p>
            <a:pPr marL="0" indent="0" algn="just">
              <a:buSzPct val="100000"/>
              <a:buNone/>
            </a:pPr>
            <a:r>
              <a:rPr lang="ru-RU" sz="2000" b="1" dirty="0">
                <a:solidFill>
                  <a:srgbClr val="1F497D"/>
                </a:solidFill>
              </a:rPr>
              <a:t>Цель: </a:t>
            </a:r>
            <a:r>
              <a:rPr lang="ru-RU" sz="2000" dirty="0"/>
              <a:t>совершенствование умений находить внутренние ресурсы и пользоваться ими.</a:t>
            </a:r>
          </a:p>
          <a:p>
            <a:pPr marL="0" indent="0" algn="just">
              <a:buSzPct val="100000"/>
              <a:buNone/>
            </a:pPr>
            <a:r>
              <a:rPr lang="ru-RU" sz="2000" b="1" dirty="0">
                <a:solidFill>
                  <a:srgbClr val="1F497D"/>
                </a:solidFill>
              </a:rPr>
              <a:t>Материалы: </a:t>
            </a:r>
            <a:r>
              <a:rPr lang="ru-RU" sz="2000" dirty="0"/>
              <a:t>10 пачек пластилина, 10 досок для пластилина.</a:t>
            </a:r>
          </a:p>
          <a:p>
            <a:pPr marL="0" indent="0" algn="just">
              <a:buSzPct val="100000"/>
              <a:buNone/>
            </a:pPr>
            <a:r>
              <a:rPr lang="ru-RU" sz="2000" b="1" dirty="0">
                <a:solidFill>
                  <a:srgbClr val="1F497D"/>
                </a:solidFill>
              </a:rPr>
              <a:t>Инструкция: </a:t>
            </a:r>
            <a:r>
              <a:rPr lang="ru-RU" sz="2000" dirty="0"/>
              <a:t>уважаемые участники, с помощью пластилина слепите свой талисман - образ, который выражает ощущение здоровья и силы.</a:t>
            </a:r>
          </a:p>
          <a:p>
            <a:pPr marL="0" indent="0" algn="just">
              <a:buSzPct val="100000"/>
              <a:buNone/>
            </a:pPr>
            <a:r>
              <a:rPr lang="ru-RU" sz="2000" b="1" dirty="0">
                <a:solidFill>
                  <a:srgbClr val="1F497D"/>
                </a:solidFill>
              </a:rPr>
              <a:t>Обсуждение: </a:t>
            </a:r>
            <a:r>
              <a:rPr lang="ru-RU" sz="2000" i="1" dirty="0"/>
              <a:t>теперь, пожалуйста, ответьте на вопросы:</a:t>
            </a:r>
          </a:p>
          <a:p>
            <a:pPr marL="457200" indent="-457200" algn="just">
              <a:buSzPct val="100000"/>
              <a:buFont typeface="+mj-lt"/>
              <a:buAutoNum type="arabicPeriod"/>
            </a:pPr>
            <a:r>
              <a:rPr lang="ru-RU" sz="2000" dirty="0"/>
              <a:t>Что Вы создали? Расскажите о своей работе.</a:t>
            </a:r>
          </a:p>
          <a:p>
            <a:pPr marL="457200" indent="-457200" algn="just">
              <a:buSzPct val="100000"/>
              <a:buFont typeface="+mj-lt"/>
              <a:buAutoNum type="arabicPeriod"/>
            </a:pPr>
            <a:r>
              <a:rPr lang="ru-RU" sz="2000" dirty="0"/>
              <a:t>Нравится ли Вам то, что у Вас получилось?</a:t>
            </a:r>
          </a:p>
          <a:p>
            <a:pPr marL="457200" indent="-457200" algn="just">
              <a:buSzPct val="100000"/>
              <a:buFont typeface="+mj-lt"/>
              <a:buAutoNum type="arabicPeriod"/>
            </a:pPr>
            <a:r>
              <a:rPr lang="ru-RU" sz="2000" dirty="0"/>
              <a:t>Какое название у талисмана будет?</a:t>
            </a:r>
          </a:p>
          <a:p>
            <a:pPr marL="457200" indent="-457200" algn="just">
              <a:buSzPct val="100000"/>
              <a:buFont typeface="+mj-lt"/>
              <a:buAutoNum type="arabicPeriod"/>
            </a:pPr>
            <a:r>
              <a:rPr lang="ru-RU" sz="2000" dirty="0"/>
              <a:t>Какой силой он будет обладать?</a:t>
            </a:r>
          </a:p>
          <a:p>
            <a:pPr marL="457200" indent="-457200" algn="just">
              <a:buSzPct val="100000"/>
              <a:buFont typeface="+mj-lt"/>
              <a:buAutoNum type="arabicPeriod"/>
            </a:pPr>
            <a:r>
              <a:rPr lang="ru-RU" sz="2000" dirty="0"/>
              <a:t>От чего защищает Ваш талисман?</a:t>
            </a:r>
          </a:p>
          <a:p>
            <a:pPr marL="457200" indent="-457200" algn="just">
              <a:buSzPct val="100000"/>
              <a:buFont typeface="+mj-lt"/>
              <a:buAutoNum type="arabicPeriod"/>
            </a:pPr>
            <a:r>
              <a:rPr lang="ru-RU" sz="2000" dirty="0"/>
              <a:t>Какие эмоции Вы испытываете к талисману?</a:t>
            </a:r>
          </a:p>
        </p:txBody>
      </p:sp>
    </p:spTree>
    <p:extLst>
      <p:ext uri="{BB962C8B-B14F-4D97-AF65-F5344CB8AC3E}">
        <p14:creationId xmlns:p14="http://schemas.microsoft.com/office/powerpoint/2010/main" xmlns="" val="36033457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E9A73F6-C9DF-DD40-9122-B9DE38F0F58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C18731-E3A8-DB19-76E9-EEE3AF7DD624}"/>
              </a:ext>
            </a:extLst>
          </p:cNvPr>
          <p:cNvSpPr>
            <a:spLocks noGrp="1"/>
          </p:cNvSpPr>
          <p:nvPr>
            <p:ph type="title"/>
          </p:nvPr>
        </p:nvSpPr>
        <p:spPr>
          <a:xfrm>
            <a:off x="0" y="0"/>
            <a:ext cx="12192000" cy="1083212"/>
          </a:xfrm>
        </p:spPr>
        <p:txBody>
          <a:bodyPr>
            <a:normAutofit/>
          </a:bodyPr>
          <a:lstStyle/>
          <a:p>
            <a:r>
              <a:rPr lang="ru-RU" sz="3100" dirty="0"/>
              <a:t>Завершение работы (рефлексия) </a:t>
            </a:r>
          </a:p>
        </p:txBody>
      </p:sp>
      <p:sp>
        <p:nvSpPr>
          <p:cNvPr id="3" name="Объект 2">
            <a:extLst>
              <a:ext uri="{FF2B5EF4-FFF2-40B4-BE49-F238E27FC236}">
                <a16:creationId xmlns:a16="http://schemas.microsoft.com/office/drawing/2014/main" xmlns="" id="{4EB5CE1C-EAAD-08E5-3472-F79D6F7E3B0B}"/>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5 минут.</a:t>
            </a:r>
          </a:p>
          <a:p>
            <a:pPr marL="0" indent="0" algn="just">
              <a:buSzPct val="100000"/>
              <a:buNone/>
            </a:pPr>
            <a:r>
              <a:rPr lang="ru-RU" sz="2000" b="1" dirty="0">
                <a:solidFill>
                  <a:srgbClr val="1F497D"/>
                </a:solidFill>
              </a:rPr>
              <a:t>Ведущий: </a:t>
            </a:r>
            <a:r>
              <a:rPr lang="ru-RU" sz="2000" dirty="0"/>
              <a:t>расскажите, пожалуйста, по желанию, как Вам наше третье занятие? Что нового и полезного Вы узнали на нем? Что Вы сейчас чувствуете? Какое упражнение больше всего понравилось? Есть ли у Вас какие-либо вопросы ко мне по теме?</a:t>
            </a:r>
          </a:p>
        </p:txBody>
      </p:sp>
    </p:spTree>
    <p:extLst>
      <p:ext uri="{BB962C8B-B14F-4D97-AF65-F5344CB8AC3E}">
        <p14:creationId xmlns:p14="http://schemas.microsoft.com/office/powerpoint/2010/main" xmlns="" val="3435715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00445B2-3D39-127E-22C3-8837BB80D5F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BA6D51F-2041-060E-2EB0-329210F9D11D}"/>
              </a:ext>
            </a:extLst>
          </p:cNvPr>
          <p:cNvSpPr>
            <a:spLocks noGrp="1"/>
          </p:cNvSpPr>
          <p:nvPr>
            <p:ph type="title"/>
          </p:nvPr>
        </p:nvSpPr>
        <p:spPr>
          <a:xfrm>
            <a:off x="0" y="0"/>
            <a:ext cx="12192000" cy="1083212"/>
          </a:xfrm>
        </p:spPr>
        <p:txBody>
          <a:bodyPr>
            <a:normAutofit/>
          </a:bodyPr>
          <a:lstStyle/>
          <a:p>
            <a:r>
              <a:rPr lang="ru-RU" sz="3100" dirty="0"/>
              <a:t>Программа «Арт-терапия для онкологических больных»</a:t>
            </a:r>
          </a:p>
        </p:txBody>
      </p:sp>
      <p:sp>
        <p:nvSpPr>
          <p:cNvPr id="3" name="Объект 2">
            <a:extLst>
              <a:ext uri="{FF2B5EF4-FFF2-40B4-BE49-F238E27FC236}">
                <a16:creationId xmlns:a16="http://schemas.microsoft.com/office/drawing/2014/main" xmlns="" id="{A815EACA-AAF2-5B18-5CC2-9410DA5318B9}"/>
              </a:ext>
            </a:extLst>
          </p:cNvPr>
          <p:cNvSpPr>
            <a:spLocks noGrp="1"/>
          </p:cNvSpPr>
          <p:nvPr>
            <p:ph sz="quarter" idx="1"/>
          </p:nvPr>
        </p:nvSpPr>
        <p:spPr>
          <a:xfrm>
            <a:off x="707048" y="1494692"/>
            <a:ext cx="10789627" cy="5029933"/>
          </a:xfrm>
        </p:spPr>
        <p:txBody>
          <a:bodyPr>
            <a:noAutofit/>
          </a:bodyPr>
          <a:lstStyle/>
          <a:p>
            <a:pPr marL="0" indent="0" algn="just">
              <a:buNone/>
            </a:pPr>
            <a:r>
              <a:rPr lang="ru-RU" sz="2000" b="1" dirty="0">
                <a:solidFill>
                  <a:srgbClr val="1F497D"/>
                </a:solidFill>
              </a:rPr>
              <a:t>План программы: </a:t>
            </a:r>
            <a:r>
              <a:rPr lang="ru-RU" sz="2000" dirty="0"/>
              <a:t>программа состоит из 4-х занятий, занятия проводятся 2 раза в неделю, каждое занятие длится 90 минут:</a:t>
            </a:r>
          </a:p>
          <a:p>
            <a:pPr algn="just">
              <a:buSzPct val="100000"/>
              <a:buFont typeface="Wingdings" panose="05000000000000000000" pitchFamily="2" charset="2"/>
              <a:buChar char="q"/>
            </a:pPr>
            <a:r>
              <a:rPr lang="ru-RU" sz="2000" dirty="0"/>
              <a:t>вступление ведущего (теоретическая часть);</a:t>
            </a:r>
          </a:p>
          <a:p>
            <a:pPr algn="just">
              <a:buSzPct val="100000"/>
              <a:buFont typeface="Wingdings" panose="05000000000000000000" pitchFamily="2" charset="2"/>
              <a:buChar char="q"/>
            </a:pPr>
            <a:r>
              <a:rPr lang="ru-RU" sz="2000" dirty="0"/>
              <a:t>основная (практическая) часть;</a:t>
            </a:r>
          </a:p>
          <a:p>
            <a:pPr algn="just">
              <a:buSzPct val="100000"/>
              <a:buFont typeface="Wingdings" panose="05000000000000000000" pitchFamily="2" charset="2"/>
              <a:buChar char="q"/>
            </a:pPr>
            <a:r>
              <a:rPr lang="ru-RU" sz="2000" dirty="0"/>
              <a:t>завершение работы (рефлексия).</a:t>
            </a:r>
            <a:endParaRPr lang="ru-RU" sz="2000" b="1" dirty="0">
              <a:solidFill>
                <a:srgbClr val="1F497D"/>
              </a:solidFill>
            </a:endParaRPr>
          </a:p>
        </p:txBody>
      </p:sp>
    </p:spTree>
    <p:extLst>
      <p:ext uri="{BB962C8B-B14F-4D97-AF65-F5344CB8AC3E}">
        <p14:creationId xmlns:p14="http://schemas.microsoft.com/office/powerpoint/2010/main" xmlns="" val="5365416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2AAAF42-4ADE-7523-9A16-95600E787A0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268AD2E-A30D-5390-E46E-AD65B57D5C1F}"/>
              </a:ext>
            </a:extLst>
          </p:cNvPr>
          <p:cNvSpPr>
            <a:spLocks noGrp="1"/>
          </p:cNvSpPr>
          <p:nvPr>
            <p:ph type="title"/>
          </p:nvPr>
        </p:nvSpPr>
        <p:spPr>
          <a:xfrm>
            <a:off x="0" y="2396457"/>
            <a:ext cx="12192000" cy="1083212"/>
          </a:xfrm>
        </p:spPr>
        <p:txBody>
          <a:bodyPr>
            <a:noAutofit/>
          </a:bodyPr>
          <a:lstStyle/>
          <a:p>
            <a:r>
              <a:rPr lang="ru-RU" sz="6600" dirty="0"/>
              <a:t>Занятие 4</a:t>
            </a:r>
          </a:p>
        </p:txBody>
      </p:sp>
      <p:sp>
        <p:nvSpPr>
          <p:cNvPr id="3" name="Объект 2">
            <a:extLst>
              <a:ext uri="{FF2B5EF4-FFF2-40B4-BE49-F238E27FC236}">
                <a16:creationId xmlns:a16="http://schemas.microsoft.com/office/drawing/2014/main" xmlns="" id="{1225FAD2-D144-5021-8E45-B85605663732}"/>
              </a:ext>
            </a:extLst>
          </p:cNvPr>
          <p:cNvSpPr>
            <a:spLocks noGrp="1"/>
          </p:cNvSpPr>
          <p:nvPr>
            <p:ph sz="quarter" idx="1"/>
          </p:nvPr>
        </p:nvSpPr>
        <p:spPr>
          <a:xfrm>
            <a:off x="707048" y="3816786"/>
            <a:ext cx="10789627" cy="791308"/>
          </a:xfrm>
        </p:spPr>
        <p:txBody>
          <a:bodyPr>
            <a:noAutofit/>
          </a:bodyPr>
          <a:lstStyle/>
          <a:p>
            <a:pPr marL="0" indent="0" algn="ctr">
              <a:buNone/>
            </a:pPr>
            <a:r>
              <a:rPr lang="ru-RU" sz="4000" b="1" dirty="0">
                <a:solidFill>
                  <a:srgbClr val="C0504D"/>
                </a:solidFill>
              </a:rPr>
              <a:t>Диагностическая часть</a:t>
            </a:r>
          </a:p>
        </p:txBody>
      </p:sp>
    </p:spTree>
    <p:extLst>
      <p:ext uri="{BB962C8B-B14F-4D97-AF65-F5344CB8AC3E}">
        <p14:creationId xmlns:p14="http://schemas.microsoft.com/office/powerpoint/2010/main" xmlns="" val="19780417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045DC2B-2B3D-2CF1-00F1-E3EEDE21AFE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59CFC30-6EC7-BBAF-4D75-1ADA5BF7C576}"/>
              </a:ext>
            </a:extLst>
          </p:cNvPr>
          <p:cNvSpPr>
            <a:spLocks noGrp="1"/>
          </p:cNvSpPr>
          <p:nvPr>
            <p:ph type="title"/>
          </p:nvPr>
        </p:nvSpPr>
        <p:spPr>
          <a:xfrm>
            <a:off x="0" y="0"/>
            <a:ext cx="12192000" cy="1083212"/>
          </a:xfrm>
        </p:spPr>
        <p:txBody>
          <a:bodyPr>
            <a:normAutofit/>
          </a:bodyPr>
          <a:lstStyle/>
          <a:p>
            <a:r>
              <a:rPr lang="ru-RU" sz="3100" dirty="0"/>
              <a:t>Упражнение «Я сегодня…»</a:t>
            </a:r>
          </a:p>
        </p:txBody>
      </p:sp>
      <p:sp>
        <p:nvSpPr>
          <p:cNvPr id="3" name="Объект 2">
            <a:extLst>
              <a:ext uri="{FF2B5EF4-FFF2-40B4-BE49-F238E27FC236}">
                <a16:creationId xmlns:a16="http://schemas.microsoft.com/office/drawing/2014/main" xmlns="" id="{6E526111-7DD4-3082-251D-9598DFE056C0}"/>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15 минут.</a:t>
            </a:r>
          </a:p>
          <a:p>
            <a:pPr marL="0" indent="0" algn="just">
              <a:buSzPct val="100000"/>
              <a:buNone/>
            </a:pPr>
            <a:r>
              <a:rPr lang="ru-RU" sz="2000" b="1" dirty="0">
                <a:solidFill>
                  <a:srgbClr val="1F497D"/>
                </a:solidFill>
              </a:rPr>
              <a:t>Инструкция: </a:t>
            </a:r>
            <a:r>
              <a:rPr lang="ru-RU" sz="2000" dirty="0"/>
              <a:t>участники по очереди обозначают свое настроение. Например, сегодня у меня веселое настроение! Таким образом, психолог для себя диагностирует эмоциональное состояние каждого участника перед занятием.</a:t>
            </a:r>
          </a:p>
          <a:p>
            <a:pPr marL="0" indent="0" algn="just">
              <a:buSzPct val="100000"/>
              <a:buNone/>
            </a:pPr>
            <a:r>
              <a:rPr lang="ru-RU" sz="2000" b="1" dirty="0">
                <a:solidFill>
                  <a:srgbClr val="1F497D"/>
                </a:solidFill>
              </a:rPr>
              <a:t>Ведущий: </a:t>
            </a:r>
            <a:r>
              <a:rPr lang="ru-RU" sz="2000" dirty="0"/>
              <a:t>уважаемые участники, сегодня у нас с Вами состоится заключительное занятие по программе «Арт-терапия». Давайте выполним упражнения и подведем итоги программы.</a:t>
            </a:r>
          </a:p>
        </p:txBody>
      </p:sp>
    </p:spTree>
    <p:extLst>
      <p:ext uri="{BB962C8B-B14F-4D97-AF65-F5344CB8AC3E}">
        <p14:creationId xmlns:p14="http://schemas.microsoft.com/office/powerpoint/2010/main" xmlns="" val="41840632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97DE799-153D-2DFC-8F34-74EE31F20621}"/>
            </a:ext>
          </a:extLst>
        </p:cNvPr>
        <p:cNvGrpSpPr/>
        <p:nvPr/>
      </p:nvGrpSpPr>
      <p:grpSpPr>
        <a:xfrm>
          <a:off x="0" y="0"/>
          <a:ext cx="0" cy="0"/>
          <a:chOff x="0" y="0"/>
          <a:chExt cx="0" cy="0"/>
        </a:xfrm>
      </p:grpSpPr>
      <p:sp>
        <p:nvSpPr>
          <p:cNvPr id="4" name="Заголовок 1">
            <a:extLst>
              <a:ext uri="{FF2B5EF4-FFF2-40B4-BE49-F238E27FC236}">
                <a16:creationId xmlns:a16="http://schemas.microsoft.com/office/drawing/2014/main" xmlns="" id="{E861ADC8-5CD7-0135-D9AB-D9170DE26B6B}"/>
              </a:ext>
            </a:extLst>
          </p:cNvPr>
          <p:cNvSpPr txBox="1">
            <a:spLocks/>
          </p:cNvSpPr>
          <p:nvPr/>
        </p:nvSpPr>
        <p:spPr>
          <a:xfrm>
            <a:off x="0" y="2887394"/>
            <a:ext cx="12192000" cy="1083212"/>
          </a:xfrm>
          <a:prstGeom prst="rect">
            <a:avLst/>
          </a:prstGeom>
        </p:spPr>
        <p:txBody>
          <a:bodyPr vert="horz" anchor="ctr">
            <a:normAutofit lnSpcReduction="10000"/>
          </a:bodyPr>
          <a:lstStyle>
            <a:lvl1pPr algn="ctr" rtl="0" eaLnBrk="1" latinLnBrk="0" hangingPunct="1">
              <a:spcBef>
                <a:spcPct val="0"/>
              </a:spcBef>
              <a:buNone/>
              <a:defRPr kumimoji="0" sz="4800" b="1" kern="1200">
                <a:solidFill>
                  <a:schemeClr val="tx2"/>
                </a:solidFill>
                <a:latin typeface="Cambria" panose="02040503050406030204" pitchFamily="18" charset="0"/>
                <a:ea typeface="+mj-ea"/>
                <a:cs typeface="+mj-cs"/>
              </a:defRPr>
            </a:lvl1pPr>
          </a:lstStyle>
          <a:p>
            <a:pPr defTabSz="914400"/>
            <a:r>
              <a:rPr lang="ru-RU" sz="6600" dirty="0"/>
              <a:t>Практическая часть</a:t>
            </a:r>
          </a:p>
        </p:txBody>
      </p:sp>
    </p:spTree>
    <p:extLst>
      <p:ext uri="{BB962C8B-B14F-4D97-AF65-F5344CB8AC3E}">
        <p14:creationId xmlns:p14="http://schemas.microsoft.com/office/powerpoint/2010/main" xmlns="" val="383186012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2922414-AAE8-620A-A0EB-C5C18B776A4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E9D9653-B3D2-6537-B4BB-3038C38DCF29}"/>
              </a:ext>
            </a:extLst>
          </p:cNvPr>
          <p:cNvSpPr>
            <a:spLocks noGrp="1"/>
          </p:cNvSpPr>
          <p:nvPr>
            <p:ph type="title"/>
          </p:nvPr>
        </p:nvSpPr>
        <p:spPr>
          <a:xfrm>
            <a:off x="0" y="0"/>
            <a:ext cx="12192000" cy="1083212"/>
          </a:xfrm>
        </p:spPr>
        <p:txBody>
          <a:bodyPr>
            <a:normAutofit/>
          </a:bodyPr>
          <a:lstStyle/>
          <a:p>
            <a:r>
              <a:rPr lang="ru-RU" sz="3100" dirty="0"/>
              <a:t>Упражнение «Мой сосуд»</a:t>
            </a:r>
          </a:p>
        </p:txBody>
      </p:sp>
      <p:sp>
        <p:nvSpPr>
          <p:cNvPr id="3" name="Объект 2">
            <a:extLst>
              <a:ext uri="{FF2B5EF4-FFF2-40B4-BE49-F238E27FC236}">
                <a16:creationId xmlns:a16="http://schemas.microsoft.com/office/drawing/2014/main" xmlns="" id="{D65520FA-E9BF-918C-66B4-CBB5686399A2}"/>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30 минут.</a:t>
            </a:r>
          </a:p>
          <a:p>
            <a:pPr marL="0" indent="0" algn="just">
              <a:buSzPct val="100000"/>
              <a:buNone/>
            </a:pPr>
            <a:r>
              <a:rPr lang="ru-RU" sz="2000" b="1" dirty="0">
                <a:solidFill>
                  <a:srgbClr val="1F497D"/>
                </a:solidFill>
              </a:rPr>
              <a:t>Цель: </a:t>
            </a:r>
            <a:r>
              <a:rPr lang="ru-RU" sz="2000" dirty="0"/>
              <a:t>осознать свое истинное эмоциональное состояние.</a:t>
            </a:r>
          </a:p>
          <a:p>
            <a:pPr marL="0" indent="0" algn="just">
              <a:buSzPct val="100000"/>
              <a:buNone/>
            </a:pPr>
            <a:r>
              <a:rPr lang="ru-RU" sz="2000" b="1" dirty="0">
                <a:solidFill>
                  <a:srgbClr val="1F497D"/>
                </a:solidFill>
              </a:rPr>
              <a:t>Материалы: </a:t>
            </a:r>
            <a:r>
              <a:rPr lang="ru-RU" sz="2000" dirty="0"/>
              <a:t>листы бумаги (формата А4) по количеству участников, 10 пачек цветных карандашей/фломастеров.</a:t>
            </a:r>
          </a:p>
          <a:p>
            <a:pPr marL="0" indent="0" algn="just">
              <a:buSzPct val="100000"/>
              <a:buNone/>
            </a:pPr>
            <a:r>
              <a:rPr lang="ru-RU" sz="2000" b="1" dirty="0">
                <a:solidFill>
                  <a:srgbClr val="1F497D"/>
                </a:solidFill>
              </a:rPr>
              <a:t>Инструкция: </a:t>
            </a:r>
            <a:r>
              <a:rPr lang="ru-RU" sz="2000" dirty="0"/>
              <a:t>изобразите себя в качестве сосуда любой формы и материала.</a:t>
            </a:r>
          </a:p>
          <a:p>
            <a:pPr marL="0" indent="0" algn="just">
              <a:buSzPct val="100000"/>
              <a:buNone/>
            </a:pPr>
            <a:r>
              <a:rPr lang="ru-RU" sz="2000" b="1" dirty="0">
                <a:solidFill>
                  <a:srgbClr val="1F497D"/>
                </a:solidFill>
              </a:rPr>
              <a:t>Расскажите о Вашем сосуде:</a:t>
            </a:r>
          </a:p>
          <a:p>
            <a:pPr marL="457200" indent="-457200" algn="just">
              <a:buSzPct val="100000"/>
              <a:buFont typeface="+mj-lt"/>
              <a:buAutoNum type="arabicPeriod"/>
            </a:pPr>
            <a:r>
              <a:rPr lang="ru-RU" sz="2000" dirty="0"/>
              <a:t>Чем он наполнен? О чем Вам говорит материал сосуда? Как используется этот сосуд? Как это соотносится с Вашей жизнью?</a:t>
            </a:r>
          </a:p>
          <a:p>
            <a:pPr marL="457200" indent="-457200" algn="just">
              <a:buSzPct val="100000"/>
              <a:buFont typeface="+mj-lt"/>
              <a:buAutoNum type="arabicPeriod"/>
            </a:pPr>
            <a:r>
              <a:rPr lang="ru-RU" sz="2000" dirty="0"/>
              <a:t>Если сосуд Вам не нравится или он имеет трещины или загрязнения или его наполнение Вас не устраивает, измените рисунок или создайте новую работу, отразив в ней то, чего бы Вам хотелось.</a:t>
            </a:r>
          </a:p>
          <a:p>
            <a:pPr marL="457200" indent="-457200" algn="just">
              <a:buSzPct val="100000"/>
              <a:buFont typeface="+mj-lt"/>
              <a:buAutoNum type="arabicPeriod"/>
            </a:pPr>
            <a:r>
              <a:rPr lang="ru-RU" sz="2000" dirty="0"/>
              <a:t>Расскажите о новой работе. Что изменилось? Что Вы убрали, а что добавили? Что символизируют изменения?</a:t>
            </a:r>
          </a:p>
        </p:txBody>
      </p:sp>
    </p:spTree>
    <p:extLst>
      <p:ext uri="{BB962C8B-B14F-4D97-AF65-F5344CB8AC3E}">
        <p14:creationId xmlns:p14="http://schemas.microsoft.com/office/powerpoint/2010/main" xmlns="" val="24720325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3CECB7F-215E-8EA5-3E61-7DC7DD296C1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D13C20-4514-6146-FE28-B535A0107352}"/>
              </a:ext>
            </a:extLst>
          </p:cNvPr>
          <p:cNvSpPr>
            <a:spLocks noGrp="1"/>
          </p:cNvSpPr>
          <p:nvPr>
            <p:ph type="title"/>
          </p:nvPr>
        </p:nvSpPr>
        <p:spPr>
          <a:xfrm>
            <a:off x="0" y="0"/>
            <a:ext cx="12192000" cy="1083212"/>
          </a:xfrm>
        </p:spPr>
        <p:txBody>
          <a:bodyPr>
            <a:normAutofit/>
          </a:bodyPr>
          <a:lstStyle/>
          <a:p>
            <a:r>
              <a:rPr lang="ru-RU" sz="3100" dirty="0"/>
              <a:t>Упражнение «Круги контроля»</a:t>
            </a:r>
          </a:p>
        </p:txBody>
      </p:sp>
      <p:sp>
        <p:nvSpPr>
          <p:cNvPr id="3" name="Объект 2">
            <a:extLst>
              <a:ext uri="{FF2B5EF4-FFF2-40B4-BE49-F238E27FC236}">
                <a16:creationId xmlns:a16="http://schemas.microsoft.com/office/drawing/2014/main" xmlns="" id="{67AB2798-C1FE-4AE0-A360-323CB9E7AA33}"/>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30 минут.</a:t>
            </a:r>
          </a:p>
          <a:p>
            <a:pPr marL="0" indent="0" algn="just">
              <a:buSzPct val="100000"/>
              <a:buNone/>
            </a:pPr>
            <a:r>
              <a:rPr lang="ru-RU" sz="2000" b="1" dirty="0">
                <a:solidFill>
                  <a:srgbClr val="1F497D"/>
                </a:solidFill>
              </a:rPr>
              <a:t>Цель: </a:t>
            </a:r>
            <a:r>
              <a:rPr lang="ru-RU" sz="2000" dirty="0"/>
              <a:t>вернуться в контакт с собой, осознать ответственность за свою жизнь.</a:t>
            </a:r>
          </a:p>
          <a:p>
            <a:pPr marL="0" indent="0" algn="just">
              <a:buSzPct val="100000"/>
              <a:buNone/>
            </a:pPr>
            <a:r>
              <a:rPr lang="ru-RU" sz="2000" b="1" dirty="0">
                <a:solidFill>
                  <a:srgbClr val="1F497D"/>
                </a:solidFill>
              </a:rPr>
              <a:t>Материалы: </a:t>
            </a:r>
            <a:r>
              <a:rPr lang="ru-RU" sz="2000" dirty="0"/>
              <a:t>листы бумаги (формата А4) по количеству участников, 10 пачек цветных карандашей/фломастеров.</a:t>
            </a:r>
          </a:p>
          <a:p>
            <a:pPr marL="0" indent="0" algn="just">
              <a:buSzPct val="100000"/>
              <a:buNone/>
            </a:pPr>
            <a:r>
              <a:rPr lang="ru-RU" sz="2000" b="1" dirty="0">
                <a:solidFill>
                  <a:srgbClr val="1F497D"/>
                </a:solidFill>
              </a:rPr>
              <a:t>Инструкция: </a:t>
            </a:r>
            <a:r>
              <a:rPr lang="ru-RU" sz="2000" dirty="0"/>
              <a:t>очертите круг с плотными границами и внутри поместите то, что Вы можете контролировать в своей жизни, то, за что Вы реально отвечаете. За пределами круга поместите то, за что Вы отвечать не можете. Можете писать, рисовать.</a:t>
            </a:r>
          </a:p>
          <a:p>
            <a:pPr marL="0" indent="0" algn="just">
              <a:buSzPct val="100000"/>
              <a:buNone/>
            </a:pPr>
            <a:r>
              <a:rPr lang="ru-RU" sz="2000" b="1" dirty="0">
                <a:solidFill>
                  <a:srgbClr val="1F497D"/>
                </a:solidFill>
              </a:rPr>
              <a:t>Обсуждение: </a:t>
            </a:r>
            <a:r>
              <a:rPr lang="ru-RU" sz="2000" i="1" dirty="0"/>
              <a:t>теперь, пожалуйста, ответьте на вопросы:</a:t>
            </a:r>
          </a:p>
          <a:p>
            <a:pPr marL="457200" indent="-457200" algn="just">
              <a:buSzPct val="100000"/>
              <a:buFont typeface="+mj-lt"/>
              <a:buAutoNum type="arabicPeriod"/>
            </a:pPr>
            <a:r>
              <a:rPr lang="ru-RU" sz="2000" dirty="0"/>
              <a:t>Как я могу улучшить те сферы жизни и составляющие, за которые я могу отвечать?</a:t>
            </a:r>
          </a:p>
          <a:p>
            <a:pPr marL="457200" indent="-457200" algn="just">
              <a:buSzPct val="100000"/>
              <a:buFont typeface="+mj-lt"/>
              <a:buAutoNum type="arabicPeriod"/>
            </a:pPr>
            <a:r>
              <a:rPr lang="ru-RU" sz="2000" dirty="0"/>
              <a:t>Как я могу относиться к тому, за что я не отвечаю, чтобы сохранять свое гармоничное состояние/качество жизни?</a:t>
            </a:r>
          </a:p>
          <a:p>
            <a:pPr marL="457200" indent="-457200" algn="just">
              <a:buSzPct val="100000"/>
              <a:buFont typeface="+mj-lt"/>
              <a:buAutoNum type="arabicPeriod"/>
            </a:pPr>
            <a:r>
              <a:rPr lang="ru-RU" sz="2000" dirty="0"/>
              <a:t>Как я могу действовать по отношению к тому, что могу изменить, а что нет?</a:t>
            </a:r>
          </a:p>
        </p:txBody>
      </p:sp>
    </p:spTree>
    <p:extLst>
      <p:ext uri="{BB962C8B-B14F-4D97-AF65-F5344CB8AC3E}">
        <p14:creationId xmlns:p14="http://schemas.microsoft.com/office/powerpoint/2010/main" xmlns="" val="372263959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A8D7378-2052-C794-D2D1-98A548E9EC0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CDE5724-CB86-D1F0-1B71-58DC040B4F99}"/>
              </a:ext>
            </a:extLst>
          </p:cNvPr>
          <p:cNvSpPr>
            <a:spLocks noGrp="1"/>
          </p:cNvSpPr>
          <p:nvPr>
            <p:ph type="title"/>
          </p:nvPr>
        </p:nvSpPr>
        <p:spPr>
          <a:xfrm>
            <a:off x="0" y="0"/>
            <a:ext cx="12192000" cy="1083212"/>
          </a:xfrm>
        </p:spPr>
        <p:txBody>
          <a:bodyPr>
            <a:normAutofit/>
          </a:bodyPr>
          <a:lstStyle/>
          <a:p>
            <a:r>
              <a:rPr lang="ru-RU" sz="3100" dirty="0"/>
              <a:t>Завершение работы (рефлексия)</a:t>
            </a:r>
          </a:p>
        </p:txBody>
      </p:sp>
      <p:sp>
        <p:nvSpPr>
          <p:cNvPr id="3" name="Объект 2">
            <a:extLst>
              <a:ext uri="{FF2B5EF4-FFF2-40B4-BE49-F238E27FC236}">
                <a16:creationId xmlns:a16="http://schemas.microsoft.com/office/drawing/2014/main" xmlns="" id="{5BDFCB9A-C8AD-53AB-93C6-71A7AC80BDA4}"/>
              </a:ext>
            </a:extLst>
          </p:cNvPr>
          <p:cNvSpPr>
            <a:spLocks noGrp="1"/>
          </p:cNvSpPr>
          <p:nvPr>
            <p:ph sz="quarter" idx="1"/>
          </p:nvPr>
        </p:nvSpPr>
        <p:spPr>
          <a:xfrm>
            <a:off x="707048" y="1494691"/>
            <a:ext cx="10789627" cy="5218929"/>
          </a:xfrm>
        </p:spPr>
        <p:txBody>
          <a:bodyPr>
            <a:noAutofit/>
          </a:bodyPr>
          <a:lstStyle/>
          <a:p>
            <a:pPr marL="0" indent="0" algn="just">
              <a:buSzPct val="100000"/>
              <a:buNone/>
            </a:pPr>
            <a:r>
              <a:rPr lang="ru-RU" sz="2000" b="1" dirty="0">
                <a:solidFill>
                  <a:srgbClr val="1F497D"/>
                </a:solidFill>
              </a:rPr>
              <a:t>Время: </a:t>
            </a:r>
            <a:r>
              <a:rPr lang="ru-RU" sz="2000" dirty="0"/>
              <a:t>15 минут.</a:t>
            </a:r>
          </a:p>
          <a:p>
            <a:pPr marL="0" indent="0" algn="just">
              <a:buSzPct val="100000"/>
              <a:buNone/>
            </a:pPr>
            <a:r>
              <a:rPr lang="ru-RU" sz="2000" b="1" dirty="0">
                <a:solidFill>
                  <a:srgbClr val="1F497D"/>
                </a:solidFill>
              </a:rPr>
              <a:t>Ведущий: </a:t>
            </a:r>
            <a:r>
              <a:rPr lang="ru-RU" sz="2000" dirty="0"/>
              <a:t>уважаемые участники, благодарю Вас за то, что Вы так активно работали на протяжении всех занятий. Пожалуйста, поделитесь по очереди обратной связью – что Вам понравилось в наших занятиях, как Вы себя эмоционально чувствуете по завершению программы? Какая эмоция является доминирующей сейчас? Будете ли Вы применять арт-терапию в повседневной жизни? Есть ли важный вывод, который Вы могли бы сделать (для себя) по окончании наших занятий? Если у Вас есть вопросы по теме, с удовольствием отвечу на них!</a:t>
            </a:r>
          </a:p>
        </p:txBody>
      </p:sp>
    </p:spTree>
    <p:extLst>
      <p:ext uri="{BB962C8B-B14F-4D97-AF65-F5344CB8AC3E}">
        <p14:creationId xmlns:p14="http://schemas.microsoft.com/office/powerpoint/2010/main" xmlns="" val="402798473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Заголовок 1">
            <a:extLst>
              <a:ext uri="{FF2B5EF4-FFF2-40B4-BE49-F238E27FC236}">
                <a16:creationId xmlns:a16="http://schemas.microsoft.com/office/drawing/2014/main" xmlns="" id="{ED36CF4D-71C6-9C23-9331-92D13D7392F1}"/>
              </a:ext>
            </a:extLst>
          </p:cNvPr>
          <p:cNvSpPr>
            <a:spLocks noGrp="1" noChangeArrowheads="1"/>
          </p:cNvSpPr>
          <p:nvPr>
            <p:ph type="title"/>
          </p:nvPr>
        </p:nvSpPr>
        <p:spPr>
          <a:xfrm>
            <a:off x="0" y="0"/>
            <a:ext cx="12192000" cy="1125538"/>
          </a:xfrm>
        </p:spPr>
        <p:txBody>
          <a:bodyPr anchor="ctr">
            <a:noAutofit/>
          </a:bodyPr>
          <a:lstStyle/>
          <a:p>
            <a:r>
              <a:rPr lang="ru-RU" altLang="ru-RU" dirty="0">
                <a:cs typeface="Times New Roman" panose="02020603050405020304" pitchFamily="18" charset="0"/>
              </a:rPr>
              <a:t>Будьте в тренде! Будьте здоровы! </a:t>
            </a:r>
          </a:p>
        </p:txBody>
      </p:sp>
      <p:sp>
        <p:nvSpPr>
          <p:cNvPr id="3" name="TextBox 2">
            <a:extLst>
              <a:ext uri="{FF2B5EF4-FFF2-40B4-BE49-F238E27FC236}">
                <a16:creationId xmlns:a16="http://schemas.microsoft.com/office/drawing/2014/main" xmlns="" id="{8AC51384-FF29-86F1-9D76-16C40DA6E883}"/>
              </a:ext>
            </a:extLst>
          </p:cNvPr>
          <p:cNvSpPr txBox="1"/>
          <p:nvPr/>
        </p:nvSpPr>
        <p:spPr>
          <a:xfrm>
            <a:off x="695325" y="1813497"/>
            <a:ext cx="10801350" cy="1631216"/>
          </a:xfrm>
          <a:prstGeom prst="rect">
            <a:avLst/>
          </a:prstGeom>
          <a:noFill/>
        </p:spPr>
        <p:txBody>
          <a:bodyPr wrap="square">
            <a:spAutoFit/>
          </a:bodyPr>
          <a:lstStyle/>
          <a:p>
            <a:pPr algn="ctr">
              <a:defRPr/>
            </a:pPr>
            <a:r>
              <a:rPr lang="ru-RU"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Подписывайтесь на группу </a:t>
            </a:r>
          </a:p>
          <a:p>
            <a:pPr algn="ctr">
              <a:defRPr/>
            </a:pPr>
            <a:r>
              <a:rPr lang="ru-RU"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«Будь здоров! Центр общественного здоровья, Томск» </a:t>
            </a:r>
          </a:p>
          <a:p>
            <a:pPr algn="ctr">
              <a:defRPr/>
            </a:pPr>
            <a:r>
              <a:rPr lang="ru-RU"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в социальных сетях ВКонтакте и Одноклассники </a:t>
            </a:r>
          </a:p>
          <a:p>
            <a:pPr algn="ctr">
              <a:defRPr/>
            </a:pPr>
            <a:r>
              <a:rPr lang="ru-RU"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и мессенджерах Телеграм и МАХ</a:t>
            </a:r>
            <a:r>
              <a:rPr lang="ru-RU" sz="2000" b="1" dirty="0">
                <a:solidFill>
                  <a:srgbClr val="002060"/>
                </a:solidFill>
                <a:cs typeface="Times New Roman" panose="02020603050405020304" pitchFamily="18" charset="0"/>
              </a:rPr>
              <a:t/>
            </a:r>
            <a:br>
              <a:rPr lang="ru-RU" sz="2000" b="1" dirty="0">
                <a:solidFill>
                  <a:srgbClr val="002060"/>
                </a:solidFill>
                <a:cs typeface="Times New Roman" panose="02020603050405020304" pitchFamily="18" charset="0"/>
              </a:rPr>
            </a:br>
            <a:endParaRPr lang="ru-RU" sz="2000" b="1" dirty="0">
              <a:solidFill>
                <a:srgbClr val="002060"/>
              </a:solidFill>
              <a:cs typeface="Times New Roman" panose="02020603050405020304" pitchFamily="18" charset="0"/>
            </a:endParaRPr>
          </a:p>
        </p:txBody>
      </p:sp>
      <p:pic>
        <p:nvPicPr>
          <p:cNvPr id="52228" name="Рисунок 3">
            <a:extLst>
              <a:ext uri="{FF2B5EF4-FFF2-40B4-BE49-F238E27FC236}">
                <a16:creationId xmlns:a16="http://schemas.microsoft.com/office/drawing/2014/main" xmlns="" id="{C0CC3BE4-39D8-8195-A0CC-D0E746F19C43}"/>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0701" y="3578163"/>
            <a:ext cx="8613775" cy="2389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a:extLst>
              <a:ext uri="{FF2B5EF4-FFF2-40B4-BE49-F238E27FC236}">
                <a16:creationId xmlns:a16="http://schemas.microsoft.com/office/drawing/2014/main" xmlns="" id="{E9A2917B-B40E-B2A5-A9F6-D806FC5F7480}"/>
              </a:ext>
            </a:extLst>
          </p:cNvPr>
          <p:cNvSpPr>
            <a:spLocks noGrp="1" noChangeArrowheads="1"/>
          </p:cNvSpPr>
          <p:nvPr>
            <p:ph type="title"/>
          </p:nvPr>
        </p:nvSpPr>
        <p:spPr>
          <a:xfrm>
            <a:off x="0" y="0"/>
            <a:ext cx="12192000" cy="1083471"/>
          </a:xfrm>
        </p:spPr>
        <p:txBody>
          <a:bodyPr/>
          <a:lstStyle/>
          <a:p>
            <a:r>
              <a:rPr lang="ru-RU" altLang="ru-RU" sz="4600" dirty="0">
                <a:cs typeface="Times New Roman" panose="02020603050405020304" pitchFamily="18" charset="0"/>
              </a:rPr>
              <a:t>Благодарю за внимание!</a:t>
            </a:r>
          </a:p>
        </p:txBody>
      </p:sp>
      <p:sp>
        <p:nvSpPr>
          <p:cNvPr id="4" name="Содержимое 2">
            <a:extLst>
              <a:ext uri="{FF2B5EF4-FFF2-40B4-BE49-F238E27FC236}">
                <a16:creationId xmlns:a16="http://schemas.microsoft.com/office/drawing/2014/main" xmlns="" id="{DD688045-6608-CD8B-04BE-B45BBD3EE32E}"/>
              </a:ext>
            </a:extLst>
          </p:cNvPr>
          <p:cNvSpPr txBox="1">
            <a:spLocks/>
          </p:cNvSpPr>
          <p:nvPr/>
        </p:nvSpPr>
        <p:spPr>
          <a:xfrm>
            <a:off x="1405383" y="5163185"/>
            <a:ext cx="3935413" cy="861220"/>
          </a:xfrm>
          <a:prstGeom prst="rect">
            <a:avLst/>
          </a:prstGeom>
        </p:spPr>
        <p:txBody>
          <a:bodyPr lIns="174550" tIns="87275" rIns="87275" bIns="43638"/>
          <a:lstStyle/>
          <a:p>
            <a:pPr>
              <a:spcBef>
                <a:spcPts val="954"/>
              </a:spcBef>
              <a:buClr>
                <a:schemeClr val="accent1"/>
              </a:buClr>
              <a:buSzPct val="80000"/>
              <a:defRPr/>
            </a:pPr>
            <a:r>
              <a:rPr lang="ru-RU" sz="2000" b="1" dirty="0">
                <a:latin typeface="Cambria" panose="02040503050406030204" pitchFamily="18" charset="0"/>
                <a:ea typeface="Cambria" panose="02040503050406030204" pitchFamily="18" charset="0"/>
                <a:cs typeface="Times New Roman" panose="02020603050405020304" pitchFamily="18" charset="0"/>
              </a:rPr>
              <a:t>г. Томск, ул. Никитина, 43</a:t>
            </a:r>
          </a:p>
          <a:p>
            <a:pPr>
              <a:spcBef>
                <a:spcPts val="954"/>
              </a:spcBef>
              <a:buClr>
                <a:schemeClr val="accent1"/>
              </a:buClr>
              <a:buSzPct val="80000"/>
              <a:defRPr/>
            </a:pPr>
            <a:r>
              <a:rPr lang="ru-RU" sz="2000" b="1" dirty="0">
                <a:latin typeface="Cambria" panose="02040503050406030204" pitchFamily="18" charset="0"/>
                <a:ea typeface="Cambria" panose="02040503050406030204" pitchFamily="18" charset="0"/>
                <a:cs typeface="Times New Roman" panose="02020603050405020304" pitchFamily="18" charset="0"/>
              </a:rPr>
              <a:t>+7 (3822) 44-35-60 </a:t>
            </a:r>
          </a:p>
        </p:txBody>
      </p:sp>
      <p:pic>
        <p:nvPicPr>
          <p:cNvPr id="53253" name="Picture 4" descr="C:\Users\adm\Downloads\800x800.png">
            <a:extLst>
              <a:ext uri="{FF2B5EF4-FFF2-40B4-BE49-F238E27FC236}">
                <a16:creationId xmlns:a16="http://schemas.microsoft.com/office/drawing/2014/main" xmlns="" id="{41E9CED8-7888-0B31-B23A-CDE233F44E0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t="79958"/>
          <a:stretch>
            <a:fillRect/>
          </a:stretch>
        </p:blipFill>
        <p:spPr bwMode="auto">
          <a:xfrm>
            <a:off x="7583679" y="5653882"/>
            <a:ext cx="282575" cy="309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3254" name="Picture 4" descr="C:\Users\adm\Downloads\800x800.png">
            <a:extLst>
              <a:ext uri="{FF2B5EF4-FFF2-40B4-BE49-F238E27FC236}">
                <a16:creationId xmlns:a16="http://schemas.microsoft.com/office/drawing/2014/main" xmlns="" id="{624491D1-AF30-6BB4-9893-DC35A53581D3}"/>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t="53105" b="26852"/>
          <a:stretch>
            <a:fillRect/>
          </a:stretch>
        </p:blipFill>
        <p:spPr bwMode="auto">
          <a:xfrm>
            <a:off x="7583679" y="5264944"/>
            <a:ext cx="282575" cy="309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3255" name="Picture 4" descr="C:\Users\adm\Downloads\800x800.png">
            <a:extLst>
              <a:ext uri="{FF2B5EF4-FFF2-40B4-BE49-F238E27FC236}">
                <a16:creationId xmlns:a16="http://schemas.microsoft.com/office/drawing/2014/main" xmlns="" id="{750F3E88-D93F-364F-9ED6-9CE11C9F1037}"/>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t="29958" b="50000"/>
          <a:stretch>
            <a:fillRect/>
          </a:stretch>
        </p:blipFill>
        <p:spPr bwMode="auto">
          <a:xfrm>
            <a:off x="1192658" y="5707952"/>
            <a:ext cx="282575" cy="309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3256" name="Picture 4" descr="C:\Users\adm\Downloads\800x800.png">
            <a:extLst>
              <a:ext uri="{FF2B5EF4-FFF2-40B4-BE49-F238E27FC236}">
                <a16:creationId xmlns:a16="http://schemas.microsoft.com/office/drawing/2014/main" xmlns="" id="{3342E834-08F0-7B00-C148-B45F3BF9B1C8}"/>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b="79958"/>
          <a:stretch>
            <a:fillRect/>
          </a:stretch>
        </p:blipFill>
        <p:spPr bwMode="auto">
          <a:xfrm>
            <a:off x="1199008" y="5282375"/>
            <a:ext cx="282575" cy="309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3257" name="Рисунок 11">
            <a:extLst>
              <a:ext uri="{FF2B5EF4-FFF2-40B4-BE49-F238E27FC236}">
                <a16:creationId xmlns:a16="http://schemas.microsoft.com/office/drawing/2014/main" xmlns="" id="{E654ADF7-29A8-6077-8FEF-9858783DD89A}"/>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637088" y="1946276"/>
            <a:ext cx="2971800" cy="297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TextBox 2">
            <a:extLst>
              <a:ext uri="{FF2B5EF4-FFF2-40B4-BE49-F238E27FC236}">
                <a16:creationId xmlns:a16="http://schemas.microsoft.com/office/drawing/2014/main" xmlns="" id="{24379CC6-5343-2231-AF7E-F7E5268F5645}"/>
              </a:ext>
            </a:extLst>
          </p:cNvPr>
          <p:cNvSpPr txBox="1"/>
          <p:nvPr/>
        </p:nvSpPr>
        <p:spPr>
          <a:xfrm>
            <a:off x="7894385" y="5196374"/>
            <a:ext cx="3935413" cy="836126"/>
          </a:xfrm>
          <a:prstGeom prst="rect">
            <a:avLst/>
          </a:prstGeom>
          <a:noFill/>
        </p:spPr>
        <p:txBody>
          <a:bodyPr wrap="square">
            <a:spAutoFit/>
          </a:bodyPr>
          <a:lstStyle/>
          <a:p>
            <a:pPr>
              <a:spcBef>
                <a:spcPts val="954"/>
              </a:spcBef>
              <a:buClr>
                <a:schemeClr val="accent1"/>
              </a:buClr>
              <a:buSzPct val="80000"/>
              <a:defRPr/>
            </a:pPr>
            <a:r>
              <a:rPr lang="en-US" sz="2000" b="1" dirty="0">
                <a:latin typeface="Cambria" panose="02040503050406030204" pitchFamily="18" charset="0"/>
                <a:ea typeface="Cambria" panose="02040503050406030204" pitchFamily="18" charset="0"/>
                <a:cs typeface="Times New Roman" panose="02020603050405020304" pitchFamily="18" charset="0"/>
              </a:rPr>
              <a:t>profilaktika@tomsk.gov70.ru</a:t>
            </a:r>
            <a:endParaRPr lang="ru-RU" sz="2000" b="1" dirty="0">
              <a:latin typeface="Cambria" panose="02040503050406030204" pitchFamily="18" charset="0"/>
              <a:ea typeface="Cambria" panose="02040503050406030204" pitchFamily="18" charset="0"/>
              <a:cs typeface="Times New Roman" panose="02020603050405020304" pitchFamily="18" charset="0"/>
            </a:endParaRPr>
          </a:p>
          <a:p>
            <a:pPr>
              <a:spcBef>
                <a:spcPts val="954"/>
              </a:spcBef>
              <a:buClr>
                <a:schemeClr val="accent1"/>
              </a:buClr>
              <a:buSzPct val="80000"/>
              <a:defRPr/>
            </a:pPr>
            <a:r>
              <a:rPr lang="en-US" sz="2000" b="1" dirty="0">
                <a:latin typeface="Cambria" panose="02040503050406030204" pitchFamily="18" charset="0"/>
                <a:ea typeface="Cambria" panose="02040503050406030204" pitchFamily="18" charset="0"/>
                <a:cs typeface="Times New Roman" panose="02020603050405020304" pitchFamily="18" charset="0"/>
              </a:rPr>
              <a:t>profilaktika.tomsk.ru</a:t>
            </a:r>
            <a:endParaRPr lang="ru-RU" sz="2000" b="1" dirty="0">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640305F-6327-428F-C604-047475E35320}"/>
            </a:ext>
          </a:extLst>
        </p:cNvPr>
        <p:cNvGrpSpPr/>
        <p:nvPr/>
      </p:nvGrpSpPr>
      <p:grpSpPr>
        <a:xfrm>
          <a:off x="0" y="0"/>
          <a:ext cx="0" cy="0"/>
          <a:chOff x="0" y="0"/>
          <a:chExt cx="0" cy="0"/>
        </a:xfrm>
      </p:grpSpPr>
      <p:sp>
        <p:nvSpPr>
          <p:cNvPr id="8" name="Прямоугольник: скругленные углы 7">
            <a:extLst>
              <a:ext uri="{FF2B5EF4-FFF2-40B4-BE49-F238E27FC236}">
                <a16:creationId xmlns:a16="http://schemas.microsoft.com/office/drawing/2014/main" xmlns="" id="{96E76EC9-74C0-4FEA-4C5A-B049C5476B66}"/>
              </a:ext>
            </a:extLst>
          </p:cNvPr>
          <p:cNvSpPr/>
          <p:nvPr/>
        </p:nvSpPr>
        <p:spPr>
          <a:xfrm>
            <a:off x="4315325" y="6095656"/>
            <a:ext cx="3585410" cy="44100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xmlns="" id="{1779B0A9-E6C6-3E94-65CB-8CAF4BFB17B4}"/>
              </a:ext>
            </a:extLst>
          </p:cNvPr>
          <p:cNvSpPr>
            <a:spLocks noGrp="1"/>
          </p:cNvSpPr>
          <p:nvPr>
            <p:ph type="title"/>
          </p:nvPr>
        </p:nvSpPr>
        <p:spPr>
          <a:xfrm>
            <a:off x="0" y="0"/>
            <a:ext cx="12192000" cy="1083212"/>
          </a:xfrm>
        </p:spPr>
        <p:txBody>
          <a:bodyPr>
            <a:normAutofit/>
          </a:bodyPr>
          <a:lstStyle/>
          <a:p>
            <a:r>
              <a:rPr lang="ru-RU" sz="3100" dirty="0"/>
              <a:t>Программа «Арт-терапия для онкологических больных»</a:t>
            </a:r>
          </a:p>
        </p:txBody>
      </p:sp>
      <p:sp>
        <p:nvSpPr>
          <p:cNvPr id="3" name="Объект 2">
            <a:extLst>
              <a:ext uri="{FF2B5EF4-FFF2-40B4-BE49-F238E27FC236}">
                <a16:creationId xmlns:a16="http://schemas.microsoft.com/office/drawing/2014/main" xmlns="" id="{23D3F879-31B1-94C4-2595-08E01731D49B}"/>
              </a:ext>
            </a:extLst>
          </p:cNvPr>
          <p:cNvSpPr>
            <a:spLocks noGrp="1"/>
          </p:cNvSpPr>
          <p:nvPr>
            <p:ph sz="quarter" idx="1"/>
          </p:nvPr>
        </p:nvSpPr>
        <p:spPr>
          <a:xfrm>
            <a:off x="707048" y="1523186"/>
            <a:ext cx="4959826" cy="5029933"/>
          </a:xfrm>
        </p:spPr>
        <p:txBody>
          <a:bodyPr>
            <a:noAutofit/>
          </a:bodyPr>
          <a:lstStyle/>
          <a:p>
            <a:pPr marL="0" indent="0">
              <a:buNone/>
            </a:pPr>
            <a:r>
              <a:rPr lang="ru-RU" sz="2000" b="1" dirty="0">
                <a:solidFill>
                  <a:srgbClr val="C0504D"/>
                </a:solidFill>
              </a:rPr>
              <a:t>Занятие 1. </a:t>
            </a:r>
          </a:p>
          <a:p>
            <a:pPr marL="0" indent="0">
              <a:buNone/>
            </a:pPr>
            <a:r>
              <a:rPr lang="ru-RU" sz="2000" b="1" dirty="0">
                <a:solidFill>
                  <a:srgbClr val="1F497D"/>
                </a:solidFill>
              </a:rPr>
              <a:t>«Введение в арт-терапию»</a:t>
            </a:r>
          </a:p>
          <a:p>
            <a:pPr marL="0" indent="0">
              <a:buNone/>
            </a:pPr>
            <a:r>
              <a:rPr lang="ru-RU" sz="2000" b="1" dirty="0">
                <a:solidFill>
                  <a:srgbClr val="1F497D"/>
                </a:solidFill>
              </a:rPr>
              <a:t>Упражнения:</a:t>
            </a:r>
          </a:p>
          <a:p>
            <a:pPr algn="just">
              <a:buSzPct val="100000"/>
              <a:buFont typeface="Wingdings" panose="05000000000000000000" pitchFamily="2" charset="2"/>
              <a:buChar char="q"/>
            </a:pPr>
            <a:r>
              <a:rPr lang="ru-RU" sz="2000" b="1" dirty="0">
                <a:solidFill>
                  <a:srgbClr val="1F497D"/>
                </a:solidFill>
              </a:rPr>
              <a:t>«Знакомство;</a:t>
            </a:r>
          </a:p>
          <a:p>
            <a:pPr algn="just">
              <a:buSzPct val="100000"/>
              <a:buFont typeface="Wingdings" panose="05000000000000000000" pitchFamily="2" charset="2"/>
              <a:buChar char="q"/>
            </a:pPr>
            <a:r>
              <a:rPr lang="ru-RU" sz="2000" b="1" dirty="0">
                <a:solidFill>
                  <a:srgbClr val="1F497D"/>
                </a:solidFill>
              </a:rPr>
              <a:t>«Безопасное место»; </a:t>
            </a:r>
          </a:p>
          <a:p>
            <a:pPr algn="just">
              <a:buSzPct val="100000"/>
              <a:buFont typeface="Wingdings" panose="05000000000000000000" pitchFamily="2" charset="2"/>
              <a:buChar char="q"/>
            </a:pPr>
            <a:r>
              <a:rPr lang="ru-RU" sz="2000" b="1" dirty="0">
                <a:solidFill>
                  <a:srgbClr val="1F497D"/>
                </a:solidFill>
              </a:rPr>
              <a:t>«Мандала ресурса».</a:t>
            </a:r>
          </a:p>
          <a:p>
            <a:pPr marL="0" indent="0" algn="just">
              <a:buNone/>
            </a:pPr>
            <a:r>
              <a:rPr lang="ru-RU" sz="2000" b="1" dirty="0">
                <a:solidFill>
                  <a:srgbClr val="1F497D"/>
                </a:solidFill>
              </a:rPr>
              <a:t>90 минут</a:t>
            </a:r>
          </a:p>
          <a:p>
            <a:pPr marL="0" indent="0" algn="just">
              <a:buNone/>
            </a:pPr>
            <a:r>
              <a:rPr lang="ru-RU" sz="2000" b="1" dirty="0">
                <a:solidFill>
                  <a:srgbClr val="C0504D"/>
                </a:solidFill>
              </a:rPr>
              <a:t>Занятие 2. </a:t>
            </a:r>
          </a:p>
          <a:p>
            <a:pPr marL="0" indent="0" algn="just">
              <a:buNone/>
            </a:pPr>
            <a:r>
              <a:rPr lang="ru-RU" sz="2000" b="1" dirty="0">
                <a:solidFill>
                  <a:srgbClr val="1F497D"/>
                </a:solidFill>
              </a:rPr>
              <a:t>Упражнения:</a:t>
            </a:r>
          </a:p>
          <a:p>
            <a:pPr algn="just">
              <a:buSzPct val="100000"/>
              <a:buFont typeface="Wingdings" panose="05000000000000000000" pitchFamily="2" charset="2"/>
              <a:buChar char="q"/>
            </a:pPr>
            <a:r>
              <a:rPr lang="ru-RU" sz="2000" b="1" dirty="0">
                <a:solidFill>
                  <a:srgbClr val="1F497D"/>
                </a:solidFill>
              </a:rPr>
              <a:t>«Сказка о герое;</a:t>
            </a:r>
          </a:p>
          <a:p>
            <a:pPr algn="just">
              <a:buSzPct val="100000"/>
              <a:buFont typeface="Wingdings" panose="05000000000000000000" pitchFamily="2" charset="2"/>
              <a:buChar char="q"/>
            </a:pPr>
            <a:r>
              <a:rPr lang="ru-RU" sz="2000" b="1" dirty="0">
                <a:solidFill>
                  <a:srgbClr val="1F497D"/>
                </a:solidFill>
              </a:rPr>
              <a:t>«Человек и планета его сокровищ».</a:t>
            </a:r>
          </a:p>
          <a:p>
            <a:pPr marL="0" indent="0" algn="just">
              <a:buNone/>
            </a:pPr>
            <a:r>
              <a:rPr lang="ru-RU" sz="2000" b="1" dirty="0">
                <a:solidFill>
                  <a:srgbClr val="1F497D"/>
                </a:solidFill>
              </a:rPr>
              <a:t>90 минут</a:t>
            </a:r>
          </a:p>
        </p:txBody>
      </p:sp>
      <p:sp>
        <p:nvSpPr>
          <p:cNvPr id="4" name="Объект 2">
            <a:extLst>
              <a:ext uri="{FF2B5EF4-FFF2-40B4-BE49-F238E27FC236}">
                <a16:creationId xmlns:a16="http://schemas.microsoft.com/office/drawing/2014/main" xmlns="" id="{1BC13ED8-3451-8980-7F04-4AA594F3DAFB}"/>
              </a:ext>
            </a:extLst>
          </p:cNvPr>
          <p:cNvSpPr txBox="1">
            <a:spLocks/>
          </p:cNvSpPr>
          <p:nvPr/>
        </p:nvSpPr>
        <p:spPr>
          <a:xfrm>
            <a:off x="6621378" y="1524213"/>
            <a:ext cx="4863573" cy="4660022"/>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just" defTabSz="914400">
              <a:buFont typeface="Wingdings"/>
              <a:buNone/>
            </a:pPr>
            <a:r>
              <a:rPr lang="ru-RU" sz="2000" b="1" dirty="0">
                <a:solidFill>
                  <a:srgbClr val="C0504D"/>
                </a:solidFill>
              </a:rPr>
              <a:t>Занятие 3. </a:t>
            </a:r>
          </a:p>
          <a:p>
            <a:pPr marL="0" indent="0" algn="just" defTabSz="914400">
              <a:buFont typeface="Wingdings"/>
              <a:buNone/>
            </a:pPr>
            <a:r>
              <a:rPr lang="ru-RU" sz="2000" b="1" dirty="0">
                <a:solidFill>
                  <a:srgbClr val="1F497D"/>
                </a:solidFill>
              </a:rPr>
              <a:t>Упражнения:</a:t>
            </a:r>
          </a:p>
          <a:p>
            <a:pPr algn="just" defTabSz="914400">
              <a:buSzPct val="100000"/>
              <a:buFont typeface="Wingdings" panose="05000000000000000000" pitchFamily="2" charset="2"/>
              <a:buChar char="q"/>
            </a:pPr>
            <a:r>
              <a:rPr lang="ru-RU" sz="2000" b="1" dirty="0">
                <a:solidFill>
                  <a:srgbClr val="1F497D"/>
                </a:solidFill>
              </a:rPr>
              <a:t>«Человек под дождем»;</a:t>
            </a:r>
          </a:p>
          <a:p>
            <a:pPr algn="just" defTabSz="914400">
              <a:buSzPct val="100000"/>
              <a:buFont typeface="Wingdings" panose="05000000000000000000" pitchFamily="2" charset="2"/>
              <a:buChar char="q"/>
            </a:pPr>
            <a:r>
              <a:rPr lang="ru-RU" sz="2000" b="1" dirty="0">
                <a:solidFill>
                  <a:srgbClr val="1F497D"/>
                </a:solidFill>
              </a:rPr>
              <a:t>«Создание талисмана».</a:t>
            </a:r>
          </a:p>
          <a:p>
            <a:pPr marL="0" indent="0" algn="just" defTabSz="914400">
              <a:buFont typeface="Wingdings"/>
              <a:buNone/>
            </a:pPr>
            <a:r>
              <a:rPr lang="ru-RU" sz="2000" b="1" dirty="0">
                <a:solidFill>
                  <a:srgbClr val="1F497D"/>
                </a:solidFill>
              </a:rPr>
              <a:t>90 минут</a:t>
            </a:r>
          </a:p>
          <a:p>
            <a:pPr marL="0" indent="0" algn="just" defTabSz="914400">
              <a:buFont typeface="Wingdings"/>
              <a:buNone/>
            </a:pPr>
            <a:r>
              <a:rPr lang="ru-RU" sz="2000" b="1" dirty="0">
                <a:solidFill>
                  <a:srgbClr val="C0504D"/>
                </a:solidFill>
              </a:rPr>
              <a:t>Занятие 4. </a:t>
            </a:r>
          </a:p>
          <a:p>
            <a:pPr marL="0" indent="0" algn="just" defTabSz="914400">
              <a:buFont typeface="Wingdings"/>
              <a:buNone/>
            </a:pPr>
            <a:r>
              <a:rPr lang="ru-RU" sz="2000" b="1" dirty="0">
                <a:solidFill>
                  <a:srgbClr val="1F497D"/>
                </a:solidFill>
              </a:rPr>
              <a:t>Упражнения:</a:t>
            </a:r>
          </a:p>
          <a:p>
            <a:pPr algn="just" defTabSz="914400">
              <a:buSzPct val="100000"/>
              <a:buFont typeface="Wingdings" panose="05000000000000000000" pitchFamily="2" charset="2"/>
              <a:buChar char="q"/>
            </a:pPr>
            <a:r>
              <a:rPr lang="ru-RU" sz="2000" b="1" dirty="0">
                <a:solidFill>
                  <a:srgbClr val="1F497D"/>
                </a:solidFill>
              </a:rPr>
              <a:t>«Мой сосуд»; </a:t>
            </a:r>
          </a:p>
          <a:p>
            <a:pPr algn="just" defTabSz="914400">
              <a:buSzPct val="100000"/>
              <a:buFont typeface="Wingdings" panose="05000000000000000000" pitchFamily="2" charset="2"/>
              <a:buChar char="q"/>
            </a:pPr>
            <a:r>
              <a:rPr lang="ru-RU" sz="2000" b="1" dirty="0">
                <a:solidFill>
                  <a:srgbClr val="1F497D"/>
                </a:solidFill>
              </a:rPr>
              <a:t>«Круги контроля»;</a:t>
            </a:r>
          </a:p>
          <a:p>
            <a:pPr algn="just" defTabSz="914400">
              <a:buSzPct val="100000"/>
              <a:buFont typeface="Wingdings" panose="05000000000000000000" pitchFamily="2" charset="2"/>
              <a:buChar char="q"/>
            </a:pPr>
            <a:r>
              <a:rPr lang="ru-RU" sz="2000" b="1" dirty="0">
                <a:solidFill>
                  <a:srgbClr val="1F497D"/>
                </a:solidFill>
              </a:rPr>
              <a:t>Рефлексия, подведение итогов</a:t>
            </a:r>
          </a:p>
          <a:p>
            <a:pPr marL="0" indent="0" algn="just" defTabSz="914400">
              <a:buFont typeface="Wingdings"/>
              <a:buNone/>
            </a:pPr>
            <a:r>
              <a:rPr lang="ru-RU" sz="2000" b="1" dirty="0">
                <a:solidFill>
                  <a:srgbClr val="1F497D"/>
                </a:solidFill>
              </a:rPr>
              <a:t>90 минут</a:t>
            </a:r>
            <a:endParaRPr lang="ru-RU" sz="2000" b="1" dirty="0">
              <a:solidFill>
                <a:schemeClr val="tx2"/>
              </a:solidFill>
            </a:endParaRPr>
          </a:p>
          <a:p>
            <a:pPr marL="0" indent="0" algn="just" defTabSz="914400">
              <a:lnSpc>
                <a:spcPct val="124000"/>
              </a:lnSpc>
              <a:spcBef>
                <a:spcPts val="1000"/>
              </a:spcBef>
              <a:buFont typeface="Wingdings"/>
              <a:buNone/>
            </a:pPr>
            <a:endParaRPr lang="ru-RU" sz="2000" dirty="0"/>
          </a:p>
          <a:p>
            <a:pPr marL="0" indent="0" algn="just" defTabSz="914400">
              <a:lnSpc>
                <a:spcPct val="124000"/>
              </a:lnSpc>
              <a:spcBef>
                <a:spcPts val="1000"/>
              </a:spcBef>
              <a:buFont typeface="Wingdings"/>
              <a:buNone/>
            </a:pPr>
            <a:endParaRPr lang="ru-RU" sz="2000" dirty="0"/>
          </a:p>
          <a:p>
            <a:pPr marL="0" indent="0" algn="just" defTabSz="914400">
              <a:lnSpc>
                <a:spcPct val="124000"/>
              </a:lnSpc>
              <a:spcBef>
                <a:spcPts val="1000"/>
              </a:spcBef>
              <a:buFont typeface="Wingdings"/>
              <a:buNone/>
            </a:pPr>
            <a:endParaRPr lang="ru-RU" sz="2000" dirty="0"/>
          </a:p>
        </p:txBody>
      </p:sp>
      <p:sp>
        <p:nvSpPr>
          <p:cNvPr id="7" name="Объект 2">
            <a:extLst>
              <a:ext uri="{FF2B5EF4-FFF2-40B4-BE49-F238E27FC236}">
                <a16:creationId xmlns:a16="http://schemas.microsoft.com/office/drawing/2014/main" xmlns="" id="{B53A81C9-8785-0F35-58C7-E9837BD4DE26}"/>
              </a:ext>
            </a:extLst>
          </p:cNvPr>
          <p:cNvSpPr txBox="1">
            <a:spLocks/>
          </p:cNvSpPr>
          <p:nvPr/>
        </p:nvSpPr>
        <p:spPr>
          <a:xfrm>
            <a:off x="4315325" y="6088401"/>
            <a:ext cx="3585410" cy="440582"/>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ctr" defTabSz="914400">
              <a:buFont typeface="Wingdings"/>
              <a:buNone/>
            </a:pPr>
            <a:r>
              <a:rPr lang="ru-RU" sz="2000" b="1" dirty="0">
                <a:solidFill>
                  <a:schemeClr val="bg1"/>
                </a:solidFill>
              </a:rPr>
              <a:t>Итого время 360 минут</a:t>
            </a:r>
          </a:p>
        </p:txBody>
      </p:sp>
    </p:spTree>
    <p:extLst>
      <p:ext uri="{BB962C8B-B14F-4D97-AF65-F5344CB8AC3E}">
        <p14:creationId xmlns:p14="http://schemas.microsoft.com/office/powerpoint/2010/main" xmlns="" val="3949902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40CC1E3-3519-7BD7-AECF-2824C9C8DB4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C94383D-C97C-43C0-4956-09D079C20DE8}"/>
              </a:ext>
            </a:extLst>
          </p:cNvPr>
          <p:cNvSpPr>
            <a:spLocks noGrp="1"/>
          </p:cNvSpPr>
          <p:nvPr>
            <p:ph type="title"/>
          </p:nvPr>
        </p:nvSpPr>
        <p:spPr>
          <a:xfrm>
            <a:off x="0" y="2396457"/>
            <a:ext cx="12192000" cy="1083212"/>
          </a:xfrm>
        </p:spPr>
        <p:txBody>
          <a:bodyPr>
            <a:noAutofit/>
          </a:bodyPr>
          <a:lstStyle/>
          <a:p>
            <a:r>
              <a:rPr lang="ru-RU" sz="6600" dirty="0">
                <a:solidFill>
                  <a:srgbClr val="C0504D"/>
                </a:solidFill>
              </a:rPr>
              <a:t>Занятие </a:t>
            </a:r>
            <a:r>
              <a:rPr lang="en-US" sz="6600" dirty="0">
                <a:solidFill>
                  <a:srgbClr val="C0504D"/>
                </a:solidFill>
              </a:rPr>
              <a:t>1</a:t>
            </a:r>
            <a:endParaRPr lang="ru-RU" sz="6600" dirty="0">
              <a:solidFill>
                <a:srgbClr val="C0504D"/>
              </a:solidFill>
            </a:endParaRPr>
          </a:p>
        </p:txBody>
      </p:sp>
      <p:sp>
        <p:nvSpPr>
          <p:cNvPr id="3" name="Объект 2">
            <a:extLst>
              <a:ext uri="{FF2B5EF4-FFF2-40B4-BE49-F238E27FC236}">
                <a16:creationId xmlns:a16="http://schemas.microsoft.com/office/drawing/2014/main" xmlns="" id="{CD2BDA90-06DC-0F85-B4D0-1827C59FBDE3}"/>
              </a:ext>
            </a:extLst>
          </p:cNvPr>
          <p:cNvSpPr>
            <a:spLocks noGrp="1"/>
          </p:cNvSpPr>
          <p:nvPr>
            <p:ph sz="quarter" idx="1"/>
          </p:nvPr>
        </p:nvSpPr>
        <p:spPr>
          <a:xfrm>
            <a:off x="707048" y="3816786"/>
            <a:ext cx="10789627" cy="791308"/>
          </a:xfrm>
        </p:spPr>
        <p:txBody>
          <a:bodyPr>
            <a:noAutofit/>
          </a:bodyPr>
          <a:lstStyle/>
          <a:p>
            <a:pPr marL="0" indent="0" algn="ctr">
              <a:buNone/>
            </a:pPr>
            <a:r>
              <a:rPr lang="ru-RU" sz="4000" b="1" dirty="0">
                <a:solidFill>
                  <a:srgbClr val="1F497D"/>
                </a:solidFill>
              </a:rPr>
              <a:t>Теоретическая часть</a:t>
            </a:r>
          </a:p>
        </p:txBody>
      </p:sp>
    </p:spTree>
    <p:extLst>
      <p:ext uri="{BB962C8B-B14F-4D97-AF65-F5344CB8AC3E}">
        <p14:creationId xmlns:p14="http://schemas.microsoft.com/office/powerpoint/2010/main" xmlns="" val="4014184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DF65C28-B796-EDAD-BDB0-99589CB7DD6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6199FB6-D0B6-0A44-0896-832978EB76C2}"/>
              </a:ext>
            </a:extLst>
          </p:cNvPr>
          <p:cNvSpPr>
            <a:spLocks noGrp="1"/>
          </p:cNvSpPr>
          <p:nvPr>
            <p:ph type="title"/>
          </p:nvPr>
        </p:nvSpPr>
        <p:spPr>
          <a:xfrm>
            <a:off x="0" y="0"/>
            <a:ext cx="12192000" cy="1083212"/>
          </a:xfrm>
        </p:spPr>
        <p:txBody>
          <a:bodyPr>
            <a:normAutofit/>
          </a:bodyPr>
          <a:lstStyle/>
          <a:p>
            <a:r>
              <a:rPr lang="ru-RU" sz="3100" dirty="0"/>
              <a:t>«Введение в арт-терапию»</a:t>
            </a:r>
          </a:p>
        </p:txBody>
      </p:sp>
      <p:sp>
        <p:nvSpPr>
          <p:cNvPr id="3" name="Объект 2">
            <a:extLst>
              <a:ext uri="{FF2B5EF4-FFF2-40B4-BE49-F238E27FC236}">
                <a16:creationId xmlns:a16="http://schemas.microsoft.com/office/drawing/2014/main" xmlns="" id="{333BB4E2-CC02-8668-BE71-A8DE4FA668F9}"/>
              </a:ext>
            </a:extLst>
          </p:cNvPr>
          <p:cNvSpPr>
            <a:spLocks noGrp="1"/>
          </p:cNvSpPr>
          <p:nvPr>
            <p:ph sz="quarter" idx="1"/>
          </p:nvPr>
        </p:nvSpPr>
        <p:spPr>
          <a:xfrm>
            <a:off x="707048" y="1494692"/>
            <a:ext cx="10789627" cy="5029933"/>
          </a:xfrm>
        </p:spPr>
        <p:txBody>
          <a:bodyPr>
            <a:noAutofit/>
          </a:bodyPr>
          <a:lstStyle/>
          <a:p>
            <a:pPr marL="0" indent="0" algn="just">
              <a:buNone/>
            </a:pPr>
            <a:r>
              <a:rPr lang="ru-RU" sz="2000" b="1" dirty="0">
                <a:solidFill>
                  <a:srgbClr val="1F497D"/>
                </a:solidFill>
              </a:rPr>
              <a:t>Время: </a:t>
            </a:r>
            <a:r>
              <a:rPr lang="ru-RU" sz="2000" dirty="0"/>
              <a:t>10 минут.</a:t>
            </a:r>
          </a:p>
          <a:p>
            <a:pPr marL="0" indent="0" algn="just">
              <a:buNone/>
            </a:pPr>
            <a:r>
              <a:rPr lang="ru-RU" sz="2000" b="1" dirty="0">
                <a:solidFill>
                  <a:srgbClr val="1F497D"/>
                </a:solidFill>
              </a:rPr>
              <a:t>Ведущий: </a:t>
            </a:r>
            <a:r>
              <a:rPr lang="ru-RU" sz="2000" dirty="0"/>
              <a:t>здравствуйте! Меня зовут (…). Я медицинский психолог/педагог-психолог ОГБУЗ «Центр общественного здоровья и медицинской профилактики». Сегодня у нас с Вами состоится первое занятие из цикла 4-х занятий по арт-терапии. </a:t>
            </a:r>
          </a:p>
          <a:p>
            <a:pPr marL="0" indent="0" algn="just">
              <a:buNone/>
            </a:pPr>
            <a:r>
              <a:rPr lang="ru-RU" sz="2000" b="1" dirty="0">
                <a:solidFill>
                  <a:srgbClr val="1F497D"/>
                </a:solidFill>
              </a:rPr>
              <a:t>Арт-терапия (от англ. </a:t>
            </a:r>
            <a:r>
              <a:rPr lang="ru-RU" sz="2000" b="1" dirty="0" err="1">
                <a:solidFill>
                  <a:srgbClr val="1F497D"/>
                </a:solidFill>
              </a:rPr>
              <a:t>art</a:t>
            </a:r>
            <a:r>
              <a:rPr lang="ru-RU" sz="2000" b="1" dirty="0">
                <a:solidFill>
                  <a:srgbClr val="1F497D"/>
                </a:solidFill>
              </a:rPr>
              <a:t> – «искусство» + терапия) – </a:t>
            </a:r>
            <a:r>
              <a:rPr lang="ru-RU" sz="2000" dirty="0"/>
              <a:t>метод в психотерапии и психологической коррекции, основанный на применении для терапии искусства и творчества. Зачастую словами сложно выразить наши чувства и глубокие переживания. Но помимо слов у нас есть визуальные и телесные образы, через которые мы можем отразить наш внутренний мир, лучше узнать себя.</a:t>
            </a:r>
          </a:p>
          <a:p>
            <a:pPr marL="0" indent="0" algn="just">
              <a:buNone/>
            </a:pPr>
            <a:r>
              <a:rPr lang="ru-RU" sz="2000" b="1" dirty="0">
                <a:solidFill>
                  <a:srgbClr val="1F497D"/>
                </a:solidFill>
              </a:rPr>
              <a:t>Главная цель арт-терапии </a:t>
            </a:r>
            <a:r>
              <a:rPr lang="ru-RU" sz="2000" dirty="0"/>
              <a:t>заключается в гармонизации эмоционального состояния через развитие способности самовыражения и самопознания.</a:t>
            </a:r>
          </a:p>
          <a:p>
            <a:pPr marL="0" indent="0" algn="just">
              <a:buNone/>
            </a:pPr>
            <a:r>
              <a:rPr lang="ru-RU" sz="2000" dirty="0"/>
              <a:t>Когда мы начинаем заниматься творчеством, стрессовое напряжение и сдержанные внутренние импульсы переходят в движение рук, кистей и перестраиваются в изображение образов. Так тело само разгружает всплеск эмоций и уменьшает хаос мыслей. </a:t>
            </a:r>
            <a:endParaRPr lang="ru-RU" sz="2000" b="1" dirty="0">
              <a:solidFill>
                <a:srgbClr val="1F497D"/>
              </a:solidFill>
            </a:endParaRPr>
          </a:p>
        </p:txBody>
      </p:sp>
    </p:spTree>
    <p:extLst>
      <p:ext uri="{BB962C8B-B14F-4D97-AF65-F5344CB8AC3E}">
        <p14:creationId xmlns:p14="http://schemas.microsoft.com/office/powerpoint/2010/main" xmlns="" val="4435640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B268005-096F-05F5-4B4F-85EB61A201C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E1197A2-0364-D35F-CC9B-434D21234E7D}"/>
              </a:ext>
            </a:extLst>
          </p:cNvPr>
          <p:cNvSpPr>
            <a:spLocks noGrp="1"/>
          </p:cNvSpPr>
          <p:nvPr>
            <p:ph type="title"/>
          </p:nvPr>
        </p:nvSpPr>
        <p:spPr>
          <a:xfrm>
            <a:off x="0" y="0"/>
            <a:ext cx="12192000" cy="1083212"/>
          </a:xfrm>
        </p:spPr>
        <p:txBody>
          <a:bodyPr>
            <a:normAutofit/>
          </a:bodyPr>
          <a:lstStyle/>
          <a:p>
            <a:r>
              <a:rPr lang="ru-RU" sz="3100" dirty="0"/>
              <a:t>«Введение в арт-терапию»</a:t>
            </a:r>
          </a:p>
        </p:txBody>
      </p:sp>
      <p:sp>
        <p:nvSpPr>
          <p:cNvPr id="3" name="Объект 2">
            <a:extLst>
              <a:ext uri="{FF2B5EF4-FFF2-40B4-BE49-F238E27FC236}">
                <a16:creationId xmlns:a16="http://schemas.microsoft.com/office/drawing/2014/main" xmlns="" id="{2E973213-D9C2-521D-B962-5BBC67BF58E3}"/>
              </a:ext>
            </a:extLst>
          </p:cNvPr>
          <p:cNvSpPr>
            <a:spLocks noGrp="1"/>
          </p:cNvSpPr>
          <p:nvPr>
            <p:ph sz="quarter" idx="1"/>
          </p:nvPr>
        </p:nvSpPr>
        <p:spPr>
          <a:xfrm>
            <a:off x="707048" y="1494692"/>
            <a:ext cx="10789627" cy="1561329"/>
          </a:xfrm>
        </p:spPr>
        <p:txBody>
          <a:bodyPr>
            <a:noAutofit/>
          </a:bodyPr>
          <a:lstStyle/>
          <a:p>
            <a:pPr marL="0" indent="0" algn="just">
              <a:buNone/>
            </a:pPr>
            <a:r>
              <a:rPr lang="ru-RU" sz="2000" b="1" dirty="0">
                <a:solidFill>
                  <a:srgbClr val="1F497D"/>
                </a:solidFill>
              </a:rPr>
              <a:t>Творчество – </a:t>
            </a:r>
            <a:r>
              <a:rPr lang="ru-RU" sz="2000" dirty="0"/>
              <a:t>самый эффективный способ без слов передать динамику тела, мыслей и эмоций. Во время рисования психика и тело начинают восстанавливаться и функционировать гармонично. </a:t>
            </a:r>
          </a:p>
          <a:p>
            <a:pPr marL="0" indent="0" algn="just">
              <a:buNone/>
            </a:pPr>
            <a:r>
              <a:rPr lang="ru-RU" sz="2000" b="1" dirty="0">
                <a:solidFill>
                  <a:srgbClr val="1F497D"/>
                </a:solidFill>
              </a:rPr>
              <a:t>Виды арт-терапии:</a:t>
            </a:r>
          </a:p>
        </p:txBody>
      </p:sp>
      <p:sp>
        <p:nvSpPr>
          <p:cNvPr id="4" name="Объект 2">
            <a:extLst>
              <a:ext uri="{FF2B5EF4-FFF2-40B4-BE49-F238E27FC236}">
                <a16:creationId xmlns:a16="http://schemas.microsoft.com/office/drawing/2014/main" xmlns="" id="{36341E1A-9E0E-7C03-3E56-66F650082EE5}"/>
              </a:ext>
            </a:extLst>
          </p:cNvPr>
          <p:cNvSpPr txBox="1">
            <a:spLocks/>
          </p:cNvSpPr>
          <p:nvPr/>
        </p:nvSpPr>
        <p:spPr>
          <a:xfrm>
            <a:off x="695326" y="2848341"/>
            <a:ext cx="5272338" cy="5029933"/>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algn="just" defTabSz="914400">
              <a:buSzPct val="100000"/>
              <a:buFont typeface="Wingdings" panose="05000000000000000000" pitchFamily="2" charset="2"/>
              <a:buChar char="q"/>
            </a:pPr>
            <a:r>
              <a:rPr lang="ru-RU" sz="2000" dirty="0"/>
              <a:t>арт-терапия в узком смысле слова – рисуночная терапия (</a:t>
            </a:r>
            <a:r>
              <a:rPr lang="ru-RU" sz="2000" dirty="0" err="1"/>
              <a:t>изотерапия</a:t>
            </a:r>
            <a:r>
              <a:rPr lang="ru-RU" sz="2000" dirty="0"/>
              <a:t>), основанная на изобразительном искусстве. Выражает эмоциональное состояние рисующего;</a:t>
            </a:r>
          </a:p>
          <a:p>
            <a:pPr algn="just" defTabSz="914400">
              <a:buSzPct val="100000"/>
              <a:buFont typeface="Wingdings" panose="05000000000000000000" pitchFamily="2" charset="2"/>
              <a:buChar char="q"/>
            </a:pPr>
            <a:r>
              <a:rPr lang="ru-RU" sz="2000" dirty="0"/>
              <a:t>библиотерапия (в том числе сказкотерапия) – литературное сочинение и творческое прочтение литературных произведений;</a:t>
            </a:r>
          </a:p>
          <a:p>
            <a:pPr algn="just" defTabSz="914400">
              <a:buSzPct val="100000"/>
              <a:buFont typeface="Wingdings" panose="05000000000000000000" pitchFamily="2" charset="2"/>
              <a:buChar char="q"/>
            </a:pPr>
            <a:r>
              <a:rPr lang="ru-RU" sz="2000" dirty="0"/>
              <a:t>музыкотерапия;</a:t>
            </a:r>
          </a:p>
          <a:p>
            <a:pPr algn="just" defTabSz="914400">
              <a:buSzPct val="100000"/>
              <a:buFont typeface="Wingdings" panose="05000000000000000000" pitchFamily="2" charset="2"/>
              <a:buChar char="q"/>
            </a:pPr>
            <a:r>
              <a:rPr lang="ru-RU" sz="2000" dirty="0" err="1"/>
              <a:t>драматерапия</a:t>
            </a:r>
            <a:r>
              <a:rPr lang="ru-RU" sz="2000" dirty="0"/>
              <a:t>;</a:t>
            </a:r>
          </a:p>
        </p:txBody>
      </p:sp>
      <p:sp>
        <p:nvSpPr>
          <p:cNvPr id="5" name="Объект 2">
            <a:extLst>
              <a:ext uri="{FF2B5EF4-FFF2-40B4-BE49-F238E27FC236}">
                <a16:creationId xmlns:a16="http://schemas.microsoft.com/office/drawing/2014/main" xmlns="" id="{A3732FBA-EDB0-E976-9EB0-C21FD4163EB3}"/>
              </a:ext>
            </a:extLst>
          </p:cNvPr>
          <p:cNvSpPr txBox="1">
            <a:spLocks/>
          </p:cNvSpPr>
          <p:nvPr/>
        </p:nvSpPr>
        <p:spPr>
          <a:xfrm>
            <a:off x="6874045" y="2848340"/>
            <a:ext cx="4255167" cy="3676285"/>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ambria" panose="02040503050406030204"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ambria" panose="02040503050406030204"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ambria" panose="02040503050406030204"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ambria" panose="02040503050406030204"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ambria" panose="02040503050406030204"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algn="just" defTabSz="914400">
              <a:buSzPct val="100000"/>
              <a:buFont typeface="Wingdings" panose="05000000000000000000" pitchFamily="2" charset="2"/>
              <a:buChar char="q"/>
            </a:pPr>
            <a:r>
              <a:rPr lang="ru-RU" sz="2000" dirty="0"/>
              <a:t>танцевальная терапия;</a:t>
            </a:r>
          </a:p>
          <a:p>
            <a:pPr algn="just" defTabSz="914400">
              <a:buSzPct val="100000"/>
              <a:buFont typeface="Wingdings" panose="05000000000000000000" pitchFamily="2" charset="2"/>
              <a:buChar char="q"/>
            </a:pPr>
            <a:r>
              <a:rPr lang="ru-RU" sz="2000" dirty="0" err="1"/>
              <a:t>куклотерапия</a:t>
            </a:r>
            <a:r>
              <a:rPr lang="ru-RU" sz="2000" dirty="0"/>
              <a:t>;</a:t>
            </a:r>
          </a:p>
          <a:p>
            <a:pPr algn="just" defTabSz="914400">
              <a:buSzPct val="100000"/>
              <a:buFont typeface="Wingdings" panose="05000000000000000000" pitchFamily="2" charset="2"/>
              <a:buChar char="q"/>
            </a:pPr>
            <a:r>
              <a:rPr lang="ru-RU" sz="2000" dirty="0"/>
              <a:t>песочная терапия;</a:t>
            </a:r>
          </a:p>
          <a:p>
            <a:pPr algn="just" defTabSz="914400">
              <a:buSzPct val="100000"/>
              <a:buFont typeface="Wingdings" panose="05000000000000000000" pitchFamily="2" charset="2"/>
              <a:buChar char="q"/>
            </a:pPr>
            <a:r>
              <a:rPr lang="ru-RU" sz="2000" dirty="0" err="1"/>
              <a:t>скульптуротерапия</a:t>
            </a:r>
            <a:r>
              <a:rPr lang="ru-RU" sz="2000" dirty="0"/>
              <a:t>;</a:t>
            </a:r>
          </a:p>
          <a:p>
            <a:pPr algn="just" defTabSz="914400">
              <a:buSzPct val="100000"/>
              <a:buFont typeface="Wingdings" panose="05000000000000000000" pitchFamily="2" charset="2"/>
              <a:buChar char="q"/>
            </a:pPr>
            <a:r>
              <a:rPr lang="ru-RU" sz="2000" dirty="0"/>
              <a:t>фототерапия;</a:t>
            </a:r>
          </a:p>
          <a:p>
            <a:pPr algn="just" defTabSz="914400">
              <a:buSzPct val="100000"/>
              <a:buFont typeface="Wingdings" panose="05000000000000000000" pitchFamily="2" charset="2"/>
              <a:buChar char="q"/>
            </a:pPr>
            <a:r>
              <a:rPr lang="ru-RU" sz="2000" dirty="0"/>
              <a:t>игровая терапия.</a:t>
            </a:r>
          </a:p>
        </p:txBody>
      </p:sp>
    </p:spTree>
    <p:extLst>
      <p:ext uri="{BB962C8B-B14F-4D97-AF65-F5344CB8AC3E}">
        <p14:creationId xmlns:p14="http://schemas.microsoft.com/office/powerpoint/2010/main" xmlns="" val="16604020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4706</TotalTime>
  <Words>4680</Words>
  <Application>Microsoft Office PowerPoint</Application>
  <PresentationFormat>Произвольный</PresentationFormat>
  <Paragraphs>380</Paragraphs>
  <Slides>57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57</vt:i4>
      </vt:variant>
    </vt:vector>
  </HeadingPairs>
  <TitlesOfParts>
    <vt:vector size="58" baseType="lpstr">
      <vt:lpstr>Обычная</vt:lpstr>
      <vt:lpstr>Слайд 1</vt:lpstr>
      <vt:lpstr>Программа «Арт-терапия для онкологических больных»</vt:lpstr>
      <vt:lpstr>Программа «Арт-терапия для онкологических больных»</vt:lpstr>
      <vt:lpstr>Программа «Арт-терапия для онкологических больных»</vt:lpstr>
      <vt:lpstr>Программа «Арт-терапия для онкологических больных»</vt:lpstr>
      <vt:lpstr>Программа «Арт-терапия для онкологических больных»</vt:lpstr>
      <vt:lpstr>Занятие 1</vt:lpstr>
      <vt:lpstr>«Введение в арт-терапию»</vt:lpstr>
      <vt:lpstr>«Введение в арт-терапию»</vt:lpstr>
      <vt:lpstr>«Введение в арт-терапию»</vt:lpstr>
      <vt:lpstr>Слайд 11</vt:lpstr>
      <vt:lpstr>Упражнение «Знакомство»</vt:lpstr>
      <vt:lpstr>Упражнение «Безопасное место»</vt:lpstr>
      <vt:lpstr>Упражнение «Безопасное место»</vt:lpstr>
      <vt:lpstr>Упражнение «Мандала ресурса»</vt:lpstr>
      <vt:lpstr>Упражнение «Мандала ресурса»</vt:lpstr>
      <vt:lpstr>Упражнение «Мандала ресурса»</vt:lpstr>
      <vt:lpstr>Завершение работы (рефлексия) </vt:lpstr>
      <vt:lpstr>Занятие 2</vt:lpstr>
      <vt:lpstr>Упражнение «Мое настроение»</vt:lpstr>
      <vt:lpstr>Слайд 21</vt:lpstr>
      <vt:lpstr>Упражнение «Сказка о герое»</vt:lpstr>
      <vt:lpstr>Упражнение «Сказка о герое»</vt:lpstr>
      <vt:lpstr>Упражнение «Человек и планета его сокровищ»</vt:lpstr>
      <vt:lpstr>Упражнение «Человек и планета его сокровищ»</vt:lpstr>
      <vt:lpstr>Упражнение «Человек и планета его сокровищ»</vt:lpstr>
      <vt:lpstr>Завершение работы (рефлексия)</vt:lpstr>
      <vt:lpstr>Занятие 3</vt:lpstr>
      <vt:lpstr>Упражнение «Оценка»</vt:lpstr>
      <vt:lpstr>Слайд 30</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«Человек под дождем»</vt:lpstr>
      <vt:lpstr>Упражнение «Создание талисмана»</vt:lpstr>
      <vt:lpstr>Завершение работы (рефлексия) </vt:lpstr>
      <vt:lpstr>Занятие 4</vt:lpstr>
      <vt:lpstr>Упражнение «Я сегодня…»</vt:lpstr>
      <vt:lpstr>Слайд 52</vt:lpstr>
      <vt:lpstr>Упражнение «Мой сосуд»</vt:lpstr>
      <vt:lpstr>Упражнение «Круги контроля»</vt:lpstr>
      <vt:lpstr>Завершение работы (рефлексия)</vt:lpstr>
      <vt:lpstr>Будьте в тренде! Будьте здоровы! </vt:lpstr>
      <vt:lpstr>Благодарю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Сравнительный анализ данных ТФОМС и ЦОЗиМП по проведению углубленной диспансеризации в Томской области</dc:title>
  <dc:creator>Ксения Рашитовна Раткина</dc:creator>
  <cp:lastModifiedBy>seo</cp:lastModifiedBy>
  <cp:revision>469</cp:revision>
  <cp:lastPrinted>2025-10-09T03:21:21Z</cp:lastPrinted>
  <dcterms:created xsi:type="dcterms:W3CDTF">2022-07-12T07:29:47Z</dcterms:created>
  <dcterms:modified xsi:type="dcterms:W3CDTF">2026-02-10T07:46:58Z</dcterms:modified>
</cp:coreProperties>
</file>