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4" r:id="rId9"/>
    <p:sldId id="265" r:id="rId10"/>
    <p:sldId id="267" r:id="rId11"/>
    <p:sldId id="268" r:id="rId12"/>
    <p:sldId id="275" r:id="rId13"/>
    <p:sldId id="269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01F0"/>
    <a:srgbClr val="D10CE3"/>
    <a:srgbClr val="BA00F1"/>
    <a:srgbClr val="640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955F2-12F1-4507-B85B-72CF6776E9A4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58EED-D381-4C8A-BCA7-1E897E9F6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675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58EED-D381-4C8A-BCA7-1E897E9F6E6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359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9744C-7CF2-A417-FEC7-57E3741BD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E066B2-D1DB-C44E-EC6B-F2238C1BE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9116FC-91D0-C2CE-B805-8559A5245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AD06-26B8-4069-B40D-48C9AF979FE2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AAAA5D-0DF1-D52D-37AE-7C3D4EB9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2ABFC5-4A37-D50C-BA30-EFDED6758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1966-EE66-46EA-B10C-CAAE3FD6D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34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AB074-7B60-7634-0BDD-B0D49CEA4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1D4FF4-6138-1692-68B8-761F1954B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24D05F-AACF-49D4-3CBE-273D71262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AD06-26B8-4069-B40D-48C9AF979FE2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B50B77-589A-3265-5B4D-161F6DDA7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2817E0-17BC-121F-6D1D-E26093F0F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1966-EE66-46EA-B10C-CAAE3FD6D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283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FAE0249-2DB8-EB15-7873-A53A67A039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E407DA-F4CE-730B-47CF-5BF72A35C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2B3A6F-4B45-0671-B4D3-194E8FE07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AD06-26B8-4069-B40D-48C9AF979FE2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C29C3C-A12B-C89D-3B3C-B40410E34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1CD2A5-330A-E347-42F4-70C272D34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1966-EE66-46EA-B10C-CAAE3FD6D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171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DBB7B-13D5-6599-B041-70FD5BD22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061AA3-A5E6-CE31-5F8A-8FF5587DA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E7D5E3-4C66-F7F7-C33A-9818DC66A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AD06-26B8-4069-B40D-48C9AF979FE2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A30A75-3B96-D4DE-A471-7105EABFF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DCC2D7-CCFD-4108-C74F-680C80CD3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1966-EE66-46EA-B10C-CAAE3FD6D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73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434C63-5B15-F9C7-0323-8B609900E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54419B-1DB0-B8FF-D786-7A396C0CF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0BD644-D5D3-C1AF-ABB6-51966DC44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AD06-26B8-4069-B40D-48C9AF979FE2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DE01F7-17F8-D6E8-C15B-1DD41D3BD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3C8FD6-93E1-2717-9BD3-A6CCC2FF4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1966-EE66-46EA-B10C-CAAE3FD6D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892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E223EA-C679-248C-E307-5B6623EF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BA5CED-6CDF-ADE7-6F89-D924C9ED78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D40F75-AF13-1DEC-2629-5CDAAE858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F0FE0E-C3B8-21C8-0033-816004B9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AD06-26B8-4069-B40D-48C9AF979FE2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530B01-ADBC-A6F6-4F87-A154C5306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B28225-1AF2-821E-04C8-2A614C5AD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1966-EE66-46EA-B10C-CAAE3FD6D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22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08E47F-71AB-1BA0-BF92-43C461859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AC0C6A-EBC2-9D46-DFB8-0C8F8D91E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5A7D36-27E8-C24D-B6E0-C4485304B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442FDF-7784-E7A4-9D56-9A0BC03C7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80CE67C-CC6E-6D1B-4B8C-BED56F5F5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81682C-8FD0-F951-6CF0-21B80BEB5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AD06-26B8-4069-B40D-48C9AF979FE2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10D8721-E08C-DD89-E128-480D8BE1C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13F09C-AC03-9702-D8EA-20E867243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1966-EE66-46EA-B10C-CAAE3FD6D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94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7B0A7-3D86-94BE-4CDE-2E3508313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BB76A5-04D7-CC53-F608-7BA5AB0CB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AD06-26B8-4069-B40D-48C9AF979FE2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BEF85AA-5B86-A300-707E-5FD069C6B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0388C0-24DA-EC87-3CD6-1DFD7E7B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1966-EE66-46EA-B10C-CAAE3FD6D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835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2EBAE4-B48C-271E-95C6-2BEFC66CA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AD06-26B8-4069-B40D-48C9AF979FE2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516849A-6C1B-5A2C-AE48-C28BBB53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B24E9F-FA78-DC46-BC6B-71E8CB404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1966-EE66-46EA-B10C-CAAE3FD6D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89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12560-6608-886E-C462-5296285B7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E21578-4A8C-A92E-0DA2-A01A1693F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7DFCDE-AD81-49C2-B13D-6CAB9FCC3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9F9CA7-34AB-FA67-8BD9-5C179279D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AD06-26B8-4069-B40D-48C9AF979FE2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557CAE-C9C7-15F4-8D84-A7BB64E9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8C3B03-0A0D-AEDF-A177-5177EEB00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1966-EE66-46EA-B10C-CAAE3FD6D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08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96CC5E-2947-8AA7-322F-4B5FD666F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0B0FD87-54D2-B3AE-F0C8-5911C053C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E7474C-A0E7-3FAD-8EE1-6FC2347AE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1C114A-F8C1-76E6-D02D-483BFBF20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AD06-26B8-4069-B40D-48C9AF979FE2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F5AF20-2E06-5E27-B073-185933138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E6EA2D-49A6-1660-53DE-6CDDBAF66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1966-EE66-46EA-B10C-CAAE3FD6D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27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EBCB94-CC50-AA5F-C0F1-E0268C0FA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A11401-4E00-3AB6-EE2D-4B4863CC9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996D7D-D0D7-65A0-1D7A-3AF2EC8A6F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BAD06-26B8-4069-B40D-48C9AF979FE2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615C09-6349-9AF0-1442-C81C6D45D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48C21A-8F69-351F-81C4-73F21EE0A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71966-EE66-46EA-B10C-CAAE3FD6D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89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EA449E8-E5C2-1FD4-D0E3-0064FF02AB45}"/>
              </a:ext>
            </a:extLst>
          </p:cNvPr>
          <p:cNvSpPr/>
          <p:nvPr/>
        </p:nvSpPr>
        <p:spPr>
          <a:xfrm>
            <a:off x="0" y="122744"/>
            <a:ext cx="12192000" cy="96325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48E7C8-DA7D-425A-3FEC-937404CFE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8819" y="122744"/>
            <a:ext cx="3103181" cy="74288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4000" b="1" cap="sm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1200" b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153038-4A3E-BC34-CAE4-630B865E7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08" y="1659558"/>
            <a:ext cx="11097491" cy="1471096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молодых родителей из числа выпускниц организаций для детей-сирот и детей, оставшихся без попечения родителей </a:t>
            </a:r>
          </a:p>
          <a:p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cap="sm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«Курс на счастливое материнство»</a:t>
            </a:r>
          </a:p>
          <a:p>
            <a:endParaRPr lang="ru-RU" sz="2800" b="1" cap="smal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cap="smal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DB35262F-5E44-E37D-1EE8-766EFFA78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445" y="1317172"/>
            <a:ext cx="3810908" cy="541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ABE172-9F6A-7277-B6F0-7065DDBE1A1A}"/>
              </a:ext>
            </a:extLst>
          </p:cNvPr>
          <p:cNvSpPr txBox="1"/>
          <p:nvPr/>
        </p:nvSpPr>
        <p:spPr>
          <a:xfrm>
            <a:off x="8293499" y="5198442"/>
            <a:ext cx="34612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 и руководитель проекта: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Шафигуллина Алина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Рафисовна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Петропавловск-Камчатский,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Камчатский край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2FA868-DDDD-7BBA-3E4C-F25E8B353ED0}"/>
              </a:ext>
            </a:extLst>
          </p:cNvPr>
          <p:cNvSpPr txBox="1"/>
          <p:nvPr/>
        </p:nvSpPr>
        <p:spPr>
          <a:xfrm>
            <a:off x="759384" y="421816"/>
            <a:ext cx="9881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конкурсный отбор проектов «Женщины за здоровое общество»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5799DE-865C-F416-55D3-4C628EE475F6}"/>
              </a:ext>
            </a:extLst>
          </p:cNvPr>
          <p:cNvSpPr txBox="1"/>
          <p:nvPr/>
        </p:nvSpPr>
        <p:spPr>
          <a:xfrm>
            <a:off x="3793834" y="3130654"/>
            <a:ext cx="4246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 материнство и детство</a:t>
            </a:r>
          </a:p>
        </p:txBody>
      </p:sp>
    </p:spTree>
    <p:extLst>
      <p:ext uri="{BB962C8B-B14F-4D97-AF65-F5344CB8AC3E}">
        <p14:creationId xmlns:p14="http://schemas.microsoft.com/office/powerpoint/2010/main" val="2292073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16821-B217-07CC-4870-C766FB510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E87A9FD-E726-1E9C-D22B-092490951B9D}"/>
              </a:ext>
            </a:extLst>
          </p:cNvPr>
          <p:cNvSpPr/>
          <p:nvPr/>
        </p:nvSpPr>
        <p:spPr>
          <a:xfrm>
            <a:off x="0" y="122744"/>
            <a:ext cx="12192000" cy="96325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9E5B1F-0838-D6D5-2CB6-5D3CF66BC556}"/>
              </a:ext>
            </a:extLst>
          </p:cNvPr>
          <p:cNvSpPr txBox="1"/>
          <p:nvPr/>
        </p:nvSpPr>
        <p:spPr>
          <a:xfrm>
            <a:off x="568036" y="450203"/>
            <a:ext cx="6417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4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заинтересованных сторон</a:t>
            </a:r>
            <a:endParaRPr lang="ru-RU" sz="2400" b="1" i="0" cap="all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FCCC9F8-9496-B01E-438B-EF4B7C322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335332"/>
              </p:ext>
            </p:extLst>
          </p:nvPr>
        </p:nvGraphicFramePr>
        <p:xfrm>
          <a:off x="158496" y="1180320"/>
          <a:ext cx="11875008" cy="5490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543">
                  <a:extLst>
                    <a:ext uri="{9D8B030D-6E8A-4147-A177-3AD203B41FA5}">
                      <a16:colId xmlns:a16="http://schemas.microsoft.com/office/drawing/2014/main" val="2476062807"/>
                    </a:ext>
                  </a:extLst>
                </a:gridCol>
                <a:gridCol w="2374799">
                  <a:extLst>
                    <a:ext uri="{9D8B030D-6E8A-4147-A177-3AD203B41FA5}">
                      <a16:colId xmlns:a16="http://schemas.microsoft.com/office/drawing/2014/main" val="3814287019"/>
                    </a:ext>
                  </a:extLst>
                </a:gridCol>
                <a:gridCol w="4287794">
                  <a:extLst>
                    <a:ext uri="{9D8B030D-6E8A-4147-A177-3AD203B41FA5}">
                      <a16:colId xmlns:a16="http://schemas.microsoft.com/office/drawing/2014/main" val="622182492"/>
                    </a:ext>
                  </a:extLst>
                </a:gridCol>
                <a:gridCol w="4841872">
                  <a:extLst>
                    <a:ext uri="{9D8B030D-6E8A-4147-A177-3AD203B41FA5}">
                      <a16:colId xmlns:a16="http://schemas.microsoft.com/office/drawing/2014/main" val="3492826883"/>
                    </a:ext>
                  </a:extLst>
                </a:gridCol>
              </a:tblGrid>
              <a:tr h="52605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или специалист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Зона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Ожидание от реализации проекта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858598"/>
                  </a:ext>
                </a:extLst>
              </a:tr>
              <a:tr h="119055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Разработке информационно-методического обеспечения проекта, координация работы специалистов, мониторинг и оценка реализации проекта, организация мероприятий, заполнение отчетной документации.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 удовлетворенности участников проекта, качества и доступности участия в проекте.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051925"/>
                  </a:ext>
                </a:extLst>
              </a:tr>
              <a:tr h="526059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 педагог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Выявление и помощь в решении социальных и иных проблем, осуществление кураторства.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количества молодых мам из числа выпускниц организаций для детей-сирот, оказавшихся в социально-опасном положении или ТЖС.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444672"/>
                  </a:ext>
                </a:extLst>
              </a:tr>
              <a:tr h="119055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Обследование уровня развития психических функций, состояние развития  эмоционально-волевой и личностной сфер, п</a:t>
                      </a: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роведение индивидуальных и групповых консультаций и бесед, занятий, тренингов.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Сформированность навыков и умений самостоятельно преодолевать трудности, стабилизация эмоционального фона.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24148"/>
                  </a:ext>
                </a:extLst>
              </a:tr>
              <a:tr h="431656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Педагог-организатор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мероприятий, анализ обратной связи.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Снижение числа трудностей и проблем у молодых мам из числа выпускниц организаций для детей-сирот.</a:t>
                      </a:r>
                    </a:p>
                    <a:p>
                      <a:pPr algn="just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105312"/>
                  </a:ext>
                </a:extLst>
              </a:tr>
              <a:tr h="336862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Специалисты: юристы, медицинские работники, специалисты соцзащиты и  др.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Консультирование по актуальным вопросам социального, психологического, медицинского и правового характера</a:t>
                      </a: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компетенции, правовой осведомленности, 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совершенствование взаимодействия удовлетворенности </a:t>
                      </a: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 проекта.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815183"/>
                  </a:ext>
                </a:extLst>
              </a:tr>
              <a:tr h="526059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Партнеры/НКО/ИП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и организация мастер-классов, мероприятий, экскурсий, профессиональных обучений и т.п.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системы взаимодействия.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299770"/>
                  </a:ext>
                </a:extLst>
              </a:tr>
            </a:tbl>
          </a:graphicData>
        </a:graphic>
      </p:graphicFrame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1484F3E0-0606-DA48-40DD-D13F38901597}"/>
              </a:ext>
            </a:extLst>
          </p:cNvPr>
          <p:cNvSpPr txBox="1">
            <a:spLocks/>
          </p:cNvSpPr>
          <p:nvPr/>
        </p:nvSpPr>
        <p:spPr>
          <a:xfrm>
            <a:off x="8334907" y="187054"/>
            <a:ext cx="3698597" cy="987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cap="sm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«Курс на счастливое материнство»</a:t>
            </a:r>
          </a:p>
        </p:txBody>
      </p:sp>
    </p:spTree>
    <p:extLst>
      <p:ext uri="{BB962C8B-B14F-4D97-AF65-F5344CB8AC3E}">
        <p14:creationId xmlns:p14="http://schemas.microsoft.com/office/powerpoint/2010/main" val="2160998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6EE7E-4D50-6A1B-50A1-0A8D05AC2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6C1B27E-B222-2077-E9EC-B59193790925}"/>
              </a:ext>
            </a:extLst>
          </p:cNvPr>
          <p:cNvSpPr/>
          <p:nvPr/>
        </p:nvSpPr>
        <p:spPr>
          <a:xfrm>
            <a:off x="0" y="122744"/>
            <a:ext cx="12192000" cy="96325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96AA6E-BC45-682D-2416-C8EC6007D178}"/>
              </a:ext>
            </a:extLst>
          </p:cNvPr>
          <p:cNvSpPr txBox="1"/>
          <p:nvPr/>
        </p:nvSpPr>
        <p:spPr>
          <a:xfrm>
            <a:off x="1338704" y="450202"/>
            <a:ext cx="273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400" b="1" i="0" cap="all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82E9A3D-5EE2-AA54-AABB-9514D0324195}"/>
              </a:ext>
            </a:extLst>
          </p:cNvPr>
          <p:cNvSpPr/>
          <p:nvPr/>
        </p:nvSpPr>
        <p:spPr>
          <a:xfrm>
            <a:off x="838200" y="1395082"/>
            <a:ext cx="2492829" cy="5223431"/>
          </a:xfrm>
          <a:prstGeom prst="roundRect">
            <a:avLst/>
          </a:prstGeom>
          <a:solidFill>
            <a:srgbClr val="E101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691676BA-AFC3-A54B-75AD-4831EC6798BD}"/>
              </a:ext>
            </a:extLst>
          </p:cNvPr>
          <p:cNvSpPr/>
          <p:nvPr/>
        </p:nvSpPr>
        <p:spPr>
          <a:xfrm>
            <a:off x="4668014" y="1318415"/>
            <a:ext cx="2492829" cy="530009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9FC4BF3-CF66-858C-EC73-F277923C6A69}"/>
              </a:ext>
            </a:extLst>
          </p:cNvPr>
          <p:cNvSpPr/>
          <p:nvPr/>
        </p:nvSpPr>
        <p:spPr>
          <a:xfrm>
            <a:off x="8497829" y="1318415"/>
            <a:ext cx="2492829" cy="5340173"/>
          </a:xfrm>
          <a:prstGeom prst="roundRect">
            <a:avLst/>
          </a:prstGeom>
          <a:solidFill>
            <a:srgbClr val="D10CE3"/>
          </a:solidFill>
          <a:ln>
            <a:solidFill>
              <a:srgbClr val="64044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Picture background">
            <a:extLst>
              <a:ext uri="{FF2B5EF4-FFF2-40B4-BE49-F238E27FC236}">
                <a16:creationId xmlns:a16="http://schemas.microsoft.com/office/drawing/2014/main" id="{A37730F0-CC80-FAE8-52E9-86CE7BCD85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" t="11905" r="79464" b="50000"/>
          <a:stretch/>
        </p:blipFill>
        <p:spPr bwMode="auto">
          <a:xfrm>
            <a:off x="337695" y="1147454"/>
            <a:ext cx="1001009" cy="110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icture background">
            <a:extLst>
              <a:ext uri="{FF2B5EF4-FFF2-40B4-BE49-F238E27FC236}">
                <a16:creationId xmlns:a16="http://schemas.microsoft.com/office/drawing/2014/main" id="{8DDDD4D3-C742-1A87-D532-9435CAF1E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4" t="12380" r="59643" b="52223"/>
          <a:stretch/>
        </p:blipFill>
        <p:spPr bwMode="auto">
          <a:xfrm>
            <a:off x="4287176" y="1141439"/>
            <a:ext cx="1000833" cy="101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icture background">
            <a:extLst>
              <a:ext uri="{FF2B5EF4-FFF2-40B4-BE49-F238E27FC236}">
                <a16:creationId xmlns:a16="http://schemas.microsoft.com/office/drawing/2014/main" id="{DC737A6C-D5B3-5E51-403B-C1A9A1456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3" t="12064" r="40154" b="52539"/>
          <a:stretch/>
        </p:blipFill>
        <p:spPr bwMode="auto">
          <a:xfrm>
            <a:off x="8032195" y="1104121"/>
            <a:ext cx="1040300" cy="105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14F7E3-1808-EBF8-4C61-F814F22EC863}"/>
              </a:ext>
            </a:extLst>
          </p:cNvPr>
          <p:cNvSpPr txBox="1"/>
          <p:nvPr/>
        </p:nvSpPr>
        <p:spPr>
          <a:xfrm>
            <a:off x="5537914" y="1648680"/>
            <a:ext cx="146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E793AA-E48C-A2C0-DE05-B7AE0BB47DB2}"/>
              </a:ext>
            </a:extLst>
          </p:cNvPr>
          <p:cNvSpPr txBox="1"/>
          <p:nvPr/>
        </p:nvSpPr>
        <p:spPr>
          <a:xfrm>
            <a:off x="1242551" y="164868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D89205-527A-D260-2490-59C0E2C3C153}"/>
              </a:ext>
            </a:extLst>
          </p:cNvPr>
          <p:cNvSpPr txBox="1"/>
          <p:nvPr/>
        </p:nvSpPr>
        <p:spPr>
          <a:xfrm>
            <a:off x="9575038" y="1648680"/>
            <a:ext cx="827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E16025-C4FE-8472-680D-8AD69829775B}"/>
              </a:ext>
            </a:extLst>
          </p:cNvPr>
          <p:cNvSpPr txBox="1"/>
          <p:nvPr/>
        </p:nvSpPr>
        <p:spPr>
          <a:xfrm>
            <a:off x="876052" y="2105978"/>
            <a:ext cx="2458404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</a:p>
          <a:p>
            <a:pPr algn="just"/>
            <a:r>
              <a:rPr lang="ru-RU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социально-психологических особенностей жизнеустройства выпускников интернатных учреждений.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Получение согласия </a:t>
            </a:r>
          </a:p>
          <a:p>
            <a:pPr algn="just"/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 выпускницы организаций для детей-сирот, ставшей матерью, на работу с ней и выявление трудностей, анализ ситуации и заключение соглашений о сопровождении.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Разработка и </a:t>
            </a:r>
          </a:p>
          <a:p>
            <a:pPr algn="just"/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утверждение индивидуального плана сопровождения с конкретным указанием сроков исполнения, назначение куратора.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Заключение </a:t>
            </a:r>
          </a:p>
          <a:p>
            <a:pPr algn="just"/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соглашений о сотрудничестве с привлеченными партнёрами</a:t>
            </a:r>
            <a:r>
              <a:rPr lang="ru-RU" sz="12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DCB3A5-61CB-187F-A031-33A2DCB8D5B9}"/>
              </a:ext>
            </a:extLst>
          </p:cNvPr>
          <p:cNvSpPr txBox="1"/>
          <p:nvPr/>
        </p:nvSpPr>
        <p:spPr>
          <a:xfrm>
            <a:off x="4704973" y="2059810"/>
            <a:ext cx="245587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Реализация </a:t>
            </a: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индивидуального плана сопровождения: социально-юридическая, медицинская, психологическая, педагогическая и иная помощь.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ценка выполнения </a:t>
            </a: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участниками проекта плана мероприятий.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Д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иагностика участников, </a:t>
            </a: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 целью корректировки индивидуального плана сопровождения.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Проведение Слета </a:t>
            </a: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воспитанников и выпускников организаций для детей-сирот и детей, оставшихся без попечения родителей.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65DEB2-1DC7-38DF-0A95-466BFE18874D}"/>
              </a:ext>
            </a:extLst>
          </p:cNvPr>
          <p:cNvSpPr txBox="1"/>
          <p:nvPr/>
        </p:nvSpPr>
        <p:spPr>
          <a:xfrm>
            <a:off x="8534787" y="2121334"/>
            <a:ext cx="245587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ru-RU" sz="14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работы над проектом.</a:t>
            </a:r>
          </a:p>
          <a:p>
            <a:pPr algn="l">
              <a:buNone/>
            </a:pPr>
            <a:r>
              <a:rPr lang="ru-RU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Тиражирование опыта.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программы, </a:t>
            </a:r>
          </a:p>
          <a:p>
            <a:pPr algn="l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направленной на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 грамотности воспитанников и выпускников организаций для детей-сирот и детей, оставшихся без попечения родителей, в вопросах этики и психологии отношений, создания благополучной семьи и поддержки их, в период материнства и отцовства.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ru-RU" sz="1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1B47C395-7885-FC0F-25A9-FE1CF75B75C7}"/>
              </a:ext>
            </a:extLst>
          </p:cNvPr>
          <p:cNvSpPr txBox="1">
            <a:spLocks/>
          </p:cNvSpPr>
          <p:nvPr/>
        </p:nvSpPr>
        <p:spPr>
          <a:xfrm>
            <a:off x="8334907" y="187054"/>
            <a:ext cx="3698597" cy="987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cap="sm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«Курс на счастливое материнство»</a:t>
            </a:r>
          </a:p>
        </p:txBody>
      </p:sp>
    </p:spTree>
    <p:extLst>
      <p:ext uri="{BB962C8B-B14F-4D97-AF65-F5344CB8AC3E}">
        <p14:creationId xmlns:p14="http://schemas.microsoft.com/office/powerpoint/2010/main" val="3936924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8021E-184D-BB2B-7C18-E12AA79F7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8344DA3-D11C-D412-3011-9C654286CEC9}"/>
              </a:ext>
            </a:extLst>
          </p:cNvPr>
          <p:cNvSpPr/>
          <p:nvPr/>
        </p:nvSpPr>
        <p:spPr>
          <a:xfrm>
            <a:off x="0" y="122744"/>
            <a:ext cx="12192000" cy="96325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D2768A-92C1-A91C-0358-335E629F35E9}"/>
              </a:ext>
            </a:extLst>
          </p:cNvPr>
          <p:cNvSpPr txBox="1"/>
          <p:nvPr/>
        </p:nvSpPr>
        <p:spPr>
          <a:xfrm>
            <a:off x="568036" y="450203"/>
            <a:ext cx="3934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400" b="1" i="0" cap="all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DD826A8-284D-8EA2-C5C6-0736F0EB1E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863508"/>
              </p:ext>
            </p:extLst>
          </p:nvPr>
        </p:nvGraphicFramePr>
        <p:xfrm>
          <a:off x="158578" y="1027066"/>
          <a:ext cx="11874844" cy="564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486">
                  <a:extLst>
                    <a:ext uri="{9D8B030D-6E8A-4147-A177-3AD203B41FA5}">
                      <a16:colId xmlns:a16="http://schemas.microsoft.com/office/drawing/2014/main" val="773805087"/>
                    </a:ext>
                  </a:extLst>
                </a:gridCol>
                <a:gridCol w="4055077">
                  <a:extLst>
                    <a:ext uri="{9D8B030D-6E8A-4147-A177-3AD203B41FA5}">
                      <a16:colId xmlns:a16="http://schemas.microsoft.com/office/drawing/2014/main" val="1721468406"/>
                    </a:ext>
                  </a:extLst>
                </a:gridCol>
                <a:gridCol w="3509318">
                  <a:extLst>
                    <a:ext uri="{9D8B030D-6E8A-4147-A177-3AD203B41FA5}">
                      <a16:colId xmlns:a16="http://schemas.microsoft.com/office/drawing/2014/main" val="3220390046"/>
                    </a:ext>
                  </a:extLst>
                </a:gridCol>
                <a:gridCol w="1285103">
                  <a:extLst>
                    <a:ext uri="{9D8B030D-6E8A-4147-A177-3AD203B41FA5}">
                      <a16:colId xmlns:a16="http://schemas.microsoft.com/office/drawing/2014/main" val="581385115"/>
                    </a:ext>
                  </a:extLst>
                </a:gridCol>
                <a:gridCol w="2592860">
                  <a:extLst>
                    <a:ext uri="{9D8B030D-6E8A-4147-A177-3AD203B41FA5}">
                      <a16:colId xmlns:a16="http://schemas.microsoft.com/office/drawing/2014/main" val="18874088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Предполагаемый результат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Необходимые ресурсы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31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Изучение опыта работы о необходимости разработки и реализации проекта «Курс на счастливое материнство»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 проект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февраль-апрель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требуется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279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партнёров/НКО/ИП, с целью взаимодействия в рамках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Заключение соглашений о сотрудничестве.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течении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требуется</a:t>
                      </a:r>
                    </a:p>
                    <a:p>
                      <a:pPr algn="just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585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заявки на грант, привлечение не бюджетных средств, ИП-волонтеров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Наличие дополнительного финансирования и</a:t>
                      </a:r>
                    </a:p>
                    <a:p>
                      <a:pPr algn="just"/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возможности проведения мероприятий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согласно положению грантовых конкурсов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требуется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012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к участию в проекте молодых мам из числа детей-сирот и детей, оставшихся без попечения родителей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Заключение соглашений о сотрудничестве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течении года</a:t>
                      </a:r>
                    </a:p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за счет бюджета и привлеченных денежных средств (гранты и </a:t>
                      </a:r>
                      <a:r>
                        <a:rPr lang="ru-RU" sz="1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тп</a:t>
                      </a: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183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личностных ресурсов потенциальных участников, анализ, разработка индивидуального плана сопровождения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Доступность</a:t>
                      </a:r>
                    </a:p>
                    <a:p>
                      <a:pPr algn="just"/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получения социальных</a:t>
                      </a:r>
                    </a:p>
                    <a:p>
                      <a:pPr algn="just"/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услуг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течении года</a:t>
                      </a:r>
                    </a:p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требуется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568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в стажировке специалистов, задействованных в реализации проекта, либо курсах повышения квалификации, конференциях.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профессиональных компетенций специалистов, работающих с семьями и детьми, по новым подходам и услугам в сфере социального благополучия семей и профилактики социального сиротства, распространения своего опыта работы.</a:t>
                      </a:r>
                      <a:endParaRPr lang="ru-RU" sz="13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согласно срокам, предоставляемые организаторами обучающих мероприятий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за счет привлеченных денежных средств (гранты и </a:t>
                      </a:r>
                      <a:r>
                        <a:rPr lang="ru-RU" sz="1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тп</a:t>
                      </a: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991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мероприятий по повышению родительских компетенций</a:t>
                      </a:r>
                    </a:p>
                    <a:p>
                      <a:pPr algn="just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Заключение договоров об оказании услуг</a:t>
                      </a:r>
                    </a:p>
                    <a:p>
                      <a:pPr algn="just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течении года</a:t>
                      </a:r>
                    </a:p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за счет бюджета и привлеченных денежных средств (гранты и </a:t>
                      </a:r>
                      <a:r>
                        <a:rPr lang="ru-RU" sz="1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тп</a:t>
                      </a: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48096"/>
                  </a:ext>
                </a:extLst>
              </a:tr>
            </a:tbl>
          </a:graphicData>
        </a:graphic>
      </p:graphicFrame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0BDB48-E7B8-F34A-967B-7A3EC35D27B1}"/>
              </a:ext>
            </a:extLst>
          </p:cNvPr>
          <p:cNvSpPr txBox="1">
            <a:spLocks/>
          </p:cNvSpPr>
          <p:nvPr/>
        </p:nvSpPr>
        <p:spPr>
          <a:xfrm>
            <a:off x="8334907" y="187054"/>
            <a:ext cx="3698597" cy="987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cap="sm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«Курс на счастливое материнство»</a:t>
            </a:r>
          </a:p>
        </p:txBody>
      </p:sp>
    </p:spTree>
    <p:extLst>
      <p:ext uri="{BB962C8B-B14F-4D97-AF65-F5344CB8AC3E}">
        <p14:creationId xmlns:p14="http://schemas.microsoft.com/office/powerpoint/2010/main" val="2834779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3E19B-BE74-C7AA-6962-3455FA2E4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51517C8-4C2A-3A79-32C1-F90612BE7F96}"/>
              </a:ext>
            </a:extLst>
          </p:cNvPr>
          <p:cNvSpPr/>
          <p:nvPr/>
        </p:nvSpPr>
        <p:spPr>
          <a:xfrm>
            <a:off x="0" y="122744"/>
            <a:ext cx="12192000" cy="96325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057A5D-49C5-416F-88FA-4FA6E95F0171}"/>
              </a:ext>
            </a:extLst>
          </p:cNvPr>
          <p:cNvSpPr txBox="1"/>
          <p:nvPr/>
        </p:nvSpPr>
        <p:spPr>
          <a:xfrm>
            <a:off x="568036" y="450203"/>
            <a:ext cx="3934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400" b="1" i="0" cap="all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A5BC5A1-2F8F-CE1E-0EBA-48308E29B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342466"/>
              </p:ext>
            </p:extLst>
          </p:nvPr>
        </p:nvGraphicFramePr>
        <p:xfrm>
          <a:off x="158578" y="1239326"/>
          <a:ext cx="11874844" cy="284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486">
                  <a:extLst>
                    <a:ext uri="{9D8B030D-6E8A-4147-A177-3AD203B41FA5}">
                      <a16:colId xmlns:a16="http://schemas.microsoft.com/office/drawing/2014/main" val="773805087"/>
                    </a:ext>
                  </a:extLst>
                </a:gridCol>
                <a:gridCol w="4734616">
                  <a:extLst>
                    <a:ext uri="{9D8B030D-6E8A-4147-A177-3AD203B41FA5}">
                      <a16:colId xmlns:a16="http://schemas.microsoft.com/office/drawing/2014/main" val="1721468406"/>
                    </a:ext>
                  </a:extLst>
                </a:gridCol>
                <a:gridCol w="3558910">
                  <a:extLst>
                    <a:ext uri="{9D8B030D-6E8A-4147-A177-3AD203B41FA5}">
                      <a16:colId xmlns:a16="http://schemas.microsoft.com/office/drawing/2014/main" val="3220390046"/>
                    </a:ext>
                  </a:extLst>
                </a:gridCol>
                <a:gridCol w="1420863">
                  <a:extLst>
                    <a:ext uri="{9D8B030D-6E8A-4147-A177-3AD203B41FA5}">
                      <a16:colId xmlns:a16="http://schemas.microsoft.com/office/drawing/2014/main" val="581385115"/>
                    </a:ext>
                  </a:extLst>
                </a:gridCol>
                <a:gridCol w="1727969">
                  <a:extLst>
                    <a:ext uri="{9D8B030D-6E8A-4147-A177-3AD203B41FA5}">
                      <a16:colId xmlns:a16="http://schemas.microsoft.com/office/drawing/2014/main" val="18874088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Предполагаемый результат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Необходимые ресурсы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31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Сопровождение молодых мам из числа выпускниц организаций для детей-сирот и реализация плана сопровождения.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Сформированность навыков и умений самостоятельно преодолевать трудности, стабилизация эмоционального фона, 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повышение удовлетворенности участника процесса.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течении года</a:t>
                      </a:r>
                    </a:p>
                    <a:p>
                      <a:pPr algn="just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требуется</a:t>
                      </a:r>
                    </a:p>
                    <a:p>
                      <a:pPr algn="just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991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мероприятий.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Обеспечена доступность получения услуг, направленных на снижение числа трудностей и проблем у молодых мам из </a:t>
                      </a:r>
                      <a:r>
                        <a:rPr lang="ru-RU" sz="13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числа выпускниц 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организаций для детей-сирот.</a:t>
                      </a:r>
                    </a:p>
                    <a:p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мере комплектования группы молодых мам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за счет бюджета и привлеченных денежных средств (гранты и </a:t>
                      </a:r>
                      <a:r>
                        <a:rPr lang="ru-RU" sz="1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тп</a:t>
                      </a: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just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653779"/>
                  </a:ext>
                </a:extLst>
              </a:tr>
            </a:tbl>
          </a:graphicData>
        </a:graphic>
      </p:graphicFrame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90E97A-A6FE-043F-C33B-FFE094311A2E}"/>
              </a:ext>
            </a:extLst>
          </p:cNvPr>
          <p:cNvSpPr txBox="1">
            <a:spLocks/>
          </p:cNvSpPr>
          <p:nvPr/>
        </p:nvSpPr>
        <p:spPr>
          <a:xfrm>
            <a:off x="8334907" y="187054"/>
            <a:ext cx="3698597" cy="987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cap="sm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«Курс на счастливое материнство»</a:t>
            </a:r>
          </a:p>
        </p:txBody>
      </p:sp>
    </p:spTree>
    <p:extLst>
      <p:ext uri="{BB962C8B-B14F-4D97-AF65-F5344CB8AC3E}">
        <p14:creationId xmlns:p14="http://schemas.microsoft.com/office/powerpoint/2010/main" val="97350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9242D-07A6-1581-3E11-81A972983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E94A289-09CC-9F6D-7D3D-6D7ACF575130}"/>
              </a:ext>
            </a:extLst>
          </p:cNvPr>
          <p:cNvSpPr/>
          <p:nvPr/>
        </p:nvSpPr>
        <p:spPr>
          <a:xfrm>
            <a:off x="0" y="122744"/>
            <a:ext cx="12192000" cy="96325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8D4DC6-8FE3-3953-FCFB-87F91596FDA2}"/>
              </a:ext>
            </a:extLst>
          </p:cNvPr>
          <p:cNvSpPr txBox="1"/>
          <p:nvPr/>
        </p:nvSpPr>
        <p:spPr>
          <a:xfrm>
            <a:off x="568036" y="450203"/>
            <a:ext cx="2224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400" b="1" i="0" cap="all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B1081A-28ED-C338-92CC-B50F746A2BC9}"/>
              </a:ext>
            </a:extLst>
          </p:cNvPr>
          <p:cNvSpPr txBox="1"/>
          <p:nvPr/>
        </p:nvSpPr>
        <p:spPr>
          <a:xfrm>
            <a:off x="149212" y="1564934"/>
            <a:ext cx="7772401" cy="5034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формированность навыков и умений у родителей-выпускников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интернатных учреждений строить перспективы своего будущего и конструктивно решать жизненные задачи.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личностной зрелости выпускников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организаций для детей-сирот и детей, оставшихся без попечения родителей, как родителя.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маршрутизации и внедрение механизма </a:t>
            </a:r>
          </a:p>
          <a:p>
            <a:pPr algn="just"/>
            <a:r>
              <a:rPr lang="ru-RU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молодых мам из числа детей-сирот и детей, оставшихся без попечения родителей.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окращение помещения выпускниками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организаций для детей-сирот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собственного ребенка в дом малютки либо в организации для детей-сирот. </a:t>
            </a:r>
          </a:p>
          <a:p>
            <a:pPr marL="285750" indent="-285750" algn="just">
              <a:buFontTx/>
              <a:buChar char="-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Повышения качества предоставляемых услуг по постинтернатному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сопровождению.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80E8B6AB-DB05-0538-5C60-E988F7238C73}"/>
              </a:ext>
            </a:extLst>
          </p:cNvPr>
          <p:cNvSpPr txBox="1">
            <a:spLocks/>
          </p:cNvSpPr>
          <p:nvPr/>
        </p:nvSpPr>
        <p:spPr>
          <a:xfrm>
            <a:off x="8334907" y="187054"/>
            <a:ext cx="3698597" cy="987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cap="sm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«Курс на счастливое материнство»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0642363A-6710-40BB-1E6B-B667EA892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88" y="1807864"/>
            <a:ext cx="3698596" cy="43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549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>
            <a:extLst>
              <a:ext uri="{FF2B5EF4-FFF2-40B4-BE49-F238E27FC236}">
                <a16:creationId xmlns:a16="http://schemas.microsoft.com/office/drawing/2014/main" id="{E17AE078-37A1-0061-E206-7E6C34AD4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5" y="1239327"/>
            <a:ext cx="3810908" cy="541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198718-3AFC-C327-9D63-5224765A3C3E}"/>
              </a:ext>
            </a:extLst>
          </p:cNvPr>
          <p:cNvSpPr/>
          <p:nvPr/>
        </p:nvSpPr>
        <p:spPr>
          <a:xfrm>
            <a:off x="0" y="122744"/>
            <a:ext cx="12192000" cy="96325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1C66F6-7754-562C-6D2C-9BCBB99CC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3952"/>
            <a:ext cx="5451764" cy="3760528"/>
          </a:xfrm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Форма девиантного поведения у молодых мам из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числа детей-сирот и детей, оставшихся без попечения родителей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вредные привычки,</a:t>
            </a:r>
            <a:r>
              <a:rPr lang="ru-RU" sz="1800" dirty="0">
                <a:latin typeface="Times New Roman" panose="02020603050405020304" pitchFamily="18" charset="0"/>
              </a:rPr>
              <a:t> уклонение от выполнение родительских обязанностей и т.п.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Неблагополучный опыт жизни: 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тсутствие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позитивных ролевых семейных моделей.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</a:rPr>
              <a:t>Отсутствие навыков ухода за ребенком.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1800" dirty="0"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</a:rPr>
              <a:t>Материальные трудности.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1800" dirty="0"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уязвимость: отсутствие партнера,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неустойчивая психика, несформированные навыки совладения со стрессом.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D216B1-F7FD-F1A0-70B1-F7ACCFE3BA11}"/>
              </a:ext>
            </a:extLst>
          </p:cNvPr>
          <p:cNvSpPr txBox="1"/>
          <p:nvPr/>
        </p:nvSpPr>
        <p:spPr>
          <a:xfrm>
            <a:off x="692990" y="438008"/>
            <a:ext cx="6328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значимость проекта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500FD50-838A-486A-8922-10D857AF4F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993075"/>
              </p:ext>
            </p:extLst>
          </p:nvPr>
        </p:nvGraphicFramePr>
        <p:xfrm>
          <a:off x="6132588" y="1579668"/>
          <a:ext cx="5678411" cy="3760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8411">
                  <a:extLst>
                    <a:ext uri="{9D8B030D-6E8A-4147-A177-3AD203B41FA5}">
                      <a16:colId xmlns:a16="http://schemas.microsoft.com/office/drawing/2014/main" val="3968307488"/>
                    </a:ext>
                  </a:extLst>
                </a:gridCol>
              </a:tblGrid>
              <a:tr h="3830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ситуации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078624"/>
                  </a:ext>
                </a:extLst>
              </a:tr>
              <a:tr h="33775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Благодаря ежегодному проведению обследования жилищно-бытовых условий выпускников организаций для детей-сирот и детей, оставшихся без попечения родителей, получивших жилое помещение и мониторингу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«Успешность адаптации выпускников организаций для детей-сирот и детей, оставшихся без попечения родителей»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выявляется необходимость формирования умений и навыков родительских обязанностей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 молодых мам из числа детей-сирот и детей, оставшихся без попечения родителей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844802"/>
                  </a:ext>
                </a:extLst>
              </a:tr>
            </a:tbl>
          </a:graphicData>
        </a:graphic>
      </p:graphicFrame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86212423-338C-B62E-4153-7D21A7458E0B}"/>
              </a:ext>
            </a:extLst>
          </p:cNvPr>
          <p:cNvSpPr txBox="1">
            <a:spLocks/>
          </p:cNvSpPr>
          <p:nvPr/>
        </p:nvSpPr>
        <p:spPr>
          <a:xfrm>
            <a:off x="8334907" y="187054"/>
            <a:ext cx="3698597" cy="987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cap="sm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«Курс на счастливое материнство»</a:t>
            </a:r>
          </a:p>
        </p:txBody>
      </p:sp>
    </p:spTree>
    <p:extLst>
      <p:ext uri="{BB962C8B-B14F-4D97-AF65-F5344CB8AC3E}">
        <p14:creationId xmlns:p14="http://schemas.microsoft.com/office/powerpoint/2010/main" val="2853598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FB5D5-D256-4E45-F299-76A23F240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0B1C8B2-2475-3C01-D9B3-998423E4F67F}"/>
              </a:ext>
            </a:extLst>
          </p:cNvPr>
          <p:cNvSpPr/>
          <p:nvPr/>
        </p:nvSpPr>
        <p:spPr>
          <a:xfrm>
            <a:off x="0" y="122744"/>
            <a:ext cx="12192000" cy="96325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8DA521-EE57-07A6-44C4-E79FECD8E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3952"/>
            <a:ext cx="5451764" cy="4351338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Целевая аудитория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</a:rPr>
              <a:t>Выпускницы организаций для детей-сирот и детей, оставшихся без попечения родителей, и из замещающих семей,  «находящиеся в положении» или ставшие матерями.</a:t>
            </a:r>
          </a:p>
          <a:p>
            <a:pPr marL="0" indent="0">
              <a:buNone/>
            </a:pPr>
            <a:r>
              <a:rPr lang="ru-RU" sz="18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Геграфия</a:t>
            </a:r>
            <a:r>
              <a:rPr lang="ru-RU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проекта</a:t>
            </a:r>
          </a:p>
          <a:p>
            <a:pPr marL="0" indent="0">
              <a:buNone/>
            </a:pPr>
            <a:endParaRPr lang="ru-RU" sz="1800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43C771-07E4-BE7E-1CB3-F9D4D34AAAF9}"/>
              </a:ext>
            </a:extLst>
          </p:cNvPr>
          <p:cNvSpPr txBox="1"/>
          <p:nvPr/>
        </p:nvSpPr>
        <p:spPr>
          <a:xfrm>
            <a:off x="1385455" y="450203"/>
            <a:ext cx="6001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и география проекта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2214F3-529D-8C8D-6A40-3D1D759E4B67}"/>
              </a:ext>
            </a:extLst>
          </p:cNvPr>
          <p:cNvSpPr txBox="1"/>
          <p:nvPr/>
        </p:nvSpPr>
        <p:spPr>
          <a:xfrm>
            <a:off x="7072445" y="1555568"/>
            <a:ext cx="356796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целевой аудитории</a:t>
            </a:r>
          </a:p>
          <a:p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B67149-A596-F5FA-EA3D-A86710BFA4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182" t="26464" r="12423" b="10087"/>
          <a:stretch/>
        </p:blipFill>
        <p:spPr>
          <a:xfrm>
            <a:off x="381000" y="3668362"/>
            <a:ext cx="4384964" cy="2804885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B55832-5B75-FB7B-E862-76FF1DD1CB6A}"/>
              </a:ext>
            </a:extLst>
          </p:cNvPr>
          <p:cNvSpPr txBox="1"/>
          <p:nvPr/>
        </p:nvSpPr>
        <p:spPr>
          <a:xfrm>
            <a:off x="7072444" y="2219328"/>
            <a:ext cx="486324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о выплатах по беременности и уходу за ребенком, о возможностях получения помощи.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Психолого-педагогическая, социальная и иная помощь в вопросах воспитания и развития ребенка.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сопровождение и оказание адресной помощи.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вопросов эмоционально выгорания молодых мам.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дополнительного образования с целью получения дополнительного заработка.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CEDAF46-4880-C59D-92A3-E303104D1F78}"/>
              </a:ext>
            </a:extLst>
          </p:cNvPr>
          <p:cNvSpPr/>
          <p:nvPr/>
        </p:nvSpPr>
        <p:spPr>
          <a:xfrm>
            <a:off x="4523232" y="4730496"/>
            <a:ext cx="73152" cy="457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085DF2D-8A32-B393-59EC-E9AA059E76AA}"/>
              </a:ext>
            </a:extLst>
          </p:cNvPr>
          <p:cNvSpPr/>
          <p:nvPr/>
        </p:nvSpPr>
        <p:spPr>
          <a:xfrm>
            <a:off x="4529328" y="4860036"/>
            <a:ext cx="73152" cy="457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9CC302-1AE9-BB4F-ADF7-BFAFBE13F953}"/>
              </a:ext>
            </a:extLst>
          </p:cNvPr>
          <p:cNvSpPr txBox="1"/>
          <p:nvPr/>
        </p:nvSpPr>
        <p:spPr>
          <a:xfrm>
            <a:off x="4554518" y="4753355"/>
            <a:ext cx="2304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Петропавловск-Камчатский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D5014B-FACC-2F05-3FB0-20735592D188}"/>
              </a:ext>
            </a:extLst>
          </p:cNvPr>
          <p:cNvSpPr txBox="1"/>
          <p:nvPr/>
        </p:nvSpPr>
        <p:spPr>
          <a:xfrm>
            <a:off x="4554518" y="4499216"/>
            <a:ext cx="25154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Елизовский муниципальной р-он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BF27CB4E-AEBB-7DC5-EAD7-C606A58AA921}"/>
              </a:ext>
            </a:extLst>
          </p:cNvPr>
          <p:cNvSpPr txBox="1">
            <a:spLocks/>
          </p:cNvSpPr>
          <p:nvPr/>
        </p:nvSpPr>
        <p:spPr>
          <a:xfrm>
            <a:off x="8334907" y="187054"/>
            <a:ext cx="3698597" cy="987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cap="sm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«Курс на счастливое материнство»</a:t>
            </a:r>
          </a:p>
        </p:txBody>
      </p:sp>
    </p:spTree>
    <p:extLst>
      <p:ext uri="{BB962C8B-B14F-4D97-AF65-F5344CB8AC3E}">
        <p14:creationId xmlns:p14="http://schemas.microsoft.com/office/powerpoint/2010/main" val="3570323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FE854-FE87-43DB-1A7B-2EB54B328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C1FC818-743F-31CE-EFBA-BCB73036AD78}"/>
              </a:ext>
            </a:extLst>
          </p:cNvPr>
          <p:cNvSpPr/>
          <p:nvPr/>
        </p:nvSpPr>
        <p:spPr>
          <a:xfrm>
            <a:off x="0" y="122744"/>
            <a:ext cx="12192000" cy="96325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0A71AC-6746-DEB9-D0AD-BCB308F6505D}"/>
              </a:ext>
            </a:extLst>
          </p:cNvPr>
          <p:cNvSpPr txBox="1"/>
          <p:nvPr/>
        </p:nvSpPr>
        <p:spPr>
          <a:xfrm>
            <a:off x="1385455" y="450203"/>
            <a:ext cx="426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проекта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BEBCE0C3-1BCB-E60A-74C0-E9ECD103B6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960571"/>
              </p:ext>
            </p:extLst>
          </p:nvPr>
        </p:nvGraphicFramePr>
        <p:xfrm>
          <a:off x="228600" y="2133057"/>
          <a:ext cx="11734800" cy="448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46960">
                  <a:extLst>
                    <a:ext uri="{9D8B030D-6E8A-4147-A177-3AD203B41FA5}">
                      <a16:colId xmlns:a16="http://schemas.microsoft.com/office/drawing/2014/main" val="2527840594"/>
                    </a:ext>
                  </a:extLst>
                </a:gridCol>
                <a:gridCol w="2346960">
                  <a:extLst>
                    <a:ext uri="{9D8B030D-6E8A-4147-A177-3AD203B41FA5}">
                      <a16:colId xmlns:a16="http://schemas.microsoft.com/office/drawing/2014/main" val="416189605"/>
                    </a:ext>
                  </a:extLst>
                </a:gridCol>
                <a:gridCol w="2346960">
                  <a:extLst>
                    <a:ext uri="{9D8B030D-6E8A-4147-A177-3AD203B41FA5}">
                      <a16:colId xmlns:a16="http://schemas.microsoft.com/office/drawing/2014/main" val="3411853374"/>
                    </a:ext>
                  </a:extLst>
                </a:gridCol>
                <a:gridCol w="2346960">
                  <a:extLst>
                    <a:ext uri="{9D8B030D-6E8A-4147-A177-3AD203B41FA5}">
                      <a16:colId xmlns:a16="http://schemas.microsoft.com/office/drawing/2014/main" val="3634776153"/>
                    </a:ext>
                  </a:extLst>
                </a:gridCol>
                <a:gridCol w="2346960">
                  <a:extLst>
                    <a:ext uri="{9D8B030D-6E8A-4147-A177-3AD203B41FA5}">
                      <a16:colId xmlns:a16="http://schemas.microsoft.com/office/drawing/2014/main" val="4153598866"/>
                    </a:ext>
                  </a:extLst>
                </a:gridCol>
              </a:tblGrid>
              <a:tr h="3081149">
                <a:tc>
                  <a:txBody>
                    <a:bodyPr/>
                    <a:lstStyle/>
                    <a:p>
                      <a:pPr algn="just"/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Оказание психолого-педагогической, социально-правовой и иной помощи и поддержки молодым мамам, направленных на повышение социальной компетенции и способности к адаптации для самостоятельного преодоления жизненных трудностей и проблем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Просвещение молодых матерей по различным социальным, правовым, педагогическим, психологическим, медицинским вопроса, в том числе содержания, развития и воспитания детей.</a:t>
                      </a:r>
                      <a:endParaRPr lang="ru-RU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Вовлечение</a:t>
                      </a:r>
                      <a:r>
                        <a:rPr lang="ru-RU" dirty="0"/>
                        <a:t> </a:t>
                      </a: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 проекта в мероприятия, направленные на формирование навыков ответственного родительства.</a:t>
                      </a:r>
                      <a:endParaRPr lang="ru-RU" b="0" i="0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Индивидуальное сопровождение </a:t>
                      </a: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молодых мам из числа детей-сирот и детей, оставшихся без попечения родителей.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системы наставничества как условие поддержки и самореализации молодых мам из числа детей-сирот и детей, оставшихся без попечения родителей.</a:t>
                      </a:r>
                      <a:endParaRPr lang="ru-RU" b="0" i="0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31399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9E40786-6FD6-DE74-CE0E-60DF48BFD381}"/>
              </a:ext>
            </a:extLst>
          </p:cNvPr>
          <p:cNvSpPr txBox="1"/>
          <p:nvPr/>
        </p:nvSpPr>
        <p:spPr>
          <a:xfrm>
            <a:off x="235527" y="1423204"/>
            <a:ext cx="11734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социального сиротства и коррекция семейного неблагополучия.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5D28ED-35E1-9D9E-72A8-9DD9D2862EE5}"/>
              </a:ext>
            </a:extLst>
          </p:cNvPr>
          <p:cNvSpPr txBox="1">
            <a:spLocks/>
          </p:cNvSpPr>
          <p:nvPr/>
        </p:nvSpPr>
        <p:spPr>
          <a:xfrm>
            <a:off x="8334907" y="187054"/>
            <a:ext cx="3698597" cy="987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cap="sm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«Курс на счастливое материнство»</a:t>
            </a:r>
          </a:p>
        </p:txBody>
      </p:sp>
    </p:spTree>
    <p:extLst>
      <p:ext uri="{BB962C8B-B14F-4D97-AF65-F5344CB8AC3E}">
        <p14:creationId xmlns:p14="http://schemas.microsoft.com/office/powerpoint/2010/main" val="255433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A6B7E-EBB6-81B8-2290-82942D32B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9718E3C-1062-2FED-65F6-747C8DD7DDA2}"/>
              </a:ext>
            </a:extLst>
          </p:cNvPr>
          <p:cNvSpPr/>
          <p:nvPr/>
        </p:nvSpPr>
        <p:spPr>
          <a:xfrm>
            <a:off x="0" y="122744"/>
            <a:ext cx="12192000" cy="96325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59A868-3D02-8F99-1F0F-9D625BDA663F}"/>
              </a:ext>
            </a:extLst>
          </p:cNvPr>
          <p:cNvSpPr txBox="1"/>
          <p:nvPr/>
        </p:nvSpPr>
        <p:spPr>
          <a:xfrm>
            <a:off x="1385455" y="450203"/>
            <a:ext cx="2496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i="0" cap="all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SWOT-</a:t>
            </a:r>
            <a:r>
              <a:rPr lang="ru-RU" sz="2400" b="1" i="0" cap="all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D2BE2FA9-4F58-BB9E-A051-0F21C602A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98135"/>
              </p:ext>
            </p:extLst>
          </p:nvPr>
        </p:nvGraphicFramePr>
        <p:xfrm>
          <a:off x="235527" y="1198056"/>
          <a:ext cx="11720946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0473">
                  <a:extLst>
                    <a:ext uri="{9D8B030D-6E8A-4147-A177-3AD203B41FA5}">
                      <a16:colId xmlns:a16="http://schemas.microsoft.com/office/drawing/2014/main" val="2117573614"/>
                    </a:ext>
                  </a:extLst>
                </a:gridCol>
                <a:gridCol w="5860473">
                  <a:extLst>
                    <a:ext uri="{9D8B030D-6E8A-4147-A177-3AD203B41FA5}">
                      <a16:colId xmlns:a16="http://schemas.microsoft.com/office/drawing/2014/main" val="3245872361"/>
                    </a:ext>
                  </a:extLst>
                </a:gridCol>
              </a:tblGrid>
              <a:tr h="2982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слабость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520826"/>
                  </a:ext>
                </a:extLst>
              </a:tr>
              <a:tr h="2148060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Навыки внедрения новых форм работы сопровождения 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детей-сирот и детей, оставшихся без попечения родителей и лиц из их числа.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Опыт работы, профессионализм.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Индивидуальный подход к получателем услуг.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Комплексный подход к сопровождению детей-сирот и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детей, оставшихся без попечения родителей и лиц из их числа.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Зависимость от внешнего финансирования.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Отсутствие материально-технической базы.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Отсутствие регламентов и механизма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межведомственного взаимодействия.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045028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8CB13810-F32C-B2A4-C0F0-341FDA818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910512"/>
              </p:ext>
            </p:extLst>
          </p:nvPr>
        </p:nvGraphicFramePr>
        <p:xfrm>
          <a:off x="235527" y="3915690"/>
          <a:ext cx="11720946" cy="2104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0473">
                  <a:extLst>
                    <a:ext uri="{9D8B030D-6E8A-4147-A177-3AD203B41FA5}">
                      <a16:colId xmlns:a16="http://schemas.microsoft.com/office/drawing/2014/main" val="1793423213"/>
                    </a:ext>
                  </a:extLst>
                </a:gridCol>
                <a:gridCol w="5860473">
                  <a:extLst>
                    <a:ext uri="{9D8B030D-6E8A-4147-A177-3AD203B41FA5}">
                      <a16:colId xmlns:a16="http://schemas.microsoft.com/office/drawing/2014/main" val="2518698734"/>
                    </a:ext>
                  </a:extLst>
                </a:gridCol>
              </a:tblGrid>
              <a:tr h="4041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возможности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угрозы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751032"/>
                  </a:ext>
                </a:extLst>
              </a:tr>
              <a:tr h="169994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проекта национальной политике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Государства.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Возможность участия в грантовых конкурсах.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Возможность тиражирования.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Низкая родительская компетентность участников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530848"/>
                  </a:ext>
                </a:extLst>
              </a:tr>
            </a:tbl>
          </a:graphicData>
        </a:graphic>
      </p:graphicFrame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AEF830-6B44-A70C-872C-4A4855F7B12E}"/>
              </a:ext>
            </a:extLst>
          </p:cNvPr>
          <p:cNvSpPr txBox="1">
            <a:spLocks/>
          </p:cNvSpPr>
          <p:nvPr/>
        </p:nvSpPr>
        <p:spPr>
          <a:xfrm>
            <a:off x="8334907" y="187054"/>
            <a:ext cx="3698597" cy="987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cap="sm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«Курс на счастливое материнство»</a:t>
            </a:r>
          </a:p>
        </p:txBody>
      </p:sp>
    </p:spTree>
    <p:extLst>
      <p:ext uri="{BB962C8B-B14F-4D97-AF65-F5344CB8AC3E}">
        <p14:creationId xmlns:p14="http://schemas.microsoft.com/office/powerpoint/2010/main" val="341355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DBB45-101F-6B1F-E357-E4BB5886C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D0E583C-998D-4755-473B-F546EC0BD006}"/>
              </a:ext>
            </a:extLst>
          </p:cNvPr>
          <p:cNvSpPr/>
          <p:nvPr/>
        </p:nvSpPr>
        <p:spPr>
          <a:xfrm>
            <a:off x="0" y="122744"/>
            <a:ext cx="12192000" cy="96325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1970C6-81A7-B2A5-0BF6-9F5AAD4AE273}"/>
              </a:ext>
            </a:extLst>
          </p:cNvPr>
          <p:cNvSpPr txBox="1"/>
          <p:nvPr/>
        </p:nvSpPr>
        <p:spPr>
          <a:xfrm>
            <a:off x="1385455" y="450203"/>
            <a:ext cx="2619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400" b="1" i="0" cap="all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Карта рисков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0CA843-531D-D07C-D161-F7E254836FAE}"/>
              </a:ext>
            </a:extLst>
          </p:cNvPr>
          <p:cNvSpPr txBox="1"/>
          <p:nvPr/>
        </p:nvSpPr>
        <p:spPr>
          <a:xfrm>
            <a:off x="1076156" y="1413454"/>
            <a:ext cx="4558145" cy="230832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Проблемы личностного характера: отсутствие мотивации у участников проекта, пассивность.</a:t>
            </a: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E74C9-028D-839A-2354-6866998D692E}"/>
              </a:ext>
            </a:extLst>
          </p:cNvPr>
          <p:cNvSpPr txBox="1"/>
          <p:nvPr/>
        </p:nvSpPr>
        <p:spPr>
          <a:xfrm>
            <a:off x="1076156" y="4290384"/>
            <a:ext cx="4585855" cy="2308324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сопровождения и предлагаемой помощи матерям-выпускницам организаций для детей-сирот и детей, оставшихся без попечения родителей.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A23A8C-B9CB-8FF7-6DC0-7F2B3167EAEF}"/>
              </a:ext>
            </a:extLst>
          </p:cNvPr>
          <p:cNvSpPr txBox="1"/>
          <p:nvPr/>
        </p:nvSpPr>
        <p:spPr>
          <a:xfrm>
            <a:off x="6529989" y="1413454"/>
            <a:ext cx="4585855" cy="2308324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иждивенчество матерей-выпускниц организаций для детей-сирот и детей, оставшихся без попечения родителей.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04D8DD-A535-B874-86CE-9179D0370EFA}"/>
              </a:ext>
            </a:extLst>
          </p:cNvPr>
          <p:cNvSpPr txBox="1"/>
          <p:nvPr/>
        </p:nvSpPr>
        <p:spPr>
          <a:xfrm>
            <a:off x="6529989" y="4290384"/>
            <a:ext cx="4585855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Неучтенные финансовые затраты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76C2D5F2-527C-9944-CC2B-C1306C8A7105}"/>
              </a:ext>
            </a:extLst>
          </p:cNvPr>
          <p:cNvSpPr txBox="1">
            <a:spLocks/>
          </p:cNvSpPr>
          <p:nvPr/>
        </p:nvSpPr>
        <p:spPr>
          <a:xfrm>
            <a:off x="8334907" y="187054"/>
            <a:ext cx="3698597" cy="987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cap="sm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«Курс на счастливое материнство»</a:t>
            </a:r>
          </a:p>
        </p:txBody>
      </p:sp>
    </p:spTree>
    <p:extLst>
      <p:ext uri="{BB962C8B-B14F-4D97-AF65-F5344CB8AC3E}">
        <p14:creationId xmlns:p14="http://schemas.microsoft.com/office/powerpoint/2010/main" val="378167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D066E-1B82-0D08-246B-C5E212B17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7A62B3A-5F2B-BCBE-40D7-3DD7EF17D8EE}"/>
              </a:ext>
            </a:extLst>
          </p:cNvPr>
          <p:cNvSpPr/>
          <p:nvPr/>
        </p:nvSpPr>
        <p:spPr>
          <a:xfrm>
            <a:off x="0" y="122744"/>
            <a:ext cx="12192000" cy="96325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036415-A6BE-081D-78F7-95D0819E956D}"/>
              </a:ext>
            </a:extLst>
          </p:cNvPr>
          <p:cNvSpPr txBox="1"/>
          <p:nvPr/>
        </p:nvSpPr>
        <p:spPr>
          <a:xfrm>
            <a:off x="1385455" y="450203"/>
            <a:ext cx="5192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400" b="1" i="0" cap="all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Пути минимизации рисков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390897-E1CA-112B-6A55-5938EA76D5E3}"/>
              </a:ext>
            </a:extLst>
          </p:cNvPr>
          <p:cNvSpPr txBox="1"/>
          <p:nvPr/>
        </p:nvSpPr>
        <p:spPr>
          <a:xfrm>
            <a:off x="1076156" y="1413454"/>
            <a:ext cx="4558145" cy="230832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мотивации у участников проекта через личные беседы, тренинги, транслирование позитивного опыта успешных выпускниц из организаций для детей-сирот.</a:t>
            </a: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FD2B00-41FE-AF6D-26E8-6CB2350855BC}"/>
              </a:ext>
            </a:extLst>
          </p:cNvPr>
          <p:cNvSpPr txBox="1"/>
          <p:nvPr/>
        </p:nvSpPr>
        <p:spPr>
          <a:xfrm>
            <a:off x="1076156" y="4013384"/>
            <a:ext cx="4585855" cy="2585323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содействия матерям-выпускницам организаций для детей-сирот и детей, оставшихся без попечения родителей, в рамках своих полномочий и ненавязчивый контроль за их жизненной ситуации.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EA6FDC-80C2-B7B6-F0A8-DCC50DBEA126}"/>
              </a:ext>
            </a:extLst>
          </p:cNvPr>
          <p:cNvSpPr txBox="1"/>
          <p:nvPr/>
        </p:nvSpPr>
        <p:spPr>
          <a:xfrm>
            <a:off x="6529989" y="1413454"/>
            <a:ext cx="4585855" cy="2308324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через мероприятия адекватного восприятия детьми-сиротами и детьми, оставшихся без попечения родителей и лиц из их числа, тех требований, которые предъявляет социум.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F3DA37-D510-CF1B-1068-F01D4D542491}"/>
              </a:ext>
            </a:extLst>
          </p:cNvPr>
          <p:cNvSpPr txBox="1"/>
          <p:nvPr/>
        </p:nvSpPr>
        <p:spPr>
          <a:xfrm>
            <a:off x="6529989" y="4049237"/>
            <a:ext cx="4585855" cy="25853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 привлечение иных источников финансирования, участие в грантовых конкурсах.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4F4F91D8-63CE-03F7-923F-CB47072AD371}"/>
              </a:ext>
            </a:extLst>
          </p:cNvPr>
          <p:cNvSpPr txBox="1">
            <a:spLocks/>
          </p:cNvSpPr>
          <p:nvPr/>
        </p:nvSpPr>
        <p:spPr>
          <a:xfrm>
            <a:off x="8334907" y="187054"/>
            <a:ext cx="3698597" cy="987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cap="sm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«Курс на счастливое материнство»</a:t>
            </a:r>
          </a:p>
        </p:txBody>
      </p:sp>
    </p:spTree>
    <p:extLst>
      <p:ext uri="{BB962C8B-B14F-4D97-AF65-F5344CB8AC3E}">
        <p14:creationId xmlns:p14="http://schemas.microsoft.com/office/powerpoint/2010/main" val="1061060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22048-6AB0-D751-252E-14994D29E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id="{9FC4D77E-3A73-061D-C235-B5EDF1F2E93A}"/>
              </a:ext>
            </a:extLst>
          </p:cNvPr>
          <p:cNvSpPr/>
          <p:nvPr/>
        </p:nvSpPr>
        <p:spPr>
          <a:xfrm>
            <a:off x="3108959" y="2553025"/>
            <a:ext cx="4742689" cy="218236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07445B5-44DB-EE30-87DF-C23AE667C536}"/>
              </a:ext>
            </a:extLst>
          </p:cNvPr>
          <p:cNvSpPr/>
          <p:nvPr/>
        </p:nvSpPr>
        <p:spPr>
          <a:xfrm>
            <a:off x="0" y="122744"/>
            <a:ext cx="12192000" cy="96325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530BED-276D-67CF-8BA4-8ADBC7B70203}"/>
              </a:ext>
            </a:extLst>
          </p:cNvPr>
          <p:cNvSpPr txBox="1"/>
          <p:nvPr/>
        </p:nvSpPr>
        <p:spPr>
          <a:xfrm>
            <a:off x="568036" y="450203"/>
            <a:ext cx="3124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400" b="1" i="0" cap="all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проекта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10F3C9-2CA7-C36D-D577-C2C04655EAA2}"/>
              </a:ext>
            </a:extLst>
          </p:cNvPr>
          <p:cNvSpPr txBox="1">
            <a:spLocks/>
          </p:cNvSpPr>
          <p:nvPr/>
        </p:nvSpPr>
        <p:spPr>
          <a:xfrm>
            <a:off x="8334907" y="187054"/>
            <a:ext cx="3698597" cy="987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cap="sm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«Курс на счастливое материнство»</a:t>
            </a:r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139F2931-22B3-59D9-79C8-058827F57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623" y="2659839"/>
            <a:ext cx="1325048" cy="188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5A4F490-C281-ACC8-EADA-7B59696DC2D2}"/>
              </a:ext>
            </a:extLst>
          </p:cNvPr>
          <p:cNvSpPr/>
          <p:nvPr/>
        </p:nvSpPr>
        <p:spPr>
          <a:xfrm>
            <a:off x="2897275" y="1264792"/>
            <a:ext cx="5571744" cy="55421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>
                <a:gd name="adj" fmla="val 44799"/>
              </a:avLst>
            </a:prstTxWarp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Информирование о реализации проекта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042FD2B-EE94-BD58-6C5D-94CC3ADEE24B}"/>
              </a:ext>
            </a:extLst>
          </p:cNvPr>
          <p:cNvSpPr/>
          <p:nvPr/>
        </p:nvSpPr>
        <p:spPr>
          <a:xfrm>
            <a:off x="2941699" y="5179967"/>
            <a:ext cx="5303520" cy="2707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Межведомственное взаимодействие</a:t>
            </a: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4121F60E-98AB-5AD5-49D6-2CC5C0719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54" y="5438483"/>
            <a:ext cx="1399837" cy="96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02CDE41-7EED-08D6-3EB9-860C9C444ED2}"/>
              </a:ext>
            </a:extLst>
          </p:cNvPr>
          <p:cNvSpPr txBox="1"/>
          <p:nvPr/>
        </p:nvSpPr>
        <p:spPr>
          <a:xfrm>
            <a:off x="59677" y="6371791"/>
            <a:ext cx="2078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Соцзащиты</a:t>
            </a:r>
          </a:p>
        </p:txBody>
      </p:sp>
      <p:pic>
        <p:nvPicPr>
          <p:cNvPr id="5124" name="Picture 4" descr="Picture background">
            <a:extLst>
              <a:ext uri="{FF2B5EF4-FFF2-40B4-BE49-F238E27FC236}">
                <a16:creationId xmlns:a16="http://schemas.microsoft.com/office/drawing/2014/main" id="{25695FC9-33DB-9BAC-45B8-D8BDABAB6A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23"/>
          <a:stretch/>
        </p:blipFill>
        <p:spPr bwMode="auto">
          <a:xfrm>
            <a:off x="5372938" y="5607497"/>
            <a:ext cx="1407565" cy="61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icture background">
            <a:extLst>
              <a:ext uri="{FF2B5EF4-FFF2-40B4-BE49-F238E27FC236}">
                <a16:creationId xmlns:a16="http://schemas.microsoft.com/office/drawing/2014/main" id="{EA6E7252-52DF-E652-4068-81CAAE401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1" t="28787" r="13583"/>
          <a:stretch/>
        </p:blipFill>
        <p:spPr bwMode="auto">
          <a:xfrm>
            <a:off x="6994451" y="5522983"/>
            <a:ext cx="1399837" cy="69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Picture background">
            <a:extLst>
              <a:ext uri="{FF2B5EF4-FFF2-40B4-BE49-F238E27FC236}">
                <a16:creationId xmlns:a16="http://schemas.microsoft.com/office/drawing/2014/main" id="{F6322489-8C40-6590-8C68-92696F240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383" y="5571695"/>
            <a:ext cx="1532591" cy="69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Picture background">
            <a:extLst>
              <a:ext uri="{FF2B5EF4-FFF2-40B4-BE49-F238E27FC236}">
                <a16:creationId xmlns:a16="http://schemas.microsoft.com/office/drawing/2014/main" id="{03484248-34E4-F554-E49B-01888B89F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076" y="5613897"/>
            <a:ext cx="1204065" cy="7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Picture background">
            <a:extLst>
              <a:ext uri="{FF2B5EF4-FFF2-40B4-BE49-F238E27FC236}">
                <a16:creationId xmlns:a16="http://schemas.microsoft.com/office/drawing/2014/main" id="{34713798-1747-C2E6-040A-0A78AFC058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56"/>
          <a:stretch/>
        </p:blipFill>
        <p:spPr bwMode="auto">
          <a:xfrm>
            <a:off x="8673081" y="5450731"/>
            <a:ext cx="1204066" cy="7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6EC6A89-4EC1-36A7-4B7C-F91DBCF60ABD}"/>
              </a:ext>
            </a:extLst>
          </p:cNvPr>
          <p:cNvSpPr txBox="1"/>
          <p:nvPr/>
        </p:nvSpPr>
        <p:spPr>
          <a:xfrm>
            <a:off x="8422348" y="6262482"/>
            <a:ext cx="1705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Близкое окружение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проекта</a:t>
            </a:r>
          </a:p>
        </p:txBody>
      </p:sp>
      <p:sp>
        <p:nvSpPr>
          <p:cNvPr id="16" name="Стрелка: вверх 15">
            <a:extLst>
              <a:ext uri="{FF2B5EF4-FFF2-40B4-BE49-F238E27FC236}">
                <a16:creationId xmlns:a16="http://schemas.microsoft.com/office/drawing/2014/main" id="{465A2163-D538-BF76-07EE-4A0F93BD8209}"/>
              </a:ext>
            </a:extLst>
          </p:cNvPr>
          <p:cNvSpPr/>
          <p:nvPr/>
        </p:nvSpPr>
        <p:spPr>
          <a:xfrm>
            <a:off x="5327368" y="2129526"/>
            <a:ext cx="443333" cy="33996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4C62D4B-5046-7025-5E72-3D44F36E2E32}"/>
              </a:ext>
            </a:extLst>
          </p:cNvPr>
          <p:cNvSpPr/>
          <p:nvPr/>
        </p:nvSpPr>
        <p:spPr>
          <a:xfrm>
            <a:off x="3492549" y="1845910"/>
            <a:ext cx="4201819" cy="208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об участие в проекте</a:t>
            </a:r>
          </a:p>
        </p:txBody>
      </p:sp>
      <p:sp>
        <p:nvSpPr>
          <p:cNvPr id="18" name="Стрелка: вверх 17">
            <a:extLst>
              <a:ext uri="{FF2B5EF4-FFF2-40B4-BE49-F238E27FC236}">
                <a16:creationId xmlns:a16="http://schemas.microsoft.com/office/drawing/2014/main" id="{7DC2D93A-38EE-C695-504B-0FD685D1C40E}"/>
              </a:ext>
            </a:extLst>
          </p:cNvPr>
          <p:cNvSpPr/>
          <p:nvPr/>
        </p:nvSpPr>
        <p:spPr>
          <a:xfrm rot="10800000">
            <a:off x="5239814" y="4798149"/>
            <a:ext cx="443333" cy="33996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487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73A27-B0BF-055F-9D5B-4A3C3BF69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8C9CD86-DD29-4810-9617-D145C6EEF72A}"/>
              </a:ext>
            </a:extLst>
          </p:cNvPr>
          <p:cNvSpPr/>
          <p:nvPr/>
        </p:nvSpPr>
        <p:spPr>
          <a:xfrm>
            <a:off x="0" y="122744"/>
            <a:ext cx="12192000" cy="96325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блачко с текстом: овальное 12">
            <a:extLst>
              <a:ext uri="{FF2B5EF4-FFF2-40B4-BE49-F238E27FC236}">
                <a16:creationId xmlns:a16="http://schemas.microsoft.com/office/drawing/2014/main" id="{12699951-DCA9-9C09-FC6A-6C8783029592}"/>
              </a:ext>
            </a:extLst>
          </p:cNvPr>
          <p:cNvSpPr/>
          <p:nvPr/>
        </p:nvSpPr>
        <p:spPr>
          <a:xfrm>
            <a:off x="3902939" y="921643"/>
            <a:ext cx="2011680" cy="1231429"/>
          </a:xfrm>
          <a:prstGeom prst="wedgeEllipseCallout">
            <a:avLst>
              <a:gd name="adj1" fmla="val -51951"/>
              <a:gd name="adj2" fmla="val 6051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0CFDAD-24E9-FCBD-CE06-6726F93B7B4F}"/>
              </a:ext>
            </a:extLst>
          </p:cNvPr>
          <p:cNvSpPr txBox="1"/>
          <p:nvPr/>
        </p:nvSpPr>
        <p:spPr>
          <a:xfrm>
            <a:off x="859245" y="433455"/>
            <a:ext cx="3377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400" b="1" i="0" cap="all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работы</a:t>
            </a:r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F0AC943E-ED7D-53D6-B48B-4D827B5584E3}"/>
              </a:ext>
            </a:extLst>
          </p:cNvPr>
          <p:cNvSpPr txBox="1">
            <a:spLocks/>
          </p:cNvSpPr>
          <p:nvPr/>
        </p:nvSpPr>
        <p:spPr>
          <a:xfrm>
            <a:off x="8334907" y="187054"/>
            <a:ext cx="3698597" cy="987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cap="sm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«Курс на счастливое материнство»</a:t>
            </a:r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9A790567-3D93-A830-7884-A3B3DDD42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94" y="2206310"/>
            <a:ext cx="979886" cy="139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41090C-9CA1-9CAA-D952-A219142510C5}"/>
              </a:ext>
            </a:extLst>
          </p:cNvPr>
          <p:cNvSpPr txBox="1"/>
          <p:nvPr/>
        </p:nvSpPr>
        <p:spPr>
          <a:xfrm>
            <a:off x="-42903" y="3609401"/>
            <a:ext cx="2011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Выпускница, нуждающаяся в помощи</a:t>
            </a:r>
          </a:p>
        </p:txBody>
      </p:sp>
      <p:pic>
        <p:nvPicPr>
          <p:cNvPr id="6" name="Picture 2" descr="Picture background">
            <a:extLst>
              <a:ext uri="{FF2B5EF4-FFF2-40B4-BE49-F238E27FC236}">
                <a16:creationId xmlns:a16="http://schemas.microsoft.com/office/drawing/2014/main" id="{13214629-A334-5455-7F88-9EF89E9FA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466" y="1854327"/>
            <a:ext cx="1789563" cy="123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4371AB1D-41FB-BD1E-AC4A-8AD15492E160}"/>
              </a:ext>
            </a:extLst>
          </p:cNvPr>
          <p:cNvSpPr/>
          <p:nvPr/>
        </p:nvSpPr>
        <p:spPr>
          <a:xfrm>
            <a:off x="1576205" y="2902876"/>
            <a:ext cx="658368" cy="3657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3C195F-1581-E2EB-3031-7D4B70B64FD5}"/>
              </a:ext>
            </a:extLst>
          </p:cNvPr>
          <p:cNvSpPr txBox="1"/>
          <p:nvPr/>
        </p:nvSpPr>
        <p:spPr>
          <a:xfrm>
            <a:off x="2225093" y="2954932"/>
            <a:ext cx="2011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Выявление, личное обращение, либо направление выпускницы в Службу постинтернатного сопровождения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D1E040-7BF3-B12B-0170-5CCC9EB750C0}"/>
              </a:ext>
            </a:extLst>
          </p:cNvPr>
          <p:cNvSpPr txBox="1"/>
          <p:nvPr/>
        </p:nvSpPr>
        <p:spPr>
          <a:xfrm>
            <a:off x="3902939" y="1112518"/>
            <a:ext cx="2011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о проекте, мотивация на участие, подписание соглашения</a:t>
            </a: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23049EAB-D3F7-67A1-DDA1-0025C2F8D147}"/>
              </a:ext>
            </a:extLst>
          </p:cNvPr>
          <p:cNvSpPr/>
          <p:nvPr/>
        </p:nvSpPr>
        <p:spPr>
          <a:xfrm>
            <a:off x="4610582" y="2902876"/>
            <a:ext cx="658368" cy="3657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777E4813-040C-5578-C5EC-D507054625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6297" r="9626" b="9511"/>
          <a:stretch/>
        </p:blipFill>
        <p:spPr bwMode="auto">
          <a:xfrm>
            <a:off x="5914619" y="2005294"/>
            <a:ext cx="1811804" cy="138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393AC31-52E3-6499-DA4D-F7A96431E51F}"/>
              </a:ext>
            </a:extLst>
          </p:cNvPr>
          <p:cNvSpPr txBox="1"/>
          <p:nvPr/>
        </p:nvSpPr>
        <p:spPr>
          <a:xfrm>
            <a:off x="5714743" y="3429000"/>
            <a:ext cx="201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Диагностика, выявление проблем</a:t>
            </a:r>
          </a:p>
        </p:txBody>
      </p:sp>
      <p:sp>
        <p:nvSpPr>
          <p:cNvPr id="16" name="Облачко с текстом: овальное 15">
            <a:extLst>
              <a:ext uri="{FF2B5EF4-FFF2-40B4-BE49-F238E27FC236}">
                <a16:creationId xmlns:a16="http://schemas.microsoft.com/office/drawing/2014/main" id="{93318A36-4582-2FB0-4B55-37ACE0BEEC99}"/>
              </a:ext>
            </a:extLst>
          </p:cNvPr>
          <p:cNvSpPr/>
          <p:nvPr/>
        </p:nvSpPr>
        <p:spPr>
          <a:xfrm>
            <a:off x="7224845" y="990809"/>
            <a:ext cx="2011680" cy="892776"/>
          </a:xfrm>
          <a:prstGeom prst="wedgeEllipseCallout">
            <a:avLst>
              <a:gd name="adj1" fmla="val -51951"/>
              <a:gd name="adj2" fmla="val 6051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632963-7504-63A2-5ED7-E5205349B80A}"/>
              </a:ext>
            </a:extLst>
          </p:cNvPr>
          <p:cNvSpPr txBox="1"/>
          <p:nvPr/>
        </p:nvSpPr>
        <p:spPr>
          <a:xfrm>
            <a:off x="7224845" y="1209605"/>
            <a:ext cx="201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план сопровождения</a:t>
            </a:r>
          </a:p>
        </p:txBody>
      </p:sp>
      <p:pic>
        <p:nvPicPr>
          <p:cNvPr id="4100" name="Picture 4" descr="Picture background">
            <a:extLst>
              <a:ext uri="{FF2B5EF4-FFF2-40B4-BE49-F238E27FC236}">
                <a16:creationId xmlns:a16="http://schemas.microsoft.com/office/drawing/2014/main" id="{94EA2683-9635-8A6D-9374-3C837F08C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781" y="2043081"/>
            <a:ext cx="1992476" cy="149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32CDAC4E-F0D1-54F5-5685-DE5315381E98}"/>
              </a:ext>
            </a:extLst>
          </p:cNvPr>
          <p:cNvSpPr/>
          <p:nvPr/>
        </p:nvSpPr>
        <p:spPr>
          <a:xfrm>
            <a:off x="8222028" y="2802245"/>
            <a:ext cx="658368" cy="3657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18B4E5-355B-5ABA-E108-6504BE2556B2}"/>
              </a:ext>
            </a:extLst>
          </p:cNvPr>
          <p:cNvSpPr txBox="1"/>
          <p:nvPr/>
        </p:nvSpPr>
        <p:spPr>
          <a:xfrm>
            <a:off x="9236525" y="3494101"/>
            <a:ext cx="201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решение проблемы</a:t>
            </a:r>
          </a:p>
        </p:txBody>
      </p:sp>
      <p:pic>
        <p:nvPicPr>
          <p:cNvPr id="4102" name="Picture 6" descr="Picture background">
            <a:extLst>
              <a:ext uri="{FF2B5EF4-FFF2-40B4-BE49-F238E27FC236}">
                <a16:creationId xmlns:a16="http://schemas.microsoft.com/office/drawing/2014/main" id="{F92E73E3-DED9-0AC7-DCB8-4771D5B00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354" y="4759580"/>
            <a:ext cx="1611350" cy="16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трелка: влево-вверх 20">
            <a:extLst>
              <a:ext uri="{FF2B5EF4-FFF2-40B4-BE49-F238E27FC236}">
                <a16:creationId xmlns:a16="http://schemas.microsoft.com/office/drawing/2014/main" id="{329F7FF0-FDAB-369A-54EC-56FBBD58EDB0}"/>
              </a:ext>
            </a:extLst>
          </p:cNvPr>
          <p:cNvSpPr/>
          <p:nvPr/>
        </p:nvSpPr>
        <p:spPr>
          <a:xfrm>
            <a:off x="6608064" y="4202670"/>
            <a:ext cx="4389119" cy="1859271"/>
          </a:xfrm>
          <a:prstGeom prst="leftUpArrow">
            <a:avLst>
              <a:gd name="adj1" fmla="val 11475"/>
              <a:gd name="adj2" fmla="val 25845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C5F4DD-508C-D03F-B7E5-E57C52376AFD}"/>
              </a:ext>
            </a:extLst>
          </p:cNvPr>
          <p:cNvSpPr txBox="1"/>
          <p:nvPr/>
        </p:nvSpPr>
        <p:spPr>
          <a:xfrm>
            <a:off x="10342717" y="4586791"/>
            <a:ext cx="400110" cy="95426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0D2239-7EA9-E69F-487C-7ECC1F8857FC}"/>
              </a:ext>
            </a:extLst>
          </p:cNvPr>
          <p:cNvSpPr txBox="1"/>
          <p:nvPr/>
        </p:nvSpPr>
        <p:spPr>
          <a:xfrm>
            <a:off x="7872422" y="5411366"/>
            <a:ext cx="2870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материнство счастливое на</a:t>
            </a:r>
          </a:p>
        </p:txBody>
      </p:sp>
    </p:spTree>
    <p:extLst>
      <p:ext uri="{BB962C8B-B14F-4D97-AF65-F5344CB8AC3E}">
        <p14:creationId xmlns:p14="http://schemas.microsoft.com/office/powerpoint/2010/main" val="29174397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1555</Words>
  <Application>Microsoft Office PowerPoint</Application>
  <PresentationFormat>Широкоэкранный</PresentationFormat>
  <Paragraphs>263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Тема Office</vt:lpstr>
      <vt:lpstr>Проект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С К</dc:creator>
  <cp:lastModifiedBy>С К</cp:lastModifiedBy>
  <cp:revision>19</cp:revision>
  <dcterms:created xsi:type="dcterms:W3CDTF">2025-04-01T03:49:33Z</dcterms:created>
  <dcterms:modified xsi:type="dcterms:W3CDTF">2025-04-03T02:20:30Z</dcterms:modified>
</cp:coreProperties>
</file>