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9" r:id="rId2"/>
    <p:sldId id="258" r:id="rId3"/>
    <p:sldId id="260" r:id="rId4"/>
    <p:sldId id="262" r:id="rId5"/>
    <p:sldId id="267" r:id="rId6"/>
    <p:sldId id="269" r:id="rId7"/>
    <p:sldId id="264" r:id="rId8"/>
    <p:sldId id="270" r:id="rId9"/>
    <p:sldId id="268" r:id="rId10"/>
    <p:sldId id="265" r:id="rId11"/>
    <p:sldId id="266" r:id="rId1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391" autoAdjust="0"/>
  </p:normalViewPr>
  <p:slideViewPr>
    <p:cSldViewPr>
      <p:cViewPr varScale="1">
        <p:scale>
          <a:sx n="66" d="100"/>
          <a:sy n="66" d="100"/>
        </p:scale>
        <p:origin x="16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7246C-8BED-4FE9-96D2-5054A6025413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BAE95-8722-48FB-A005-E9ECDC757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974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BAE95-8722-48FB-A005-E9ECDC757EE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751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65E6-5188-4E39-92F7-8B041DAA1375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1F65-FE1B-4CCC-B840-41B11D56C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242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65E6-5188-4E39-92F7-8B041DAA1375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1F65-FE1B-4CCC-B840-41B11D56C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49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65E6-5188-4E39-92F7-8B041DAA1375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1F65-FE1B-4CCC-B840-41B11D56C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642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65E6-5188-4E39-92F7-8B041DAA1375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1F65-FE1B-4CCC-B840-41B11D56C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99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65E6-5188-4E39-92F7-8B041DAA1375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1F65-FE1B-4CCC-B840-41B11D56C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713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65E6-5188-4E39-92F7-8B041DAA1375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1F65-FE1B-4CCC-B840-41B11D56C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675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65E6-5188-4E39-92F7-8B041DAA1375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1F65-FE1B-4CCC-B840-41B11D56C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870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65E6-5188-4E39-92F7-8B041DAA1375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1F65-FE1B-4CCC-B840-41B11D56C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964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65E6-5188-4E39-92F7-8B041DAA1375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1F65-FE1B-4CCC-B840-41B11D56C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636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65E6-5188-4E39-92F7-8B041DAA1375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1F65-FE1B-4CCC-B840-41B11D56C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313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65E6-5188-4E39-92F7-8B041DAA1375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1F65-FE1B-4CCC-B840-41B11D56C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2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E65E6-5188-4E39-92F7-8B041DAA1375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B1F65-FE1B-4CCC-B840-41B11D56C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78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15780" y="929832"/>
            <a:ext cx="7630616" cy="233169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ru-RU" sz="8000" i="1" dirty="0" smtClean="0">
                <a:solidFill>
                  <a:srgbClr val="0070C0"/>
                </a:solidFill>
                <a:effectLst/>
                <a:latin typeface="Arial Black"/>
                <a:ea typeface="Calibri"/>
                <a:cs typeface="Times New Roman"/>
              </a:rPr>
              <a:t>ПР</a:t>
            </a:r>
            <a:r>
              <a:rPr lang="ru-RU" sz="8000" i="1" dirty="0" smtClean="0">
                <a:solidFill>
                  <a:srgbClr val="FF0000"/>
                </a:solidFill>
                <a:effectLst/>
                <a:latin typeface="Arial Black"/>
                <a:ea typeface="Calibri"/>
                <a:cs typeface="Times New Roman"/>
              </a:rPr>
              <a:t>О!</a:t>
            </a:r>
            <a:r>
              <a:rPr lang="ru-RU" sz="8000" i="1" dirty="0" smtClean="0">
                <a:solidFill>
                  <a:srgbClr val="0070C0"/>
                </a:solidFill>
                <a:effectLst/>
                <a:latin typeface="Arial Black"/>
                <a:ea typeface="Calibri"/>
                <a:cs typeface="Times New Roman"/>
              </a:rPr>
              <a:t>ШАГИ </a:t>
            </a:r>
            <a:r>
              <a:rPr lang="ru-RU" sz="6600" i="1" dirty="0" smtClean="0">
                <a:solidFill>
                  <a:srgbClr val="0070C0"/>
                </a:solidFill>
                <a:effectLst/>
                <a:latin typeface="Arial Black"/>
                <a:ea typeface="Calibri"/>
                <a:cs typeface="Times New Roman"/>
              </a:rPr>
              <a:t>  </a:t>
            </a:r>
            <a:r>
              <a:rPr lang="ru-RU" sz="5400" i="1" dirty="0" smtClean="0">
                <a:solidFill>
                  <a:srgbClr val="0070C0"/>
                </a:solidFill>
                <a:effectLst/>
                <a:latin typeface="Arial Black"/>
                <a:ea typeface="Calibri"/>
                <a:cs typeface="Times New Roman"/>
              </a:rPr>
              <a:t> </a:t>
            </a:r>
            <a:r>
              <a:rPr lang="ru-RU" sz="5400" dirty="0">
                <a:ea typeface="Calibri"/>
                <a:cs typeface="Times New Roman"/>
              </a:rPr>
              <a:t/>
            </a:r>
            <a:br>
              <a:rPr lang="ru-RU" sz="5400" dirty="0">
                <a:ea typeface="Calibri"/>
                <a:cs typeface="Times New Roman"/>
              </a:rPr>
            </a:br>
            <a:endParaRPr lang="ru-RU" sz="5400" dirty="0"/>
          </a:p>
        </p:txBody>
      </p:sp>
      <p:pic>
        <p:nvPicPr>
          <p:cNvPr id="16" name="Рисунок 15" descr="C:\Users\5249-0~4\AppData\Local\Temp\notes01EC35\IMG_247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6578" y="2924944"/>
            <a:ext cx="2637589" cy="194421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2890461" y="836712"/>
            <a:ext cx="52848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ФИЗКУЛЬТУРНО-ОЗДОРОВИТЕЛЬНЫЙ ПРОЕКТ </a:t>
            </a:r>
            <a:endParaRPr lang="ru-RU" sz="1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3688" y="5229200"/>
            <a:ext cx="669674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Автор 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 руководитель проекта:</a:t>
            </a:r>
          </a:p>
          <a:p>
            <a:pPr algn="r"/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Лепендина Татьяна </a:t>
            </a:r>
          </a:p>
          <a:p>
            <a:endParaRPr lang="ru-RU" sz="1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6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3068960"/>
            <a:ext cx="6479604" cy="1368152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ru-RU" sz="6600" i="1" dirty="0" smtClean="0">
                <a:solidFill>
                  <a:srgbClr val="0070C0"/>
                </a:solidFill>
                <a:effectLst/>
                <a:latin typeface="Arial Black"/>
                <a:ea typeface="Calibri"/>
                <a:cs typeface="Times New Roman"/>
              </a:rPr>
              <a:t> </a:t>
            </a:r>
            <a:r>
              <a:rPr lang="ru-RU" sz="5400" i="1" dirty="0" smtClean="0">
                <a:solidFill>
                  <a:srgbClr val="0070C0"/>
                </a:solidFill>
                <a:effectLst/>
                <a:latin typeface="Arial Black"/>
                <a:ea typeface="Calibri"/>
                <a:cs typeface="Times New Roman"/>
              </a:rPr>
              <a:t> </a:t>
            </a:r>
            <a:r>
              <a:rPr lang="ru-RU" sz="5400" dirty="0">
                <a:ea typeface="Calibri"/>
                <a:cs typeface="Times New Roman"/>
              </a:rPr>
              <a:t/>
            </a:r>
            <a:br>
              <a:rPr lang="ru-RU" sz="5400" dirty="0">
                <a:ea typeface="Calibri"/>
                <a:cs typeface="Times New Roman"/>
              </a:rPr>
            </a:br>
            <a:endParaRPr lang="ru-RU" sz="5400" dirty="0"/>
          </a:p>
        </p:txBody>
      </p:sp>
      <p:sp>
        <p:nvSpPr>
          <p:cNvPr id="17" name="TextBox 16"/>
          <p:cNvSpPr txBox="1"/>
          <p:nvPr/>
        </p:nvSpPr>
        <p:spPr>
          <a:xfrm>
            <a:off x="467544" y="620688"/>
            <a:ext cx="80648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   </a:t>
            </a:r>
            <a:endParaRPr lang="ru-RU" sz="1600" b="1" dirty="0" smtClean="0">
              <a:solidFill>
                <a:srgbClr val="0070C0"/>
              </a:solidFill>
            </a:endParaRPr>
          </a:p>
        </p:txBody>
      </p:sp>
      <p:pic>
        <p:nvPicPr>
          <p:cNvPr id="4" name="Рисунок 3" descr="C:\Users\5249-0~4\AppData\Local\Temp\notes01EC35\IMG_247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152636"/>
            <a:ext cx="504056" cy="324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7624" y="476672"/>
            <a:ext cx="6696743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00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3068960"/>
            <a:ext cx="6479604" cy="1368152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ru-RU" sz="6600" i="1" dirty="0" smtClean="0">
                <a:solidFill>
                  <a:srgbClr val="0070C0"/>
                </a:solidFill>
                <a:effectLst/>
                <a:latin typeface="Arial Black"/>
                <a:ea typeface="Calibri"/>
                <a:cs typeface="Times New Roman"/>
              </a:rPr>
              <a:t> </a:t>
            </a:r>
            <a:r>
              <a:rPr lang="ru-RU" sz="5400" i="1" dirty="0" smtClean="0">
                <a:solidFill>
                  <a:srgbClr val="0070C0"/>
                </a:solidFill>
                <a:effectLst/>
                <a:latin typeface="Arial Black"/>
                <a:ea typeface="Calibri"/>
                <a:cs typeface="Times New Roman"/>
              </a:rPr>
              <a:t> </a:t>
            </a:r>
            <a:r>
              <a:rPr lang="ru-RU" sz="5400" dirty="0">
                <a:ea typeface="Calibri"/>
                <a:cs typeface="Times New Roman"/>
              </a:rPr>
              <a:t/>
            </a:r>
            <a:br>
              <a:rPr lang="ru-RU" sz="5400" dirty="0">
                <a:ea typeface="Calibri"/>
                <a:cs typeface="Times New Roman"/>
              </a:rPr>
            </a:br>
            <a:endParaRPr lang="ru-RU" sz="5400" dirty="0"/>
          </a:p>
        </p:txBody>
      </p:sp>
      <p:sp>
        <p:nvSpPr>
          <p:cNvPr id="17" name="TextBox 16"/>
          <p:cNvSpPr txBox="1"/>
          <p:nvPr/>
        </p:nvSpPr>
        <p:spPr>
          <a:xfrm>
            <a:off x="107504" y="1766182"/>
            <a:ext cx="46805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СПАСИБО ЗА ВНИМАНИЕ! </a:t>
            </a:r>
          </a:p>
          <a:p>
            <a:r>
              <a:rPr lang="ru-RU" sz="4400" dirty="0" smtClean="0">
                <a:solidFill>
                  <a:srgbClr val="FF0000"/>
                </a:solidFill>
              </a:rPr>
              <a:t>                </a:t>
            </a:r>
          </a:p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И</a:t>
            </a:r>
          </a:p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      СЧАСТЛИВЫХ ШАГОВ </a:t>
            </a:r>
            <a:r>
              <a:rPr lang="ru-RU" sz="2800" dirty="0" smtClean="0">
                <a:solidFill>
                  <a:srgbClr val="FF0000"/>
                </a:solidFill>
              </a:rPr>
              <a:t>!!!</a:t>
            </a:r>
            <a:endParaRPr lang="ru-RU" sz="2800" dirty="0">
              <a:solidFill>
                <a:srgbClr val="0070C0"/>
              </a:solidFill>
            </a:endParaRPr>
          </a:p>
          <a:p>
            <a:r>
              <a:rPr lang="ru-RU" sz="1600" dirty="0">
                <a:solidFill>
                  <a:srgbClr val="0070C0"/>
                </a:solidFill>
              </a:rPr>
              <a:t> 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000" dirty="0" smtClean="0">
              <a:solidFill>
                <a:srgbClr val="0070C0"/>
              </a:solidFill>
            </a:endParaRPr>
          </a:p>
          <a:p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C:\Users\5249-0~4\AppData\Local\Temp\notes01EC35\IMG_247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152636"/>
            <a:ext cx="504056" cy="324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5249-0~4\AppData\Local\Temp\notes01EC35\IMG_271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92696"/>
            <a:ext cx="4104456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782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3068960"/>
            <a:ext cx="6479604" cy="1368152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ru-RU" sz="6600" i="1" dirty="0" smtClean="0">
                <a:solidFill>
                  <a:srgbClr val="0070C0"/>
                </a:solidFill>
                <a:effectLst/>
                <a:latin typeface="Arial Black"/>
                <a:ea typeface="Calibri"/>
                <a:cs typeface="Times New Roman"/>
              </a:rPr>
              <a:t> </a:t>
            </a:r>
            <a:r>
              <a:rPr lang="ru-RU" sz="5400" i="1" dirty="0" smtClean="0">
                <a:solidFill>
                  <a:srgbClr val="0070C0"/>
                </a:solidFill>
                <a:effectLst/>
                <a:latin typeface="Arial Black"/>
                <a:ea typeface="Calibri"/>
                <a:cs typeface="Times New Roman"/>
              </a:rPr>
              <a:t> </a:t>
            </a:r>
            <a:r>
              <a:rPr lang="ru-RU" sz="5400" dirty="0">
                <a:ea typeface="Calibri"/>
                <a:cs typeface="Times New Roman"/>
              </a:rPr>
              <a:t/>
            </a:r>
            <a:br>
              <a:rPr lang="ru-RU" sz="5400" dirty="0">
                <a:ea typeface="Calibri"/>
                <a:cs typeface="Times New Roman"/>
              </a:rPr>
            </a:br>
            <a:endParaRPr lang="ru-RU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988127"/>
            <a:ext cx="73448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0070C0"/>
                </a:solidFill>
              </a:rPr>
              <a:t>МИССИЯ ПРОЕКТА –  </a:t>
            </a:r>
            <a:r>
              <a:rPr lang="ru-RU" sz="2800" dirty="0" smtClean="0">
                <a:solidFill>
                  <a:srgbClr val="0070C0"/>
                </a:solidFill>
              </a:rPr>
              <a:t>УКРЕПЛЕНИЕ  ЗДОРОВЬЯ 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5616" y="3717032"/>
            <a:ext cx="71287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ЦЕЛЬ ПРОЕКТА - 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ФОРМИРОВАНИЕ ПРИВЫЧКИ НА ЗОЖ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18" name="Рисунок 17" descr="C:\Users\5249-0~4\AppData\Local\Temp\notes01EC35\IMG_247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152636"/>
            <a:ext cx="504056" cy="3240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808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3068960"/>
            <a:ext cx="6479604" cy="1368152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ru-RU" sz="6600" i="1" dirty="0" smtClean="0">
                <a:solidFill>
                  <a:srgbClr val="0070C0"/>
                </a:solidFill>
                <a:effectLst/>
                <a:latin typeface="Arial Black"/>
                <a:ea typeface="Calibri"/>
                <a:cs typeface="Times New Roman"/>
              </a:rPr>
              <a:t> </a:t>
            </a:r>
            <a:r>
              <a:rPr lang="ru-RU" sz="5400" i="1" dirty="0" smtClean="0">
                <a:solidFill>
                  <a:srgbClr val="0070C0"/>
                </a:solidFill>
                <a:effectLst/>
                <a:latin typeface="Arial Black"/>
                <a:ea typeface="Calibri"/>
                <a:cs typeface="Times New Roman"/>
              </a:rPr>
              <a:t> </a:t>
            </a:r>
            <a:r>
              <a:rPr lang="ru-RU" sz="5400" dirty="0">
                <a:ea typeface="Calibri"/>
                <a:cs typeface="Times New Roman"/>
              </a:rPr>
              <a:t/>
            </a:r>
            <a:br>
              <a:rPr lang="ru-RU" sz="5400" dirty="0">
                <a:ea typeface="Calibri"/>
                <a:cs typeface="Times New Roman"/>
              </a:rPr>
            </a:br>
            <a:endParaRPr lang="ru-RU" sz="5400" dirty="0"/>
          </a:p>
        </p:txBody>
      </p:sp>
      <p:sp>
        <p:nvSpPr>
          <p:cNvPr id="17" name="TextBox 16"/>
          <p:cNvSpPr txBox="1"/>
          <p:nvPr/>
        </p:nvSpPr>
        <p:spPr>
          <a:xfrm>
            <a:off x="452284" y="836711"/>
            <a:ext cx="8440196" cy="43088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 ЗАДАЧИ ПРОЕКТА</a:t>
            </a:r>
          </a:p>
          <a:p>
            <a:endParaRPr lang="ru-RU" sz="1600" b="1" dirty="0">
              <a:solidFill>
                <a:srgbClr val="FF0000"/>
              </a:solidFill>
            </a:endParaRPr>
          </a:p>
          <a:p>
            <a:r>
              <a:rPr lang="ru-RU" b="1" dirty="0">
                <a:solidFill>
                  <a:srgbClr val="0070C0"/>
                </a:solidFill>
              </a:rPr>
              <a:t> </a:t>
            </a:r>
            <a:endParaRPr lang="ru-RU" dirty="0">
              <a:solidFill>
                <a:srgbClr val="0070C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70C0"/>
                </a:solidFill>
              </a:rPr>
              <a:t>повысить физическую </a:t>
            </a:r>
            <a:r>
              <a:rPr lang="ru-RU" sz="3600" b="1" dirty="0" smtClean="0">
                <a:solidFill>
                  <a:srgbClr val="FF0000"/>
                </a:solidFill>
              </a:rPr>
              <a:t>активность</a:t>
            </a:r>
            <a:r>
              <a:rPr lang="ru-RU" sz="2400" dirty="0" smtClean="0">
                <a:solidFill>
                  <a:srgbClr val="0070C0"/>
                </a:solidFill>
              </a:rPr>
              <a:t> (10</a:t>
            </a:r>
            <a:r>
              <a:rPr lang="ru-RU" sz="2400" dirty="0">
                <a:solidFill>
                  <a:srgbClr val="0070C0"/>
                </a:solidFill>
              </a:rPr>
              <a:t> 000 </a:t>
            </a:r>
            <a:r>
              <a:rPr lang="ru-RU" sz="2400" dirty="0" smtClean="0">
                <a:solidFill>
                  <a:srgbClr val="0070C0"/>
                </a:solidFill>
              </a:rPr>
              <a:t>шагов/день);</a:t>
            </a:r>
            <a:endParaRPr lang="ru-RU" sz="2400" dirty="0">
              <a:solidFill>
                <a:srgbClr val="0070C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ru-RU" sz="2400" dirty="0">
              <a:solidFill>
                <a:srgbClr val="0070C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70C0"/>
                </a:solidFill>
              </a:rPr>
              <a:t>воспитать </a:t>
            </a:r>
            <a:r>
              <a:rPr lang="ru-RU" sz="3600" b="1" dirty="0" smtClean="0">
                <a:solidFill>
                  <a:srgbClr val="FF0000"/>
                </a:solidFill>
              </a:rPr>
              <a:t>привычку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2400" dirty="0">
                <a:solidFill>
                  <a:srgbClr val="0070C0"/>
                </a:solidFill>
              </a:rPr>
              <a:t>в здоровом образе жизни;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400" dirty="0" smtClean="0">
              <a:solidFill>
                <a:srgbClr val="0070C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70C0"/>
                </a:solidFill>
              </a:rPr>
              <a:t>создать новые позитивные </a:t>
            </a:r>
            <a:r>
              <a:rPr lang="ru-RU" sz="3600" b="1" dirty="0" smtClean="0">
                <a:solidFill>
                  <a:srgbClr val="FF0000"/>
                </a:solidFill>
              </a:rPr>
              <a:t>коммуникации</a:t>
            </a:r>
            <a:r>
              <a:rPr lang="ru-RU" sz="2400" dirty="0" smtClean="0">
                <a:solidFill>
                  <a:srgbClr val="0070C0"/>
                </a:solidFill>
              </a:rPr>
              <a:t>.</a:t>
            </a:r>
            <a:endParaRPr lang="ru-RU" sz="2400" dirty="0">
              <a:solidFill>
                <a:srgbClr val="0070C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ru-RU" sz="2400" dirty="0">
              <a:solidFill>
                <a:srgbClr val="0070C0"/>
              </a:solidFill>
            </a:endParaRPr>
          </a:p>
        </p:txBody>
      </p:sp>
      <p:pic>
        <p:nvPicPr>
          <p:cNvPr id="7" name="Рисунок 6" descr="C:\Users\5249-0~4\AppData\Local\Temp\notes01EC35\IMG_247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152636"/>
            <a:ext cx="432048" cy="3240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040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3068960"/>
            <a:ext cx="6479604" cy="1368152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ru-RU" sz="6600" i="1" dirty="0" smtClean="0">
                <a:solidFill>
                  <a:srgbClr val="0070C0"/>
                </a:solidFill>
                <a:effectLst/>
                <a:latin typeface="Arial Black"/>
                <a:ea typeface="Calibri"/>
                <a:cs typeface="Times New Roman"/>
              </a:rPr>
              <a:t> </a:t>
            </a:r>
            <a:r>
              <a:rPr lang="ru-RU" sz="5400" i="1" dirty="0" smtClean="0">
                <a:solidFill>
                  <a:srgbClr val="0070C0"/>
                </a:solidFill>
                <a:effectLst/>
                <a:latin typeface="Arial Black"/>
                <a:ea typeface="Calibri"/>
                <a:cs typeface="Times New Roman"/>
              </a:rPr>
              <a:t> </a:t>
            </a:r>
            <a:r>
              <a:rPr lang="ru-RU" sz="5400" dirty="0">
                <a:ea typeface="Calibri"/>
                <a:cs typeface="Times New Roman"/>
              </a:rPr>
              <a:t/>
            </a:r>
            <a:br>
              <a:rPr lang="ru-RU" sz="5400" dirty="0">
                <a:ea typeface="Calibri"/>
                <a:cs typeface="Times New Roman"/>
              </a:rPr>
            </a:br>
            <a:endParaRPr lang="ru-RU" sz="5400" dirty="0"/>
          </a:p>
        </p:txBody>
      </p:sp>
      <p:sp>
        <p:nvSpPr>
          <p:cNvPr id="17" name="TextBox 16"/>
          <p:cNvSpPr txBox="1"/>
          <p:nvPr/>
        </p:nvSpPr>
        <p:spPr>
          <a:xfrm>
            <a:off x="323528" y="476672"/>
            <a:ext cx="8568952" cy="6540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   ОПИСАНИЕ ПРОБЛЕМЫ </a:t>
            </a:r>
          </a:p>
          <a:p>
            <a:pPr algn="r"/>
            <a:r>
              <a:rPr lang="ru-RU" sz="1100" b="1" i="1" dirty="0" smtClean="0">
                <a:solidFill>
                  <a:srgbClr val="0070C0"/>
                </a:solidFill>
              </a:rPr>
              <a:t>Суть человеческого естества  - в движении. </a:t>
            </a:r>
          </a:p>
          <a:p>
            <a:pPr algn="r"/>
            <a:r>
              <a:rPr lang="ru-RU" sz="1100" b="1" i="1" dirty="0" smtClean="0">
                <a:solidFill>
                  <a:srgbClr val="0070C0"/>
                </a:solidFill>
              </a:rPr>
              <a:t>.</a:t>
            </a:r>
          </a:p>
          <a:p>
            <a:pPr algn="r"/>
            <a:r>
              <a:rPr lang="ru-RU" sz="1100" b="1" i="1" dirty="0" err="1" smtClean="0">
                <a:solidFill>
                  <a:srgbClr val="0070C0"/>
                </a:solidFill>
              </a:rPr>
              <a:t>Блез</a:t>
            </a:r>
            <a:r>
              <a:rPr lang="ru-RU" sz="1100" b="1" i="1" dirty="0" smtClean="0">
                <a:solidFill>
                  <a:srgbClr val="0070C0"/>
                </a:solidFill>
              </a:rPr>
              <a:t> Паскаль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</a:rPr>
              <a:t>   Посмотрим на себя со стороны…</a:t>
            </a:r>
          </a:p>
          <a:p>
            <a:pPr algn="just"/>
            <a:r>
              <a:rPr lang="ru-RU" sz="1400" dirty="0">
                <a:solidFill>
                  <a:srgbClr val="0070C0"/>
                </a:solidFill>
              </a:rPr>
              <a:t> </a:t>
            </a:r>
            <a:r>
              <a:rPr lang="ru-RU" sz="1400" dirty="0" smtClean="0">
                <a:solidFill>
                  <a:srgbClr val="0070C0"/>
                </a:solidFill>
              </a:rPr>
              <a:t>  Какие мы сегодня?</a:t>
            </a:r>
          </a:p>
          <a:p>
            <a:pPr algn="just"/>
            <a:endParaRPr lang="ru-RU" sz="1400" dirty="0" smtClean="0">
              <a:solidFill>
                <a:srgbClr val="0070C0"/>
              </a:solidFill>
            </a:endParaRPr>
          </a:p>
          <a:p>
            <a:pPr algn="just"/>
            <a:r>
              <a:rPr lang="ru-RU" sz="1400" dirty="0" smtClean="0">
                <a:solidFill>
                  <a:srgbClr val="0070C0"/>
                </a:solidFill>
              </a:rPr>
              <a:t>   Работа…Постоянная суета – позвонить, написать, обсудить, потом конференция на 1,5 часа, а потом еще подготовить, посчитать, заполнить, отослать – выдохнуть. Но выдохнуть ровно на 15 секунд, пока не вспомнишь, сколько еще висит.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</a:rPr>
              <a:t>   И дети же еще...Приготовить, накормить, отправить в школу, домашка, впасть в отчаяние, в очередной раз проиграть войну с гаджетами, выпасть из отчаяния, понять , что скоро Новый год , подарки, ужаснуться.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</a:rPr>
              <a:t>   И мессенджеры…</a:t>
            </a:r>
            <a:r>
              <a:rPr lang="ru-RU" sz="1400" dirty="0">
                <a:solidFill>
                  <a:srgbClr val="0070C0"/>
                </a:solidFill>
              </a:rPr>
              <a:t>А в мессенджерах друзья, близкие и не совсем близкие, школьные чаты , к вечеру от всего гудит в голове , но с утра, просыпаясь, все равно тянешься первым делом к телефону. Со смешанным чувством стыда и обреченности</a:t>
            </a:r>
            <a:r>
              <a:rPr lang="ru-RU" sz="1400" dirty="0" smtClean="0">
                <a:solidFill>
                  <a:srgbClr val="0070C0"/>
                </a:solidFill>
              </a:rPr>
              <a:t>.</a:t>
            </a:r>
            <a:r>
              <a:rPr lang="ru-RU" sz="1400" dirty="0">
                <a:solidFill>
                  <a:srgbClr val="0070C0"/>
                </a:solidFill>
              </a:rPr>
              <a:t> </a:t>
            </a:r>
            <a:endParaRPr lang="ru-RU" sz="1400" dirty="0" smtClean="0">
              <a:solidFill>
                <a:srgbClr val="0070C0"/>
              </a:solidFill>
            </a:endParaRPr>
          </a:p>
          <a:p>
            <a:pPr algn="just"/>
            <a:r>
              <a:rPr lang="ru-RU" sz="1400" dirty="0" smtClean="0">
                <a:solidFill>
                  <a:srgbClr val="0070C0"/>
                </a:solidFill>
              </a:rPr>
              <a:t>   А </a:t>
            </a:r>
            <a:r>
              <a:rPr lang="ru-RU" sz="1400" dirty="0">
                <a:solidFill>
                  <a:srgbClr val="0070C0"/>
                </a:solidFill>
              </a:rPr>
              <a:t>еще уборка и шампунь закончился, нет нормальной зимней обуви и сил тоже уже нет ни на что  и в голове где-то крутится, что надо бы на спорт… но времени </a:t>
            </a:r>
            <a:r>
              <a:rPr lang="ru-RU" sz="1400" dirty="0" smtClean="0">
                <a:solidFill>
                  <a:srgbClr val="0070C0"/>
                </a:solidFill>
              </a:rPr>
              <a:t> нет, </a:t>
            </a:r>
            <a:r>
              <a:rPr lang="ru-RU" sz="1400" dirty="0">
                <a:solidFill>
                  <a:srgbClr val="0070C0"/>
                </a:solidFill>
              </a:rPr>
              <a:t>а ходить </a:t>
            </a:r>
            <a:r>
              <a:rPr lang="ru-RU" sz="1400" dirty="0" smtClean="0">
                <a:solidFill>
                  <a:srgbClr val="0070C0"/>
                </a:solidFill>
              </a:rPr>
              <a:t>в спортзал 2 </a:t>
            </a:r>
            <a:r>
              <a:rPr lang="ru-RU" sz="1400" dirty="0">
                <a:solidFill>
                  <a:srgbClr val="0070C0"/>
                </a:solidFill>
              </a:rPr>
              <a:t>раза в месяц – неэффективно, тогда уж не стоит и начинать…</a:t>
            </a:r>
          </a:p>
          <a:p>
            <a:pPr algn="just"/>
            <a:r>
              <a:rPr lang="ru-RU" sz="1400" dirty="0">
                <a:solidFill>
                  <a:srgbClr val="0070C0"/>
                </a:solidFill>
              </a:rPr>
              <a:t> </a:t>
            </a:r>
            <a:r>
              <a:rPr lang="ru-RU" sz="1400" dirty="0" smtClean="0">
                <a:solidFill>
                  <a:srgbClr val="0070C0"/>
                </a:solidFill>
              </a:rPr>
              <a:t>   И </a:t>
            </a:r>
            <a:r>
              <a:rPr lang="ru-RU" sz="1400" dirty="0">
                <a:solidFill>
                  <a:srgbClr val="0070C0"/>
                </a:solidFill>
              </a:rPr>
              <a:t>никак </a:t>
            </a:r>
            <a:r>
              <a:rPr lang="ru-RU" sz="1400" dirty="0" smtClean="0">
                <a:solidFill>
                  <a:srgbClr val="0070C0"/>
                </a:solidFill>
              </a:rPr>
              <a:t>у нас не </a:t>
            </a:r>
            <a:r>
              <a:rPr lang="ru-RU" sz="1400" dirty="0">
                <a:solidFill>
                  <a:srgbClr val="0070C0"/>
                </a:solidFill>
              </a:rPr>
              <a:t>получается впихнуть спорт  между «купить яйца», «проверить домашку» и </a:t>
            </a:r>
            <a:r>
              <a:rPr lang="ru-RU" sz="1400" dirty="0" smtClean="0">
                <a:solidFill>
                  <a:srgbClr val="0070C0"/>
                </a:solidFill>
              </a:rPr>
              <a:t>«сделать </a:t>
            </a:r>
            <a:r>
              <a:rPr lang="ru-RU" sz="1400" dirty="0">
                <a:solidFill>
                  <a:srgbClr val="0070C0"/>
                </a:solidFill>
              </a:rPr>
              <a:t>отчет»!!!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</a:rPr>
              <a:t>   И </a:t>
            </a:r>
            <a:r>
              <a:rPr lang="ru-RU" sz="1400" dirty="0">
                <a:solidFill>
                  <a:srgbClr val="0070C0"/>
                </a:solidFill>
              </a:rPr>
              <a:t>снова привычная жизнь побеждает, и снова  в ней не хватило место для человека, и особенно становится обидно, когда этот человек – ТЫ </a:t>
            </a:r>
            <a:r>
              <a:rPr lang="ru-RU" sz="1400" dirty="0" smtClean="0">
                <a:solidFill>
                  <a:srgbClr val="0070C0"/>
                </a:solidFill>
              </a:rPr>
              <a:t>САМ...</a:t>
            </a:r>
            <a:endParaRPr lang="ru-RU" sz="1400" dirty="0">
              <a:solidFill>
                <a:srgbClr val="0070C0"/>
              </a:solidFill>
            </a:endParaRPr>
          </a:p>
          <a:p>
            <a:pPr algn="just"/>
            <a:r>
              <a:rPr lang="ru-RU" sz="1400" dirty="0" smtClean="0">
                <a:solidFill>
                  <a:srgbClr val="0070C0"/>
                </a:solidFill>
              </a:rPr>
              <a:t>   Результат: </a:t>
            </a:r>
            <a:r>
              <a:rPr lang="ru-RU" sz="1400" dirty="0">
                <a:solidFill>
                  <a:srgbClr val="0070C0"/>
                </a:solidFill>
              </a:rPr>
              <a:t>мы </a:t>
            </a:r>
            <a:r>
              <a:rPr lang="ru-RU" sz="1400" dirty="0" smtClean="0">
                <a:solidFill>
                  <a:srgbClr val="0070C0"/>
                </a:solidFill>
              </a:rPr>
              <a:t>забыли про свое здоровье</a:t>
            </a:r>
            <a:r>
              <a:rPr lang="ru-RU" sz="1400" dirty="0">
                <a:solidFill>
                  <a:srgbClr val="0070C0"/>
                </a:solidFill>
              </a:rPr>
              <a:t>, ошибочно считая, что </a:t>
            </a:r>
            <a:r>
              <a:rPr lang="ru-RU" sz="1400" dirty="0" smtClean="0">
                <a:solidFill>
                  <a:srgbClr val="0070C0"/>
                </a:solidFill>
              </a:rPr>
              <a:t>здоровье – это  </a:t>
            </a:r>
            <a:r>
              <a:rPr lang="ru-RU" sz="1400" dirty="0">
                <a:solidFill>
                  <a:srgbClr val="0070C0"/>
                </a:solidFill>
              </a:rPr>
              <a:t>отсутствие болезни в данный </a:t>
            </a:r>
            <a:r>
              <a:rPr lang="ru-RU" sz="1400" dirty="0" smtClean="0">
                <a:solidFill>
                  <a:srgbClr val="0070C0"/>
                </a:solidFill>
              </a:rPr>
              <a:t>момент, получили  </a:t>
            </a:r>
            <a:r>
              <a:rPr lang="ru-RU" sz="1400" dirty="0">
                <a:solidFill>
                  <a:srgbClr val="0070C0"/>
                </a:solidFill>
              </a:rPr>
              <a:t>в «подарок» огромную проблему, которая </a:t>
            </a:r>
            <a:r>
              <a:rPr lang="ru-RU" sz="1400" dirty="0" smtClean="0">
                <a:solidFill>
                  <a:srgbClr val="0070C0"/>
                </a:solidFill>
              </a:rPr>
              <a:t>подобралась </a:t>
            </a:r>
            <a:r>
              <a:rPr lang="ru-RU" sz="1400" dirty="0">
                <a:solidFill>
                  <a:srgbClr val="0070C0"/>
                </a:solidFill>
              </a:rPr>
              <a:t>к нам осторожно и </a:t>
            </a:r>
            <a:r>
              <a:rPr lang="ru-RU" sz="1400" dirty="0" smtClean="0">
                <a:solidFill>
                  <a:srgbClr val="0070C0"/>
                </a:solidFill>
              </a:rPr>
              <a:t>бесшумно,  и эта проблема – коварная  </a:t>
            </a:r>
            <a:r>
              <a:rPr lang="ru-RU" sz="1400" b="1" dirty="0" smtClean="0">
                <a:solidFill>
                  <a:srgbClr val="FF0000"/>
                </a:solidFill>
              </a:rPr>
              <a:t>ГИПОДИНАМИЯ.</a:t>
            </a:r>
            <a:endParaRPr lang="ru-RU" sz="1400" b="1" dirty="0">
              <a:solidFill>
                <a:srgbClr val="FF0000"/>
              </a:solidFill>
            </a:endParaRPr>
          </a:p>
          <a:p>
            <a:pPr algn="just"/>
            <a:endParaRPr lang="ru-RU" sz="1400" dirty="0">
              <a:solidFill>
                <a:srgbClr val="0070C0"/>
              </a:solidFill>
            </a:endParaRPr>
          </a:p>
          <a:p>
            <a:endParaRPr lang="ru-RU" sz="1400" dirty="0">
              <a:solidFill>
                <a:srgbClr val="0070C0"/>
              </a:solidFill>
            </a:endParaRPr>
          </a:p>
          <a:p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C:\Users\5249-0~4\AppData\Local\Temp\notes01EC35\IMG_247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152636"/>
            <a:ext cx="504056" cy="3240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648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3068960"/>
            <a:ext cx="6479604" cy="1368152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ru-RU" sz="6600" i="1" dirty="0" smtClean="0">
                <a:solidFill>
                  <a:srgbClr val="0070C0"/>
                </a:solidFill>
                <a:effectLst/>
                <a:latin typeface="Arial Black"/>
                <a:ea typeface="Calibri"/>
                <a:cs typeface="Times New Roman"/>
              </a:rPr>
              <a:t> </a:t>
            </a:r>
            <a:r>
              <a:rPr lang="ru-RU" sz="5400" i="1" dirty="0" smtClean="0">
                <a:solidFill>
                  <a:srgbClr val="0070C0"/>
                </a:solidFill>
                <a:effectLst/>
                <a:latin typeface="Arial Black"/>
                <a:ea typeface="Calibri"/>
                <a:cs typeface="Times New Roman"/>
              </a:rPr>
              <a:t> </a:t>
            </a:r>
            <a:r>
              <a:rPr lang="ru-RU" sz="5400" dirty="0">
                <a:ea typeface="Calibri"/>
                <a:cs typeface="Times New Roman"/>
              </a:rPr>
              <a:t/>
            </a:r>
            <a:br>
              <a:rPr lang="ru-RU" sz="5400" dirty="0">
                <a:ea typeface="Calibri"/>
                <a:cs typeface="Times New Roman"/>
              </a:rPr>
            </a:br>
            <a:endParaRPr lang="ru-RU" sz="5400" dirty="0"/>
          </a:p>
        </p:txBody>
      </p:sp>
      <p:sp>
        <p:nvSpPr>
          <p:cNvPr id="17" name="TextBox 16"/>
          <p:cNvSpPr txBox="1"/>
          <p:nvPr/>
        </p:nvSpPr>
        <p:spPr>
          <a:xfrm>
            <a:off x="392048" y="347838"/>
            <a:ext cx="856895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   ОПИСАНИЕ ПРОБЛЕМЫ</a:t>
            </a:r>
          </a:p>
          <a:p>
            <a:pPr algn="just"/>
            <a:r>
              <a:rPr lang="ru-RU" sz="1400" b="1" dirty="0" smtClean="0">
                <a:solidFill>
                  <a:srgbClr val="FF0000"/>
                </a:solidFill>
              </a:rPr>
              <a:t>    Гиподинамия (гипокинезия) </a:t>
            </a:r>
            <a:r>
              <a:rPr lang="ru-RU" sz="1400" dirty="0" smtClean="0">
                <a:solidFill>
                  <a:srgbClr val="0070C0"/>
                </a:solidFill>
              </a:rPr>
              <a:t>– проблема 21 века</a:t>
            </a:r>
            <a:r>
              <a:rPr lang="ru-RU" sz="1400" dirty="0">
                <a:solidFill>
                  <a:srgbClr val="0070C0"/>
                </a:solidFill>
              </a:rPr>
              <a:t>. Эксперты утверждают, что малоподвижный образ жизни становится причиной 10% смертей ежегодно и является 4-тым по значимости фактором риска смертности.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</a:rPr>
              <a:t>    Согласно исследованиям ВОЗ, 60% взрослых и 75% молодежи страдают от гиподинамии. Более половины всего населения не посещают спортивные залы, несмотря на активную пропаганду  ЗОЖ и рекламу в социальных сетях. При всем при этом, люди в  большинстве своем  не знают и не догадываются, что уровень их подвижности – недостаточный, и таких людей 74%. 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</a:rPr>
              <a:t>    Самым простым и доступным способом снижения гиподинамии является ходьба. Согласно рекомендации ВОЗ в зависимости от количества  пройденных шагов в день, человечество можно разделить на 4 группы по уровню физической активности.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</a:rPr>
              <a:t>1.Очень низкий (сидячий)              0 – 5 000 шагов/день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</a:rPr>
              <a:t>2.Низкий (малоэффективный)            5 000-7 500 шагов/день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</a:rPr>
              <a:t>3.Средний (отчасти активный)                 7  500 -  10 000 шагов/день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</a:rPr>
              <a:t>4. Высокий (активный)              более 10 000 шагов/день.</a:t>
            </a:r>
          </a:p>
          <a:p>
            <a:pPr algn="just"/>
            <a:r>
              <a:rPr lang="ru-RU" sz="2000" dirty="0" smtClean="0">
                <a:solidFill>
                  <a:srgbClr val="0070C0"/>
                </a:solidFill>
              </a:rPr>
              <a:t>   </a:t>
            </a:r>
            <a:r>
              <a:rPr lang="ru-RU" sz="1400" dirty="0">
                <a:solidFill>
                  <a:srgbClr val="0070C0"/>
                </a:solidFill>
              </a:rPr>
              <a:t>В июне 2022 года, перед запуском проекта </a:t>
            </a:r>
            <a:r>
              <a:rPr lang="ru-RU" sz="2000" i="1" dirty="0" smtClean="0">
                <a:solidFill>
                  <a:srgbClr val="0070C0"/>
                </a:solidFill>
                <a:latin typeface="Arial Black"/>
                <a:ea typeface="Calibri"/>
                <a:cs typeface="Times New Roman"/>
              </a:rPr>
              <a:t>ПР</a:t>
            </a:r>
            <a:r>
              <a:rPr lang="ru-RU" sz="2000" i="1" dirty="0" smtClean="0">
                <a:solidFill>
                  <a:srgbClr val="FF0000"/>
                </a:solidFill>
                <a:latin typeface="Arial Black"/>
                <a:ea typeface="Calibri"/>
                <a:cs typeface="Times New Roman"/>
              </a:rPr>
              <a:t>О!</a:t>
            </a:r>
            <a:r>
              <a:rPr lang="ru-RU" sz="2000" i="1" dirty="0" smtClean="0">
                <a:solidFill>
                  <a:srgbClr val="0070C0"/>
                </a:solidFill>
                <a:latin typeface="Arial Black"/>
                <a:ea typeface="Calibri"/>
                <a:cs typeface="Times New Roman"/>
              </a:rPr>
              <a:t>ШАГИ, </a:t>
            </a:r>
            <a:r>
              <a:rPr lang="ru-RU" sz="1400" dirty="0">
                <a:solidFill>
                  <a:srgbClr val="0070C0"/>
                </a:solidFill>
              </a:rPr>
              <a:t>командой проекта было проведено исследование </a:t>
            </a:r>
            <a:r>
              <a:rPr lang="ru-RU" sz="1400" dirty="0" smtClean="0">
                <a:solidFill>
                  <a:srgbClr val="0070C0"/>
                </a:solidFill>
              </a:rPr>
              <a:t> </a:t>
            </a:r>
            <a:r>
              <a:rPr lang="ru-RU" sz="1400" dirty="0">
                <a:solidFill>
                  <a:srgbClr val="0070C0"/>
                </a:solidFill>
              </a:rPr>
              <a:t>двигательной </a:t>
            </a:r>
            <a:r>
              <a:rPr lang="ru-RU" sz="1400" dirty="0" smtClean="0">
                <a:solidFill>
                  <a:srgbClr val="0070C0"/>
                </a:solidFill>
              </a:rPr>
              <a:t>активности среди работников нашей организации (было взято среднее значение пройденных шагов за последний месяц перед запуском проекта). 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</a:rPr>
              <a:t>Из 100 опрошенных только 2 человека проходили в день более 10 000 шагов, 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</a:rPr>
              <a:t>5 человек имели на начало проекта средний уровень активности (от 7500-10000 шагов), 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</a:rPr>
              <a:t>13 человек – низкий (</a:t>
            </a:r>
            <a:r>
              <a:rPr lang="ru-RU" sz="1400" dirty="0">
                <a:solidFill>
                  <a:srgbClr val="0070C0"/>
                </a:solidFill>
              </a:rPr>
              <a:t>5 000-7 500 </a:t>
            </a:r>
            <a:r>
              <a:rPr lang="ru-RU" sz="1400" dirty="0" smtClean="0">
                <a:solidFill>
                  <a:srgbClr val="0070C0"/>
                </a:solidFill>
              </a:rPr>
              <a:t>шагов), 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</a:rPr>
              <a:t>остальные 80% опрошенных вели сидячий образ жизни и проходили в день менее 5000 шагов ( в том числе  59% не отслеживали  данный показатель и не смогли предоставить начальные данные, признавая, что ходят очень мало, примерно 3000 шагов в день ).</a:t>
            </a:r>
          </a:p>
          <a:p>
            <a:pPr algn="just"/>
            <a:r>
              <a:rPr lang="ru-RU" sz="1400" b="1" dirty="0" smtClean="0">
                <a:solidFill>
                  <a:srgbClr val="0070C0"/>
                </a:solidFill>
              </a:rPr>
              <a:t>   Таким образом,  на начало проекта в красной и оранжевой зонах находились  93 % опрошенных  с низким  и  очень низким уровнем физической активности.</a:t>
            </a:r>
          </a:p>
          <a:p>
            <a:endParaRPr lang="ru-RU" sz="1400" b="1" dirty="0">
              <a:solidFill>
                <a:srgbClr val="0070C0"/>
              </a:solidFill>
            </a:endParaRPr>
          </a:p>
          <a:p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C:\Users\5249-0~4\AppData\Local\Temp\notes01EC35\IMG_247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152636"/>
            <a:ext cx="504056" cy="32403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Овал 4"/>
          <p:cNvSpPr/>
          <p:nvPr/>
        </p:nvSpPr>
        <p:spPr>
          <a:xfrm>
            <a:off x="2681556" y="2913142"/>
            <a:ext cx="216024" cy="2160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465532" y="3613268"/>
            <a:ext cx="216024" cy="21602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834650" y="3221360"/>
            <a:ext cx="216024" cy="2160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158686" y="3409634"/>
            <a:ext cx="216024" cy="21602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89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3068960"/>
            <a:ext cx="6479604" cy="1368152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ru-RU" sz="6600" i="1" dirty="0" smtClean="0">
                <a:solidFill>
                  <a:srgbClr val="0070C0"/>
                </a:solidFill>
                <a:effectLst/>
                <a:latin typeface="Arial Black"/>
                <a:ea typeface="Calibri"/>
                <a:cs typeface="Times New Roman"/>
              </a:rPr>
              <a:t> </a:t>
            </a:r>
            <a:r>
              <a:rPr lang="ru-RU" sz="5400" i="1" dirty="0" smtClean="0">
                <a:solidFill>
                  <a:srgbClr val="0070C0"/>
                </a:solidFill>
                <a:effectLst/>
                <a:latin typeface="Arial Black"/>
                <a:ea typeface="Calibri"/>
                <a:cs typeface="Times New Roman"/>
              </a:rPr>
              <a:t> </a:t>
            </a:r>
            <a:r>
              <a:rPr lang="ru-RU" sz="5400" dirty="0">
                <a:ea typeface="Calibri"/>
                <a:cs typeface="Times New Roman"/>
              </a:rPr>
              <a:t/>
            </a:r>
            <a:br>
              <a:rPr lang="ru-RU" sz="5400" dirty="0">
                <a:ea typeface="Calibri"/>
                <a:cs typeface="Times New Roman"/>
              </a:rPr>
            </a:br>
            <a:endParaRPr lang="ru-RU" sz="5400" dirty="0"/>
          </a:p>
        </p:txBody>
      </p:sp>
      <p:sp>
        <p:nvSpPr>
          <p:cNvPr id="17" name="TextBox 16"/>
          <p:cNvSpPr txBox="1"/>
          <p:nvPr/>
        </p:nvSpPr>
        <p:spPr>
          <a:xfrm>
            <a:off x="392048" y="314654"/>
            <a:ext cx="8568952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   </a:t>
            </a:r>
            <a:r>
              <a:rPr lang="ru-RU" sz="4000" b="1" dirty="0" smtClean="0">
                <a:solidFill>
                  <a:srgbClr val="FF0000"/>
                </a:solidFill>
              </a:rPr>
              <a:t>ОПИСАНИЕ  ПРОЕКТА</a:t>
            </a:r>
          </a:p>
          <a:p>
            <a:pPr algn="ctr"/>
            <a:r>
              <a:rPr lang="ru-RU" sz="2800" i="1" dirty="0" smtClean="0">
                <a:solidFill>
                  <a:srgbClr val="0070C0"/>
                </a:solidFill>
                <a:latin typeface="Arial Black"/>
                <a:ea typeface="Calibri"/>
                <a:cs typeface="Times New Roman"/>
              </a:rPr>
              <a:t>ПР</a:t>
            </a:r>
            <a:r>
              <a:rPr lang="ru-RU" sz="2800" i="1" dirty="0" smtClean="0">
                <a:solidFill>
                  <a:srgbClr val="FF0000"/>
                </a:solidFill>
                <a:latin typeface="Arial Black"/>
                <a:ea typeface="Calibri"/>
                <a:cs typeface="Times New Roman"/>
              </a:rPr>
              <a:t>О!</a:t>
            </a:r>
            <a:r>
              <a:rPr lang="ru-RU" sz="2800" i="1" dirty="0" smtClean="0">
                <a:solidFill>
                  <a:srgbClr val="0070C0"/>
                </a:solidFill>
                <a:latin typeface="Arial Black"/>
                <a:ea typeface="Calibri"/>
                <a:cs typeface="Times New Roman"/>
              </a:rPr>
              <a:t>ШАГИ</a:t>
            </a:r>
            <a:endParaRPr lang="ru-RU" sz="2800" dirty="0">
              <a:solidFill>
                <a:srgbClr val="0070C0"/>
              </a:solidFill>
            </a:endParaRPr>
          </a:p>
          <a:p>
            <a:pPr algn="just"/>
            <a:endParaRPr lang="ru-RU" sz="1400" b="1" dirty="0" smtClean="0">
              <a:solidFill>
                <a:srgbClr val="0070C0"/>
              </a:solidFill>
            </a:endParaRPr>
          </a:p>
          <a:p>
            <a:pPr algn="just"/>
            <a:r>
              <a:rPr lang="ru-RU" sz="1400" b="1" dirty="0" smtClean="0">
                <a:solidFill>
                  <a:srgbClr val="0070C0"/>
                </a:solidFill>
              </a:rPr>
              <a:t>Правила </a:t>
            </a:r>
            <a:r>
              <a:rPr lang="ru-RU" sz="1400" b="1" dirty="0">
                <a:solidFill>
                  <a:srgbClr val="0070C0"/>
                </a:solidFill>
              </a:rPr>
              <a:t>участия в проекте:</a:t>
            </a:r>
            <a:endParaRPr lang="ru-RU" sz="1400" dirty="0">
              <a:solidFill>
                <a:srgbClr val="0070C0"/>
              </a:solidFill>
            </a:endParaRPr>
          </a:p>
          <a:p>
            <a:pPr algn="just"/>
            <a:r>
              <a:rPr lang="ru-RU" sz="1400" dirty="0">
                <a:solidFill>
                  <a:srgbClr val="0070C0"/>
                </a:solidFill>
              </a:rPr>
              <a:t>Участником может стать любой сотрудник </a:t>
            </a:r>
            <a:r>
              <a:rPr lang="ru-RU" sz="1400" dirty="0" smtClean="0">
                <a:solidFill>
                  <a:srgbClr val="0070C0"/>
                </a:solidFill>
              </a:rPr>
              <a:t>организации.</a:t>
            </a:r>
            <a:endParaRPr lang="ru-RU" sz="1400" dirty="0">
              <a:solidFill>
                <a:srgbClr val="0070C0"/>
              </a:solidFill>
            </a:endParaRPr>
          </a:p>
          <a:p>
            <a:pPr algn="just"/>
            <a:r>
              <a:rPr lang="ru-RU" sz="1400" dirty="0" smtClean="0">
                <a:solidFill>
                  <a:srgbClr val="0070C0"/>
                </a:solidFill>
              </a:rPr>
              <a:t>Скорость </a:t>
            </a:r>
            <a:r>
              <a:rPr lang="ru-RU" sz="1400" dirty="0">
                <a:solidFill>
                  <a:srgbClr val="0070C0"/>
                </a:solidFill>
              </a:rPr>
              <a:t>и вид ходьбы </a:t>
            </a:r>
            <a:r>
              <a:rPr lang="ru-RU" sz="1400" dirty="0" smtClean="0">
                <a:solidFill>
                  <a:srgbClr val="0070C0"/>
                </a:solidFill>
              </a:rPr>
              <a:t> - любая (прогулочная</a:t>
            </a:r>
            <a:r>
              <a:rPr lang="ru-RU" sz="1400" dirty="0">
                <a:solidFill>
                  <a:srgbClr val="0070C0"/>
                </a:solidFill>
              </a:rPr>
              <a:t>, спортивная, скандинавская, «на месте</a:t>
            </a:r>
            <a:r>
              <a:rPr lang="ru-RU" sz="1400" dirty="0" smtClean="0">
                <a:solidFill>
                  <a:srgbClr val="0070C0"/>
                </a:solidFill>
              </a:rPr>
              <a:t>»).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</a:rPr>
              <a:t>Результаты пройденных шагов  </a:t>
            </a:r>
            <a:r>
              <a:rPr lang="ru-RU" sz="1400" dirty="0">
                <a:solidFill>
                  <a:srgbClr val="0070C0"/>
                </a:solidFill>
              </a:rPr>
              <a:t>(скриншот </a:t>
            </a:r>
            <a:r>
              <a:rPr lang="ru-RU" sz="1400" dirty="0" smtClean="0">
                <a:solidFill>
                  <a:srgbClr val="0070C0"/>
                </a:solidFill>
              </a:rPr>
              <a:t>экрана телефона) </a:t>
            </a:r>
            <a:r>
              <a:rPr lang="ru-RU" sz="1400" dirty="0">
                <a:solidFill>
                  <a:srgbClr val="0070C0"/>
                </a:solidFill>
              </a:rPr>
              <a:t>необходимо </a:t>
            </a:r>
            <a:r>
              <a:rPr lang="ru-RU" sz="1400" dirty="0" smtClean="0">
                <a:solidFill>
                  <a:srgbClr val="0070C0"/>
                </a:solidFill>
              </a:rPr>
              <a:t>представлять </a:t>
            </a:r>
            <a:r>
              <a:rPr lang="ru-RU" sz="1400" dirty="0">
                <a:solidFill>
                  <a:srgbClr val="0070C0"/>
                </a:solidFill>
              </a:rPr>
              <a:t>в общий чат участников проекта </a:t>
            </a:r>
            <a:r>
              <a:rPr lang="ru-RU" sz="1400" b="1" i="1" dirty="0">
                <a:solidFill>
                  <a:srgbClr val="0070C0"/>
                </a:solidFill>
              </a:rPr>
              <a:t>ПР</a:t>
            </a:r>
            <a:r>
              <a:rPr lang="ru-RU" sz="1400" b="1" i="1" dirty="0">
                <a:solidFill>
                  <a:srgbClr val="FF0000"/>
                </a:solidFill>
              </a:rPr>
              <a:t>О!</a:t>
            </a:r>
            <a:r>
              <a:rPr lang="ru-RU" sz="1400" b="1" i="1" dirty="0">
                <a:solidFill>
                  <a:srgbClr val="0070C0"/>
                </a:solidFill>
              </a:rPr>
              <a:t>ШАГИ</a:t>
            </a:r>
            <a:r>
              <a:rPr lang="ru-RU" sz="1400" dirty="0">
                <a:solidFill>
                  <a:srgbClr val="0070C0"/>
                </a:solidFill>
              </a:rPr>
              <a:t>  в одноименном Телеграмм канале, </a:t>
            </a:r>
            <a:r>
              <a:rPr lang="ru-RU" sz="1400" dirty="0" smtClean="0">
                <a:solidFill>
                  <a:srgbClr val="0070C0"/>
                </a:solidFill>
              </a:rPr>
              <a:t>еженедельно.</a:t>
            </a:r>
          </a:p>
          <a:p>
            <a:pPr algn="just"/>
            <a:endParaRPr lang="ru-RU" sz="1400" dirty="0">
              <a:solidFill>
                <a:srgbClr val="0070C0"/>
              </a:solidFill>
            </a:endParaRPr>
          </a:p>
          <a:p>
            <a:pPr algn="just"/>
            <a:r>
              <a:rPr lang="ru-RU" sz="1400" dirty="0">
                <a:solidFill>
                  <a:srgbClr val="0070C0"/>
                </a:solidFill>
              </a:rPr>
              <a:t> </a:t>
            </a:r>
            <a:r>
              <a:rPr lang="ru-RU" sz="1400" dirty="0" smtClean="0">
                <a:solidFill>
                  <a:srgbClr val="0070C0"/>
                </a:solidFill>
              </a:rPr>
              <a:t>Перед </a:t>
            </a:r>
            <a:r>
              <a:rPr lang="ru-RU" sz="1400" dirty="0">
                <a:solidFill>
                  <a:srgbClr val="0070C0"/>
                </a:solidFill>
              </a:rPr>
              <a:t>началом проекта необходимо заполнить  анкету (по желанию она может быть анонимной). Данные, содержащиеся в  анкете, необходимы для проведения аналитики проекта и подведения итоговых результатов</a:t>
            </a:r>
            <a:r>
              <a:rPr lang="ru-RU" sz="1400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endParaRPr lang="ru-RU" sz="1400" dirty="0">
              <a:solidFill>
                <a:srgbClr val="0070C0"/>
              </a:solidFill>
            </a:endParaRPr>
          </a:p>
          <a:p>
            <a:pPr algn="just"/>
            <a:r>
              <a:rPr lang="ru-RU" sz="1400" dirty="0" smtClean="0">
                <a:solidFill>
                  <a:srgbClr val="0070C0"/>
                </a:solidFill>
              </a:rPr>
              <a:t>В </a:t>
            </a:r>
            <a:r>
              <a:rPr lang="ru-RU" sz="1400" dirty="0">
                <a:solidFill>
                  <a:srgbClr val="0070C0"/>
                </a:solidFill>
              </a:rPr>
              <a:t>ходе проведения мероприятий в зачет результатов будут приниматься ПОДАРОЧНЫЕ /БОНУСНЫЕ ШАГИ по номерным сертификатам номиналом 10 000 шагов. Сертификаты (именные или на предъявителя), могут быть использованы владельцем в конкретном мероприятии/соревновании либо подарены другому участнику проекта по усмотрению владельца</a:t>
            </a:r>
            <a:r>
              <a:rPr lang="ru-RU" sz="1400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endParaRPr lang="ru-RU" sz="2400" b="1" dirty="0" smtClean="0">
              <a:solidFill>
                <a:srgbClr val="FF0000"/>
              </a:solidFill>
            </a:endParaRPr>
          </a:p>
          <a:p>
            <a:pPr algn="just"/>
            <a:r>
              <a:rPr lang="ru-RU" sz="1400" b="1" dirty="0" smtClean="0">
                <a:solidFill>
                  <a:srgbClr val="0070C0"/>
                </a:solidFill>
              </a:rPr>
              <a:t>Подведение </a:t>
            </a:r>
            <a:r>
              <a:rPr lang="ru-RU" sz="1400" b="1" dirty="0">
                <a:solidFill>
                  <a:srgbClr val="0070C0"/>
                </a:solidFill>
              </a:rPr>
              <a:t>итогов</a:t>
            </a:r>
            <a:r>
              <a:rPr lang="ru-RU" sz="1400" dirty="0">
                <a:solidFill>
                  <a:srgbClr val="0070C0"/>
                </a:solidFill>
              </a:rPr>
              <a:t>: промежуточные результаты обновляются  1 раз в неделю    (по вторникам), подведение окончательных итогов </a:t>
            </a:r>
            <a:r>
              <a:rPr lang="ru-RU" sz="1400" dirty="0" smtClean="0">
                <a:solidFill>
                  <a:srgbClr val="0070C0"/>
                </a:solidFill>
              </a:rPr>
              <a:t>- по окончании мероприятия.</a:t>
            </a:r>
            <a:endParaRPr lang="ru-RU" sz="1400" dirty="0">
              <a:solidFill>
                <a:srgbClr val="0070C0"/>
              </a:solidFill>
            </a:endParaRPr>
          </a:p>
          <a:p>
            <a:pPr algn="just"/>
            <a:r>
              <a:rPr lang="ru-RU" sz="1400" dirty="0">
                <a:solidFill>
                  <a:srgbClr val="0070C0"/>
                </a:solidFill>
              </a:rPr>
              <a:t>  </a:t>
            </a:r>
          </a:p>
        </p:txBody>
      </p:sp>
      <p:pic>
        <p:nvPicPr>
          <p:cNvPr id="4" name="Рисунок 3" descr="C:\Users\5249-0~4\AppData\Local\Temp\notes01EC35\IMG_247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152636"/>
            <a:ext cx="504056" cy="3240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418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3068960"/>
            <a:ext cx="6479604" cy="1368152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ru-RU" sz="6600" i="1" dirty="0" smtClean="0">
                <a:solidFill>
                  <a:srgbClr val="0070C0"/>
                </a:solidFill>
                <a:effectLst/>
                <a:latin typeface="Arial Black"/>
                <a:ea typeface="Calibri"/>
                <a:cs typeface="Times New Roman"/>
              </a:rPr>
              <a:t> </a:t>
            </a:r>
            <a:r>
              <a:rPr lang="ru-RU" sz="5400" i="1" dirty="0" smtClean="0">
                <a:solidFill>
                  <a:srgbClr val="0070C0"/>
                </a:solidFill>
                <a:effectLst/>
                <a:latin typeface="Arial Black"/>
                <a:ea typeface="Calibri"/>
                <a:cs typeface="Times New Roman"/>
              </a:rPr>
              <a:t> </a:t>
            </a:r>
            <a:r>
              <a:rPr lang="ru-RU" sz="5400" dirty="0">
                <a:ea typeface="Calibri"/>
                <a:cs typeface="Times New Roman"/>
              </a:rPr>
              <a:t/>
            </a:r>
            <a:br>
              <a:rPr lang="ru-RU" sz="5400" dirty="0">
                <a:ea typeface="Calibri"/>
                <a:cs typeface="Times New Roman"/>
              </a:rPr>
            </a:br>
            <a:endParaRPr lang="ru-RU" sz="5400" dirty="0"/>
          </a:p>
        </p:txBody>
      </p:sp>
      <p:sp>
        <p:nvSpPr>
          <p:cNvPr id="17" name="TextBox 16"/>
          <p:cNvSpPr txBox="1"/>
          <p:nvPr/>
        </p:nvSpPr>
        <p:spPr>
          <a:xfrm>
            <a:off x="593792" y="279459"/>
            <a:ext cx="8064896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4400" b="1" dirty="0" smtClean="0">
                <a:solidFill>
                  <a:srgbClr val="FF0000"/>
                </a:solidFill>
              </a:rPr>
              <a:t>   ЭФФЕКТЫ ОТ РЕАЛИЗАЦИИ      </a:t>
            </a:r>
          </a:p>
          <a:p>
            <a:pPr algn="just"/>
            <a:r>
              <a:rPr lang="ru-RU" sz="4400" b="1" dirty="0">
                <a:solidFill>
                  <a:srgbClr val="FF0000"/>
                </a:solidFill>
              </a:rPr>
              <a:t> </a:t>
            </a:r>
            <a:r>
              <a:rPr lang="ru-RU" sz="4400" b="1" dirty="0" smtClean="0">
                <a:solidFill>
                  <a:srgbClr val="FF0000"/>
                </a:solidFill>
              </a:rPr>
              <a:t>  ПРОЕКТА:  </a:t>
            </a:r>
          </a:p>
          <a:p>
            <a:pPr algn="just"/>
            <a:r>
              <a:rPr lang="ru-RU" sz="4400" b="1" dirty="0" smtClean="0">
                <a:solidFill>
                  <a:srgbClr val="0070C0"/>
                </a:solidFill>
              </a:rPr>
              <a:t>   материальные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200" dirty="0" smtClean="0">
                <a:solidFill>
                  <a:srgbClr val="FF0000"/>
                </a:solidFill>
              </a:rPr>
              <a:t>рост производительности труда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200" dirty="0" smtClean="0">
                <a:solidFill>
                  <a:srgbClr val="FF0000"/>
                </a:solidFill>
              </a:rPr>
              <a:t> снижение расходов на больничные листы</a:t>
            </a:r>
            <a:endParaRPr lang="ru-RU" sz="2200" dirty="0">
              <a:solidFill>
                <a:srgbClr val="FF0000"/>
              </a:solidFill>
            </a:endParaRPr>
          </a:p>
          <a:p>
            <a:pPr algn="just"/>
            <a:r>
              <a:rPr lang="ru-RU" sz="4000" b="1" dirty="0" smtClean="0">
                <a:solidFill>
                  <a:srgbClr val="0070C0"/>
                </a:solidFill>
              </a:rPr>
              <a:t>    нематериальные</a:t>
            </a:r>
            <a:endParaRPr lang="ru-RU" sz="4000" b="1" dirty="0">
              <a:solidFill>
                <a:srgbClr val="0070C0"/>
              </a:solidFill>
            </a:endParaRPr>
          </a:p>
          <a:p>
            <a:pPr marL="571500" indent="-571500" algn="just">
              <a:buFont typeface="Arial" pitchFamily="34" charset="0"/>
              <a:buChar char="•"/>
            </a:pPr>
            <a:r>
              <a:rPr lang="ru-RU" sz="2200" dirty="0" smtClean="0">
                <a:solidFill>
                  <a:srgbClr val="FF0000"/>
                </a:solidFill>
              </a:rPr>
              <a:t>крепкое здоровье </a:t>
            </a:r>
          </a:p>
          <a:p>
            <a:pPr algn="just"/>
            <a:r>
              <a:rPr lang="ru-RU" sz="2200" dirty="0">
                <a:solidFill>
                  <a:srgbClr val="FF0000"/>
                </a:solidFill>
              </a:rPr>
              <a:t> </a:t>
            </a:r>
            <a:r>
              <a:rPr lang="ru-RU" sz="2200" dirty="0" smtClean="0">
                <a:solidFill>
                  <a:srgbClr val="FF0000"/>
                </a:solidFill>
              </a:rPr>
              <a:t>       </a:t>
            </a:r>
            <a:r>
              <a:rPr lang="ru-RU" dirty="0" smtClean="0">
                <a:solidFill>
                  <a:srgbClr val="FF0000"/>
                </a:solidFill>
              </a:rPr>
              <a:t>(укрепление нервной системы, костной и мышечной ткани,         </a:t>
            </a:r>
          </a:p>
          <a:p>
            <a:pPr algn="just"/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      повышение выносливости организма и устойчивости к                 </a:t>
            </a:r>
          </a:p>
          <a:p>
            <a:pPr algn="just"/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      заболеваниям)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ru-RU" sz="2200" dirty="0" smtClean="0">
                <a:solidFill>
                  <a:srgbClr val="FF0000"/>
                </a:solidFill>
              </a:rPr>
              <a:t>хорошее настроение 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ru-RU" sz="2200" dirty="0" smtClean="0">
                <a:solidFill>
                  <a:srgbClr val="FF0000"/>
                </a:solidFill>
              </a:rPr>
              <a:t>позитивное общение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ru-RU" sz="2200" dirty="0" smtClean="0">
                <a:solidFill>
                  <a:srgbClr val="FF0000"/>
                </a:solidFill>
              </a:rPr>
              <a:t>сплоченный коллектив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ru-RU" sz="2200" dirty="0">
                <a:solidFill>
                  <a:srgbClr val="FF0000"/>
                </a:solidFill>
              </a:rPr>
              <a:t>н</a:t>
            </a:r>
            <a:r>
              <a:rPr lang="ru-RU" sz="2200" dirty="0" smtClean="0">
                <a:solidFill>
                  <a:srgbClr val="FF0000"/>
                </a:solidFill>
              </a:rPr>
              <a:t>овые позитивные коммуникации</a:t>
            </a:r>
            <a:endParaRPr lang="ru-RU" sz="2200" dirty="0">
              <a:solidFill>
                <a:srgbClr val="FF0000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ru-RU" sz="2400" dirty="0" smtClean="0">
              <a:solidFill>
                <a:srgbClr val="FF0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ru-RU" sz="2400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C:\Users\5249-0~4\AppData\Local\Temp\notes01EC35\IMG_247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152636"/>
            <a:ext cx="504056" cy="3240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798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3068960"/>
            <a:ext cx="6479604" cy="1368152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ru-RU" sz="6600" i="1" dirty="0" smtClean="0">
                <a:solidFill>
                  <a:srgbClr val="0070C0"/>
                </a:solidFill>
                <a:effectLst/>
                <a:latin typeface="Arial Black"/>
                <a:ea typeface="Calibri"/>
                <a:cs typeface="Times New Roman"/>
              </a:rPr>
              <a:t> </a:t>
            </a:r>
            <a:r>
              <a:rPr lang="ru-RU" sz="5400" i="1" dirty="0" smtClean="0">
                <a:solidFill>
                  <a:srgbClr val="0070C0"/>
                </a:solidFill>
                <a:effectLst/>
                <a:latin typeface="Arial Black"/>
                <a:ea typeface="Calibri"/>
                <a:cs typeface="Times New Roman"/>
              </a:rPr>
              <a:t> </a:t>
            </a:r>
            <a:r>
              <a:rPr lang="ru-RU" sz="5400" dirty="0">
                <a:ea typeface="Calibri"/>
                <a:cs typeface="Times New Roman"/>
              </a:rPr>
              <a:t/>
            </a:r>
            <a:br>
              <a:rPr lang="ru-RU" sz="5400" dirty="0">
                <a:ea typeface="Calibri"/>
                <a:cs typeface="Times New Roman"/>
              </a:rPr>
            </a:br>
            <a:endParaRPr lang="ru-RU" sz="5400" dirty="0"/>
          </a:p>
        </p:txBody>
      </p:sp>
      <p:sp>
        <p:nvSpPr>
          <p:cNvPr id="17" name="TextBox 16"/>
          <p:cNvSpPr txBox="1"/>
          <p:nvPr/>
        </p:nvSpPr>
        <p:spPr>
          <a:xfrm>
            <a:off x="1072343" y="307712"/>
            <a:ext cx="7848872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4400" b="1" dirty="0" smtClean="0">
                <a:solidFill>
                  <a:srgbClr val="FF0000"/>
                </a:solidFill>
              </a:rPr>
              <a:t>   </a:t>
            </a:r>
            <a:endParaRPr lang="ru-RU" sz="44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ПРЕИМУЩЕСТВА  </a:t>
            </a:r>
          </a:p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 ПРОЕКТА </a:t>
            </a:r>
          </a:p>
          <a:p>
            <a:pPr algn="ctr"/>
            <a:r>
              <a:rPr lang="ru-RU" sz="4400" i="1" dirty="0" smtClean="0">
                <a:solidFill>
                  <a:srgbClr val="0070C0"/>
                </a:solidFill>
                <a:latin typeface="Arial Black"/>
                <a:ea typeface="Calibri"/>
                <a:cs typeface="Times New Roman"/>
              </a:rPr>
              <a:t>ПР</a:t>
            </a:r>
            <a:r>
              <a:rPr lang="ru-RU" sz="4400" i="1" dirty="0" smtClean="0">
                <a:solidFill>
                  <a:srgbClr val="FF0000"/>
                </a:solidFill>
                <a:latin typeface="Arial Black"/>
                <a:ea typeface="Calibri"/>
                <a:cs typeface="Times New Roman"/>
              </a:rPr>
              <a:t>О!</a:t>
            </a:r>
            <a:r>
              <a:rPr lang="ru-RU" sz="4400" i="1" dirty="0" smtClean="0">
                <a:solidFill>
                  <a:srgbClr val="0070C0"/>
                </a:solidFill>
                <a:latin typeface="Arial Black"/>
                <a:ea typeface="Calibri"/>
                <a:cs typeface="Times New Roman"/>
              </a:rPr>
              <a:t>ШАГИ</a:t>
            </a:r>
            <a:endParaRPr lang="ru-RU" sz="4400" dirty="0">
              <a:solidFill>
                <a:srgbClr val="0070C0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ru-RU" sz="4400" b="1" dirty="0" smtClean="0">
              <a:solidFill>
                <a:srgbClr val="0070C0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4400" b="1" dirty="0" smtClean="0">
                <a:solidFill>
                  <a:srgbClr val="0070C0"/>
                </a:solidFill>
              </a:rPr>
              <a:t>   </a:t>
            </a:r>
            <a:r>
              <a:rPr lang="ru-RU" sz="4400" b="1" dirty="0" smtClean="0">
                <a:solidFill>
                  <a:srgbClr val="FF0000"/>
                </a:solidFill>
              </a:rPr>
              <a:t>ПРОСТОТА</a:t>
            </a:r>
            <a:r>
              <a:rPr lang="ru-RU" sz="4400" b="1" dirty="0" smtClean="0">
                <a:solidFill>
                  <a:srgbClr val="0070C0"/>
                </a:solidFill>
              </a:rPr>
              <a:t>  реализации 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4400" b="1" dirty="0">
                <a:solidFill>
                  <a:srgbClr val="0070C0"/>
                </a:solidFill>
              </a:rPr>
              <a:t> </a:t>
            </a:r>
            <a:r>
              <a:rPr lang="ru-RU" sz="4400" b="1" dirty="0" smtClean="0">
                <a:solidFill>
                  <a:srgbClr val="0070C0"/>
                </a:solidFill>
              </a:rPr>
              <a:t>  низкая </a:t>
            </a:r>
            <a:r>
              <a:rPr lang="ru-RU" sz="4400" b="1" dirty="0" smtClean="0">
                <a:solidFill>
                  <a:srgbClr val="FF0000"/>
                </a:solidFill>
              </a:rPr>
              <a:t>СТОИМОСТЬ</a:t>
            </a:r>
            <a:r>
              <a:rPr lang="ru-RU" sz="4400" b="1" dirty="0" smtClean="0">
                <a:solidFill>
                  <a:srgbClr val="0070C0"/>
                </a:solidFill>
              </a:rPr>
              <a:t> </a:t>
            </a:r>
            <a:endParaRPr lang="ru-RU" sz="2400" dirty="0" smtClean="0">
              <a:solidFill>
                <a:srgbClr val="FF0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ru-RU" sz="2400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C:\Users\5249-0~4\AppData\Local\Temp\notes01EC35\IMG_247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152636"/>
            <a:ext cx="504056" cy="3240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298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3068960"/>
            <a:ext cx="6479604" cy="1368152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ru-RU" sz="6600" i="1" dirty="0" smtClean="0">
                <a:solidFill>
                  <a:srgbClr val="0070C0"/>
                </a:solidFill>
                <a:effectLst/>
                <a:latin typeface="Arial Black"/>
                <a:ea typeface="Calibri"/>
                <a:cs typeface="Times New Roman"/>
              </a:rPr>
              <a:t> </a:t>
            </a:r>
            <a:r>
              <a:rPr lang="ru-RU" sz="5400" i="1" dirty="0" smtClean="0">
                <a:solidFill>
                  <a:srgbClr val="0070C0"/>
                </a:solidFill>
                <a:effectLst/>
                <a:latin typeface="Arial Black"/>
                <a:ea typeface="Calibri"/>
                <a:cs typeface="Times New Roman"/>
              </a:rPr>
              <a:t> </a:t>
            </a:r>
            <a:r>
              <a:rPr lang="ru-RU" sz="5400" dirty="0">
                <a:ea typeface="Calibri"/>
                <a:cs typeface="Times New Roman"/>
              </a:rPr>
              <a:t/>
            </a:r>
            <a:br>
              <a:rPr lang="ru-RU" sz="5400" dirty="0">
                <a:ea typeface="Calibri"/>
                <a:cs typeface="Times New Roman"/>
              </a:rPr>
            </a:br>
            <a:endParaRPr lang="ru-RU" sz="5400" dirty="0"/>
          </a:p>
        </p:txBody>
      </p:sp>
      <p:sp>
        <p:nvSpPr>
          <p:cNvPr id="17" name="TextBox 16"/>
          <p:cNvSpPr txBox="1"/>
          <p:nvPr/>
        </p:nvSpPr>
        <p:spPr>
          <a:xfrm>
            <a:off x="593792" y="279459"/>
            <a:ext cx="80648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   </a:t>
            </a:r>
            <a:r>
              <a:rPr lang="ru-RU" sz="2800" b="1" dirty="0" smtClean="0">
                <a:solidFill>
                  <a:srgbClr val="FF0000"/>
                </a:solidFill>
              </a:rPr>
              <a:t>ПРЕДВАРИТЕЛЬНЫЕ РЕЗУЛЬТАТЫ  1 мероприятия ПРОЕКТА </a:t>
            </a:r>
          </a:p>
          <a:p>
            <a:pPr algn="ctr"/>
            <a:r>
              <a:rPr lang="ru-RU" sz="1600" b="1" dirty="0">
                <a:solidFill>
                  <a:srgbClr val="FF0000"/>
                </a:solidFill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</a:rPr>
              <a:t>   по состоянию на 1 сентября 2022 года:  </a:t>
            </a:r>
          </a:p>
          <a:p>
            <a:pPr algn="ctr"/>
            <a:endParaRPr lang="ru-RU" sz="1600" b="1" dirty="0" smtClean="0">
              <a:solidFill>
                <a:srgbClr val="FF0000"/>
              </a:solidFill>
            </a:endParaRPr>
          </a:p>
          <a:p>
            <a:pPr algn="just"/>
            <a:r>
              <a:rPr lang="ru-RU" sz="1400" dirty="0" smtClean="0">
                <a:solidFill>
                  <a:srgbClr val="0070C0"/>
                </a:solidFill>
              </a:rPr>
              <a:t>1.Очень </a:t>
            </a:r>
            <a:r>
              <a:rPr lang="ru-RU" sz="1400" dirty="0">
                <a:solidFill>
                  <a:srgbClr val="0070C0"/>
                </a:solidFill>
              </a:rPr>
              <a:t>низкий (сидячий)              0 – 5 000 </a:t>
            </a:r>
            <a:r>
              <a:rPr lang="ru-RU" sz="1400" dirty="0" smtClean="0">
                <a:solidFill>
                  <a:srgbClr val="0070C0"/>
                </a:solidFill>
              </a:rPr>
              <a:t>шагов/день     (59 чел., было  80 чел. на начало проекта)</a:t>
            </a:r>
          </a:p>
          <a:p>
            <a:pPr algn="just"/>
            <a:endParaRPr lang="ru-RU" sz="1400" dirty="0">
              <a:solidFill>
                <a:srgbClr val="0070C0"/>
              </a:solidFill>
            </a:endParaRPr>
          </a:p>
          <a:p>
            <a:pPr algn="just"/>
            <a:r>
              <a:rPr lang="ru-RU" sz="1400" dirty="0">
                <a:solidFill>
                  <a:srgbClr val="0070C0"/>
                </a:solidFill>
              </a:rPr>
              <a:t>2.Низкий (малоэффективный)      </a:t>
            </a:r>
            <a:r>
              <a:rPr lang="ru-RU" sz="1400" dirty="0" smtClean="0">
                <a:solidFill>
                  <a:srgbClr val="0070C0"/>
                </a:solidFill>
              </a:rPr>
              <a:t>    5 </a:t>
            </a:r>
            <a:r>
              <a:rPr lang="ru-RU" sz="1400" dirty="0">
                <a:solidFill>
                  <a:srgbClr val="0070C0"/>
                </a:solidFill>
              </a:rPr>
              <a:t>000-7 500 </a:t>
            </a:r>
            <a:r>
              <a:rPr lang="ru-RU" sz="1400" dirty="0" smtClean="0">
                <a:solidFill>
                  <a:srgbClr val="0070C0"/>
                </a:solidFill>
              </a:rPr>
              <a:t>шагов/день  (17 </a:t>
            </a:r>
            <a:r>
              <a:rPr lang="ru-RU" sz="1400" dirty="0">
                <a:solidFill>
                  <a:srgbClr val="0070C0"/>
                </a:solidFill>
              </a:rPr>
              <a:t>чел., было </a:t>
            </a:r>
            <a:r>
              <a:rPr lang="ru-RU" sz="1400" dirty="0" smtClean="0">
                <a:solidFill>
                  <a:srgbClr val="0070C0"/>
                </a:solidFill>
              </a:rPr>
              <a:t>13 </a:t>
            </a:r>
            <a:r>
              <a:rPr lang="ru-RU" sz="1400" dirty="0">
                <a:solidFill>
                  <a:srgbClr val="0070C0"/>
                </a:solidFill>
              </a:rPr>
              <a:t>чел. на начало проекта)</a:t>
            </a:r>
          </a:p>
          <a:p>
            <a:pPr algn="just"/>
            <a:endParaRPr lang="ru-RU" sz="1400" dirty="0">
              <a:solidFill>
                <a:srgbClr val="0070C0"/>
              </a:solidFill>
            </a:endParaRPr>
          </a:p>
          <a:p>
            <a:pPr algn="just"/>
            <a:r>
              <a:rPr lang="ru-RU" sz="1400" dirty="0">
                <a:solidFill>
                  <a:srgbClr val="0070C0"/>
                </a:solidFill>
              </a:rPr>
              <a:t>3.Средний (отчасти активный)  </a:t>
            </a:r>
            <a:r>
              <a:rPr lang="ru-RU" sz="1400" dirty="0" smtClean="0">
                <a:solidFill>
                  <a:srgbClr val="0070C0"/>
                </a:solidFill>
              </a:rPr>
              <a:t>       7  </a:t>
            </a:r>
            <a:r>
              <a:rPr lang="ru-RU" sz="1400" dirty="0">
                <a:solidFill>
                  <a:srgbClr val="0070C0"/>
                </a:solidFill>
              </a:rPr>
              <a:t>500 -  10 000 </a:t>
            </a:r>
            <a:r>
              <a:rPr lang="ru-RU" sz="1400" dirty="0" smtClean="0">
                <a:solidFill>
                  <a:srgbClr val="0070C0"/>
                </a:solidFill>
              </a:rPr>
              <a:t>шагов/день (</a:t>
            </a:r>
            <a:r>
              <a:rPr lang="ru-RU" sz="1400" dirty="0">
                <a:solidFill>
                  <a:srgbClr val="0070C0"/>
                </a:solidFill>
              </a:rPr>
              <a:t>12 чел., было </a:t>
            </a:r>
            <a:r>
              <a:rPr lang="ru-RU" sz="1400" dirty="0" smtClean="0">
                <a:solidFill>
                  <a:srgbClr val="0070C0"/>
                </a:solidFill>
              </a:rPr>
              <a:t> 5 чел</a:t>
            </a:r>
            <a:r>
              <a:rPr lang="ru-RU" sz="1400" dirty="0">
                <a:solidFill>
                  <a:srgbClr val="0070C0"/>
                </a:solidFill>
              </a:rPr>
              <a:t>. на начало проекта)</a:t>
            </a:r>
          </a:p>
          <a:p>
            <a:pPr algn="just"/>
            <a:endParaRPr lang="ru-RU" sz="1400" dirty="0">
              <a:solidFill>
                <a:srgbClr val="0070C0"/>
              </a:solidFill>
            </a:endParaRPr>
          </a:p>
          <a:p>
            <a:pPr algn="just"/>
            <a:r>
              <a:rPr lang="ru-RU" sz="1400" dirty="0">
                <a:solidFill>
                  <a:srgbClr val="0070C0"/>
                </a:solidFill>
              </a:rPr>
              <a:t>4. Высокий (активный)              более 10 000 </a:t>
            </a:r>
            <a:r>
              <a:rPr lang="ru-RU" sz="1400" dirty="0" smtClean="0">
                <a:solidFill>
                  <a:srgbClr val="0070C0"/>
                </a:solidFill>
              </a:rPr>
              <a:t>шагов/день  </a:t>
            </a:r>
            <a:r>
              <a:rPr lang="ru-RU" sz="1400" dirty="0">
                <a:solidFill>
                  <a:srgbClr val="0070C0"/>
                </a:solidFill>
              </a:rPr>
              <a:t>(12 чел., было 2 чел. на начало проекта)</a:t>
            </a:r>
          </a:p>
          <a:p>
            <a:pPr algn="just"/>
            <a:endParaRPr lang="ru-RU" sz="1400" dirty="0">
              <a:solidFill>
                <a:srgbClr val="0070C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70C0"/>
                </a:solidFill>
              </a:rPr>
              <a:t>69% участников проекта улучшили свои показатели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2400" dirty="0">
              <a:solidFill>
                <a:srgbClr val="0070C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70C0"/>
                </a:solidFill>
              </a:rPr>
              <a:t>И то, что нельзя измерить, но можно ощутить…. </a:t>
            </a:r>
            <a:endParaRPr lang="ru-RU" sz="2400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C:\Users\5249-0~4\AppData\Local\Temp\notes01EC35\IMG_247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152636"/>
            <a:ext cx="504056" cy="32403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Овал 4"/>
          <p:cNvSpPr/>
          <p:nvPr/>
        </p:nvSpPr>
        <p:spPr>
          <a:xfrm>
            <a:off x="2795358" y="1484784"/>
            <a:ext cx="216024" cy="2160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085552" y="1901422"/>
            <a:ext cx="216024" cy="2160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085552" y="2348880"/>
            <a:ext cx="216024" cy="21602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660490" y="2780928"/>
            <a:ext cx="216024" cy="21602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7" descr="C:\Users\5249-0~4\AppData\Local\Temp\notes01EC35\IMG_304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8050" y="4907915"/>
            <a:ext cx="1008112" cy="1660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5249-0~4\AppData\Local\Temp\notes01EC35\IMG_287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4960">
            <a:off x="5769212" y="5013962"/>
            <a:ext cx="1652923" cy="142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5249-0~4\AppData\Local\Temp\notes01EC35\IMG_2976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31591">
            <a:off x="2034739" y="5045078"/>
            <a:ext cx="1737260" cy="1366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1432</TotalTime>
  <Words>912</Words>
  <Application>Microsoft Office PowerPoint</Application>
  <PresentationFormat>Экран (4:3)</PresentationFormat>
  <Paragraphs>110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Times New Roman</vt:lpstr>
      <vt:lpstr>Тема Office</vt:lpstr>
      <vt:lpstr>ПРО!ШАГИ  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ПРО!ШАГИ</dc:title>
  <dc:creator>Лепендина Татьяна Владимировна</dc:creator>
  <cp:lastModifiedBy>Лепендина Татьяна Владимировна</cp:lastModifiedBy>
  <cp:revision>73</cp:revision>
  <cp:lastPrinted>2022-09-02T10:41:54Z</cp:lastPrinted>
  <dcterms:created xsi:type="dcterms:W3CDTF">2022-08-30T12:08:45Z</dcterms:created>
  <dcterms:modified xsi:type="dcterms:W3CDTF">2024-07-11T07:03:17Z</dcterms:modified>
</cp:coreProperties>
</file>