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93B"/>
    <a:srgbClr val="F9C4FF"/>
    <a:srgbClr val="F8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212AD-60AF-4434-9165-DE5DE6379FF5}" v="892" dt="2023-03-21T17:36:07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69B4F41-4436-A34F-E007-19959CEE2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3" r="1144" b="10043"/>
          <a:stretch/>
        </p:blipFill>
        <p:spPr>
          <a:xfrm>
            <a:off x="0" y="0"/>
            <a:ext cx="12203168" cy="6860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0563"/>
            <a:ext cx="9144000" cy="1254125"/>
          </a:xfrm>
          <a:solidFill>
            <a:srgbClr val="F2D4FA">
              <a:alpha val="31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5300" b="1" dirty="0">
                <a:latin typeface="Sitka Heading"/>
                <a:cs typeface="Calibri Light"/>
              </a:rPr>
              <a:t>Социальный проект </a:t>
            </a:r>
            <a:br>
              <a:rPr lang="ru-RU" sz="5300" b="1" dirty="0">
                <a:latin typeface="Sitka Heading"/>
                <a:cs typeface="Calibri Light"/>
              </a:rPr>
            </a:br>
            <a:r>
              <a:rPr lang="ru-RU" sz="3600" b="1" dirty="0">
                <a:latin typeface="Sitka Heading"/>
                <a:cs typeface="Calibri Light"/>
              </a:rPr>
              <a:t>"12 месяцев шагаем вместе с малышом"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550862"/>
          </a:xfrm>
          <a:solidFill>
            <a:srgbClr val="F2D4FA">
              <a:alpha val="35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Sitka Heading"/>
                <a:ea typeface="+mn-lt"/>
                <a:cs typeface="+mn-lt"/>
              </a:rPr>
              <a:t>Онлайн-школа для родителей детей от 0 до 12 месяцев</a:t>
            </a:r>
          </a:p>
          <a:p>
            <a:endParaRPr lang="ru-RU" dirty="0">
              <a:cs typeface="Calibri"/>
            </a:endParaRP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A11AD41B-8E11-AFAC-4027-68CDC974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0" y="62179"/>
            <a:ext cx="1524000" cy="18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42B8BB1-A228-00AD-A8F8-83648F4B7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913" y="4286"/>
            <a:ext cx="12196462" cy="6858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4F01D-8101-A801-2088-5E0908E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1" y="539296"/>
            <a:ext cx="8196943" cy="792163"/>
          </a:xfrm>
          <a:solidFill>
            <a:srgbClr val="F9C4FF">
              <a:alpha val="30000"/>
            </a:srgbClr>
          </a:solidFill>
        </p:spPr>
        <p:txBody>
          <a:bodyPr/>
          <a:lstStyle/>
          <a:p>
            <a:pPr algn="ctr"/>
            <a:r>
              <a:rPr lang="ru-RU" b="1" dirty="0">
                <a:latin typeface="Sitka Heading"/>
                <a:cs typeface="Calibri Light"/>
              </a:rPr>
              <a:t>Актуальность данного проекта</a:t>
            </a:r>
            <a:endParaRPr lang="ru-RU" b="1" dirty="0">
              <a:latin typeface="Sitka Heading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3699D3E-317B-B77E-470B-EE9BBB08A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9622" y="149225"/>
            <a:ext cx="1060245" cy="127068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0809E-147F-B13E-CC26-8FA4FCF6CD30}"/>
              </a:ext>
            </a:extLst>
          </p:cNvPr>
          <p:cNvSpPr txBox="1"/>
          <p:nvPr/>
        </p:nvSpPr>
        <p:spPr>
          <a:xfrm>
            <a:off x="5355772" y="1719943"/>
            <a:ext cx="6379029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 dirty="0" err="1">
                <a:latin typeface="Sitka Heading"/>
                <a:cs typeface="Times New Roman"/>
              </a:rPr>
              <a:t>На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сегодняшний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день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существует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множество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курсов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для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молодых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родителей</a:t>
            </a:r>
            <a:r>
              <a:rPr lang="en-US" sz="2900" dirty="0">
                <a:latin typeface="Sitka Heading"/>
                <a:cs typeface="Times New Roman"/>
              </a:rPr>
              <a:t>, </a:t>
            </a:r>
            <a:r>
              <a:rPr lang="en-US" sz="2900" dirty="0" err="1">
                <a:latin typeface="Sitka Heading"/>
                <a:cs typeface="Times New Roman"/>
              </a:rPr>
              <a:t>где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учат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правильно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ухаживать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за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новорожденными</a:t>
            </a:r>
            <a:r>
              <a:rPr lang="en-US" sz="2900" dirty="0">
                <a:latin typeface="Sitka Heading"/>
                <a:cs typeface="Times New Roman"/>
              </a:rPr>
              <a:t>, а </a:t>
            </a:r>
            <a:r>
              <a:rPr lang="en-US" sz="2900" dirty="0" err="1">
                <a:latin typeface="Sitka Heading"/>
                <a:cs typeface="Times New Roman"/>
              </a:rPr>
              <a:t>как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взаимодействовать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правильно</a:t>
            </a:r>
            <a:r>
              <a:rPr lang="en-US" sz="2900" dirty="0">
                <a:latin typeface="Sitka Heading"/>
                <a:cs typeface="Times New Roman"/>
              </a:rPr>
              <a:t> с </a:t>
            </a:r>
            <a:r>
              <a:rPr lang="en-US" sz="2900" dirty="0" err="1">
                <a:latin typeface="Sitka Heading"/>
                <a:cs typeface="Times New Roman"/>
              </a:rPr>
              <a:t>точки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зрения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психологических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особенностей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самому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родителю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со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своим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ребенком</a:t>
            </a:r>
            <a:r>
              <a:rPr lang="en-US" sz="2900" dirty="0">
                <a:latin typeface="Sitka Heading"/>
                <a:cs typeface="Times New Roman"/>
              </a:rPr>
              <a:t> – </a:t>
            </a:r>
            <a:r>
              <a:rPr lang="en-US" sz="2900" dirty="0" err="1">
                <a:latin typeface="Sitka Heading"/>
                <a:cs typeface="Times New Roman"/>
              </a:rPr>
              <a:t>это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остается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под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вопросом</a:t>
            </a:r>
            <a:r>
              <a:rPr lang="en-US" sz="2900" dirty="0">
                <a:latin typeface="Sitka Heading"/>
                <a:cs typeface="Times New Roman"/>
              </a:rPr>
              <a:t>, </a:t>
            </a:r>
            <a:r>
              <a:rPr lang="en-US" sz="2900" dirty="0" err="1">
                <a:latin typeface="Sitka Heading"/>
                <a:cs typeface="Times New Roman"/>
              </a:rPr>
              <a:t>потому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что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этому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не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учат</a:t>
            </a:r>
            <a:r>
              <a:rPr lang="en-US" sz="2900" dirty="0">
                <a:latin typeface="Sitka Heading"/>
                <a:cs typeface="Times New Roman"/>
              </a:rPr>
              <a:t> </a:t>
            </a:r>
            <a:r>
              <a:rPr lang="en-US" sz="2900" dirty="0" err="1">
                <a:latin typeface="Sitka Heading"/>
                <a:cs typeface="Times New Roman"/>
              </a:rPr>
              <a:t>нигде</a:t>
            </a:r>
            <a:r>
              <a:rPr lang="en-US" sz="2900" dirty="0">
                <a:latin typeface="Sitka Heading"/>
                <a:cs typeface="Times New Roman"/>
              </a:rPr>
              <a:t>.</a:t>
            </a:r>
            <a:endParaRPr lang="ru-RU" sz="2900">
              <a:latin typeface="Sitka Heading"/>
            </a:endParaRP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A9C976CD-7CF8-FB0F-EB9F-E566212C4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" y="762000"/>
            <a:ext cx="5889171" cy="5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AB98895-78A9-897C-065F-2453309C0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913" y="4286"/>
            <a:ext cx="12196462" cy="6858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C2343-6C07-AC80-A172-A4ECD21F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43354"/>
            <a:ext cx="7924801" cy="955449"/>
          </a:xfrm>
          <a:solidFill>
            <a:srgbClr val="F9C4FF">
              <a:alpha val="3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Sitka Heading"/>
                <a:ea typeface="+mj-lt"/>
                <a:cs typeface="+mj-lt"/>
              </a:rPr>
              <a:t>Младенчество – это тот период, в котором закладывается основа</a:t>
            </a:r>
            <a:endParaRPr lang="ru-RU" dirty="0">
              <a:latin typeface="Sitka Heading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97073-5E84-BCD0-576F-F7D2ED43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912711"/>
            <a:ext cx="520337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Sitka Heading"/>
                <a:ea typeface="+mn-lt"/>
                <a:cs typeface="+mn-lt"/>
              </a:rPr>
              <a:t>Мы хотим донести в массы, что существуют некие так называемые «секреты» психического развития ребёнка от рождения до года, о которых подавляющее большинство родителей абсолютно ничего не знает. </a:t>
            </a:r>
            <a:endParaRPr lang="ru-RU" sz="3200">
              <a:ea typeface="+mn-lt"/>
              <a:cs typeface="+mn-lt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29D23DD-23B5-8EF5-A52A-6B113B90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117918"/>
            <a:ext cx="1066801" cy="1266391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5685379-C9E6-09D2-574D-4F0D70FD6E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33" t="15178" r="14286" b="16864"/>
          <a:stretch/>
        </p:blipFill>
        <p:spPr>
          <a:xfrm flipH="1">
            <a:off x="7805059" y="2753507"/>
            <a:ext cx="3712033" cy="3906231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72C3ED1-E880-588B-3684-C3BF50921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80000">
            <a:off x="6999563" y="1676388"/>
            <a:ext cx="1360715" cy="16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85F7FEE-4473-1F7C-8607-1DBC634D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913" y="4286"/>
            <a:ext cx="12196462" cy="6858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E878F-BC5F-BA0B-444C-3DCC695C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7" y="365125"/>
            <a:ext cx="5671457" cy="846592"/>
          </a:xfrm>
          <a:solidFill>
            <a:srgbClr val="F9C4FF">
              <a:alpha val="25000"/>
            </a:srgbClr>
          </a:solidFill>
        </p:spPr>
        <p:txBody>
          <a:bodyPr/>
          <a:lstStyle/>
          <a:p>
            <a:r>
              <a:rPr lang="ru-RU" b="1" dirty="0">
                <a:latin typeface="Sitka Heading"/>
                <a:cs typeface="Calibri Light"/>
              </a:rPr>
              <a:t>Суть нашего проекта</a:t>
            </a:r>
            <a:endParaRPr lang="ru-RU" b="1" dirty="0">
              <a:latin typeface="Sitka Heading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D198C-81A2-FFBC-7717-91896D91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029" y="2010682"/>
            <a:ext cx="5355771" cy="3915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Sitka Heading"/>
                <a:ea typeface="+mn-lt"/>
                <a:cs typeface="+mn-lt"/>
              </a:rPr>
              <a:t>Заключается в разработке образовательного курса для мам детей до года, который помог бы будущим мамам или уже состоявшимся повысить свой уровень психолого-педагогического образования.</a:t>
            </a:r>
            <a:endParaRPr lang="ru-RU" sz="3200" dirty="0">
              <a:latin typeface="Sitka Heading"/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A1F0337-2FAC-FD0B-DED2-28450E85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342" y="107032"/>
            <a:ext cx="1066801" cy="1277278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0214C728-645D-3F22-55C7-64246D16C6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2" t="-784" r="12574" b="980"/>
          <a:stretch/>
        </p:blipFill>
        <p:spPr>
          <a:xfrm>
            <a:off x="772886" y="672479"/>
            <a:ext cx="4267209" cy="55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6C3EB27B-8A93-960F-6104-5C40A7E3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-60538" y="4286"/>
            <a:ext cx="12245623" cy="6847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7AC0A-CC80-D103-C1ED-A6F04372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97" y="493536"/>
            <a:ext cx="10687051" cy="835555"/>
          </a:xfrm>
          <a:solidFill>
            <a:srgbClr val="E8ADFF">
              <a:alpha val="24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>
                <a:latin typeface="Sitka Heading"/>
                <a:ea typeface="Cambria"/>
                <a:cs typeface="+mj-lt"/>
              </a:rPr>
              <a:t>Карточка проекта </a:t>
            </a:r>
            <a:br>
              <a:rPr lang="ru-RU" sz="3600" b="1" dirty="0">
                <a:latin typeface="Sitka Heading"/>
                <a:ea typeface="Cambria"/>
                <a:cs typeface="+mj-lt"/>
              </a:rPr>
            </a:br>
            <a:r>
              <a:rPr lang="ru-RU" sz="3200" b="1" dirty="0">
                <a:latin typeface="Sitka Heading"/>
                <a:ea typeface="Cambria"/>
                <a:cs typeface="+mj-lt"/>
              </a:rPr>
              <a:t>"Онлайн-школа для родителей детей от 0 –12 месяцев"</a:t>
            </a:r>
            <a:endParaRPr lang="ru-RU" sz="3200" dirty="0">
              <a:latin typeface="Sitka Heading"/>
              <a:ea typeface="+mj-lt"/>
              <a:cs typeface="+mj-l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48EC2A9-99EE-6045-2467-76C9C813E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46257" y="48683"/>
            <a:ext cx="871104" cy="1051605"/>
          </a:xfr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D2F81FC-0CCE-03A3-E734-0DB8AC024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24809"/>
              </p:ext>
            </p:extLst>
          </p:nvPr>
        </p:nvGraphicFramePr>
        <p:xfrm>
          <a:off x="766032" y="1954389"/>
          <a:ext cx="6905625" cy="36004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17195292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4124272491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Sitka Heading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Sitka Heading"/>
                        </a:rPr>
                        <a:t>Проблема​</a:t>
                      </a:r>
                      <a:endParaRPr lang="ru-RU" b="1">
                        <a:solidFill>
                          <a:schemeClr val="tx1"/>
                        </a:solidFill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itka Heading"/>
                        </a:rPr>
                        <a:t>Недостаточность психолого-педагогического просвещения родителей детей до года. ​</a:t>
                      </a:r>
                      <a:endParaRPr lang="ru-RU" b="0">
                        <a:solidFill>
                          <a:schemeClr val="tx1"/>
                        </a:solidFill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83498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  <a:latin typeface="Sitka Heading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ru-RU" sz="2400" b="1" i="0" dirty="0">
                          <a:effectLst/>
                          <a:latin typeface="Sitka Heading"/>
                        </a:rPr>
                        <a:t>Цель проекта​</a:t>
                      </a:r>
                      <a:endParaRPr lang="ru-RU" b="1" i="0"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ADFF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Sitka Heading"/>
                        </a:rPr>
                        <a:t>Разработка онлайн-курсов для родителей детей до года, которые помогут повысить уровень их психолого-педагогической грамотности. ​</a:t>
                      </a:r>
                      <a:endParaRPr lang="ru-RU"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ADFF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6749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1" dirty="0">
                          <a:effectLst/>
                          <a:latin typeface="Sitka Heading"/>
                        </a:rPr>
                        <a:t>Срок реализации ​</a:t>
                      </a:r>
                      <a:endParaRPr lang="ru-RU" b="1" dirty="0"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ru-RU" sz="1800" dirty="0">
                          <a:effectLst/>
                          <a:latin typeface="Sitka Heading"/>
                        </a:rPr>
                        <a:t>​С февраля по декабрь 2022 года. ​</a:t>
                      </a:r>
                      <a:endParaRPr lang="ru-RU">
                        <a:effectLst/>
                        <a:latin typeface="Sitka Heading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24845"/>
                  </a:ext>
                </a:extLst>
              </a:tr>
            </a:tbl>
          </a:graphicData>
        </a:graphic>
      </p:graphicFrame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BEACB9F-86E1-DF8D-CF98-559F2A232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060371"/>
            <a:ext cx="522515" cy="522515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E820E9E-DEBA-2512-D68B-C56FC1C2A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315" y="2264228"/>
            <a:ext cx="457201" cy="446316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5C18A001-E094-0219-4957-98E009470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428" y="5007429"/>
            <a:ext cx="304801" cy="304801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559660D8-4249-352C-5F8D-9CB626396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571" y="979714"/>
            <a:ext cx="5214257" cy="52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5EF5F316-6A79-35F5-A8E9-2191EAC05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913" y="4286"/>
            <a:ext cx="12196462" cy="6858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72055-F370-37A6-1246-A8C9E988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828" y="386897"/>
            <a:ext cx="7304316" cy="1031649"/>
          </a:xfrm>
          <a:solidFill>
            <a:srgbClr val="F9C4FF">
              <a:alpha val="25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Sitka Heading"/>
                <a:ea typeface="Cambria"/>
              </a:rPr>
              <a:t>Продуктовый результат и его характеристики</a:t>
            </a:r>
            <a:endParaRPr lang="ru-RU" i="1" dirty="0">
              <a:latin typeface="Sitka Heading"/>
              <a:ea typeface="+mj-lt"/>
              <a:cs typeface="+mj-l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50BFC85-23CF-9789-7195-04C58AF07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9621" y="94796"/>
            <a:ext cx="1049359" cy="12597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9A41D0-8783-9D1E-53AD-023EBDFFA21B}"/>
              </a:ext>
            </a:extLst>
          </p:cNvPr>
          <p:cNvSpPr txBox="1"/>
          <p:nvPr/>
        </p:nvSpPr>
        <p:spPr>
          <a:xfrm>
            <a:off x="4713514" y="1632857"/>
            <a:ext cx="7064827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300" b="1" dirty="0">
                <a:solidFill>
                  <a:srgbClr val="75193B"/>
                </a:solidFill>
                <a:latin typeface="Sitka Heading"/>
                <a:cs typeface="Segoe UI"/>
              </a:rPr>
              <a:t>Теоретические пособия, которые включают в себя: </a:t>
            </a:r>
            <a:r>
              <a:rPr lang="ru-RU" sz="2300" dirty="0">
                <a:solidFill>
                  <a:srgbClr val="75193B"/>
                </a:solidFill>
                <a:latin typeface="Sitka Heading"/>
                <a:cs typeface="Segoe UI"/>
              </a:rPr>
              <a:t>​</a:t>
            </a:r>
            <a:endParaRPr lang="ru-RU">
              <a:cs typeface="Calibri" panose="020F0502020204030204"/>
            </a:endParaRPr>
          </a:p>
          <a:p>
            <a:pPr marL="342900" indent="-342900">
              <a:buFont typeface="Wingdings"/>
              <a:buChar char="ü"/>
            </a:pPr>
            <a:r>
              <a:rPr lang="ru-RU" sz="2300" dirty="0">
                <a:latin typeface="Sitka Heading"/>
                <a:cs typeface="Arial"/>
              </a:rPr>
              <a:t>Особенности развития психики малыша в каждый месяц жизни</a:t>
            </a:r>
            <a:r>
              <a:rPr lang="en-US" sz="2300" dirty="0">
                <a:latin typeface="Sitka Heading"/>
                <a:cs typeface="Arial"/>
              </a:rPr>
              <a:t>​</a:t>
            </a:r>
          </a:p>
          <a:p>
            <a:pPr marL="342900" indent="-342900">
              <a:buFont typeface="Wingdings"/>
              <a:buChar char="ü"/>
            </a:pPr>
            <a:r>
              <a:rPr lang="ru-RU" sz="2300" dirty="0">
                <a:latin typeface="Sitka Heading"/>
                <a:cs typeface="Arial"/>
              </a:rPr>
              <a:t>Интересные факты о развитии малыша, наглядные примеры</a:t>
            </a:r>
            <a:r>
              <a:rPr lang="en-US" sz="2300" dirty="0">
                <a:latin typeface="Sitka Heading"/>
                <a:cs typeface="Arial"/>
              </a:rPr>
              <a:t>​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42900" indent="-342900">
              <a:buFont typeface="Wingdings"/>
              <a:buChar char="ü"/>
            </a:pPr>
            <a:r>
              <a:rPr lang="ru-RU" sz="2300" dirty="0">
                <a:latin typeface="Sitka Heading"/>
                <a:cs typeface="Arial"/>
              </a:rPr>
              <a:t>Игры и упражнения на развитие познавательной и эмоционально-личностной сфер психики малыша​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42900" indent="-342900">
              <a:buFont typeface="Wingdings"/>
              <a:buChar char="ü"/>
            </a:pPr>
            <a:r>
              <a:rPr lang="ru-RU" sz="2300" dirty="0">
                <a:latin typeface="Sitka Heading"/>
                <a:cs typeface="Arial"/>
              </a:rPr>
              <a:t>Рекомендации родителям​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ru-RU" sz="2300" dirty="0">
                <a:latin typeface="Sitka Heading"/>
                <a:cs typeface="Arial"/>
              </a:rPr>
              <a:t>И </a:t>
            </a:r>
            <a:r>
              <a:rPr lang="ru-RU" sz="2300" dirty="0" err="1">
                <a:latin typeface="Sitka Heading"/>
                <a:cs typeface="Arial"/>
              </a:rPr>
              <a:t>т.д</a:t>
            </a:r>
            <a:endParaRPr lang="ru-RU" sz="2300">
              <a:latin typeface="Sitka Heading"/>
              <a:cs typeface="Arial"/>
            </a:endParaRPr>
          </a:p>
          <a:p>
            <a:r>
              <a:rPr lang="ru-RU" sz="2300" dirty="0">
                <a:latin typeface="Sitka Heading"/>
                <a:cs typeface="Segoe UI"/>
              </a:rPr>
              <a:t>​</a:t>
            </a:r>
          </a:p>
          <a:p>
            <a:r>
              <a:rPr lang="ru-RU" sz="2300" b="1" dirty="0">
                <a:solidFill>
                  <a:srgbClr val="75193B"/>
                </a:solidFill>
                <a:latin typeface="Sitka Heading"/>
                <a:cs typeface="Segoe UI"/>
              </a:rPr>
              <a:t>Чек-листы, рекомендации, стимульные материалы для занятий с ребенком </a:t>
            </a:r>
            <a:r>
              <a:rPr lang="ru-RU" sz="2300" dirty="0">
                <a:solidFill>
                  <a:srgbClr val="75193B"/>
                </a:solidFill>
                <a:latin typeface="Sitka Heading"/>
                <a:cs typeface="Segoe UI"/>
              </a:rPr>
              <a:t>​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2A9CD5-8EAB-F35D-C95D-A763EF6F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4060"/>
            <a:ext cx="4713513" cy="57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6328A62-6392-971B-E778-E2357ACFC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10126"/>
          <a:stretch/>
        </p:blipFill>
        <p:spPr>
          <a:xfrm>
            <a:off x="913" y="4286"/>
            <a:ext cx="12196462" cy="6858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092E9-8B01-97DD-457D-50427DC9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6" y="343354"/>
            <a:ext cx="7739743" cy="1325563"/>
          </a:xfrm>
          <a:solidFill>
            <a:srgbClr val="F9C4FF">
              <a:alpha val="31000"/>
            </a:srgbClr>
          </a:solidFill>
        </p:spPr>
        <p:txBody>
          <a:bodyPr/>
          <a:lstStyle/>
          <a:p>
            <a:pPr algn="ctr"/>
            <a:r>
              <a:rPr lang="ru-RU" b="1" dirty="0">
                <a:latin typeface="Sitka Heading"/>
                <a:ea typeface="Cambria"/>
              </a:rPr>
              <a:t>Демонстрация продуктового материала</a:t>
            </a:r>
            <a:endParaRPr lang="ru-RU" dirty="0">
              <a:latin typeface="Sitka Heading"/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35765-8A03-A536-55A4-98E5781F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25625"/>
            <a:ext cx="4343400" cy="3998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5193B"/>
                </a:solidFill>
                <a:latin typeface="Sitka Heading"/>
                <a:cs typeface="Calibri"/>
              </a:rPr>
              <a:t>Фрагменты презентации</a:t>
            </a:r>
            <a:endParaRPr lang="ru-RU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A3E8870-50D2-E947-84A3-AF779895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1" y="96146"/>
            <a:ext cx="1099458" cy="1299050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детская кроват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21845E3-2128-CA55-A747-C99883FE0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4" y="2386040"/>
            <a:ext cx="3363685" cy="1922635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764F8B1-EDD8-95A2-795E-03EFABD3A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145281"/>
            <a:ext cx="3570513" cy="1909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319A25-4329-F30F-BD9C-5CA4A0122CA4}"/>
              </a:ext>
            </a:extLst>
          </p:cNvPr>
          <p:cNvSpPr txBox="1"/>
          <p:nvPr/>
        </p:nvSpPr>
        <p:spPr>
          <a:xfrm>
            <a:off x="7554686" y="1774371"/>
            <a:ext cx="387531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600" b="1" dirty="0">
                <a:solidFill>
                  <a:srgbClr val="75193B"/>
                </a:solidFill>
                <a:latin typeface="Sitka Heading"/>
                <a:cs typeface="Calibri"/>
              </a:rPr>
              <a:t>Примеры чек-листов</a:t>
            </a:r>
            <a:endParaRPr lang="ru-RU" sz="2600" b="1" dirty="0">
              <a:solidFill>
                <a:srgbClr val="75193B"/>
              </a:solidFill>
              <a:latin typeface="Sitka Heading"/>
            </a:endParaRPr>
          </a:p>
        </p:txBody>
      </p:sp>
      <p:pic>
        <p:nvPicPr>
          <p:cNvPr id="12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BDCB41-FC1F-B0E1-924D-71380DBFE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543" y="2421542"/>
            <a:ext cx="2743200" cy="2014917"/>
          </a:xfrm>
          <a:prstGeom prst="rect">
            <a:avLst/>
          </a:prstGeom>
        </p:spPr>
      </p:pic>
      <p:pic>
        <p:nvPicPr>
          <p:cNvPr id="13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5490A61-209D-F2DF-B050-EAB2E6ADB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429" y="4408973"/>
            <a:ext cx="2743200" cy="20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1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Социальный проект  "12 месяцев шагаем вместе с малышом"</vt:lpstr>
      <vt:lpstr>Актуальность данного проекта</vt:lpstr>
      <vt:lpstr>Младенчество – это тот период, в котором закладывается основа</vt:lpstr>
      <vt:lpstr>Суть нашего проекта</vt:lpstr>
      <vt:lpstr>Карточка проекта  "Онлайн-школа для родителей детей от 0 –12 месяцев"</vt:lpstr>
      <vt:lpstr>Продуктовый результат и его характеристики</vt:lpstr>
      <vt:lpstr>Демонстрация продуктового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360</cp:revision>
  <dcterms:created xsi:type="dcterms:W3CDTF">2023-03-21T15:30:20Z</dcterms:created>
  <dcterms:modified xsi:type="dcterms:W3CDTF">2023-03-21T17:40:47Z</dcterms:modified>
</cp:coreProperties>
</file>