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6" r:id="rId2"/>
    <p:sldId id="257" r:id="rId3"/>
    <p:sldId id="277" r:id="rId4"/>
    <p:sldId id="278" r:id="rId5"/>
    <p:sldId id="258" r:id="rId6"/>
    <p:sldId id="269" r:id="rId7"/>
    <p:sldId id="276" r:id="rId8"/>
    <p:sldId id="288" r:id="rId9"/>
    <p:sldId id="279" r:id="rId10"/>
    <p:sldId id="289" r:id="rId11"/>
    <p:sldId id="290" r:id="rId12"/>
    <p:sldId id="293" r:id="rId13"/>
    <p:sldId id="270" r:id="rId14"/>
    <p:sldId id="272" r:id="rId15"/>
    <p:sldId id="273" r:id="rId16"/>
    <p:sldId id="275" r:id="rId17"/>
  </p:sldIdLst>
  <p:sldSz cx="9144000" cy="5149850"/>
  <p:notesSz cx="9144000" cy="5149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/>
    <p:restoredTop sz="85083" autoAdjust="0"/>
  </p:normalViewPr>
  <p:slideViewPr>
    <p:cSldViewPr>
      <p:cViewPr varScale="1">
        <p:scale>
          <a:sx n="62" d="100"/>
          <a:sy n="62" d="100"/>
        </p:scale>
        <p:origin x="1099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61F8C-629F-425B-A4B1-88161C8F7FE5}" type="datetimeFigureOut">
              <a:rPr lang="ru-RU" smtClean="0"/>
              <a:t>18.07.2024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0317C-93EA-4FAF-B5BC-F79D50562E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417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0317C-93EA-4FAF-B5BC-F79D50562E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95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70F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66204" y="4573798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4" h="292735">
                <a:moveTo>
                  <a:pt x="146354" y="0"/>
                </a:moveTo>
                <a:lnTo>
                  <a:pt x="100093" y="7462"/>
                </a:lnTo>
                <a:lnTo>
                  <a:pt x="59916" y="28240"/>
                </a:lnTo>
                <a:lnTo>
                  <a:pt x="28236" y="59925"/>
                </a:lnTo>
                <a:lnTo>
                  <a:pt x="7460" y="100104"/>
                </a:lnTo>
                <a:lnTo>
                  <a:pt x="0" y="146367"/>
                </a:lnTo>
                <a:lnTo>
                  <a:pt x="7460" y="192624"/>
                </a:lnTo>
                <a:lnTo>
                  <a:pt x="28236" y="232799"/>
                </a:lnTo>
                <a:lnTo>
                  <a:pt x="59916" y="264482"/>
                </a:lnTo>
                <a:lnTo>
                  <a:pt x="100093" y="285260"/>
                </a:lnTo>
                <a:lnTo>
                  <a:pt x="146354" y="292722"/>
                </a:lnTo>
                <a:lnTo>
                  <a:pt x="192616" y="285260"/>
                </a:lnTo>
                <a:lnTo>
                  <a:pt x="232792" y="264482"/>
                </a:lnTo>
                <a:lnTo>
                  <a:pt x="264473" y="232799"/>
                </a:lnTo>
                <a:lnTo>
                  <a:pt x="285248" y="192624"/>
                </a:lnTo>
                <a:lnTo>
                  <a:pt x="292709" y="146367"/>
                </a:lnTo>
                <a:lnTo>
                  <a:pt x="285248" y="100104"/>
                </a:lnTo>
                <a:lnTo>
                  <a:pt x="264473" y="59925"/>
                </a:lnTo>
                <a:lnTo>
                  <a:pt x="232792" y="28240"/>
                </a:lnTo>
                <a:lnTo>
                  <a:pt x="192616" y="7462"/>
                </a:lnTo>
                <a:lnTo>
                  <a:pt x="146354" y="0"/>
                </a:lnTo>
                <a:close/>
              </a:path>
            </a:pathLst>
          </a:custGeom>
          <a:solidFill>
            <a:srgbClr val="C9F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1724" y="358900"/>
            <a:ext cx="921598" cy="25624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696276" y="0"/>
            <a:ext cx="4631690" cy="5144770"/>
          </a:xfrm>
          <a:custGeom>
            <a:avLst/>
            <a:gdLst/>
            <a:ahLst/>
            <a:cxnLst/>
            <a:rect l="l" t="t" r="r" b="b"/>
            <a:pathLst>
              <a:path w="4631690" h="5144770">
                <a:moveTo>
                  <a:pt x="4631290" y="0"/>
                </a:moveTo>
                <a:lnTo>
                  <a:pt x="3685310" y="2994743"/>
                </a:lnTo>
                <a:lnTo>
                  <a:pt x="794396" y="2994743"/>
                </a:lnTo>
                <a:lnTo>
                  <a:pt x="0" y="5144401"/>
                </a:lnTo>
              </a:path>
            </a:pathLst>
          </a:custGeom>
          <a:ln w="25399">
            <a:solidFill>
              <a:srgbClr val="070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81450" y="1086482"/>
            <a:ext cx="3190240" cy="1122680"/>
          </a:xfrm>
          <a:custGeom>
            <a:avLst/>
            <a:gdLst/>
            <a:ahLst/>
            <a:cxnLst/>
            <a:rect l="l" t="t" r="r" b="b"/>
            <a:pathLst>
              <a:path w="3190240" h="1122680">
                <a:moveTo>
                  <a:pt x="2643949" y="0"/>
                </a:moveTo>
                <a:lnTo>
                  <a:pt x="546100" y="0"/>
                </a:lnTo>
                <a:lnTo>
                  <a:pt x="230385" y="8532"/>
                </a:lnTo>
                <a:lnTo>
                  <a:pt x="68262" y="68262"/>
                </a:lnTo>
                <a:lnTo>
                  <a:pt x="8532" y="230385"/>
                </a:lnTo>
                <a:lnTo>
                  <a:pt x="0" y="546100"/>
                </a:lnTo>
                <a:lnTo>
                  <a:pt x="0" y="576237"/>
                </a:lnTo>
                <a:lnTo>
                  <a:pt x="8532" y="891951"/>
                </a:lnTo>
                <a:lnTo>
                  <a:pt x="68262" y="1054074"/>
                </a:lnTo>
                <a:lnTo>
                  <a:pt x="230385" y="1113804"/>
                </a:lnTo>
                <a:lnTo>
                  <a:pt x="546100" y="1122337"/>
                </a:lnTo>
                <a:lnTo>
                  <a:pt x="2643949" y="1122337"/>
                </a:lnTo>
                <a:lnTo>
                  <a:pt x="2959663" y="1113804"/>
                </a:lnTo>
                <a:lnTo>
                  <a:pt x="3121787" y="1054074"/>
                </a:lnTo>
                <a:lnTo>
                  <a:pt x="3181516" y="891951"/>
                </a:lnTo>
                <a:lnTo>
                  <a:pt x="3190049" y="576237"/>
                </a:lnTo>
                <a:lnTo>
                  <a:pt x="3190049" y="546100"/>
                </a:lnTo>
                <a:lnTo>
                  <a:pt x="3181516" y="230385"/>
                </a:lnTo>
                <a:lnTo>
                  <a:pt x="3121787" y="68262"/>
                </a:lnTo>
                <a:lnTo>
                  <a:pt x="2959663" y="8532"/>
                </a:lnTo>
                <a:lnTo>
                  <a:pt x="2643949" y="0"/>
                </a:lnTo>
                <a:close/>
              </a:path>
            </a:pathLst>
          </a:custGeom>
          <a:solidFill>
            <a:srgbClr val="C9F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81444" y="1086484"/>
            <a:ext cx="7411084" cy="3274060"/>
          </a:xfrm>
          <a:custGeom>
            <a:avLst/>
            <a:gdLst/>
            <a:ahLst/>
            <a:cxnLst/>
            <a:rect l="l" t="t" r="r" b="b"/>
            <a:pathLst>
              <a:path w="7411084" h="3274060">
                <a:moveTo>
                  <a:pt x="3190049" y="0"/>
                </a:moveTo>
                <a:lnTo>
                  <a:pt x="615327" y="0"/>
                </a:lnTo>
                <a:lnTo>
                  <a:pt x="342861" y="381012"/>
                </a:lnTo>
                <a:lnTo>
                  <a:pt x="0" y="535355"/>
                </a:lnTo>
                <a:lnTo>
                  <a:pt x="0" y="1122337"/>
                </a:lnTo>
                <a:lnTo>
                  <a:pt x="2489657" y="1122337"/>
                </a:lnTo>
                <a:lnTo>
                  <a:pt x="2903359" y="788365"/>
                </a:lnTo>
                <a:lnTo>
                  <a:pt x="3190049" y="621842"/>
                </a:lnTo>
                <a:lnTo>
                  <a:pt x="3190049" y="0"/>
                </a:lnTo>
                <a:close/>
              </a:path>
              <a:path w="7411084" h="3274060">
                <a:moveTo>
                  <a:pt x="3226473" y="2151672"/>
                </a:moveTo>
                <a:lnTo>
                  <a:pt x="2680373" y="2151672"/>
                </a:lnTo>
                <a:lnTo>
                  <a:pt x="651751" y="2151672"/>
                </a:lnTo>
                <a:lnTo>
                  <a:pt x="582523" y="2151672"/>
                </a:lnTo>
                <a:lnTo>
                  <a:pt x="266814" y="2160206"/>
                </a:lnTo>
                <a:lnTo>
                  <a:pt x="104686" y="2219934"/>
                </a:lnTo>
                <a:lnTo>
                  <a:pt x="44958" y="2382050"/>
                </a:lnTo>
                <a:lnTo>
                  <a:pt x="36715" y="2686901"/>
                </a:lnTo>
                <a:lnTo>
                  <a:pt x="36423" y="2687028"/>
                </a:lnTo>
                <a:lnTo>
                  <a:pt x="36423" y="2697772"/>
                </a:lnTo>
                <a:lnTo>
                  <a:pt x="36423" y="2727909"/>
                </a:lnTo>
                <a:lnTo>
                  <a:pt x="36423" y="3274009"/>
                </a:lnTo>
                <a:lnTo>
                  <a:pt x="582523" y="3274009"/>
                </a:lnTo>
                <a:lnTo>
                  <a:pt x="2526080" y="3274009"/>
                </a:lnTo>
                <a:lnTo>
                  <a:pt x="2680373" y="3274009"/>
                </a:lnTo>
                <a:lnTo>
                  <a:pt x="2996095" y="3265474"/>
                </a:lnTo>
                <a:lnTo>
                  <a:pt x="3158210" y="3205746"/>
                </a:lnTo>
                <a:lnTo>
                  <a:pt x="3217951" y="3043618"/>
                </a:lnTo>
                <a:lnTo>
                  <a:pt x="3225215" y="2774251"/>
                </a:lnTo>
                <a:lnTo>
                  <a:pt x="3226473" y="2773515"/>
                </a:lnTo>
                <a:lnTo>
                  <a:pt x="3226473" y="2727909"/>
                </a:lnTo>
                <a:lnTo>
                  <a:pt x="3226473" y="2697772"/>
                </a:lnTo>
                <a:lnTo>
                  <a:pt x="3226473" y="2151672"/>
                </a:lnTo>
                <a:close/>
              </a:path>
              <a:path w="7411084" h="3274060">
                <a:moveTo>
                  <a:pt x="7410551" y="1081697"/>
                </a:moveTo>
                <a:lnTo>
                  <a:pt x="6864451" y="1081697"/>
                </a:lnTo>
                <a:lnTo>
                  <a:pt x="4835830" y="1081697"/>
                </a:lnTo>
                <a:lnTo>
                  <a:pt x="4766602" y="1081697"/>
                </a:lnTo>
                <a:lnTo>
                  <a:pt x="4450880" y="1090231"/>
                </a:lnTo>
                <a:lnTo>
                  <a:pt x="4288764" y="1149959"/>
                </a:lnTo>
                <a:lnTo>
                  <a:pt x="4229036" y="1312087"/>
                </a:lnTo>
                <a:lnTo>
                  <a:pt x="4220794" y="1616925"/>
                </a:lnTo>
                <a:lnTo>
                  <a:pt x="4220502" y="1617052"/>
                </a:lnTo>
                <a:lnTo>
                  <a:pt x="4220502" y="1627797"/>
                </a:lnTo>
                <a:lnTo>
                  <a:pt x="4220502" y="1657934"/>
                </a:lnTo>
                <a:lnTo>
                  <a:pt x="4220502" y="2204034"/>
                </a:lnTo>
                <a:lnTo>
                  <a:pt x="4766602" y="2204034"/>
                </a:lnTo>
                <a:lnTo>
                  <a:pt x="6710159" y="2204034"/>
                </a:lnTo>
                <a:lnTo>
                  <a:pt x="6864451" y="2204034"/>
                </a:lnTo>
                <a:lnTo>
                  <a:pt x="7180161" y="2195512"/>
                </a:lnTo>
                <a:lnTo>
                  <a:pt x="7342289" y="2135771"/>
                </a:lnTo>
                <a:lnTo>
                  <a:pt x="7402017" y="1973656"/>
                </a:lnTo>
                <a:lnTo>
                  <a:pt x="7409294" y="1704276"/>
                </a:lnTo>
                <a:lnTo>
                  <a:pt x="7410551" y="1703539"/>
                </a:lnTo>
                <a:lnTo>
                  <a:pt x="7410551" y="1657934"/>
                </a:lnTo>
                <a:lnTo>
                  <a:pt x="7410551" y="1627797"/>
                </a:lnTo>
                <a:lnTo>
                  <a:pt x="7410551" y="1081697"/>
                </a:lnTo>
                <a:close/>
              </a:path>
            </a:pathLst>
          </a:custGeom>
          <a:solidFill>
            <a:srgbClr val="C9F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70F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40154" y="1081003"/>
            <a:ext cx="3352800" cy="325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70F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58852"/>
            <a:ext cx="7772400" cy="3077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8248"/>
            <a:ext cx="6400800" cy="184666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7B933B-EED7-40E6-BFCE-A21ECCD15B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50826" y="4689702"/>
            <a:ext cx="5768975" cy="92461"/>
          </a:xfrm>
        </p:spPr>
        <p:txBody>
          <a:bodyPr/>
          <a:lstStyle>
            <a:lvl1pPr>
              <a:defRPr sz="601">
                <a:solidFill>
                  <a:srgbClr val="1F407F"/>
                </a:solidFill>
                <a:effectLst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6ECF38-8536-43F9-9AD2-09BEF0A26D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4793286"/>
            <a:ext cx="2133600" cy="2540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51" b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7AF1F4-F94C-4222-9A1F-D28751EA4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0867791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66204" y="4573798"/>
            <a:ext cx="292735" cy="292735"/>
          </a:xfrm>
          <a:custGeom>
            <a:avLst/>
            <a:gdLst/>
            <a:ahLst/>
            <a:cxnLst/>
            <a:rect l="l" t="t" r="r" b="b"/>
            <a:pathLst>
              <a:path w="292734" h="292735">
                <a:moveTo>
                  <a:pt x="146354" y="0"/>
                </a:moveTo>
                <a:lnTo>
                  <a:pt x="100093" y="7462"/>
                </a:lnTo>
                <a:lnTo>
                  <a:pt x="59916" y="28240"/>
                </a:lnTo>
                <a:lnTo>
                  <a:pt x="28236" y="59925"/>
                </a:lnTo>
                <a:lnTo>
                  <a:pt x="7460" y="100104"/>
                </a:lnTo>
                <a:lnTo>
                  <a:pt x="0" y="146367"/>
                </a:lnTo>
                <a:lnTo>
                  <a:pt x="7460" y="192624"/>
                </a:lnTo>
                <a:lnTo>
                  <a:pt x="28236" y="232799"/>
                </a:lnTo>
                <a:lnTo>
                  <a:pt x="59916" y="264482"/>
                </a:lnTo>
                <a:lnTo>
                  <a:pt x="100093" y="285260"/>
                </a:lnTo>
                <a:lnTo>
                  <a:pt x="146354" y="292722"/>
                </a:lnTo>
                <a:lnTo>
                  <a:pt x="192616" y="285260"/>
                </a:lnTo>
                <a:lnTo>
                  <a:pt x="232792" y="264482"/>
                </a:lnTo>
                <a:lnTo>
                  <a:pt x="264473" y="232799"/>
                </a:lnTo>
                <a:lnTo>
                  <a:pt x="285248" y="192624"/>
                </a:lnTo>
                <a:lnTo>
                  <a:pt x="292709" y="146367"/>
                </a:lnTo>
                <a:lnTo>
                  <a:pt x="285248" y="100104"/>
                </a:lnTo>
                <a:lnTo>
                  <a:pt x="264473" y="59925"/>
                </a:lnTo>
                <a:lnTo>
                  <a:pt x="232792" y="28240"/>
                </a:lnTo>
                <a:lnTo>
                  <a:pt x="192616" y="7462"/>
                </a:lnTo>
                <a:lnTo>
                  <a:pt x="146354" y="0"/>
                </a:lnTo>
                <a:close/>
              </a:path>
            </a:pathLst>
          </a:custGeom>
          <a:solidFill>
            <a:srgbClr val="C9F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300" y="532945"/>
            <a:ext cx="2312670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70F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4350" y="1221398"/>
            <a:ext cx="8575299" cy="315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42341" y="4640484"/>
            <a:ext cx="140970" cy="15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hyperlink" Target="http://www.34aista.ru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7.jp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18" Type="http://schemas.openxmlformats.org/officeDocument/2006/relationships/image" Target="../media/image59.jpeg"/><Relationship Id="rId3" Type="http://schemas.openxmlformats.org/officeDocument/2006/relationships/image" Target="../media/image7.jpg"/><Relationship Id="rId21" Type="http://schemas.openxmlformats.org/officeDocument/2006/relationships/image" Target="../media/image62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17" Type="http://schemas.openxmlformats.org/officeDocument/2006/relationships/image" Target="../media/image58.jpeg"/><Relationship Id="rId25" Type="http://schemas.openxmlformats.org/officeDocument/2006/relationships/image" Target="../media/image66.jpeg"/><Relationship Id="rId2" Type="http://schemas.openxmlformats.org/officeDocument/2006/relationships/image" Target="../media/image1.png"/><Relationship Id="rId16" Type="http://schemas.openxmlformats.org/officeDocument/2006/relationships/image" Target="../media/image57.jpeg"/><Relationship Id="rId20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24" Type="http://schemas.openxmlformats.org/officeDocument/2006/relationships/image" Target="../media/image65.jpeg"/><Relationship Id="rId5" Type="http://schemas.openxmlformats.org/officeDocument/2006/relationships/image" Target="../media/image46.jpeg"/><Relationship Id="rId15" Type="http://schemas.openxmlformats.org/officeDocument/2006/relationships/image" Target="../media/image56.jpeg"/><Relationship Id="rId23" Type="http://schemas.openxmlformats.org/officeDocument/2006/relationships/image" Target="../media/image64.jpeg"/><Relationship Id="rId10" Type="http://schemas.openxmlformats.org/officeDocument/2006/relationships/image" Target="../media/image51.jpeg"/><Relationship Id="rId19" Type="http://schemas.openxmlformats.org/officeDocument/2006/relationships/image" Target="../media/image60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Relationship Id="rId22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2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fif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ito.ru/brands/i3463324/all?page_from=from_item_card&amp;iid=4281869875&amp;sellerId=a4347b0cb2589f556fed3ad6b6eb3b4c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jp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7.jp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g"/><Relationship Id="rId5" Type="http://schemas.openxmlformats.org/officeDocument/2006/relationships/image" Target="../media/image25.pn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24298C85-DA5B-4B26-B777-21FDE155F72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069271" y="4830241"/>
            <a:ext cx="1602176" cy="254044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3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57881" indent="-21457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103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58279" indent="-171656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802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201590" indent="-171656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1502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44902" indent="-171656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502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888213" indent="-17165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502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231525" indent="-17165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502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574836" indent="-17165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502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2918148" indent="-171656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1502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fld id="{05FBED29-00F3-4AF8-9994-E6C1CF47DB6A}" type="slidenum">
              <a:rPr lang="ru-RU" altLang="ru-RU" sz="1051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</a:t>
            </a:fld>
            <a:endParaRPr lang="ru-RU" altLang="ru-RU" sz="1051">
              <a:latin typeface="Arial" panose="020B0604020202020204" pitchFamily="34" charset="0"/>
            </a:endParaRPr>
          </a:p>
        </p:txBody>
      </p:sp>
      <p:sp>
        <p:nvSpPr>
          <p:cNvPr id="5123" name="Text Box 27">
            <a:extLst>
              <a:ext uri="{FF2B5EF4-FFF2-40B4-BE49-F238E27FC236}">
                <a16:creationId xmlns:a16="http://schemas.microsoft.com/office/drawing/2014/main" id="{3B62E9A6-2518-44B6-B424-B3611D649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309" y="1764300"/>
            <a:ext cx="4433401" cy="92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103" b="1" dirty="0">
                <a:solidFill>
                  <a:schemeClr val="tx2"/>
                </a:solidFill>
                <a:latin typeface="Arial" panose="020B0604020202020204" pitchFamily="34" charset="0"/>
              </a:rPr>
              <a:t>«</a:t>
            </a:r>
            <a:r>
              <a:rPr lang="ru-RU" sz="18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Женщины за здоровое общество</a:t>
            </a:r>
            <a:r>
              <a:rPr lang="ru-RU" altLang="ru-RU" sz="2103" b="1" dirty="0">
                <a:solidFill>
                  <a:schemeClr val="tx2"/>
                </a:solidFill>
                <a:latin typeface="Arial" panose="020B0604020202020204" pitchFamily="34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2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2" b="1" dirty="0">
                <a:solidFill>
                  <a:schemeClr val="tx2"/>
                </a:solidFill>
                <a:latin typeface="Arial" panose="020B0604020202020204" pitchFamily="34" charset="0"/>
              </a:rPr>
              <a:t>Материнство и детство</a:t>
            </a:r>
          </a:p>
        </p:txBody>
      </p:sp>
      <p:sp>
        <p:nvSpPr>
          <p:cNvPr id="5124" name="Text Box 28">
            <a:extLst>
              <a:ext uri="{FF2B5EF4-FFF2-40B4-BE49-F238E27FC236}">
                <a16:creationId xmlns:a16="http://schemas.microsoft.com/office/drawing/2014/main" id="{279BCB55-5130-42DB-98DA-D9A5D9E16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085" y="3116136"/>
            <a:ext cx="1568797" cy="277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1" dirty="0">
                <a:solidFill>
                  <a:srgbClr val="003399"/>
                </a:solidFill>
                <a:latin typeface="Arial" panose="020B0604020202020204" pitchFamily="34" charset="0"/>
              </a:rPr>
              <a:t>Май 2024</a:t>
            </a:r>
          </a:p>
        </p:txBody>
      </p:sp>
      <p:sp>
        <p:nvSpPr>
          <p:cNvPr id="5125" name="Line 29">
            <a:extLst>
              <a:ext uri="{FF2B5EF4-FFF2-40B4-BE49-F238E27FC236}">
                <a16:creationId xmlns:a16="http://schemas.microsoft.com/office/drawing/2014/main" id="{4CB36AD2-AED2-47C4-9C11-9B3DAEE8D2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7118" y="3385550"/>
            <a:ext cx="6380092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352"/>
          </a:p>
        </p:txBody>
      </p:sp>
      <p:sp>
        <p:nvSpPr>
          <p:cNvPr id="496764" name="Text Box 124">
            <a:extLst>
              <a:ext uri="{FF2B5EF4-FFF2-40B4-BE49-F238E27FC236}">
                <a16:creationId xmlns:a16="http://schemas.microsoft.com/office/drawing/2014/main" id="{5AF9E27E-D5E7-4B52-AFE7-11C923E06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514" y="3421312"/>
            <a:ext cx="3472572" cy="716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ru-RU" sz="2703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/>
              </a:rPr>
              <a:t>www.3</a:t>
            </a:r>
            <a:r>
              <a:rPr lang="ru-RU" altLang="ru-RU" sz="2703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/>
              </a:rPr>
              <a:t>4</a:t>
            </a:r>
            <a:r>
              <a:rPr lang="en-US" altLang="ru-RU" sz="2703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hlinkClick r:id="rId2"/>
              </a:rPr>
              <a:t>aista.ru</a:t>
            </a:r>
            <a:endParaRPr lang="en-US" altLang="ru-RU" sz="2703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endParaRPr lang="ru-RU" altLang="ru-RU" sz="1352" dirty="0">
              <a:solidFill>
                <a:schemeClr val="bg2"/>
              </a:solidFill>
            </a:endParaRPr>
          </a:p>
        </p:txBody>
      </p:sp>
      <p:pic>
        <p:nvPicPr>
          <p:cNvPr id="5127" name="Рисунок 2" descr="Изображение выглядит как рисунок, еда, знак&#10;&#10;Автоматически созданное описание">
            <a:extLst>
              <a:ext uri="{FF2B5EF4-FFF2-40B4-BE49-F238E27FC236}">
                <a16:creationId xmlns:a16="http://schemas.microsoft.com/office/drawing/2014/main" id="{93935A77-8F92-41F3-8801-10E3DAE31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80" y="0"/>
            <a:ext cx="2001527" cy="118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8C15732-99C4-46E2-BA55-C7A4C8140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013" y="3972060"/>
            <a:ext cx="549555" cy="36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12" descr="Изображение выглядит как человек, внешний, одежда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EAA588A0-A68A-42E5-8CCC-39C38F679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3" t="15350" r="16978" b="35324"/>
          <a:stretch>
            <a:fillRect/>
          </a:stretch>
        </p:blipFill>
        <p:spPr bwMode="auto">
          <a:xfrm>
            <a:off x="874719" y="136740"/>
            <a:ext cx="1660588" cy="194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Box 13">
            <a:extLst>
              <a:ext uri="{FF2B5EF4-FFF2-40B4-BE49-F238E27FC236}">
                <a16:creationId xmlns:a16="http://schemas.microsoft.com/office/drawing/2014/main" id="{679A68F4-97EE-4A3A-A272-0F009A966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4429" y="3942415"/>
            <a:ext cx="2357964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2" dirty="0">
                <a:solidFill>
                  <a:srgbClr val="002060"/>
                </a:solidFill>
              </a:rPr>
              <a:t>89275100577</a:t>
            </a:r>
          </a:p>
        </p:txBody>
      </p:sp>
      <p:pic>
        <p:nvPicPr>
          <p:cNvPr id="5133" name="Рисунок 23" descr="Изображение выглядит как остановка, знак, тарелка, припаркован&#10;&#10;Автоматически созданное описание">
            <a:extLst>
              <a:ext uri="{FF2B5EF4-FFF2-40B4-BE49-F238E27FC236}">
                <a16:creationId xmlns:a16="http://schemas.microsoft.com/office/drawing/2014/main" id="{9E483932-A5DB-4813-8629-5C82248E1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47" y="4548722"/>
            <a:ext cx="379086" cy="37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Прямоугольник 25">
            <a:extLst>
              <a:ext uri="{FF2B5EF4-FFF2-40B4-BE49-F238E27FC236}">
                <a16:creationId xmlns:a16="http://schemas.microsoft.com/office/drawing/2014/main" id="{781FD142-6300-4D9D-89C6-091E576ED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551" y="4486894"/>
            <a:ext cx="1466277" cy="36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2" dirty="0">
                <a:solidFill>
                  <a:srgbClr val="002060"/>
                </a:solidFill>
              </a:rPr>
              <a:t>34АИСТА</a:t>
            </a:r>
            <a:endParaRPr lang="ru-RU" altLang="ru-RU" sz="1802" dirty="0"/>
          </a:p>
        </p:txBody>
      </p:sp>
      <p:pic>
        <p:nvPicPr>
          <p:cNvPr id="5135" name="Рисунок 2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078B98B9-75C7-4159-968D-4E272A5C2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218" y="3466612"/>
            <a:ext cx="884534" cy="157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1724" y="358900"/>
            <a:ext cx="921598" cy="256243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60046" y="284164"/>
            <a:ext cx="851515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altLang="ru-RU" sz="1600" spc="20" dirty="0">
                <a:solidFill>
                  <a:srgbClr val="002060"/>
                </a:solidFill>
              </a:rPr>
              <a:t>Поддерживаем здоровье детей полезными для зрения и осанки партами</a:t>
            </a:r>
            <a:br>
              <a:rPr lang="ru-RU" altLang="ru-RU" sz="1600" b="0" dirty="0">
                <a:solidFill>
                  <a:srgbClr val="002060"/>
                </a:solidFill>
              </a:rPr>
            </a:br>
            <a:br>
              <a:rPr lang="ru-RU" altLang="ru-RU" sz="1600" b="0" dirty="0">
                <a:solidFill>
                  <a:srgbClr val="002060"/>
                </a:solidFill>
              </a:rPr>
            </a:br>
            <a:endParaRPr lang="ru-RU" sz="1200" b="0" spc="2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10</a:t>
            </a:fld>
            <a:endParaRPr spc="5" dirty="0"/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BFC81666-12B9-B94E-886F-0AE21BD14BA5}"/>
              </a:ext>
            </a:extLst>
          </p:cNvPr>
          <p:cNvGrpSpPr/>
          <p:nvPr/>
        </p:nvGrpSpPr>
        <p:grpSpPr>
          <a:xfrm>
            <a:off x="-12700" y="4289102"/>
            <a:ext cx="6059170" cy="868044"/>
            <a:chOff x="-12700" y="4289102"/>
            <a:chExt cx="6059170" cy="868044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F8503EAA-81B7-9249-B2E6-9319E0646B29}"/>
                </a:ext>
              </a:extLst>
            </p:cNvPr>
            <p:cNvSpPr/>
            <p:nvPr/>
          </p:nvSpPr>
          <p:spPr>
            <a:xfrm>
              <a:off x="0" y="48384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9DB4186-4D22-B544-B126-2B6EB905BC1B}"/>
                </a:ext>
              </a:extLst>
            </p:cNvPr>
            <p:cNvSpPr/>
            <p:nvPr/>
          </p:nvSpPr>
          <p:spPr>
            <a:xfrm>
              <a:off x="0" y="4536102"/>
              <a:ext cx="6033770" cy="608330"/>
            </a:xfrm>
            <a:custGeom>
              <a:avLst/>
              <a:gdLst/>
              <a:ahLst/>
              <a:cxnLst/>
              <a:rect l="l" t="t" r="r" b="b"/>
              <a:pathLst>
                <a:path w="6033770" h="608329">
                  <a:moveTo>
                    <a:pt x="0" y="0"/>
                  </a:moveTo>
                  <a:lnTo>
                    <a:pt x="5419658" y="0"/>
                  </a:lnTo>
                  <a:lnTo>
                    <a:pt x="6033704" y="608299"/>
                  </a:lnTo>
                </a:path>
              </a:pathLst>
            </a:custGeom>
            <a:ln w="25400">
              <a:solidFill>
                <a:srgbClr val="070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94AB6C7-B4C5-F344-8AF0-5F1EBC8F74A2}"/>
                </a:ext>
              </a:extLst>
            </p:cNvPr>
            <p:cNvSpPr/>
            <p:nvPr/>
          </p:nvSpPr>
          <p:spPr>
            <a:xfrm>
              <a:off x="0" y="45367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2C8599E8-D7C4-B843-954D-6B23E296E6B9}"/>
                </a:ext>
              </a:extLst>
            </p:cNvPr>
            <p:cNvSpPr/>
            <p:nvPr/>
          </p:nvSpPr>
          <p:spPr>
            <a:xfrm>
              <a:off x="0" y="47622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9E1BC07-9DC0-AF4C-94CF-7BAB31771302}"/>
                </a:ext>
              </a:extLst>
            </p:cNvPr>
            <p:cNvSpPr/>
            <p:nvPr/>
          </p:nvSpPr>
          <p:spPr>
            <a:xfrm>
              <a:off x="0" y="44605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AD7E527F-2F77-3042-8E03-F95DE2831481}"/>
                </a:ext>
              </a:extLst>
            </p:cNvPr>
            <p:cNvSpPr/>
            <p:nvPr/>
          </p:nvSpPr>
          <p:spPr>
            <a:xfrm>
              <a:off x="0" y="46860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9BF3127-2FDA-B746-9845-414C6D3883F5}"/>
                </a:ext>
              </a:extLst>
            </p:cNvPr>
            <p:cNvSpPr/>
            <p:nvPr/>
          </p:nvSpPr>
          <p:spPr>
            <a:xfrm>
              <a:off x="0" y="43843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E61899E6-370C-A540-B0BA-B5CBEBDDCBF4}"/>
                </a:ext>
              </a:extLst>
            </p:cNvPr>
            <p:cNvSpPr/>
            <p:nvPr/>
          </p:nvSpPr>
          <p:spPr>
            <a:xfrm>
              <a:off x="0" y="46098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1449C4AD-AADD-594F-8756-919104CBD878}"/>
                </a:ext>
              </a:extLst>
            </p:cNvPr>
            <p:cNvSpPr/>
            <p:nvPr/>
          </p:nvSpPr>
          <p:spPr>
            <a:xfrm>
              <a:off x="0" y="43081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430BE1-C384-41DD-B524-87DB0AD42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97" y="4123"/>
            <a:ext cx="1151052" cy="7095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C4E120-5F24-43E8-9F4B-EC244E787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61842"/>
            <a:ext cx="7854094" cy="43374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DC6663F-A498-4B0B-8963-5674D167E6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74725"/>
            <a:ext cx="1219200" cy="157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568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1724" y="358900"/>
            <a:ext cx="921598" cy="256243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60046" y="308877"/>
            <a:ext cx="851515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altLang="ru-RU" sz="1600" spc="20" dirty="0">
                <a:solidFill>
                  <a:srgbClr val="002060"/>
                </a:solidFill>
              </a:rPr>
              <a:t>Общественные проекты </a:t>
            </a:r>
            <a:r>
              <a:rPr lang="ru-RU" altLang="ru-RU" sz="1600" dirty="0">
                <a:solidFill>
                  <a:srgbClr val="002060"/>
                </a:solidFill>
              </a:rPr>
              <a:t> </a:t>
            </a:r>
            <a:br>
              <a:rPr lang="ru-RU" altLang="ru-RU" sz="1600" b="0" dirty="0">
                <a:solidFill>
                  <a:srgbClr val="002060"/>
                </a:solidFill>
              </a:rPr>
            </a:br>
            <a:br>
              <a:rPr lang="ru-RU" altLang="ru-RU" sz="1600" b="0" dirty="0">
                <a:solidFill>
                  <a:srgbClr val="002060"/>
                </a:solidFill>
              </a:rPr>
            </a:br>
            <a:endParaRPr lang="ru-RU" sz="1200" b="0" spc="2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11</a:t>
            </a:fld>
            <a:endParaRPr spc="5" dirty="0"/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BFC81666-12B9-B94E-886F-0AE21BD14BA5}"/>
              </a:ext>
            </a:extLst>
          </p:cNvPr>
          <p:cNvGrpSpPr/>
          <p:nvPr/>
        </p:nvGrpSpPr>
        <p:grpSpPr>
          <a:xfrm>
            <a:off x="-12700" y="4289102"/>
            <a:ext cx="6059170" cy="868044"/>
            <a:chOff x="-12700" y="4289102"/>
            <a:chExt cx="6059170" cy="868044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F8503EAA-81B7-9249-B2E6-9319E0646B29}"/>
                </a:ext>
              </a:extLst>
            </p:cNvPr>
            <p:cNvSpPr/>
            <p:nvPr/>
          </p:nvSpPr>
          <p:spPr>
            <a:xfrm>
              <a:off x="0" y="48384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9DB4186-4D22-B544-B126-2B6EB905BC1B}"/>
                </a:ext>
              </a:extLst>
            </p:cNvPr>
            <p:cNvSpPr/>
            <p:nvPr/>
          </p:nvSpPr>
          <p:spPr>
            <a:xfrm>
              <a:off x="0" y="4536102"/>
              <a:ext cx="6033770" cy="608330"/>
            </a:xfrm>
            <a:custGeom>
              <a:avLst/>
              <a:gdLst/>
              <a:ahLst/>
              <a:cxnLst/>
              <a:rect l="l" t="t" r="r" b="b"/>
              <a:pathLst>
                <a:path w="6033770" h="608329">
                  <a:moveTo>
                    <a:pt x="0" y="0"/>
                  </a:moveTo>
                  <a:lnTo>
                    <a:pt x="5419658" y="0"/>
                  </a:lnTo>
                  <a:lnTo>
                    <a:pt x="6033704" y="608299"/>
                  </a:lnTo>
                </a:path>
              </a:pathLst>
            </a:custGeom>
            <a:ln w="25400">
              <a:solidFill>
                <a:srgbClr val="070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94AB6C7-B4C5-F344-8AF0-5F1EBC8F74A2}"/>
                </a:ext>
              </a:extLst>
            </p:cNvPr>
            <p:cNvSpPr/>
            <p:nvPr/>
          </p:nvSpPr>
          <p:spPr>
            <a:xfrm>
              <a:off x="0" y="45367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2C8599E8-D7C4-B843-954D-6B23E296E6B9}"/>
                </a:ext>
              </a:extLst>
            </p:cNvPr>
            <p:cNvSpPr/>
            <p:nvPr/>
          </p:nvSpPr>
          <p:spPr>
            <a:xfrm>
              <a:off x="0" y="47622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9E1BC07-9DC0-AF4C-94CF-7BAB31771302}"/>
                </a:ext>
              </a:extLst>
            </p:cNvPr>
            <p:cNvSpPr/>
            <p:nvPr/>
          </p:nvSpPr>
          <p:spPr>
            <a:xfrm>
              <a:off x="0" y="44605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AD7E527F-2F77-3042-8E03-F95DE2831481}"/>
                </a:ext>
              </a:extLst>
            </p:cNvPr>
            <p:cNvSpPr/>
            <p:nvPr/>
          </p:nvSpPr>
          <p:spPr>
            <a:xfrm>
              <a:off x="0" y="46860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9BF3127-2FDA-B746-9845-414C6D3883F5}"/>
                </a:ext>
              </a:extLst>
            </p:cNvPr>
            <p:cNvSpPr/>
            <p:nvPr/>
          </p:nvSpPr>
          <p:spPr>
            <a:xfrm>
              <a:off x="0" y="43843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E61899E6-370C-A540-B0BA-B5CBEBDDCBF4}"/>
                </a:ext>
              </a:extLst>
            </p:cNvPr>
            <p:cNvSpPr/>
            <p:nvPr/>
          </p:nvSpPr>
          <p:spPr>
            <a:xfrm>
              <a:off x="0" y="46098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1449C4AD-AADD-594F-8756-919104CBD878}"/>
                </a:ext>
              </a:extLst>
            </p:cNvPr>
            <p:cNvSpPr/>
            <p:nvPr/>
          </p:nvSpPr>
          <p:spPr>
            <a:xfrm>
              <a:off x="0" y="43081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430BE1-C384-41DD-B524-87DB0AD42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97" y="4123"/>
            <a:ext cx="1151052" cy="70955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929435E-E3F1-4515-BF65-41CBC3258E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77482"/>
            <a:ext cx="1423668" cy="1364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1FF9FCA-B202-45DF-BD76-019678EAA5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269" y="664892"/>
            <a:ext cx="1448294" cy="221483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257BD18-60A7-4087-8604-3B0048F084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534" y="561045"/>
            <a:ext cx="1336651" cy="2094141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AD1BF63-1CBE-4296-B12D-6B9D28A64E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265" y="469385"/>
            <a:ext cx="1798089" cy="182114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BB4026A3-4915-430B-B13A-2AFEE65663D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20" y="2190179"/>
            <a:ext cx="1667243" cy="18211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8416DFB-23BA-4624-A80D-4CCC347938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3" y="1980097"/>
            <a:ext cx="2007296" cy="209822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FD499CEC-2D6B-4214-9623-DDDF8D6E847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492" y="2921063"/>
            <a:ext cx="1668508" cy="202243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AF3B7D8-B12F-46F9-A118-802DBCD26F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08" y="2693815"/>
            <a:ext cx="1829531" cy="217034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80ADA1-714A-420E-9C0F-12756E9EDF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683" y="663669"/>
            <a:ext cx="1600964" cy="1691275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2693F24-2926-4366-9965-CC29E6E7352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737" y="2376089"/>
            <a:ext cx="1649330" cy="186661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B649653-D57E-4155-9C4E-40CE0AD5307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53" y="3645624"/>
            <a:ext cx="1151052" cy="14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48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1724" y="358900"/>
            <a:ext cx="921598" cy="256243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60046" y="308877"/>
            <a:ext cx="851515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altLang="ru-RU" sz="1600" spc="20" dirty="0" err="1">
                <a:solidFill>
                  <a:srgbClr val="002060"/>
                </a:solidFill>
              </a:rPr>
              <a:t>Фотоотзывы</a:t>
            </a:r>
            <a:r>
              <a:rPr lang="ru-RU" altLang="ru-RU" sz="1600" spc="20" dirty="0">
                <a:solidFill>
                  <a:srgbClr val="002060"/>
                </a:solidFill>
              </a:rPr>
              <a:t> от покупателей.</a:t>
            </a:r>
            <a:br>
              <a:rPr lang="ru-RU" altLang="ru-RU" sz="1600" b="0" dirty="0">
                <a:solidFill>
                  <a:srgbClr val="002060"/>
                </a:solidFill>
              </a:rPr>
            </a:br>
            <a:endParaRPr lang="ru-RU" sz="1200" b="0" spc="2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12</a:t>
            </a:fld>
            <a:endParaRPr spc="5" dirty="0"/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BFC81666-12B9-B94E-886F-0AE21BD14BA5}"/>
              </a:ext>
            </a:extLst>
          </p:cNvPr>
          <p:cNvGrpSpPr/>
          <p:nvPr/>
        </p:nvGrpSpPr>
        <p:grpSpPr>
          <a:xfrm>
            <a:off x="-12700" y="4289102"/>
            <a:ext cx="6059170" cy="868044"/>
            <a:chOff x="-12700" y="4289102"/>
            <a:chExt cx="6059170" cy="868044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F8503EAA-81B7-9249-B2E6-9319E0646B29}"/>
                </a:ext>
              </a:extLst>
            </p:cNvPr>
            <p:cNvSpPr/>
            <p:nvPr/>
          </p:nvSpPr>
          <p:spPr>
            <a:xfrm>
              <a:off x="0" y="48384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9DB4186-4D22-B544-B126-2B6EB905BC1B}"/>
                </a:ext>
              </a:extLst>
            </p:cNvPr>
            <p:cNvSpPr/>
            <p:nvPr/>
          </p:nvSpPr>
          <p:spPr>
            <a:xfrm>
              <a:off x="0" y="4536102"/>
              <a:ext cx="6033770" cy="608330"/>
            </a:xfrm>
            <a:custGeom>
              <a:avLst/>
              <a:gdLst/>
              <a:ahLst/>
              <a:cxnLst/>
              <a:rect l="l" t="t" r="r" b="b"/>
              <a:pathLst>
                <a:path w="6033770" h="608329">
                  <a:moveTo>
                    <a:pt x="0" y="0"/>
                  </a:moveTo>
                  <a:lnTo>
                    <a:pt x="5419658" y="0"/>
                  </a:lnTo>
                  <a:lnTo>
                    <a:pt x="6033704" y="608299"/>
                  </a:lnTo>
                </a:path>
              </a:pathLst>
            </a:custGeom>
            <a:ln w="25400">
              <a:solidFill>
                <a:srgbClr val="070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94AB6C7-B4C5-F344-8AF0-5F1EBC8F74A2}"/>
                </a:ext>
              </a:extLst>
            </p:cNvPr>
            <p:cNvSpPr/>
            <p:nvPr/>
          </p:nvSpPr>
          <p:spPr>
            <a:xfrm>
              <a:off x="0" y="45367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2C8599E8-D7C4-B843-954D-6B23E296E6B9}"/>
                </a:ext>
              </a:extLst>
            </p:cNvPr>
            <p:cNvSpPr/>
            <p:nvPr/>
          </p:nvSpPr>
          <p:spPr>
            <a:xfrm>
              <a:off x="0" y="47622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9E1BC07-9DC0-AF4C-94CF-7BAB31771302}"/>
                </a:ext>
              </a:extLst>
            </p:cNvPr>
            <p:cNvSpPr/>
            <p:nvPr/>
          </p:nvSpPr>
          <p:spPr>
            <a:xfrm>
              <a:off x="0" y="44605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AD7E527F-2F77-3042-8E03-F95DE2831481}"/>
                </a:ext>
              </a:extLst>
            </p:cNvPr>
            <p:cNvSpPr/>
            <p:nvPr/>
          </p:nvSpPr>
          <p:spPr>
            <a:xfrm>
              <a:off x="0" y="46860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9BF3127-2FDA-B746-9845-414C6D3883F5}"/>
                </a:ext>
              </a:extLst>
            </p:cNvPr>
            <p:cNvSpPr/>
            <p:nvPr/>
          </p:nvSpPr>
          <p:spPr>
            <a:xfrm>
              <a:off x="0" y="43843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E61899E6-370C-A540-B0BA-B5CBEBDDCBF4}"/>
                </a:ext>
              </a:extLst>
            </p:cNvPr>
            <p:cNvSpPr/>
            <p:nvPr/>
          </p:nvSpPr>
          <p:spPr>
            <a:xfrm>
              <a:off x="0" y="46098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1449C4AD-AADD-594F-8756-919104CBD878}"/>
                </a:ext>
              </a:extLst>
            </p:cNvPr>
            <p:cNvSpPr/>
            <p:nvPr/>
          </p:nvSpPr>
          <p:spPr>
            <a:xfrm>
              <a:off x="0" y="43081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430BE1-C384-41DD-B524-87DB0AD42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443" y="366660"/>
            <a:ext cx="1151052" cy="7095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2A5B8E-F144-46A0-B7B2-66FAFF0B12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3" y="613097"/>
            <a:ext cx="1309328" cy="17367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DC19497-5E6A-491B-BD3F-AEBD48C73D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102" y="613097"/>
            <a:ext cx="1332394" cy="17367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B200C69-C985-4CF7-A25F-BE718A8751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17" y="586431"/>
            <a:ext cx="1654317" cy="89502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7776A48-6ED6-4D40-AA0F-7060A6F177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15" y="1650468"/>
            <a:ext cx="1672363" cy="12292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1FBBFBE-70BC-4560-A4EE-18969B0BDE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15" y="590208"/>
            <a:ext cx="1695845" cy="139870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4DBF59E-0D87-4844-A66D-5C43AA3A25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897" y="1537373"/>
            <a:ext cx="1637934" cy="118995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644A1E5A-7B77-45A5-88C0-68A133C836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97" y="586431"/>
            <a:ext cx="1553816" cy="139870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5647790-5C3C-4610-B15F-074BF91C8F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95" y="2022051"/>
            <a:ext cx="1575321" cy="85767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0558B20-9E3E-401A-9928-D71E5A548F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3" y="2408964"/>
            <a:ext cx="1286157" cy="122924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1950100D-6C07-4147-824D-989709CF14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7650" y="2395966"/>
            <a:ext cx="1684100" cy="122924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8EC1650-BD33-4819-8B93-A862CFB93A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751" y="2523211"/>
            <a:ext cx="1194458" cy="111500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0B024D4-A609-491C-8132-85E9AFFAD5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96" y="1076213"/>
            <a:ext cx="1034877" cy="205052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40AC9C1B-A56C-4479-89AA-38CADCE9D95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007" y="3162124"/>
            <a:ext cx="1050766" cy="173994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EAA365B-BFB1-4A9F-AB7C-5A132D73A57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89" y="2899804"/>
            <a:ext cx="1315770" cy="97052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DA795BF-D3DB-4835-8ACF-153D27069E1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60" y="2912814"/>
            <a:ext cx="1153746" cy="95751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AF09D1C-758A-42E3-A179-BDB817C999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90914" y="2899804"/>
            <a:ext cx="1070658" cy="135152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4CF2914D-5D02-4E38-B56A-30F5B01FCB0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2" y="3661678"/>
            <a:ext cx="1286157" cy="115974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14663E2-6CCF-4364-8145-21835C786F3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757" y="3625215"/>
            <a:ext cx="1341453" cy="1213186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9F212A69-897C-4B6E-B611-3B3D328DD7A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717" y="3606988"/>
            <a:ext cx="904689" cy="116852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98DB1745-4563-40DD-869E-4439AEAA54B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514" y="3652899"/>
            <a:ext cx="1304155" cy="109185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97F03D8-10E4-4B34-ADE4-2022E30B61D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174" y="3827938"/>
            <a:ext cx="866788" cy="1112827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85F80FE3-777B-4102-8A1E-732411A39CC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69" y="3846984"/>
            <a:ext cx="849401" cy="11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29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37100" y="160996"/>
            <a:ext cx="7223937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0" spc="20" dirty="0"/>
              <a:t>Вышли в 2020 – 2024 году вышли на продажи по России. Увеличили объем продаж и  повысили экономическую эффективность, и вклад в общественную деятельность</a:t>
            </a:r>
            <a:br>
              <a:rPr lang="ru-RU" b="0" spc="20" dirty="0"/>
            </a:br>
            <a:endParaRPr lang="ru-RU" sz="1400" b="0" spc="2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13</a:t>
            </a:fld>
            <a:endParaRPr spc="5"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B429459-C0FE-AB45-A12F-EB4FB8C2D41D}"/>
              </a:ext>
            </a:extLst>
          </p:cNvPr>
          <p:cNvSpPr/>
          <p:nvPr/>
        </p:nvSpPr>
        <p:spPr>
          <a:xfrm>
            <a:off x="4652654" y="0"/>
            <a:ext cx="4491355" cy="782320"/>
          </a:xfrm>
          <a:custGeom>
            <a:avLst/>
            <a:gdLst/>
            <a:ahLst/>
            <a:cxnLst/>
            <a:rect l="l" t="t" r="r" b="b"/>
            <a:pathLst>
              <a:path w="4491355" h="782320">
                <a:moveTo>
                  <a:pt x="0" y="0"/>
                </a:moveTo>
                <a:lnTo>
                  <a:pt x="789407" y="782020"/>
                </a:lnTo>
                <a:lnTo>
                  <a:pt x="4491345" y="782020"/>
                </a:lnTo>
              </a:path>
            </a:pathLst>
          </a:custGeom>
          <a:ln w="25400">
            <a:solidFill>
              <a:srgbClr val="070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BFC81666-12B9-B94E-886F-0AE21BD14BA5}"/>
              </a:ext>
            </a:extLst>
          </p:cNvPr>
          <p:cNvGrpSpPr/>
          <p:nvPr/>
        </p:nvGrpSpPr>
        <p:grpSpPr>
          <a:xfrm>
            <a:off x="-12700" y="4289102"/>
            <a:ext cx="6059170" cy="868044"/>
            <a:chOff x="-12700" y="4289102"/>
            <a:chExt cx="6059170" cy="868044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F8503EAA-81B7-9249-B2E6-9319E0646B29}"/>
                </a:ext>
              </a:extLst>
            </p:cNvPr>
            <p:cNvSpPr/>
            <p:nvPr/>
          </p:nvSpPr>
          <p:spPr>
            <a:xfrm>
              <a:off x="0" y="48384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9DB4186-4D22-B544-B126-2B6EB905BC1B}"/>
                </a:ext>
              </a:extLst>
            </p:cNvPr>
            <p:cNvSpPr/>
            <p:nvPr/>
          </p:nvSpPr>
          <p:spPr>
            <a:xfrm>
              <a:off x="0" y="4536102"/>
              <a:ext cx="6033770" cy="608330"/>
            </a:xfrm>
            <a:custGeom>
              <a:avLst/>
              <a:gdLst/>
              <a:ahLst/>
              <a:cxnLst/>
              <a:rect l="l" t="t" r="r" b="b"/>
              <a:pathLst>
                <a:path w="6033770" h="608329">
                  <a:moveTo>
                    <a:pt x="0" y="0"/>
                  </a:moveTo>
                  <a:lnTo>
                    <a:pt x="5419658" y="0"/>
                  </a:lnTo>
                  <a:lnTo>
                    <a:pt x="6033704" y="608299"/>
                  </a:lnTo>
                </a:path>
              </a:pathLst>
            </a:custGeom>
            <a:ln w="25400">
              <a:solidFill>
                <a:srgbClr val="070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94AB6C7-B4C5-F344-8AF0-5F1EBC8F74A2}"/>
                </a:ext>
              </a:extLst>
            </p:cNvPr>
            <p:cNvSpPr/>
            <p:nvPr/>
          </p:nvSpPr>
          <p:spPr>
            <a:xfrm>
              <a:off x="0" y="45367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2C8599E8-D7C4-B843-954D-6B23E296E6B9}"/>
                </a:ext>
              </a:extLst>
            </p:cNvPr>
            <p:cNvSpPr/>
            <p:nvPr/>
          </p:nvSpPr>
          <p:spPr>
            <a:xfrm>
              <a:off x="0" y="47622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9E1BC07-9DC0-AF4C-94CF-7BAB31771302}"/>
                </a:ext>
              </a:extLst>
            </p:cNvPr>
            <p:cNvSpPr/>
            <p:nvPr/>
          </p:nvSpPr>
          <p:spPr>
            <a:xfrm>
              <a:off x="0" y="44605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AD7E527F-2F77-3042-8E03-F95DE2831481}"/>
                </a:ext>
              </a:extLst>
            </p:cNvPr>
            <p:cNvSpPr/>
            <p:nvPr/>
          </p:nvSpPr>
          <p:spPr>
            <a:xfrm>
              <a:off x="0" y="46860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9BF3127-2FDA-B746-9845-414C6D3883F5}"/>
                </a:ext>
              </a:extLst>
            </p:cNvPr>
            <p:cNvSpPr/>
            <p:nvPr/>
          </p:nvSpPr>
          <p:spPr>
            <a:xfrm>
              <a:off x="0" y="43843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E61899E6-370C-A540-B0BA-B5CBEBDDCBF4}"/>
                </a:ext>
              </a:extLst>
            </p:cNvPr>
            <p:cNvSpPr/>
            <p:nvPr/>
          </p:nvSpPr>
          <p:spPr>
            <a:xfrm>
              <a:off x="0" y="46098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1449C4AD-AADD-594F-8756-919104CBD878}"/>
                </a:ext>
              </a:extLst>
            </p:cNvPr>
            <p:cNvSpPr/>
            <p:nvPr/>
          </p:nvSpPr>
          <p:spPr>
            <a:xfrm>
              <a:off x="0" y="43081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66D22A9-B40D-409F-B7CE-24352CE075B5}"/>
              </a:ext>
            </a:extLst>
          </p:cNvPr>
          <p:cNvSpPr txBox="1"/>
          <p:nvPr/>
        </p:nvSpPr>
        <p:spPr>
          <a:xfrm>
            <a:off x="6553200" y="1539352"/>
            <a:ext cx="17554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</a:rPr>
              <a:t>2021 г - красный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</a:rPr>
              <a:t>2020 г – голубой,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</a:rPr>
              <a:t>2019 г - бардовый;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</a:rPr>
              <a:t>2018 г – желтый;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solidFill>
                  <a:schemeClr val="tx2"/>
                </a:solidFill>
              </a:rPr>
              <a:t>2017 г – зеленый.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5B0A05-5CBC-4506-89C9-498285D03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54" y="-69"/>
            <a:ext cx="1042988" cy="6429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096F63-BB9C-4EC6-AE6B-45D411E00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1" y="1283596"/>
            <a:ext cx="7848600" cy="257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6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99300" y="532945"/>
            <a:ext cx="8264022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b="0" spc="20" dirty="0">
                <a:solidFill>
                  <a:schemeClr val="accent2">
                    <a:lumMod val="50000"/>
                  </a:schemeClr>
                </a:solidFill>
              </a:rPr>
              <a:t>Отличная работа бывает вознаграждена…</a:t>
            </a:r>
            <a:br>
              <a:rPr lang="ru-RU" sz="1400" b="0" spc="2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sz="1400" b="0" spc="2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sz="1400" b="0" spc="20" dirty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sz="1400" b="0" spc="2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1400" b="0" spc="2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14</a:t>
            </a:fld>
            <a:endParaRPr spc="5"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B429459-C0FE-AB45-A12F-EB4FB8C2D41D}"/>
              </a:ext>
            </a:extLst>
          </p:cNvPr>
          <p:cNvSpPr/>
          <p:nvPr/>
        </p:nvSpPr>
        <p:spPr>
          <a:xfrm>
            <a:off x="4652654" y="0"/>
            <a:ext cx="4491355" cy="782320"/>
          </a:xfrm>
          <a:custGeom>
            <a:avLst/>
            <a:gdLst/>
            <a:ahLst/>
            <a:cxnLst/>
            <a:rect l="l" t="t" r="r" b="b"/>
            <a:pathLst>
              <a:path w="4491355" h="782320">
                <a:moveTo>
                  <a:pt x="0" y="0"/>
                </a:moveTo>
                <a:lnTo>
                  <a:pt x="789407" y="782020"/>
                </a:lnTo>
                <a:lnTo>
                  <a:pt x="4491345" y="782020"/>
                </a:lnTo>
              </a:path>
            </a:pathLst>
          </a:custGeom>
          <a:ln w="25400">
            <a:solidFill>
              <a:srgbClr val="070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BFC81666-12B9-B94E-886F-0AE21BD14BA5}"/>
              </a:ext>
            </a:extLst>
          </p:cNvPr>
          <p:cNvGrpSpPr/>
          <p:nvPr/>
        </p:nvGrpSpPr>
        <p:grpSpPr>
          <a:xfrm>
            <a:off x="-12700" y="4289102"/>
            <a:ext cx="6059170" cy="868044"/>
            <a:chOff x="-12700" y="4289102"/>
            <a:chExt cx="6059170" cy="868044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F8503EAA-81B7-9249-B2E6-9319E0646B29}"/>
                </a:ext>
              </a:extLst>
            </p:cNvPr>
            <p:cNvSpPr/>
            <p:nvPr/>
          </p:nvSpPr>
          <p:spPr>
            <a:xfrm>
              <a:off x="0" y="48384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9DB4186-4D22-B544-B126-2B6EB905BC1B}"/>
                </a:ext>
              </a:extLst>
            </p:cNvPr>
            <p:cNvSpPr/>
            <p:nvPr/>
          </p:nvSpPr>
          <p:spPr>
            <a:xfrm>
              <a:off x="0" y="4536102"/>
              <a:ext cx="6033770" cy="608330"/>
            </a:xfrm>
            <a:custGeom>
              <a:avLst/>
              <a:gdLst/>
              <a:ahLst/>
              <a:cxnLst/>
              <a:rect l="l" t="t" r="r" b="b"/>
              <a:pathLst>
                <a:path w="6033770" h="608329">
                  <a:moveTo>
                    <a:pt x="0" y="0"/>
                  </a:moveTo>
                  <a:lnTo>
                    <a:pt x="5419658" y="0"/>
                  </a:lnTo>
                  <a:lnTo>
                    <a:pt x="6033704" y="608299"/>
                  </a:lnTo>
                </a:path>
              </a:pathLst>
            </a:custGeom>
            <a:ln w="25400">
              <a:solidFill>
                <a:srgbClr val="070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94AB6C7-B4C5-F344-8AF0-5F1EBC8F74A2}"/>
                </a:ext>
              </a:extLst>
            </p:cNvPr>
            <p:cNvSpPr/>
            <p:nvPr/>
          </p:nvSpPr>
          <p:spPr>
            <a:xfrm>
              <a:off x="0" y="45367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2C8599E8-D7C4-B843-954D-6B23E296E6B9}"/>
                </a:ext>
              </a:extLst>
            </p:cNvPr>
            <p:cNvSpPr/>
            <p:nvPr/>
          </p:nvSpPr>
          <p:spPr>
            <a:xfrm>
              <a:off x="0" y="47622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9E1BC07-9DC0-AF4C-94CF-7BAB31771302}"/>
                </a:ext>
              </a:extLst>
            </p:cNvPr>
            <p:cNvSpPr/>
            <p:nvPr/>
          </p:nvSpPr>
          <p:spPr>
            <a:xfrm>
              <a:off x="0" y="44605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AD7E527F-2F77-3042-8E03-F95DE2831481}"/>
                </a:ext>
              </a:extLst>
            </p:cNvPr>
            <p:cNvSpPr/>
            <p:nvPr/>
          </p:nvSpPr>
          <p:spPr>
            <a:xfrm>
              <a:off x="0" y="46860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9BF3127-2FDA-B746-9845-414C6D3883F5}"/>
                </a:ext>
              </a:extLst>
            </p:cNvPr>
            <p:cNvSpPr/>
            <p:nvPr/>
          </p:nvSpPr>
          <p:spPr>
            <a:xfrm>
              <a:off x="0" y="43843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E61899E6-370C-A540-B0BA-B5CBEBDDCBF4}"/>
                </a:ext>
              </a:extLst>
            </p:cNvPr>
            <p:cNvSpPr/>
            <p:nvPr/>
          </p:nvSpPr>
          <p:spPr>
            <a:xfrm>
              <a:off x="0" y="46098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1449C4AD-AADD-594F-8756-919104CBD878}"/>
                </a:ext>
              </a:extLst>
            </p:cNvPr>
            <p:cNvSpPr/>
            <p:nvPr/>
          </p:nvSpPr>
          <p:spPr>
            <a:xfrm>
              <a:off x="0" y="43081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DE39B2-BABA-4479-901D-41DBA26A9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8" y="815904"/>
            <a:ext cx="4754403" cy="3571600"/>
          </a:xfrm>
          <a:prstGeom prst="rect">
            <a:avLst/>
          </a:prstGeom>
        </p:spPr>
      </p:pic>
      <p:pic>
        <p:nvPicPr>
          <p:cNvPr id="25" name="Рисунок 6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E397DF6B-1498-4C98-A270-95AE34919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05" y="792949"/>
            <a:ext cx="1336096" cy="178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128518-E9D0-4487-AF1E-39DB53B46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47" y="52633"/>
            <a:ext cx="966788" cy="5959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09EA4C-37A8-4D8A-95C0-107B5CF00C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37" y="828723"/>
            <a:ext cx="2387154" cy="31828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A39748-F10A-4896-9A17-5C2B0F160C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791190"/>
            <a:ext cx="2225816" cy="16693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DE3A7E-8F8A-4BDE-A31A-8F4483C048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44" y="3625871"/>
            <a:ext cx="1841805" cy="145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26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651740" y="1508125"/>
            <a:ext cx="133986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400" spc="20" dirty="0">
                <a:solidFill>
                  <a:schemeClr val="tx2"/>
                </a:solidFill>
              </a:rPr>
              <a:t>Дорожу теплыми отзывами о нашей работе.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8642340" y="4609801"/>
            <a:ext cx="196859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15</a:t>
            </a:fld>
            <a:endParaRPr spc="5"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B429459-C0FE-AB45-A12F-EB4FB8C2D41D}"/>
              </a:ext>
            </a:extLst>
          </p:cNvPr>
          <p:cNvSpPr/>
          <p:nvPr/>
        </p:nvSpPr>
        <p:spPr>
          <a:xfrm>
            <a:off x="4652654" y="0"/>
            <a:ext cx="4491355" cy="782320"/>
          </a:xfrm>
          <a:custGeom>
            <a:avLst/>
            <a:gdLst/>
            <a:ahLst/>
            <a:cxnLst/>
            <a:rect l="l" t="t" r="r" b="b"/>
            <a:pathLst>
              <a:path w="4491355" h="782320">
                <a:moveTo>
                  <a:pt x="0" y="0"/>
                </a:moveTo>
                <a:lnTo>
                  <a:pt x="789407" y="782020"/>
                </a:lnTo>
                <a:lnTo>
                  <a:pt x="4491345" y="782020"/>
                </a:lnTo>
              </a:path>
            </a:pathLst>
          </a:custGeom>
          <a:ln w="25400">
            <a:solidFill>
              <a:srgbClr val="070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BFC81666-12B9-B94E-886F-0AE21BD14BA5}"/>
              </a:ext>
            </a:extLst>
          </p:cNvPr>
          <p:cNvGrpSpPr/>
          <p:nvPr/>
        </p:nvGrpSpPr>
        <p:grpSpPr>
          <a:xfrm>
            <a:off x="-12700" y="4289102"/>
            <a:ext cx="6059170" cy="868044"/>
            <a:chOff x="-12700" y="4289102"/>
            <a:chExt cx="6059170" cy="868044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F8503EAA-81B7-9249-B2E6-9319E0646B29}"/>
                </a:ext>
              </a:extLst>
            </p:cNvPr>
            <p:cNvSpPr/>
            <p:nvPr/>
          </p:nvSpPr>
          <p:spPr>
            <a:xfrm>
              <a:off x="0" y="48384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9DB4186-4D22-B544-B126-2B6EB905BC1B}"/>
                </a:ext>
              </a:extLst>
            </p:cNvPr>
            <p:cNvSpPr/>
            <p:nvPr/>
          </p:nvSpPr>
          <p:spPr>
            <a:xfrm>
              <a:off x="0" y="4536102"/>
              <a:ext cx="6033770" cy="608330"/>
            </a:xfrm>
            <a:custGeom>
              <a:avLst/>
              <a:gdLst/>
              <a:ahLst/>
              <a:cxnLst/>
              <a:rect l="l" t="t" r="r" b="b"/>
              <a:pathLst>
                <a:path w="6033770" h="608329">
                  <a:moveTo>
                    <a:pt x="0" y="0"/>
                  </a:moveTo>
                  <a:lnTo>
                    <a:pt x="5419658" y="0"/>
                  </a:lnTo>
                  <a:lnTo>
                    <a:pt x="6033704" y="608299"/>
                  </a:lnTo>
                </a:path>
              </a:pathLst>
            </a:custGeom>
            <a:ln w="25400">
              <a:solidFill>
                <a:srgbClr val="070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94AB6C7-B4C5-F344-8AF0-5F1EBC8F74A2}"/>
                </a:ext>
              </a:extLst>
            </p:cNvPr>
            <p:cNvSpPr/>
            <p:nvPr/>
          </p:nvSpPr>
          <p:spPr>
            <a:xfrm>
              <a:off x="0" y="45367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2C8599E8-D7C4-B843-954D-6B23E296E6B9}"/>
                </a:ext>
              </a:extLst>
            </p:cNvPr>
            <p:cNvSpPr/>
            <p:nvPr/>
          </p:nvSpPr>
          <p:spPr>
            <a:xfrm>
              <a:off x="0" y="47622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9E1BC07-9DC0-AF4C-94CF-7BAB31771302}"/>
                </a:ext>
              </a:extLst>
            </p:cNvPr>
            <p:cNvSpPr/>
            <p:nvPr/>
          </p:nvSpPr>
          <p:spPr>
            <a:xfrm>
              <a:off x="0" y="44605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AD7E527F-2F77-3042-8E03-F95DE2831481}"/>
                </a:ext>
              </a:extLst>
            </p:cNvPr>
            <p:cNvSpPr/>
            <p:nvPr/>
          </p:nvSpPr>
          <p:spPr>
            <a:xfrm>
              <a:off x="0" y="46860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9BF3127-2FDA-B746-9845-414C6D3883F5}"/>
                </a:ext>
              </a:extLst>
            </p:cNvPr>
            <p:cNvSpPr/>
            <p:nvPr/>
          </p:nvSpPr>
          <p:spPr>
            <a:xfrm>
              <a:off x="0" y="43843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E61899E6-370C-A540-B0BA-B5CBEBDDCBF4}"/>
                </a:ext>
              </a:extLst>
            </p:cNvPr>
            <p:cNvSpPr/>
            <p:nvPr/>
          </p:nvSpPr>
          <p:spPr>
            <a:xfrm>
              <a:off x="0" y="46098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1449C4AD-AADD-594F-8756-919104CBD878}"/>
                </a:ext>
              </a:extLst>
            </p:cNvPr>
            <p:cNvSpPr/>
            <p:nvPr/>
          </p:nvSpPr>
          <p:spPr>
            <a:xfrm>
              <a:off x="0" y="43081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A71EB1-C20B-484B-95D9-48C258F8E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5423"/>
            <a:ext cx="6975237" cy="48590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334FD0-C8BF-440E-B73B-95F32BD8B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42" y="0"/>
            <a:ext cx="1123642" cy="6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93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99300" y="1022882"/>
            <a:ext cx="8264022" cy="269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b="0" spc="20" dirty="0">
                <a:solidFill>
                  <a:schemeClr val="tx2"/>
                </a:solidFill>
              </a:rPr>
              <a:t>Бизнес – это не всегда про деньги, инновации и про то, что нужно перевернуть мир. Еще это про трудолюбие, команду, поддержку, любовь и просто делать свою работу. </a:t>
            </a:r>
            <a:br>
              <a:rPr lang="ru-RU" b="0" spc="20" dirty="0"/>
            </a:br>
            <a:br>
              <a:rPr lang="ru-RU" b="0" spc="20" dirty="0"/>
            </a:br>
            <a:br>
              <a:rPr lang="ru-RU" b="0" spc="20" dirty="0"/>
            </a:br>
            <a:br>
              <a:rPr lang="ru-RU" b="0" spc="20" dirty="0"/>
            </a:br>
            <a:br>
              <a:rPr lang="ru-RU" sz="1400" b="0" spc="2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0" spc="2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внимание.</a:t>
            </a:r>
            <a:br>
              <a:rPr lang="ru-RU" b="0" spc="2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0" spc="2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помощь.</a:t>
            </a:r>
            <a:endParaRPr lang="ru-RU" spc="2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xfrm>
            <a:off x="8642340" y="4640483"/>
            <a:ext cx="220981" cy="14362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16</a:t>
            </a:fld>
            <a:endParaRPr spc="5"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B429459-C0FE-AB45-A12F-EB4FB8C2D41D}"/>
              </a:ext>
            </a:extLst>
          </p:cNvPr>
          <p:cNvSpPr/>
          <p:nvPr/>
        </p:nvSpPr>
        <p:spPr>
          <a:xfrm>
            <a:off x="4652654" y="0"/>
            <a:ext cx="4491355" cy="782320"/>
          </a:xfrm>
          <a:custGeom>
            <a:avLst/>
            <a:gdLst/>
            <a:ahLst/>
            <a:cxnLst/>
            <a:rect l="l" t="t" r="r" b="b"/>
            <a:pathLst>
              <a:path w="4491355" h="782320">
                <a:moveTo>
                  <a:pt x="0" y="0"/>
                </a:moveTo>
                <a:lnTo>
                  <a:pt x="789407" y="782020"/>
                </a:lnTo>
                <a:lnTo>
                  <a:pt x="4491345" y="782020"/>
                </a:lnTo>
              </a:path>
            </a:pathLst>
          </a:custGeom>
          <a:ln w="25400">
            <a:solidFill>
              <a:srgbClr val="070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BFC81666-12B9-B94E-886F-0AE21BD14BA5}"/>
              </a:ext>
            </a:extLst>
          </p:cNvPr>
          <p:cNvGrpSpPr/>
          <p:nvPr/>
        </p:nvGrpSpPr>
        <p:grpSpPr>
          <a:xfrm>
            <a:off x="-12700" y="4289102"/>
            <a:ext cx="6059170" cy="868044"/>
            <a:chOff x="-12700" y="4289102"/>
            <a:chExt cx="6059170" cy="868044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F8503EAA-81B7-9249-B2E6-9319E0646B29}"/>
                </a:ext>
              </a:extLst>
            </p:cNvPr>
            <p:cNvSpPr/>
            <p:nvPr/>
          </p:nvSpPr>
          <p:spPr>
            <a:xfrm>
              <a:off x="0" y="48384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9DB4186-4D22-B544-B126-2B6EB905BC1B}"/>
                </a:ext>
              </a:extLst>
            </p:cNvPr>
            <p:cNvSpPr/>
            <p:nvPr/>
          </p:nvSpPr>
          <p:spPr>
            <a:xfrm>
              <a:off x="0" y="4536102"/>
              <a:ext cx="6033770" cy="608330"/>
            </a:xfrm>
            <a:custGeom>
              <a:avLst/>
              <a:gdLst/>
              <a:ahLst/>
              <a:cxnLst/>
              <a:rect l="l" t="t" r="r" b="b"/>
              <a:pathLst>
                <a:path w="6033770" h="608329">
                  <a:moveTo>
                    <a:pt x="0" y="0"/>
                  </a:moveTo>
                  <a:lnTo>
                    <a:pt x="5419658" y="0"/>
                  </a:lnTo>
                  <a:lnTo>
                    <a:pt x="6033704" y="608299"/>
                  </a:lnTo>
                </a:path>
              </a:pathLst>
            </a:custGeom>
            <a:ln w="25400">
              <a:solidFill>
                <a:srgbClr val="070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94AB6C7-B4C5-F344-8AF0-5F1EBC8F74A2}"/>
                </a:ext>
              </a:extLst>
            </p:cNvPr>
            <p:cNvSpPr/>
            <p:nvPr/>
          </p:nvSpPr>
          <p:spPr>
            <a:xfrm>
              <a:off x="0" y="45367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2C8599E8-D7C4-B843-954D-6B23E296E6B9}"/>
                </a:ext>
              </a:extLst>
            </p:cNvPr>
            <p:cNvSpPr/>
            <p:nvPr/>
          </p:nvSpPr>
          <p:spPr>
            <a:xfrm>
              <a:off x="0" y="47622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9E1BC07-9DC0-AF4C-94CF-7BAB31771302}"/>
                </a:ext>
              </a:extLst>
            </p:cNvPr>
            <p:cNvSpPr/>
            <p:nvPr/>
          </p:nvSpPr>
          <p:spPr>
            <a:xfrm>
              <a:off x="0" y="44605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AD7E527F-2F77-3042-8E03-F95DE2831481}"/>
                </a:ext>
              </a:extLst>
            </p:cNvPr>
            <p:cNvSpPr/>
            <p:nvPr/>
          </p:nvSpPr>
          <p:spPr>
            <a:xfrm>
              <a:off x="0" y="46860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9BF3127-2FDA-B746-9845-414C6D3883F5}"/>
                </a:ext>
              </a:extLst>
            </p:cNvPr>
            <p:cNvSpPr/>
            <p:nvPr/>
          </p:nvSpPr>
          <p:spPr>
            <a:xfrm>
              <a:off x="0" y="43843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E61899E6-370C-A540-B0BA-B5CBEBDDCBF4}"/>
                </a:ext>
              </a:extLst>
            </p:cNvPr>
            <p:cNvSpPr/>
            <p:nvPr/>
          </p:nvSpPr>
          <p:spPr>
            <a:xfrm>
              <a:off x="0" y="46098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1449C4AD-AADD-594F-8756-919104CBD878}"/>
                </a:ext>
              </a:extLst>
            </p:cNvPr>
            <p:cNvSpPr/>
            <p:nvPr/>
          </p:nvSpPr>
          <p:spPr>
            <a:xfrm>
              <a:off x="0" y="43081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3EF189-569F-4EBC-9F22-AB858EECF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1142617" cy="70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8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65155"/>
            <a:ext cx="7467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ts val="2350"/>
              </a:lnSpc>
            </a:pPr>
            <a:r>
              <a:rPr lang="ru-RU" sz="1600" spc="30" dirty="0">
                <a:solidFill>
                  <a:schemeClr val="accent2">
                    <a:lumMod val="50000"/>
                  </a:schemeClr>
                </a:solidFill>
              </a:rPr>
              <a:t>Мы создаем энергию семейного климата для качественного времяпровождения с ребенком. В помощь маме. С заботой о малыше.</a:t>
            </a:r>
            <a:br>
              <a:rPr lang="ru-RU" spc="30" dirty="0"/>
            </a:br>
            <a:br>
              <a:rPr lang="ru-RU" spc="30" dirty="0"/>
            </a:br>
            <a:endParaRPr spc="30" dirty="0"/>
          </a:p>
        </p:txBody>
      </p:sp>
      <p:grpSp>
        <p:nvGrpSpPr>
          <p:cNvPr id="7" name="object 7"/>
          <p:cNvGrpSpPr/>
          <p:nvPr/>
        </p:nvGrpSpPr>
        <p:grpSpPr>
          <a:xfrm>
            <a:off x="0" y="4289102"/>
            <a:ext cx="360045" cy="568960"/>
            <a:chOff x="0" y="4289102"/>
            <a:chExt cx="360045" cy="568960"/>
          </a:xfrm>
        </p:grpSpPr>
        <p:sp>
          <p:nvSpPr>
            <p:cNvPr id="8" name="object 8"/>
            <p:cNvSpPr/>
            <p:nvPr/>
          </p:nvSpPr>
          <p:spPr>
            <a:xfrm>
              <a:off x="0" y="48384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7622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6860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45367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44605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43843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6098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43081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0" y="2668441"/>
            <a:ext cx="9144000" cy="490220"/>
          </a:xfrm>
          <a:custGeom>
            <a:avLst/>
            <a:gdLst/>
            <a:ahLst/>
            <a:cxnLst/>
            <a:rect l="l" t="t" r="r" b="b"/>
            <a:pathLst>
              <a:path w="9144000" h="490219">
                <a:moveTo>
                  <a:pt x="0" y="0"/>
                </a:moveTo>
                <a:lnTo>
                  <a:pt x="2595001" y="0"/>
                </a:lnTo>
                <a:lnTo>
                  <a:pt x="3293996" y="490194"/>
                </a:lnTo>
                <a:lnTo>
                  <a:pt x="9144000" y="490194"/>
                </a:lnTo>
              </a:path>
            </a:pathLst>
          </a:custGeom>
          <a:ln w="25400">
            <a:solidFill>
              <a:srgbClr val="070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2</a:t>
            </a:fld>
            <a:endParaRPr spc="5" dirty="0"/>
          </a:p>
        </p:txBody>
      </p:sp>
      <p:sp>
        <p:nvSpPr>
          <p:cNvPr id="6" name="object 6"/>
          <p:cNvSpPr txBox="1"/>
          <p:nvPr/>
        </p:nvSpPr>
        <p:spPr>
          <a:xfrm>
            <a:off x="8332153" y="2117725"/>
            <a:ext cx="4681164" cy="40780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8255">
              <a:lnSpc>
                <a:spcPts val="1400"/>
              </a:lnSpc>
              <a:spcBef>
                <a:spcPts val="180"/>
              </a:spcBef>
            </a:pPr>
            <a:endParaRPr lang="ru-RU" sz="1200" b="1" spc="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8255">
              <a:lnSpc>
                <a:spcPts val="1400"/>
              </a:lnSpc>
              <a:spcBef>
                <a:spcPts val="180"/>
              </a:spcBef>
            </a:pP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B30304-5290-4EE3-9934-981BADAEC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71" y="-48955"/>
            <a:ext cx="1558187" cy="960526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1DBA90ED-3B1C-4C3A-B662-50A01FEB48A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43265" y="1100138"/>
            <a:ext cx="5299076" cy="4049712"/>
            <a:chOff x="-911" y="733"/>
            <a:chExt cx="3338" cy="2551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89D1DB7B-1126-4497-8CE4-A676B0999FD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911" y="733"/>
              <a:ext cx="3338" cy="25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2634D4D-04EC-4335-95E3-257A813E0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1" y="721"/>
              <a:ext cx="3346" cy="2563"/>
            </a:xfrm>
            <a:custGeom>
              <a:avLst/>
              <a:gdLst>
                <a:gd name="T0" fmla="*/ 0 w 5263"/>
                <a:gd name="T1" fmla="*/ 1851 h 1851"/>
                <a:gd name="T2" fmla="*/ 0 w 5263"/>
                <a:gd name="T3" fmla="*/ 1851 h 1851"/>
                <a:gd name="T4" fmla="*/ 4885 w 5263"/>
                <a:gd name="T5" fmla="*/ 1851 h 1851"/>
                <a:gd name="T6" fmla="*/ 5263 w 5263"/>
                <a:gd name="T7" fmla="*/ 1473 h 1851"/>
                <a:gd name="T8" fmla="*/ 5263 w 5263"/>
                <a:gd name="T9" fmla="*/ 0 h 1851"/>
                <a:gd name="T10" fmla="*/ 377 w 5263"/>
                <a:gd name="T11" fmla="*/ 0 h 1851"/>
                <a:gd name="T12" fmla="*/ 0 w 5263"/>
                <a:gd name="T13" fmla="*/ 376 h 1851"/>
                <a:gd name="T14" fmla="*/ 0 w 5263"/>
                <a:gd name="T15" fmla="*/ 1851 h 1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3" h="1851">
                  <a:moveTo>
                    <a:pt x="0" y="1851"/>
                  </a:moveTo>
                  <a:lnTo>
                    <a:pt x="0" y="1851"/>
                  </a:lnTo>
                  <a:lnTo>
                    <a:pt x="4885" y="1851"/>
                  </a:lnTo>
                  <a:cubicBezTo>
                    <a:pt x="5094" y="1851"/>
                    <a:pt x="5263" y="1681"/>
                    <a:pt x="5263" y="1473"/>
                  </a:cubicBezTo>
                  <a:lnTo>
                    <a:pt x="5263" y="0"/>
                  </a:lnTo>
                  <a:lnTo>
                    <a:pt x="377" y="0"/>
                  </a:lnTo>
                  <a:cubicBezTo>
                    <a:pt x="169" y="0"/>
                    <a:pt x="0" y="168"/>
                    <a:pt x="0" y="376"/>
                  </a:cubicBezTo>
                  <a:lnTo>
                    <a:pt x="0" y="1851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8459C8D-238C-4669-AD33-E40ADF2DF824}"/>
              </a:ext>
            </a:extLst>
          </p:cNvPr>
          <p:cNvSpPr txBox="1"/>
          <p:nvPr/>
        </p:nvSpPr>
        <p:spPr>
          <a:xfrm>
            <a:off x="3550910" y="1228264"/>
            <a:ext cx="4907289" cy="4342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Ежедневно специалисты 34 аиста поддерживают  материнство и детство, информируют о соблюдении необходимых требований и проводят обучающие программы, рассказывают про особенности современных экологичных и безопасных материалах, из которых производят товары для детей: </a:t>
            </a:r>
            <a:r>
              <a:rPr lang="ru-RU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ппу</a:t>
            </a:r>
            <a:r>
              <a:rPr lang="ru-RU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ru-RU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холкон</a:t>
            </a:r>
            <a:r>
              <a:rPr lang="ru-RU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непромокаемые ткани, карбоновые коляски,  авиационный алюминий, </a:t>
            </a:r>
            <a:r>
              <a:rPr lang="ru-RU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изофикс</a:t>
            </a:r>
            <a:r>
              <a:rPr lang="ru-RU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тор </a:t>
            </a:r>
            <a:r>
              <a:rPr lang="ru-RU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теттер</a:t>
            </a:r>
            <a:r>
              <a:rPr lang="ru-RU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многое другое, что нужно знать при  покупке.  Это экономит время мам и делает подход к выбору товаров для детства более осознанный, аналитический, обдуманный.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Главная цель компании 34 аиста: поддержать материнство и детство качественными, надежными, безопасными, доступными товарами (мамиными помощниками) с максимально быстрой доставкой, сборкой, </a:t>
            </a:r>
            <a:r>
              <a:rPr lang="ru-RU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подьемом</a:t>
            </a:r>
            <a:r>
              <a:rPr lang="ru-RU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чтобы от воспитания, детей мамы получали только положительные эмоции и как следствие повышалась рождаемость.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Бизнес-проект 34аиста про осознанное родительство, материнство, безопасное комфортное воспитание детей, про любовь,  про новые поколения, про счастье, смех, улыбки, молодость и гармонию.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ru-RU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ru-RU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Радость и уверенность в безопасности детей - наша работа.</a:t>
            </a:r>
          </a:p>
          <a:p>
            <a:pPr marL="12700" marR="8255">
              <a:lnSpc>
                <a:spcPts val="1400"/>
              </a:lnSpc>
              <a:spcBef>
                <a:spcPts val="180"/>
              </a:spcBef>
            </a:pPr>
            <a:r>
              <a:rPr lang="ru-RU" sz="1000" spc="5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 marR="8255">
              <a:lnSpc>
                <a:spcPts val="1400"/>
              </a:lnSpc>
              <a:spcBef>
                <a:spcPts val="180"/>
              </a:spcBef>
            </a:pPr>
            <a:endParaRPr lang="ru-RU" sz="1800" b="1" spc="5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" y="180507"/>
            <a:ext cx="812413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400" b="1" spc="5" dirty="0">
                <a:solidFill>
                  <a:schemeClr val="tx2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 15 лет выросли в командный пункт с  </a:t>
            </a:r>
            <a:r>
              <a:rPr lang="ru-RU" sz="1400" b="1" spc="5" dirty="0">
                <a:solidFill>
                  <a:srgbClr val="FF000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Широким Спектром: от хобби к профессиональному бизнесу.</a:t>
            </a:r>
            <a:endParaRPr lang="ru-RU" altLang="ru-RU" sz="1400" b="1" dirty="0">
              <a:solidFill>
                <a:schemeClr val="tx2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4289102"/>
            <a:ext cx="360045" cy="568960"/>
            <a:chOff x="0" y="4289102"/>
            <a:chExt cx="360045" cy="568960"/>
          </a:xfrm>
        </p:grpSpPr>
        <p:sp>
          <p:nvSpPr>
            <p:cNvPr id="8" name="object 8"/>
            <p:cNvSpPr/>
            <p:nvPr/>
          </p:nvSpPr>
          <p:spPr>
            <a:xfrm>
              <a:off x="0" y="48384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47622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46860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45367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44605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43843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6098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43081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3647" y="1351828"/>
            <a:ext cx="9144000" cy="691555"/>
          </a:xfrm>
          <a:custGeom>
            <a:avLst/>
            <a:gdLst/>
            <a:ahLst/>
            <a:cxnLst/>
            <a:rect l="l" t="t" r="r" b="b"/>
            <a:pathLst>
              <a:path w="9144000" h="490219">
                <a:moveTo>
                  <a:pt x="0" y="0"/>
                </a:moveTo>
                <a:lnTo>
                  <a:pt x="2595001" y="0"/>
                </a:lnTo>
                <a:lnTo>
                  <a:pt x="3293996" y="490194"/>
                </a:lnTo>
                <a:lnTo>
                  <a:pt x="9144000" y="490194"/>
                </a:lnTo>
              </a:path>
            </a:pathLst>
          </a:custGeom>
          <a:ln w="25400">
            <a:solidFill>
              <a:srgbClr val="070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3</a:t>
            </a:fld>
            <a:endParaRPr spc="5" dirty="0"/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id="{4152507C-DBE9-47AB-8669-86372502E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783" y="926307"/>
            <a:ext cx="19304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" descr="Изображение выглядит как трава, внешний, поле, автомобиль&#10;&#10;Автоматически созданное описание">
            <a:extLst>
              <a:ext uri="{FF2B5EF4-FFF2-40B4-BE49-F238E27FC236}">
                <a16:creationId xmlns:a16="http://schemas.microsoft.com/office/drawing/2014/main" id="{F9B2F907-99EE-48B4-A9DE-C4C5422FC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225" y="515912"/>
            <a:ext cx="2078037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5">
            <a:extLst>
              <a:ext uri="{FF2B5EF4-FFF2-40B4-BE49-F238E27FC236}">
                <a16:creationId xmlns:a16="http://schemas.microsoft.com/office/drawing/2014/main" id="{8839B265-35FC-4119-9688-9C462838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545523"/>
            <a:ext cx="2093912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1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292D7D0-B6FC-47A6-AE04-551298BFB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97" y="1946997"/>
            <a:ext cx="2187575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10" descr="Изображение выглядит как внешний, дорога, здание, грузовик&#10;&#10;Автоматически созданное описание">
            <a:extLst>
              <a:ext uri="{FF2B5EF4-FFF2-40B4-BE49-F238E27FC236}">
                <a16:creationId xmlns:a16="http://schemas.microsoft.com/office/drawing/2014/main" id="{016F503F-2A37-4F5C-8F2E-19A9B6F01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337" y="3540395"/>
            <a:ext cx="20843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D443F4E-AFAF-4D80-A760-5D1EE7FBC91C}"/>
              </a:ext>
            </a:extLst>
          </p:cNvPr>
          <p:cNvSpPr txBox="1"/>
          <p:nvPr/>
        </p:nvSpPr>
        <p:spPr>
          <a:xfrm>
            <a:off x="-8674" y="2591553"/>
            <a:ext cx="4589812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📷 </a:t>
            </a:r>
            <a:r>
              <a:rPr lang="ru-RU" alt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покупка под «Ключ»,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📷 </a:t>
            </a:r>
            <a:r>
              <a:rPr lang="ru-RU" alt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подарками и скидками каждому,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📷 с быстрой, бесплатной доставкой  по России,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📷 с подъемом в квартиру и сборкой, работаем круглосуточно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📷 с сервисным обслуживанием в течение 2–х лет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0" dirty="0">
                <a:solidFill>
                  <a:srgbClr val="002060"/>
                </a:solidFill>
              </a:rPr>
              <a:t> </a:t>
            </a:r>
            <a:r>
              <a:rPr lang="ru-RU" altLang="ru-RU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Такой спектр услуг благодаря выходу  на новые торговые площадки: Озон, </a:t>
            </a:r>
            <a:r>
              <a:rPr lang="ru-RU" altLang="ru-RU" sz="1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Вайлберрис</a:t>
            </a:r>
            <a:r>
              <a:rPr lang="ru-RU" altLang="ru-RU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Авито</a:t>
            </a:r>
            <a:r>
              <a:rPr lang="ru-RU" altLang="ru-RU" sz="1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Юла</a:t>
            </a:r>
            <a:r>
              <a:rPr lang="ru-RU" altLang="ru-RU" sz="10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0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1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Мамам с нами хорошо и удобно.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1A97E5-6B47-47AD-AB6A-2050C36325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44" y="7330"/>
            <a:ext cx="1121856" cy="6915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5E8009-0775-4AE6-A907-371A6A93D2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85" y="2057555"/>
            <a:ext cx="2084386" cy="15632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FD929B-3389-444B-A3CD-C59002B78C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71" y="2076426"/>
            <a:ext cx="2038724" cy="15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1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60046" y="308877"/>
            <a:ext cx="851515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altLang="ru-RU" sz="1600" spc="20" dirty="0">
                <a:solidFill>
                  <a:srgbClr val="002060"/>
                </a:solidFill>
              </a:rPr>
              <a:t>Ведем образовательную и просветительскую деятельность </a:t>
            </a:r>
            <a:br>
              <a:rPr lang="ru-RU" altLang="ru-RU" sz="1600" spc="20" dirty="0">
                <a:solidFill>
                  <a:srgbClr val="002060"/>
                </a:solidFill>
              </a:rPr>
            </a:br>
            <a:r>
              <a:rPr lang="ru-RU" altLang="ru-RU" sz="1600" spc="20" dirty="0">
                <a:solidFill>
                  <a:srgbClr val="FF0000"/>
                </a:solidFill>
              </a:rPr>
              <a:t>через онлайн каналы.</a:t>
            </a:r>
            <a:endParaRPr lang="ru-RU" sz="1200" spc="20" dirty="0">
              <a:solidFill>
                <a:srgbClr val="FF0000"/>
              </a:solidFill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4</a:t>
            </a:fld>
            <a:endParaRPr spc="5"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B429459-C0FE-AB45-A12F-EB4FB8C2D41D}"/>
              </a:ext>
            </a:extLst>
          </p:cNvPr>
          <p:cNvSpPr/>
          <p:nvPr/>
        </p:nvSpPr>
        <p:spPr>
          <a:xfrm>
            <a:off x="4652654" y="0"/>
            <a:ext cx="4491355" cy="782320"/>
          </a:xfrm>
          <a:custGeom>
            <a:avLst/>
            <a:gdLst/>
            <a:ahLst/>
            <a:cxnLst/>
            <a:rect l="l" t="t" r="r" b="b"/>
            <a:pathLst>
              <a:path w="4491355" h="782320">
                <a:moveTo>
                  <a:pt x="0" y="0"/>
                </a:moveTo>
                <a:lnTo>
                  <a:pt x="789407" y="782020"/>
                </a:lnTo>
                <a:lnTo>
                  <a:pt x="4491345" y="782020"/>
                </a:lnTo>
              </a:path>
            </a:pathLst>
          </a:custGeom>
          <a:ln w="25400">
            <a:solidFill>
              <a:srgbClr val="070F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BFC81666-12B9-B94E-886F-0AE21BD14BA5}"/>
              </a:ext>
            </a:extLst>
          </p:cNvPr>
          <p:cNvGrpSpPr/>
          <p:nvPr/>
        </p:nvGrpSpPr>
        <p:grpSpPr>
          <a:xfrm>
            <a:off x="-12700" y="4289102"/>
            <a:ext cx="6059170" cy="868044"/>
            <a:chOff x="-12700" y="4289102"/>
            <a:chExt cx="6059170" cy="868044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F8503EAA-81B7-9249-B2E6-9319E0646B29}"/>
                </a:ext>
              </a:extLst>
            </p:cNvPr>
            <p:cNvSpPr/>
            <p:nvPr/>
          </p:nvSpPr>
          <p:spPr>
            <a:xfrm>
              <a:off x="0" y="48384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9DB4186-4D22-B544-B126-2B6EB905BC1B}"/>
                </a:ext>
              </a:extLst>
            </p:cNvPr>
            <p:cNvSpPr/>
            <p:nvPr/>
          </p:nvSpPr>
          <p:spPr>
            <a:xfrm>
              <a:off x="0" y="4536102"/>
              <a:ext cx="6033770" cy="608330"/>
            </a:xfrm>
            <a:custGeom>
              <a:avLst/>
              <a:gdLst/>
              <a:ahLst/>
              <a:cxnLst/>
              <a:rect l="l" t="t" r="r" b="b"/>
              <a:pathLst>
                <a:path w="6033770" h="608329">
                  <a:moveTo>
                    <a:pt x="0" y="0"/>
                  </a:moveTo>
                  <a:lnTo>
                    <a:pt x="5419658" y="0"/>
                  </a:lnTo>
                  <a:lnTo>
                    <a:pt x="6033704" y="608299"/>
                  </a:lnTo>
                </a:path>
              </a:pathLst>
            </a:custGeom>
            <a:ln w="25400">
              <a:solidFill>
                <a:srgbClr val="070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94AB6C7-B4C5-F344-8AF0-5F1EBC8F74A2}"/>
                </a:ext>
              </a:extLst>
            </p:cNvPr>
            <p:cNvSpPr/>
            <p:nvPr/>
          </p:nvSpPr>
          <p:spPr>
            <a:xfrm>
              <a:off x="0" y="45367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2C8599E8-D7C4-B843-954D-6B23E296E6B9}"/>
                </a:ext>
              </a:extLst>
            </p:cNvPr>
            <p:cNvSpPr/>
            <p:nvPr/>
          </p:nvSpPr>
          <p:spPr>
            <a:xfrm>
              <a:off x="0" y="47622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9E1BC07-9DC0-AF4C-94CF-7BAB31771302}"/>
                </a:ext>
              </a:extLst>
            </p:cNvPr>
            <p:cNvSpPr/>
            <p:nvPr/>
          </p:nvSpPr>
          <p:spPr>
            <a:xfrm>
              <a:off x="0" y="44605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AD7E527F-2F77-3042-8E03-F95DE2831481}"/>
                </a:ext>
              </a:extLst>
            </p:cNvPr>
            <p:cNvSpPr/>
            <p:nvPr/>
          </p:nvSpPr>
          <p:spPr>
            <a:xfrm>
              <a:off x="0" y="46860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9BF3127-2FDA-B746-9845-414C6D3883F5}"/>
                </a:ext>
              </a:extLst>
            </p:cNvPr>
            <p:cNvSpPr/>
            <p:nvPr/>
          </p:nvSpPr>
          <p:spPr>
            <a:xfrm>
              <a:off x="0" y="43843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E61899E6-370C-A540-B0BA-B5CBEBDDCBF4}"/>
                </a:ext>
              </a:extLst>
            </p:cNvPr>
            <p:cNvSpPr/>
            <p:nvPr/>
          </p:nvSpPr>
          <p:spPr>
            <a:xfrm>
              <a:off x="0" y="46098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1449C4AD-AADD-594F-8756-919104CBD878}"/>
                </a:ext>
              </a:extLst>
            </p:cNvPr>
            <p:cNvSpPr/>
            <p:nvPr/>
          </p:nvSpPr>
          <p:spPr>
            <a:xfrm>
              <a:off x="0" y="43081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CF455F-E14D-4724-A301-167026BCB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" y="887193"/>
            <a:ext cx="3584301" cy="22995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0DF35AB-6414-4D4F-B84D-55B4FFA0D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75" y="2110865"/>
            <a:ext cx="4870247" cy="21517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2A0A8B-8D4B-4BAA-BFE7-F329D8160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47" y="73512"/>
            <a:ext cx="966788" cy="5959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048538-3B99-4DBE-A7C4-540CB05FC5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669478"/>
            <a:ext cx="2235798" cy="16768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383995-39E3-48A4-BE8A-FD090EE24A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79" y="3158959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6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6715" y="132669"/>
            <a:ext cx="804304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600" b="0" spc="20" dirty="0">
                <a:solidFill>
                  <a:schemeClr val="accent2">
                    <a:lumMod val="75000"/>
                  </a:schemeClr>
                </a:solidFill>
              </a:rPr>
              <a:t>Чтобы поддержать как можно больше родителей, меняемся и развиваемся.</a:t>
            </a:r>
            <a:br>
              <a:rPr lang="ru-RU" sz="1600" b="0" spc="2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0" spc="20" dirty="0">
                <a:solidFill>
                  <a:schemeClr val="accent2">
                    <a:lumMod val="75000"/>
                  </a:schemeClr>
                </a:solidFill>
              </a:rPr>
              <a:t> Наши действия…</a:t>
            </a:r>
            <a:endParaRPr lang="ru-RU" sz="1600" b="0" i="1" spc="2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5</a:t>
            </a:fld>
            <a:endParaRPr spc="5" dirty="0"/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BFC81666-12B9-B94E-886F-0AE21BD14BA5}"/>
              </a:ext>
            </a:extLst>
          </p:cNvPr>
          <p:cNvGrpSpPr/>
          <p:nvPr/>
        </p:nvGrpSpPr>
        <p:grpSpPr>
          <a:xfrm>
            <a:off x="-12700" y="4289102"/>
            <a:ext cx="6059170" cy="868044"/>
            <a:chOff x="-12700" y="4289102"/>
            <a:chExt cx="6059170" cy="868044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F8503EAA-81B7-9249-B2E6-9319E0646B29}"/>
                </a:ext>
              </a:extLst>
            </p:cNvPr>
            <p:cNvSpPr/>
            <p:nvPr/>
          </p:nvSpPr>
          <p:spPr>
            <a:xfrm>
              <a:off x="0" y="48384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9DB4186-4D22-B544-B126-2B6EB905BC1B}"/>
                </a:ext>
              </a:extLst>
            </p:cNvPr>
            <p:cNvSpPr/>
            <p:nvPr/>
          </p:nvSpPr>
          <p:spPr>
            <a:xfrm>
              <a:off x="0" y="4536102"/>
              <a:ext cx="6033770" cy="608330"/>
            </a:xfrm>
            <a:custGeom>
              <a:avLst/>
              <a:gdLst/>
              <a:ahLst/>
              <a:cxnLst/>
              <a:rect l="l" t="t" r="r" b="b"/>
              <a:pathLst>
                <a:path w="6033770" h="608329">
                  <a:moveTo>
                    <a:pt x="0" y="0"/>
                  </a:moveTo>
                  <a:lnTo>
                    <a:pt x="5419658" y="0"/>
                  </a:lnTo>
                  <a:lnTo>
                    <a:pt x="6033704" y="608299"/>
                  </a:lnTo>
                </a:path>
              </a:pathLst>
            </a:custGeom>
            <a:ln w="25400">
              <a:solidFill>
                <a:srgbClr val="070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94AB6C7-B4C5-F344-8AF0-5F1EBC8F74A2}"/>
                </a:ext>
              </a:extLst>
            </p:cNvPr>
            <p:cNvSpPr/>
            <p:nvPr/>
          </p:nvSpPr>
          <p:spPr>
            <a:xfrm>
              <a:off x="0" y="45367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2C8599E8-D7C4-B843-954D-6B23E296E6B9}"/>
                </a:ext>
              </a:extLst>
            </p:cNvPr>
            <p:cNvSpPr/>
            <p:nvPr/>
          </p:nvSpPr>
          <p:spPr>
            <a:xfrm>
              <a:off x="0" y="47622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9E1BC07-9DC0-AF4C-94CF-7BAB31771302}"/>
                </a:ext>
              </a:extLst>
            </p:cNvPr>
            <p:cNvSpPr/>
            <p:nvPr/>
          </p:nvSpPr>
          <p:spPr>
            <a:xfrm>
              <a:off x="0" y="44605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AD7E527F-2F77-3042-8E03-F95DE2831481}"/>
                </a:ext>
              </a:extLst>
            </p:cNvPr>
            <p:cNvSpPr/>
            <p:nvPr/>
          </p:nvSpPr>
          <p:spPr>
            <a:xfrm>
              <a:off x="0" y="46860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9BF3127-2FDA-B746-9845-414C6D3883F5}"/>
                </a:ext>
              </a:extLst>
            </p:cNvPr>
            <p:cNvSpPr/>
            <p:nvPr/>
          </p:nvSpPr>
          <p:spPr>
            <a:xfrm>
              <a:off x="0" y="43843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E61899E6-370C-A540-B0BA-B5CBEBDDCBF4}"/>
                </a:ext>
              </a:extLst>
            </p:cNvPr>
            <p:cNvSpPr/>
            <p:nvPr/>
          </p:nvSpPr>
          <p:spPr>
            <a:xfrm>
              <a:off x="0" y="46098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1449C4AD-AADD-594F-8756-919104CBD878}"/>
                </a:ext>
              </a:extLst>
            </p:cNvPr>
            <p:cNvSpPr/>
            <p:nvPr/>
          </p:nvSpPr>
          <p:spPr>
            <a:xfrm>
              <a:off x="0" y="43081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A529B389-CE3E-844F-8BF7-708DA9650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91130"/>
              </p:ext>
            </p:extLst>
          </p:nvPr>
        </p:nvGraphicFramePr>
        <p:xfrm>
          <a:off x="228600" y="841697"/>
          <a:ext cx="8401856" cy="2102655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92280625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803037966"/>
                    </a:ext>
                  </a:extLst>
                </a:gridCol>
                <a:gridCol w="3220256">
                  <a:extLst>
                    <a:ext uri="{9D8B030D-6E8A-4147-A177-3AD203B41FA5}">
                      <a16:colId xmlns:a16="http://schemas.microsoft.com/office/drawing/2014/main" val="1336078633"/>
                    </a:ext>
                  </a:extLst>
                </a:gridCol>
              </a:tblGrid>
              <a:tr h="313193">
                <a:tc>
                  <a:txBody>
                    <a:bodyPr/>
                    <a:lstStyle/>
                    <a:p>
                      <a:r>
                        <a:rPr lang="ru-RU" sz="12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Задача 1.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Решение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Результат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49994109"/>
                  </a:ext>
                </a:extLst>
              </a:tr>
              <a:tr h="178946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 Автоматизация изменения на  сайте цен, товаров, фото  и продвижение сайта</a:t>
                      </a:r>
                      <a:r>
                        <a:rPr lang="en-US" sz="12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.</a:t>
                      </a:r>
                      <a:endParaRPr lang="ru-RU" sz="1200" b="0" i="0" spc="20" dirty="0">
                        <a:solidFill>
                          <a:srgbClr val="070F1A"/>
                        </a:solidFill>
                        <a:latin typeface="Arial"/>
                        <a:ea typeface="+mj-ea"/>
                        <a:cs typeface="Arial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Был произведен анализ внутренней и внешней среды компании 34Аиста, </a:t>
                      </a:r>
                      <a:r>
                        <a:rPr lang="en-US" sz="12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swot –</a:t>
                      </a:r>
                      <a:r>
                        <a:rPr lang="ru-RU" sz="12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анализ, анализ финансовых показателей за последние 3 года.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Был выявлен переломный и критический момент и множество вытекающих из него проблем, а главная из них – дефицит товара, спад рождаемости, снижение покупательской способности. Приняты меры по </a:t>
                      </a:r>
                      <a:r>
                        <a:rPr lang="ru-RU" sz="1200" b="0" i="0" spc="20" dirty="0" err="1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координальной</a:t>
                      </a:r>
                      <a:r>
                        <a:rPr lang="ru-RU" sz="12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 работе на сайте.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63742016"/>
                  </a:ext>
                </a:extLst>
              </a:tr>
            </a:tbl>
          </a:graphicData>
        </a:graphic>
      </p:graphicFrame>
      <p:graphicFrame>
        <p:nvGraphicFramePr>
          <p:cNvPr id="21" name="Таблица 3">
            <a:extLst>
              <a:ext uri="{FF2B5EF4-FFF2-40B4-BE49-F238E27FC236}">
                <a16:creationId xmlns:a16="http://schemas.microsoft.com/office/drawing/2014/main" id="{6FE4D548-1455-41E1-B839-E264F2B8D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29883"/>
              </p:ext>
            </p:extLst>
          </p:nvPr>
        </p:nvGraphicFramePr>
        <p:xfrm>
          <a:off x="240484" y="2422536"/>
          <a:ext cx="8401856" cy="1744930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434956">
                  <a:extLst>
                    <a:ext uri="{9D8B030D-6E8A-4147-A177-3AD203B41FA5}">
                      <a16:colId xmlns:a16="http://schemas.microsoft.com/office/drawing/2014/main" val="922806252"/>
                    </a:ext>
                  </a:extLst>
                </a:gridCol>
                <a:gridCol w="2739325">
                  <a:extLst>
                    <a:ext uri="{9D8B030D-6E8A-4147-A177-3AD203B41FA5}">
                      <a16:colId xmlns:a16="http://schemas.microsoft.com/office/drawing/2014/main" val="3803037966"/>
                    </a:ext>
                  </a:extLst>
                </a:gridCol>
                <a:gridCol w="3227575">
                  <a:extLst>
                    <a:ext uri="{9D8B030D-6E8A-4147-A177-3AD203B41FA5}">
                      <a16:colId xmlns:a16="http://schemas.microsoft.com/office/drawing/2014/main" val="1336078633"/>
                    </a:ext>
                  </a:extLst>
                </a:gridCol>
              </a:tblGrid>
              <a:tr h="293760">
                <a:tc>
                  <a:txBody>
                    <a:bodyPr/>
                    <a:lstStyle/>
                    <a:p>
                      <a:r>
                        <a:rPr lang="ru-RU" sz="12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Задача 2.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Решение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Результат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49994109"/>
                  </a:ext>
                </a:extLst>
              </a:tr>
              <a:tr h="145117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Освоение новых возможностей в маркетплейсах и поддержка как можно большего количества мам: Озон, </a:t>
                      </a:r>
                      <a:r>
                        <a:rPr lang="ru-RU" sz="1100" b="0" i="0" spc="20" dirty="0" err="1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Вайлберрис</a:t>
                      </a:r>
                      <a:r>
                        <a:rPr lang="ru-RU" sz="11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, Детский Мир, </a:t>
                      </a:r>
                      <a:r>
                        <a:rPr lang="ru-RU" sz="1100" b="0" i="0" spc="20" dirty="0" err="1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Сбермаркет</a:t>
                      </a:r>
                      <a:r>
                        <a:rPr lang="ru-RU" sz="11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1. Удержать имеющиеся ресурсы</a:t>
                      </a:r>
                    </a:p>
                    <a:p>
                      <a:r>
                        <a:rPr lang="ru-RU" sz="11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2. Осваивать новые целевые аудитории и рынки (</a:t>
                      </a:r>
                      <a:r>
                        <a:rPr lang="ru-RU" sz="1100" b="0" i="0" spc="20" dirty="0" err="1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фбо</a:t>
                      </a:r>
                      <a:r>
                        <a:rPr lang="ru-RU" sz="11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, </a:t>
                      </a:r>
                      <a:r>
                        <a:rPr lang="ru-RU" sz="1100" b="0" i="0" spc="20" dirty="0" err="1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фбс</a:t>
                      </a:r>
                      <a:r>
                        <a:rPr lang="ru-RU" sz="11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, </a:t>
                      </a:r>
                      <a:r>
                        <a:rPr lang="ru-RU" sz="1100" b="0" i="0" spc="20" dirty="0" err="1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рфбс</a:t>
                      </a:r>
                      <a:r>
                        <a:rPr lang="ru-RU" sz="11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,</a:t>
                      </a:r>
                    </a:p>
                    <a:p>
                      <a:r>
                        <a:rPr lang="ru-RU" sz="11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3. Создать такую стратегию компании, чтобы отличалась от конкурентов в товарных группах.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spc="20" dirty="0">
                          <a:solidFill>
                            <a:srgbClr val="070F1A"/>
                          </a:solidFill>
                          <a:latin typeface="Arial"/>
                          <a:ea typeface="+mn-ea"/>
                          <a:cs typeface="Arial"/>
                        </a:rPr>
                        <a:t>Увеличение объемов продаж от 1,8 млн  с месяц и более. Поставили цель со стрейчем на 2 млн.   Разрабатываем социально значимый товар  собственного производства для социально незащищенных  малышей до 6 месяцев.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63742016"/>
                  </a:ext>
                </a:extLst>
              </a:tr>
            </a:tbl>
          </a:graphicData>
        </a:graphic>
      </p:graphicFrame>
      <p:graphicFrame>
        <p:nvGraphicFramePr>
          <p:cNvPr id="22" name="Таблица 3">
            <a:extLst>
              <a:ext uri="{FF2B5EF4-FFF2-40B4-BE49-F238E27FC236}">
                <a16:creationId xmlns:a16="http://schemas.microsoft.com/office/drawing/2014/main" id="{665C0F08-8E1F-4564-8AE9-BBD6FB0B80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535948"/>
              </p:ext>
            </p:extLst>
          </p:nvPr>
        </p:nvGraphicFramePr>
        <p:xfrm>
          <a:off x="180021" y="3992412"/>
          <a:ext cx="8462320" cy="986677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2486979">
                  <a:extLst>
                    <a:ext uri="{9D8B030D-6E8A-4147-A177-3AD203B41FA5}">
                      <a16:colId xmlns:a16="http://schemas.microsoft.com/office/drawing/2014/main" val="92280625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803037966"/>
                    </a:ext>
                  </a:extLst>
                </a:gridCol>
                <a:gridCol w="3232141">
                  <a:extLst>
                    <a:ext uri="{9D8B030D-6E8A-4147-A177-3AD203B41FA5}">
                      <a16:colId xmlns:a16="http://schemas.microsoft.com/office/drawing/2014/main" val="1336078633"/>
                    </a:ext>
                  </a:extLst>
                </a:gridCol>
              </a:tblGrid>
              <a:tr h="346597">
                <a:tc>
                  <a:txBody>
                    <a:bodyPr/>
                    <a:lstStyle/>
                    <a:p>
                      <a:r>
                        <a:rPr lang="ru-RU" sz="14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Задача 3.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Решение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Результат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49994109"/>
                  </a:ext>
                </a:extLst>
              </a:tr>
              <a:tr h="62753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Автоматизация отгрузок, упаковки, так как планируем увеличение объема продаж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1. Изменение склада, закупка оборудования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spc="20" dirty="0">
                          <a:solidFill>
                            <a:srgbClr val="070F1A"/>
                          </a:solidFill>
                          <a:latin typeface="Arial"/>
                          <a:ea typeface="+mj-ea"/>
                          <a:cs typeface="Arial"/>
                        </a:rPr>
                        <a:t>Увеличение объемов продаж от 1,5 млн в месяц и более. Поставили цель со стрейчем на 2  млн.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3">
                            <a:lumMod val="5000"/>
                            <a:lumOff val="95000"/>
                          </a:schemeClr>
                        </a:gs>
                        <a:gs pos="74000">
                          <a:schemeClr val="accent3">
                            <a:lumMod val="45000"/>
                            <a:lumOff val="55000"/>
                          </a:schemeClr>
                        </a:gs>
                        <a:gs pos="83000">
                          <a:schemeClr val="accent3">
                            <a:lumMod val="45000"/>
                            <a:lumOff val="55000"/>
                          </a:schemeClr>
                        </a:gs>
                        <a:gs pos="100000">
                          <a:schemeClr val="accent3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63742016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8DCAB9-DB55-476E-A07A-8B907BD27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607" y="35369"/>
            <a:ext cx="1271588" cy="7838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49857" y="593246"/>
            <a:ext cx="8138954" cy="386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1600" spc="20" dirty="0">
                <a:solidFill>
                  <a:srgbClr val="002060"/>
                </a:solidFill>
              </a:rPr>
              <a:t>Каналы  взаимодействия с родителями </a:t>
            </a:r>
            <a:br>
              <a:rPr lang="ru-RU" altLang="ru-RU" sz="1600" spc="20" dirty="0">
                <a:solidFill>
                  <a:srgbClr val="002060"/>
                </a:solidFill>
              </a:rPr>
            </a:br>
            <a:br>
              <a:rPr lang="ru-RU" altLang="ru-RU" sz="1600" spc="20" dirty="0">
                <a:solidFill>
                  <a:srgbClr val="002060"/>
                </a:solidFill>
              </a:rPr>
            </a:br>
            <a:r>
              <a:rPr lang="ru-RU" altLang="ru-RU" sz="1200" b="0" spc="20" dirty="0">
                <a:solidFill>
                  <a:srgbClr val="002060"/>
                </a:solidFill>
              </a:rPr>
              <a:t>1</a:t>
            </a:r>
            <a:r>
              <a:rPr lang="ru-RU" altLang="ru-RU" sz="1100" spc="20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Сайт www.34aista.ru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Instagram 34aista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VK  https://vk.com/34aista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Ozon https://www.ozon.ru/seller/34-aista-70966/products/?miniapp=seller_70966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n-US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WB https://www.wildberries.ru/brands/34-aista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Детский мир https://www.detmir.ru/product/index/id/6154591/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ru-RU" sz="1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Ютуб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https://www.youtube.com/@user-ei5lc8tu6p/videos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Яндекс дзен https://dzen.ru/id/601ac7ae9117d423ed12a8c6?utm_referrer=www.google.com&amp;is_new_user=true&amp;is_autologin_vk=true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Телеграмм https://t.me/aist34 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10. </a:t>
            </a:r>
            <a:r>
              <a:rPr lang="ru-RU" sz="1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Вацап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89275100577 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</a:t>
            </a:r>
            <a:r>
              <a:rPr lang="ru-RU" sz="100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вайбер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89053941057</a:t>
            </a:r>
            <a:endParaRPr lang="ru-RU" sz="1100" spc="2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6</a:t>
            </a:fld>
            <a:endParaRPr spc="5" dirty="0"/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BFC81666-12B9-B94E-886F-0AE21BD14BA5}"/>
              </a:ext>
            </a:extLst>
          </p:cNvPr>
          <p:cNvGrpSpPr/>
          <p:nvPr/>
        </p:nvGrpSpPr>
        <p:grpSpPr>
          <a:xfrm>
            <a:off x="-12700" y="4289102"/>
            <a:ext cx="6059170" cy="868044"/>
            <a:chOff x="-12700" y="4289102"/>
            <a:chExt cx="6059170" cy="868044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F8503EAA-81B7-9249-B2E6-9319E0646B29}"/>
                </a:ext>
              </a:extLst>
            </p:cNvPr>
            <p:cNvSpPr/>
            <p:nvPr/>
          </p:nvSpPr>
          <p:spPr>
            <a:xfrm>
              <a:off x="0" y="48384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9DB4186-4D22-B544-B126-2B6EB905BC1B}"/>
                </a:ext>
              </a:extLst>
            </p:cNvPr>
            <p:cNvSpPr/>
            <p:nvPr/>
          </p:nvSpPr>
          <p:spPr>
            <a:xfrm>
              <a:off x="0" y="4536102"/>
              <a:ext cx="6033770" cy="608330"/>
            </a:xfrm>
            <a:custGeom>
              <a:avLst/>
              <a:gdLst/>
              <a:ahLst/>
              <a:cxnLst/>
              <a:rect l="l" t="t" r="r" b="b"/>
              <a:pathLst>
                <a:path w="6033770" h="608329">
                  <a:moveTo>
                    <a:pt x="0" y="0"/>
                  </a:moveTo>
                  <a:lnTo>
                    <a:pt x="5419658" y="0"/>
                  </a:lnTo>
                  <a:lnTo>
                    <a:pt x="6033704" y="608299"/>
                  </a:lnTo>
                </a:path>
              </a:pathLst>
            </a:custGeom>
            <a:ln w="25400">
              <a:solidFill>
                <a:srgbClr val="070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94AB6C7-B4C5-F344-8AF0-5F1EBC8F74A2}"/>
                </a:ext>
              </a:extLst>
            </p:cNvPr>
            <p:cNvSpPr/>
            <p:nvPr/>
          </p:nvSpPr>
          <p:spPr>
            <a:xfrm>
              <a:off x="0" y="45367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2C8599E8-D7C4-B843-954D-6B23E296E6B9}"/>
                </a:ext>
              </a:extLst>
            </p:cNvPr>
            <p:cNvSpPr/>
            <p:nvPr/>
          </p:nvSpPr>
          <p:spPr>
            <a:xfrm>
              <a:off x="0" y="47622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9E1BC07-9DC0-AF4C-94CF-7BAB31771302}"/>
                </a:ext>
              </a:extLst>
            </p:cNvPr>
            <p:cNvSpPr/>
            <p:nvPr/>
          </p:nvSpPr>
          <p:spPr>
            <a:xfrm>
              <a:off x="0" y="44605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AD7E527F-2F77-3042-8E03-F95DE2831481}"/>
                </a:ext>
              </a:extLst>
            </p:cNvPr>
            <p:cNvSpPr/>
            <p:nvPr/>
          </p:nvSpPr>
          <p:spPr>
            <a:xfrm>
              <a:off x="0" y="46860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9BF3127-2FDA-B746-9845-414C6D3883F5}"/>
                </a:ext>
              </a:extLst>
            </p:cNvPr>
            <p:cNvSpPr/>
            <p:nvPr/>
          </p:nvSpPr>
          <p:spPr>
            <a:xfrm>
              <a:off x="0" y="43843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E61899E6-370C-A540-B0BA-B5CBEBDDCBF4}"/>
                </a:ext>
              </a:extLst>
            </p:cNvPr>
            <p:cNvSpPr/>
            <p:nvPr/>
          </p:nvSpPr>
          <p:spPr>
            <a:xfrm>
              <a:off x="0" y="46098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1449C4AD-AADD-594F-8756-919104CBD878}"/>
                </a:ext>
              </a:extLst>
            </p:cNvPr>
            <p:cNvSpPr/>
            <p:nvPr/>
          </p:nvSpPr>
          <p:spPr>
            <a:xfrm>
              <a:off x="0" y="43081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5F28EE-899A-4420-B8E8-68272F5E4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20" y="63857"/>
            <a:ext cx="1592930" cy="9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4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1724" y="358900"/>
            <a:ext cx="921598" cy="256243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462898" y="470483"/>
            <a:ext cx="8485582" cy="3760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105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https://taplink.cc/34aista</a:t>
            </a:r>
            <a:br>
              <a:rPr lang="ru-RU" sz="105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ru-RU" sz="105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Каталог мебели https://disk.yandex.ru/i/5tTO0Q4uAzfd0w</a:t>
            </a:r>
            <a:br>
              <a:rPr lang="ru-RU" sz="105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ru-RU" sz="105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 </a:t>
            </a:r>
            <a:r>
              <a:rPr lang="ru-RU" sz="1050" dirty="0" err="1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Пинтерест</a:t>
            </a:r>
            <a:r>
              <a:rPr lang="ru-RU" sz="105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https://ru.pinterest.com/34aista/pins/ </a:t>
            </a:r>
            <a:br>
              <a:rPr lang="ru-RU" sz="105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Мега Маркет  https://megamarket.ru/shop/ip-burmakina-as/catalog/mebel/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Сбер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Маркет https://sbermarket.ru/34-aista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17. Тендерная площадка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Авито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https://www.avito.ru/brands/i3463324/all?page_from=from_item_card&amp;iid=4281869875&amp;sellerId=a4347b0cb2589f556fed3ad6b6eb3b4c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 Юла</a:t>
            </a: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туб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https://rutube.ru/channel/38303839/videos/</a:t>
            </a:r>
            <a:b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altLang="ru-RU" sz="1100" b="0" dirty="0">
                <a:solidFill>
                  <a:srgbClr val="002060"/>
                </a:solidFill>
              </a:rPr>
            </a:br>
            <a:endParaRPr lang="ru-RU" sz="1200" b="0" spc="2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7</a:t>
            </a:fld>
            <a:endParaRPr spc="5" dirty="0"/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BFC81666-12B9-B94E-886F-0AE21BD14BA5}"/>
              </a:ext>
            </a:extLst>
          </p:cNvPr>
          <p:cNvGrpSpPr/>
          <p:nvPr/>
        </p:nvGrpSpPr>
        <p:grpSpPr>
          <a:xfrm>
            <a:off x="-12700" y="4289102"/>
            <a:ext cx="6059170" cy="868044"/>
            <a:chOff x="-12700" y="4289102"/>
            <a:chExt cx="6059170" cy="868044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F8503EAA-81B7-9249-B2E6-9319E0646B29}"/>
                </a:ext>
              </a:extLst>
            </p:cNvPr>
            <p:cNvSpPr/>
            <p:nvPr/>
          </p:nvSpPr>
          <p:spPr>
            <a:xfrm>
              <a:off x="0" y="48384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9DB4186-4D22-B544-B126-2B6EB905BC1B}"/>
                </a:ext>
              </a:extLst>
            </p:cNvPr>
            <p:cNvSpPr/>
            <p:nvPr/>
          </p:nvSpPr>
          <p:spPr>
            <a:xfrm>
              <a:off x="0" y="4536102"/>
              <a:ext cx="6033770" cy="608330"/>
            </a:xfrm>
            <a:custGeom>
              <a:avLst/>
              <a:gdLst/>
              <a:ahLst/>
              <a:cxnLst/>
              <a:rect l="l" t="t" r="r" b="b"/>
              <a:pathLst>
                <a:path w="6033770" h="608329">
                  <a:moveTo>
                    <a:pt x="0" y="0"/>
                  </a:moveTo>
                  <a:lnTo>
                    <a:pt x="5419658" y="0"/>
                  </a:lnTo>
                  <a:lnTo>
                    <a:pt x="6033704" y="608299"/>
                  </a:lnTo>
                </a:path>
              </a:pathLst>
            </a:custGeom>
            <a:ln w="25400">
              <a:solidFill>
                <a:srgbClr val="070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94AB6C7-B4C5-F344-8AF0-5F1EBC8F74A2}"/>
                </a:ext>
              </a:extLst>
            </p:cNvPr>
            <p:cNvSpPr/>
            <p:nvPr/>
          </p:nvSpPr>
          <p:spPr>
            <a:xfrm>
              <a:off x="0" y="45367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2C8599E8-D7C4-B843-954D-6B23E296E6B9}"/>
                </a:ext>
              </a:extLst>
            </p:cNvPr>
            <p:cNvSpPr/>
            <p:nvPr/>
          </p:nvSpPr>
          <p:spPr>
            <a:xfrm>
              <a:off x="0" y="47622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9E1BC07-9DC0-AF4C-94CF-7BAB31771302}"/>
                </a:ext>
              </a:extLst>
            </p:cNvPr>
            <p:cNvSpPr/>
            <p:nvPr/>
          </p:nvSpPr>
          <p:spPr>
            <a:xfrm>
              <a:off x="0" y="44605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AD7E527F-2F77-3042-8E03-F95DE2831481}"/>
                </a:ext>
              </a:extLst>
            </p:cNvPr>
            <p:cNvSpPr/>
            <p:nvPr/>
          </p:nvSpPr>
          <p:spPr>
            <a:xfrm>
              <a:off x="0" y="46860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9BF3127-2FDA-B746-9845-414C6D3883F5}"/>
                </a:ext>
              </a:extLst>
            </p:cNvPr>
            <p:cNvSpPr/>
            <p:nvPr/>
          </p:nvSpPr>
          <p:spPr>
            <a:xfrm>
              <a:off x="0" y="43843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E61899E6-370C-A540-B0BA-B5CBEBDDCBF4}"/>
                </a:ext>
              </a:extLst>
            </p:cNvPr>
            <p:cNvSpPr/>
            <p:nvPr/>
          </p:nvSpPr>
          <p:spPr>
            <a:xfrm>
              <a:off x="0" y="46098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1449C4AD-AADD-594F-8756-919104CBD878}"/>
                </a:ext>
              </a:extLst>
            </p:cNvPr>
            <p:cNvSpPr/>
            <p:nvPr/>
          </p:nvSpPr>
          <p:spPr>
            <a:xfrm>
              <a:off x="0" y="43081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430BE1-C384-41DD-B524-87DB0AD42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97" y="4123"/>
            <a:ext cx="1151052" cy="7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3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1724" y="358900"/>
            <a:ext cx="921598" cy="256243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68159" y="396477"/>
            <a:ext cx="8515152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altLang="ru-RU" sz="1100" b="0" dirty="0">
                <a:solidFill>
                  <a:srgbClr val="002060"/>
                </a:solidFill>
              </a:rPr>
              <a:t>Активно работаем  на маркетплейсах: Озон, </a:t>
            </a:r>
            <a:r>
              <a:rPr lang="ru-RU" altLang="ru-RU" sz="1100" b="0" dirty="0" err="1">
                <a:solidFill>
                  <a:srgbClr val="002060"/>
                </a:solidFill>
              </a:rPr>
              <a:t>Вайлберрис</a:t>
            </a:r>
            <a:r>
              <a:rPr lang="ru-RU" altLang="ru-RU" sz="1100" b="0" dirty="0">
                <a:solidFill>
                  <a:srgbClr val="002060"/>
                </a:solidFill>
              </a:rPr>
              <a:t>, </a:t>
            </a:r>
            <a:r>
              <a:rPr lang="ru-RU" altLang="ru-RU" sz="1100" b="0" dirty="0" err="1">
                <a:solidFill>
                  <a:srgbClr val="002060"/>
                </a:solidFill>
              </a:rPr>
              <a:t>Сбермегамаркет</a:t>
            </a:r>
            <a:r>
              <a:rPr lang="ru-RU" altLang="ru-RU" sz="1100" b="0" dirty="0">
                <a:solidFill>
                  <a:srgbClr val="002060"/>
                </a:solidFill>
              </a:rPr>
              <a:t>, Детский мир. </a:t>
            </a:r>
            <a:br>
              <a:rPr lang="ru-RU" altLang="ru-RU" sz="1100" b="0" dirty="0">
                <a:solidFill>
                  <a:srgbClr val="002060"/>
                </a:solidFill>
              </a:rPr>
            </a:br>
            <a:r>
              <a:rPr lang="ru-RU" altLang="ru-RU" sz="1100" b="0" dirty="0">
                <a:solidFill>
                  <a:srgbClr val="002060"/>
                </a:solidFill>
              </a:rPr>
              <a:t>Стали поставщиком технических средств реабилитации.</a:t>
            </a:r>
            <a:br>
              <a:rPr lang="ru-RU" altLang="ru-RU" sz="1100" b="0" dirty="0">
                <a:solidFill>
                  <a:srgbClr val="002060"/>
                </a:solidFill>
              </a:rPr>
            </a:br>
            <a:endParaRPr lang="ru-RU" sz="1200" b="0" spc="2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8</a:t>
            </a:fld>
            <a:endParaRPr spc="5" dirty="0"/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BFC81666-12B9-B94E-886F-0AE21BD14BA5}"/>
              </a:ext>
            </a:extLst>
          </p:cNvPr>
          <p:cNvGrpSpPr/>
          <p:nvPr/>
        </p:nvGrpSpPr>
        <p:grpSpPr>
          <a:xfrm>
            <a:off x="-12700" y="4289102"/>
            <a:ext cx="6059170" cy="868044"/>
            <a:chOff x="-12700" y="4289102"/>
            <a:chExt cx="6059170" cy="868044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F8503EAA-81B7-9249-B2E6-9319E0646B29}"/>
                </a:ext>
              </a:extLst>
            </p:cNvPr>
            <p:cNvSpPr/>
            <p:nvPr/>
          </p:nvSpPr>
          <p:spPr>
            <a:xfrm>
              <a:off x="0" y="48384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9DB4186-4D22-B544-B126-2B6EB905BC1B}"/>
                </a:ext>
              </a:extLst>
            </p:cNvPr>
            <p:cNvSpPr/>
            <p:nvPr/>
          </p:nvSpPr>
          <p:spPr>
            <a:xfrm>
              <a:off x="0" y="4536102"/>
              <a:ext cx="6033770" cy="608330"/>
            </a:xfrm>
            <a:custGeom>
              <a:avLst/>
              <a:gdLst/>
              <a:ahLst/>
              <a:cxnLst/>
              <a:rect l="l" t="t" r="r" b="b"/>
              <a:pathLst>
                <a:path w="6033770" h="608329">
                  <a:moveTo>
                    <a:pt x="0" y="0"/>
                  </a:moveTo>
                  <a:lnTo>
                    <a:pt x="5419658" y="0"/>
                  </a:lnTo>
                  <a:lnTo>
                    <a:pt x="6033704" y="608299"/>
                  </a:lnTo>
                </a:path>
              </a:pathLst>
            </a:custGeom>
            <a:ln w="25400">
              <a:solidFill>
                <a:srgbClr val="070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94AB6C7-B4C5-F344-8AF0-5F1EBC8F74A2}"/>
                </a:ext>
              </a:extLst>
            </p:cNvPr>
            <p:cNvSpPr/>
            <p:nvPr/>
          </p:nvSpPr>
          <p:spPr>
            <a:xfrm>
              <a:off x="0" y="45367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2C8599E8-D7C4-B843-954D-6B23E296E6B9}"/>
                </a:ext>
              </a:extLst>
            </p:cNvPr>
            <p:cNvSpPr/>
            <p:nvPr/>
          </p:nvSpPr>
          <p:spPr>
            <a:xfrm>
              <a:off x="0" y="47622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9E1BC07-9DC0-AF4C-94CF-7BAB31771302}"/>
                </a:ext>
              </a:extLst>
            </p:cNvPr>
            <p:cNvSpPr/>
            <p:nvPr/>
          </p:nvSpPr>
          <p:spPr>
            <a:xfrm>
              <a:off x="0" y="44605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AD7E527F-2F77-3042-8E03-F95DE2831481}"/>
                </a:ext>
              </a:extLst>
            </p:cNvPr>
            <p:cNvSpPr/>
            <p:nvPr/>
          </p:nvSpPr>
          <p:spPr>
            <a:xfrm>
              <a:off x="0" y="46860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9BF3127-2FDA-B746-9845-414C6D3883F5}"/>
                </a:ext>
              </a:extLst>
            </p:cNvPr>
            <p:cNvSpPr/>
            <p:nvPr/>
          </p:nvSpPr>
          <p:spPr>
            <a:xfrm>
              <a:off x="0" y="43843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E61899E6-370C-A540-B0BA-B5CBEBDDCBF4}"/>
                </a:ext>
              </a:extLst>
            </p:cNvPr>
            <p:cNvSpPr/>
            <p:nvPr/>
          </p:nvSpPr>
          <p:spPr>
            <a:xfrm>
              <a:off x="0" y="46098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1449C4AD-AADD-594F-8756-919104CBD878}"/>
                </a:ext>
              </a:extLst>
            </p:cNvPr>
            <p:cNvSpPr/>
            <p:nvPr/>
          </p:nvSpPr>
          <p:spPr>
            <a:xfrm>
              <a:off x="0" y="43081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430BE1-C384-41DD-B524-87DB0AD42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97" y="4123"/>
            <a:ext cx="1151052" cy="7095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E1E6EE-38BE-4701-BD19-F0E44ECC3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9247"/>
            <a:ext cx="3505200" cy="10496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419038-E2EF-4CFD-9B67-C8E51035D0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59" y="2436283"/>
            <a:ext cx="2185865" cy="16436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553A593-EEDB-46A4-BED4-A9378CF9A9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142" y="1756113"/>
            <a:ext cx="1723977" cy="176712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D71D52A-AAA4-4F43-BAAE-FD350C7A89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735" y="885667"/>
            <a:ext cx="3723198" cy="185842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261B2FC-E1E9-4230-A208-C5BDBB748A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811" y="2853259"/>
            <a:ext cx="3604122" cy="16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1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1724" y="358900"/>
            <a:ext cx="921598" cy="256243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60046" y="308877"/>
            <a:ext cx="851515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altLang="ru-RU" sz="1600" spc="20" dirty="0">
                <a:solidFill>
                  <a:srgbClr val="002060"/>
                </a:solidFill>
              </a:rPr>
              <a:t>Социальные товары для семей, где много детей</a:t>
            </a:r>
            <a:r>
              <a:rPr lang="ru-RU" altLang="ru-RU" sz="1600" dirty="0">
                <a:solidFill>
                  <a:srgbClr val="002060"/>
                </a:solidFill>
              </a:rPr>
              <a:t> </a:t>
            </a:r>
            <a:br>
              <a:rPr lang="ru-RU" altLang="ru-RU" sz="1600" b="0" dirty="0">
                <a:solidFill>
                  <a:srgbClr val="002060"/>
                </a:solidFill>
              </a:rPr>
            </a:br>
            <a:br>
              <a:rPr lang="ru-RU" altLang="ru-RU" sz="1600" b="0" dirty="0">
                <a:solidFill>
                  <a:srgbClr val="002060"/>
                </a:solidFill>
              </a:rPr>
            </a:br>
            <a:endParaRPr lang="ru-RU" sz="1200" b="0" spc="2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5" dirty="0"/>
              <a:t>9</a:t>
            </a:fld>
            <a:endParaRPr spc="5" dirty="0"/>
          </a:p>
        </p:txBody>
      </p:sp>
      <p:grpSp>
        <p:nvGrpSpPr>
          <p:cNvPr id="9" name="object 7">
            <a:extLst>
              <a:ext uri="{FF2B5EF4-FFF2-40B4-BE49-F238E27FC236}">
                <a16:creationId xmlns:a16="http://schemas.microsoft.com/office/drawing/2014/main" id="{BFC81666-12B9-B94E-886F-0AE21BD14BA5}"/>
              </a:ext>
            </a:extLst>
          </p:cNvPr>
          <p:cNvGrpSpPr/>
          <p:nvPr/>
        </p:nvGrpSpPr>
        <p:grpSpPr>
          <a:xfrm>
            <a:off x="-12700" y="4289102"/>
            <a:ext cx="6059170" cy="868044"/>
            <a:chOff x="-12700" y="4289102"/>
            <a:chExt cx="6059170" cy="868044"/>
          </a:xfrm>
        </p:grpSpPr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F8503EAA-81B7-9249-B2E6-9319E0646B29}"/>
                </a:ext>
              </a:extLst>
            </p:cNvPr>
            <p:cNvSpPr/>
            <p:nvPr/>
          </p:nvSpPr>
          <p:spPr>
            <a:xfrm>
              <a:off x="0" y="48384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09DB4186-4D22-B544-B126-2B6EB905BC1B}"/>
                </a:ext>
              </a:extLst>
            </p:cNvPr>
            <p:cNvSpPr/>
            <p:nvPr/>
          </p:nvSpPr>
          <p:spPr>
            <a:xfrm>
              <a:off x="0" y="4536102"/>
              <a:ext cx="6033770" cy="608330"/>
            </a:xfrm>
            <a:custGeom>
              <a:avLst/>
              <a:gdLst/>
              <a:ahLst/>
              <a:cxnLst/>
              <a:rect l="l" t="t" r="r" b="b"/>
              <a:pathLst>
                <a:path w="6033770" h="608329">
                  <a:moveTo>
                    <a:pt x="0" y="0"/>
                  </a:moveTo>
                  <a:lnTo>
                    <a:pt x="5419658" y="0"/>
                  </a:lnTo>
                  <a:lnTo>
                    <a:pt x="6033704" y="608299"/>
                  </a:lnTo>
                </a:path>
              </a:pathLst>
            </a:custGeom>
            <a:ln w="25400">
              <a:solidFill>
                <a:srgbClr val="070F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894AB6C7-B4C5-F344-8AF0-5F1EBC8F74A2}"/>
                </a:ext>
              </a:extLst>
            </p:cNvPr>
            <p:cNvSpPr/>
            <p:nvPr/>
          </p:nvSpPr>
          <p:spPr>
            <a:xfrm>
              <a:off x="0" y="45367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2C8599E8-D7C4-B843-954D-6B23E296E6B9}"/>
                </a:ext>
              </a:extLst>
            </p:cNvPr>
            <p:cNvSpPr/>
            <p:nvPr/>
          </p:nvSpPr>
          <p:spPr>
            <a:xfrm>
              <a:off x="0" y="47622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9E1BC07-9DC0-AF4C-94CF-7BAB31771302}"/>
                </a:ext>
              </a:extLst>
            </p:cNvPr>
            <p:cNvSpPr/>
            <p:nvPr/>
          </p:nvSpPr>
          <p:spPr>
            <a:xfrm>
              <a:off x="0" y="44605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AD7E527F-2F77-3042-8E03-F95DE2831481}"/>
                </a:ext>
              </a:extLst>
            </p:cNvPr>
            <p:cNvSpPr/>
            <p:nvPr/>
          </p:nvSpPr>
          <p:spPr>
            <a:xfrm>
              <a:off x="0" y="46860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9BF3127-2FDA-B746-9845-414C6D3883F5}"/>
                </a:ext>
              </a:extLst>
            </p:cNvPr>
            <p:cNvSpPr/>
            <p:nvPr/>
          </p:nvSpPr>
          <p:spPr>
            <a:xfrm>
              <a:off x="0" y="43843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E61899E6-370C-A540-B0BA-B5CBEBDDCBF4}"/>
                </a:ext>
              </a:extLst>
            </p:cNvPr>
            <p:cNvSpPr/>
            <p:nvPr/>
          </p:nvSpPr>
          <p:spPr>
            <a:xfrm>
              <a:off x="0" y="4609801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1449C4AD-AADD-594F-8756-919104CBD878}"/>
                </a:ext>
              </a:extLst>
            </p:cNvPr>
            <p:cNvSpPr/>
            <p:nvPr/>
          </p:nvSpPr>
          <p:spPr>
            <a:xfrm>
              <a:off x="0" y="4308152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59994" y="0"/>
                  </a:lnTo>
                </a:path>
              </a:pathLst>
            </a:custGeom>
            <a:ln w="38100">
              <a:solidFill>
                <a:srgbClr val="C9FA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430BE1-C384-41DD-B524-87DB0AD42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997" y="4123"/>
            <a:ext cx="1151052" cy="7095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906F40-7389-4282-9B2D-D98A8D5DDD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9" y="639929"/>
            <a:ext cx="2382490" cy="17868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BE7CCB-6056-461A-AD99-2D8566B493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2" y="2532252"/>
            <a:ext cx="2258163" cy="161082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FF704A6-21DE-4EF0-A0B8-E09B3FEB00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98" y="629464"/>
            <a:ext cx="2287939" cy="192421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D1617DE-7BB0-49B2-83DD-52E79A97EE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2564302"/>
            <a:ext cx="1915307" cy="161082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6AFC1C1-A4FA-4C33-9A6F-A7D3D6366E1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87" y="571255"/>
            <a:ext cx="1924215" cy="192421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B2A354C-70B9-42A3-AB19-D9E645AACE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04" y="653843"/>
            <a:ext cx="2013002" cy="201300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E7CB31C-92B2-4A9E-A418-2E16376BBE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89" y="2517684"/>
            <a:ext cx="1915307" cy="191530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5AB9D44-4F3B-421F-B501-2E56074885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74" y="2521901"/>
            <a:ext cx="1734134" cy="173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25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70F1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9320</TotalTime>
  <Words>1049</Words>
  <Application>Microsoft Office PowerPoint</Application>
  <PresentationFormat>Произвольный</PresentationFormat>
  <Paragraphs>86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Microsoft Sans Serif</vt:lpstr>
      <vt:lpstr>Tahoma</vt:lpstr>
      <vt:lpstr>Wingdings</vt:lpstr>
      <vt:lpstr>Office Theme</vt:lpstr>
      <vt:lpstr>Презентация PowerPoint</vt:lpstr>
      <vt:lpstr>Мы создаем энергию семейного климата для качественного времяпровождения с ребенком. В помощь маме. С заботой о малыше.  </vt:lpstr>
      <vt:lpstr>За 15 лет выросли в командный пункт с  Широким Спектром: от хобби к профессиональному бизнесу.</vt:lpstr>
      <vt:lpstr>Ведем образовательную и просветительскую деятельность  через онлайн каналы.</vt:lpstr>
      <vt:lpstr>Чтобы поддержать как можно больше родителей, меняемся и развиваемся.  Наши действия…</vt:lpstr>
      <vt:lpstr>Каналы  взаимодействия с родителями   1. Сайт www.34aista.ru 2. Instagram 34aista 3. VK  https://vk.com/34aista   4. Ozon https://www.ozon.ru/seller/34-aista-70966/products/?miniapp=seller_70966   5. WB https://www.wildberries.ru/brands/34-aista   6. Детский мир https://www.detmir.ru/product/index/id/6154591/   7. Ютуб https://www.youtube.com/@user-ei5lc8tu6p/videos   8. Яндекс дзен https://dzen.ru/id/601ac7ae9117d423ed12a8c6?utm_referrer=www.google.com&amp;is_new_user=true&amp;is_autologin_vk=true   9. Телеграмм https://t.me/aist34    10. Вацап 89275100577    11. вайбер 89053941057</vt:lpstr>
      <vt:lpstr>12. https://taplink.cc/34aista   13. Каталог мебели https://disk.yandex.ru/i/5tTO0Q4uAzfd0w   14. Пинтерест   https://ru.pinterest.com/34aista/pins/    15. Мега Маркет  https://megamarket.ru/shop/ip-burmakina-as/catalog/mebel/   16. Сбер Маркет https://sbermarket.ru/34-aista   17. Тендерная площадка  18. Авито https://www.avito.ru/brands/i3463324/all?page_from=from_item_card&amp;iid=4281869875&amp;sellerId=a4347b0cb2589f556fed3ad6b6eb3b4c  19. Юла  20. Ру туб https://rutube.ru/channel/38303839/videos/  </vt:lpstr>
      <vt:lpstr>Активно работаем  на маркетплейсах: Озон, Вайлберрис, Сбермегамаркет, Детский мир.  Стали поставщиком технических средств реабилитации. </vt:lpstr>
      <vt:lpstr>Социальные товары для семей, где много детей   </vt:lpstr>
      <vt:lpstr>Поддерживаем здоровье детей полезными для зрения и осанки партами  </vt:lpstr>
      <vt:lpstr>Общественные проекты    </vt:lpstr>
      <vt:lpstr>Фотоотзывы от покупателей. </vt:lpstr>
      <vt:lpstr>Вышли в 2020 – 2024 году вышли на продажи по России. Увеличили объем продаж и  повысили экономическую эффективность, и вклад в общественную деятельность </vt:lpstr>
      <vt:lpstr>Отличная работа бывает вознаграждена…    </vt:lpstr>
      <vt:lpstr>Дорожу теплыми отзывами о нашей работе.</vt:lpstr>
      <vt:lpstr>Бизнес – это не всегда про деньги, инновации и про то, что нужно перевернуть мир. Еще это про трудолюбие, команду, поддержку, любовь и просто делать свою работу.      Спасибо за внимание. Спасибо за помощь.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«БИЗНЕС-НАСТАВНИКИ»  Критерии отбора призеров и победителей</dc:title>
  <dc:creator>User</dc:creator>
  <cp:lastModifiedBy>Анастасия</cp:lastModifiedBy>
  <cp:revision>114</cp:revision>
  <dcterms:created xsi:type="dcterms:W3CDTF">2021-03-17T15:07:08Z</dcterms:created>
  <dcterms:modified xsi:type="dcterms:W3CDTF">2024-07-18T20:41:41Z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2020-11-27T00:00:00Z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2021-03-17T00:00:00Z</vt:filetime>
  </property>
</Properties>
</file>