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840" r:id="rId1"/>
    <p:sldMasterId id="2147483852" r:id="rId2"/>
  </p:sldMasterIdLst>
  <p:notesMasterIdLst>
    <p:notesMasterId r:id="rId3"/>
  </p:notesMasterIdLst>
  <p:sldIdLst>
    <p:sldId id="256" r:id="rId4"/>
    <p:sldId id="273" r:id="rId5"/>
    <p:sldId id="292" r:id="rId6"/>
    <p:sldId id="275" r:id="rId7"/>
    <p:sldId id="276" r:id="rId8"/>
    <p:sldId id="285" r:id="rId9"/>
    <p:sldId id="277" r:id="rId10"/>
    <p:sldId id="278" r:id="rId11"/>
    <p:sldId id="279" r:id="rId12"/>
    <p:sldId id="280" r:id="rId13"/>
    <p:sldId id="281" r:id="rId14"/>
    <p:sldId id="282" r:id="rId15"/>
    <p:sldId id="268" r:id="rId16"/>
    <p:sldId id="283" r:id="rId17"/>
    <p:sldId id="284" r:id="rId18"/>
    <p:sldId id="286" r:id="rId19"/>
    <p:sldId id="295" r:id="rId20"/>
    <p:sldId id="296" r:id="rId21"/>
    <p:sldId id="293" r:id="rId22"/>
  </p:sldIdLst>
  <p:sldSz cx="9144000" cy="6858000" type="screen4x3"/>
  <p:notesSz cx="6858000" cy="914400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CCFF99"/>
    <a:srgbClr val="FF99CC"/>
    <a:srgbClr val="CCFF33"/>
    <a:srgbClr val="FF66CC"/>
    <a:srgbClr val="FFFF99"/>
    <a:srgbClr val="FF0000"/>
    <a:srgbClr val="33CCFF"/>
    <a:srgbClr val="F0EC9A"/>
    <a:srgbClr val="F4D9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0" autoAdjust="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slide" Target="slides/slide13.xml" /><Relationship Id="rId17" Type="http://schemas.openxmlformats.org/officeDocument/2006/relationships/slide" Target="slides/slide14.xml" /><Relationship Id="rId18" Type="http://schemas.openxmlformats.org/officeDocument/2006/relationships/slide" Target="slides/slide15.xml" /><Relationship Id="rId19" Type="http://schemas.openxmlformats.org/officeDocument/2006/relationships/slide" Target="slides/slide16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7.xml" /><Relationship Id="rId21" Type="http://schemas.openxmlformats.org/officeDocument/2006/relationships/slide" Target="slides/slide18.xml" /><Relationship Id="rId22" Type="http://schemas.openxmlformats.org/officeDocument/2006/relationships/slide" Target="slides/slide19.xml" /><Relationship Id="rId23" Type="http://schemas.openxmlformats.org/officeDocument/2006/relationships/tags" Target="tags/tag1.xml" /><Relationship Id="rId24" Type="http://schemas.openxmlformats.org/officeDocument/2006/relationships/presProps" Target="presProps.xml" /><Relationship Id="rId25" Type="http://schemas.openxmlformats.org/officeDocument/2006/relationships/viewProps" Target="viewProps.xml" /><Relationship Id="rId26" Type="http://schemas.openxmlformats.org/officeDocument/2006/relationships/theme" Target="theme/theme1.xml" /><Relationship Id="rId27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diagrams/_rels/data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7.jpeg" /><Relationship Id="rId2" Type="http://schemas.openxmlformats.org/officeDocument/2006/relationships/image" Target="../media/image8.jpeg" /><Relationship Id="rId3" Type="http://schemas.openxmlformats.org/officeDocument/2006/relationships/image" Target="../media/image9.jpeg" /></Relationships>
</file>

<file path=ppt/diagrams/_rels/data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0.jpeg" /><Relationship Id="rId2" Type="http://schemas.openxmlformats.org/officeDocument/2006/relationships/image" Target="../media/image11.jpeg" /><Relationship Id="rId3" Type="http://schemas.openxmlformats.org/officeDocument/2006/relationships/image" Target="../media/image12.jpeg" /></Relationships>
</file>

<file path=ppt/diagrams/_rels/drawing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7.jpeg" /><Relationship Id="rId2" Type="http://schemas.openxmlformats.org/officeDocument/2006/relationships/image" Target="../media/image8.jpeg" /><Relationship Id="rId3" Type="http://schemas.openxmlformats.org/officeDocument/2006/relationships/image" Target="../media/image9.jpeg" /></Relationships>
</file>

<file path=ppt/diagrams/_rels/drawing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0.jpeg" /><Relationship Id="rId2" Type="http://schemas.openxmlformats.org/officeDocument/2006/relationships/image" Target="../media/image11.jpeg" /><Relationship Id="rId3" Type="http://schemas.openxmlformats.org/officeDocument/2006/relationships/image" Target="../media/image12.jpeg" /></Relationships>
</file>

<file path=ppt/diagrams/colors1.xml><?xml version="1.0" encoding="utf-8"?>
<dgm:colorsDef xmlns:a="http://schemas.openxmlformats.org/drawingml/2006/main" xmlns:dgm="http://schemas.openxmlformats.org/drawingml/2006/diagram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a="http://schemas.openxmlformats.org/drawingml/2006/main" xmlns:dgm="http://schemas.openxmlformats.org/drawingml/2006/diagram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a="http://schemas.openxmlformats.org/drawingml/2006/main" xmlns:dgm="http://schemas.openxmlformats.org/drawingml/2006/diagram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a="http://schemas.openxmlformats.org/drawingml/2006/main" xmlns:r="http://schemas.openxmlformats.org/officeDocument/2006/relationships" xmlns:dgm="http://schemas.openxmlformats.org/drawingml/2006/diagram">
  <dgm:ptLst>
    <dgm:pt modelId="{D480749A-5235-4DF6-AE24-237C8D4E1F8A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6F3CF2-F80A-41FA-86BE-01B20CF19192}" type="parTrans" cxnId="{EB43B619-B78A-4821-BEA0-1AE3ED549ADD}">
      <dgm:prSet/>
      <dgm:spPr/>
      <dgm:t>
        <a:bodyPr/>
        <a:lstStyle/>
        <a:p>
          <a:endParaRPr lang="ru-RU"/>
        </a:p>
      </dgm:t>
    </dgm:pt>
    <dgm:pt modelId="{D98F5C29-241E-46EC-A038-B45609399D64}">
      <dgm:prSet phldrT="[Текст]" custT="1"/>
      <dgm:spPr>
        <a:solidFill>
          <a:srgbClr val="FF99CC">
            <a:alpha val="90000"/>
          </a:srgbClr>
        </a:solidFill>
      </dgm:spPr>
      <dgm:t>
        <a:bodyPr/>
        <a:lstStyle/>
        <a:p>
          <a:r>
            <a:rPr lang="ru-RU" sz="2000" smtClean="0">
              <a:latin typeface="Times New Roman" pitchFamily="18" charset="0"/>
              <a:cs typeface="Times New Roman" pitchFamily="18" charset="0"/>
            </a:rPr>
            <a:t>Создание условий для ежегодной диспансеризации сотрудников, профетических медицинских осмотров </a:t>
          </a:r>
          <a:endParaRPr lang="ru-RU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4EF35D-1D3F-41FC-9807-A4CF6D5220D5}" type="parTrans" cxnId="{4B9AD1CC-7162-4074-AA0A-9FACA8CE4F00}">
      <dgm:prSet/>
      <dgm:spPr/>
      <dgm:t>
        <a:bodyPr/>
        <a:lstStyle/>
        <a:p>
          <a:endParaRPr lang="ru-RU"/>
        </a:p>
      </dgm:t>
    </dgm:pt>
    <dgm:pt modelId="{00BE8175-B8D1-4932-B3B1-45457F44D065}">
      <dgm:prSet phldrT="[Текст]" custT="1"/>
      <dgm:spPr/>
      <dgm:t>
        <a:bodyPr/>
        <a:lstStyle/>
        <a:p>
          <a:r>
            <a:rPr lang="ru-RU" sz="2400" b="1" smtClean="0">
              <a:latin typeface="Times New Roman" pitchFamily="18" charset="0"/>
              <a:cs typeface="Times New Roman" pitchFamily="18" charset="0"/>
            </a:rPr>
            <a:t>2024 г. – 208 чел </a:t>
          </a:r>
          <a:endParaRPr lang="ru-RU" sz="24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538224-DBA3-4EC7-A3A3-2E5C1B4E4F64}" type="sibTrans" cxnId="{4B9AD1CC-7162-4074-AA0A-9FACA8CE4F00}">
      <dgm:prSet/>
      <dgm:spPr/>
      <dgm:t>
        <a:bodyPr/>
        <a:lstStyle/>
        <a:p>
          <a:endParaRPr lang="ru-RU"/>
        </a:p>
      </dgm:t>
    </dgm:pt>
    <dgm:pt modelId="{28221908-859E-4604-AB54-D081F7F1AF7E}" type="parTrans" cxnId="{18A62EE7-52B3-4FE4-8494-A192CAE8D91F}">
      <dgm:prSet/>
      <dgm:spPr/>
      <dgm:t>
        <a:bodyPr/>
        <a:lstStyle/>
        <a:p>
          <a:endParaRPr lang="ru-RU"/>
        </a:p>
      </dgm:t>
    </dgm:pt>
    <dgm:pt modelId="{7FC6AFE9-5617-4A2A-9F91-6C761ABC801B}">
      <dgm:prSet phldrT="[Текст]" custT="1"/>
      <dgm:spPr/>
      <dgm:t>
        <a:bodyPr/>
        <a:lstStyle/>
        <a:p>
          <a:r>
            <a:rPr lang="ru-RU" sz="2400" b="1" smtClean="0">
              <a:latin typeface="Times New Roman" pitchFamily="18" charset="0"/>
              <a:cs typeface="Times New Roman" pitchFamily="18" charset="0"/>
            </a:rPr>
            <a:t>2025 г. – 215 чел</a:t>
          </a:r>
          <a:endParaRPr lang="ru-RU" sz="2400" b="1">
            <a:latin typeface="Times New Roman" pitchFamily="18" charset="0"/>
            <a:cs typeface="Times New Roman" pitchFamily="18" charset="0"/>
          </a:endParaRPr>
        </a:p>
      </dgm:t>
    </dgm:pt>
    <dgm:pt modelId="{DB4AD3FE-A531-42C2-8B62-F433849D9A54}" type="sibTrans" cxnId="{18A62EE7-52B3-4FE4-8494-A192CAE8D91F}">
      <dgm:prSet/>
      <dgm:spPr/>
      <dgm:t>
        <a:bodyPr/>
        <a:lstStyle/>
        <a:p>
          <a:endParaRPr lang="ru-RU"/>
        </a:p>
      </dgm:t>
    </dgm:pt>
    <dgm:pt modelId="{5125BC6D-B1BC-4A2E-B4E9-7CAA0BBC9568}" type="sibTrans" cxnId="{EB43B619-B78A-4821-BEA0-1AE3ED549ADD}">
      <dgm:prSet/>
      <dgm:spPr/>
      <dgm:t>
        <a:bodyPr/>
        <a:lstStyle/>
        <a:p>
          <a:endParaRPr lang="ru-RU"/>
        </a:p>
      </dgm:t>
    </dgm:pt>
    <dgm:pt modelId="{3CCC255C-0F96-4D98-9440-06B71076522E}" type="parTrans" cxnId="{D7B44AC9-FD78-495C-B6A8-65AB840DA5F6}">
      <dgm:prSet/>
      <dgm:spPr/>
      <dgm:t>
        <a:bodyPr/>
        <a:lstStyle/>
        <a:p>
          <a:endParaRPr lang="ru-RU"/>
        </a:p>
      </dgm:t>
    </dgm:pt>
    <dgm:pt modelId="{CC29AF44-7519-4DE3-B632-EDF6103ABD49}">
      <dgm:prSet phldrT="[Текст]" custT="1"/>
      <dgm:spPr>
        <a:solidFill>
          <a:srgbClr val="CCFF99">
            <a:alpha val="90000"/>
          </a:srgbClr>
        </a:solidFill>
      </dgm:spPr>
      <dgm:t>
        <a:bodyPr/>
        <a:lstStyle/>
        <a:p>
          <a:r>
            <a:rPr lang="ru-RU" sz="2000" smtClean="0">
              <a:latin typeface="Times New Roman" pitchFamily="18" charset="0"/>
              <a:cs typeface="Times New Roman" pitchFamily="18" charset="0"/>
            </a:rPr>
            <a:t>Проведение ежегодной вакцинации против гриппа</a:t>
          </a:r>
          <a:endParaRPr lang="ru-RU" sz="2000">
            <a:latin typeface="Times New Roman" pitchFamily="18" charset="0"/>
            <a:cs typeface="Times New Roman" pitchFamily="18" charset="0"/>
          </a:endParaRPr>
        </a:p>
      </dgm:t>
    </dgm:pt>
    <dgm:pt modelId="{EB2C00EC-8BBB-4C27-A2F0-C4007770D5D6}" type="parTrans" cxnId="{39BB63F5-0DF7-4EBE-8939-E3C9D101B25D}">
      <dgm:prSet/>
      <dgm:spPr/>
      <dgm:t>
        <a:bodyPr/>
        <a:lstStyle/>
        <a:p>
          <a:endParaRPr lang="ru-RU"/>
        </a:p>
      </dgm:t>
    </dgm:pt>
    <dgm:pt modelId="{AEFA9A95-9D16-4E0D-9947-9EFCDDC7FF39}">
      <dgm:prSet phldrT="[Текст]" custT="1"/>
      <dgm:spPr/>
      <dgm:t>
        <a:bodyPr/>
        <a:lstStyle/>
        <a:p>
          <a:r>
            <a:rPr lang="ru-RU" sz="2000" b="1" smtClean="0">
              <a:latin typeface="Times New Roman" pitchFamily="18" charset="0"/>
              <a:cs typeface="Times New Roman" pitchFamily="18" charset="0"/>
            </a:rPr>
            <a:t>2024 г. – 208 чел </a:t>
          </a:r>
          <a:endParaRPr lang="ru-RU" sz="20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44287D-958F-48A3-8D3B-2AE00CD16229}" type="sibTrans" cxnId="{39BB63F5-0DF7-4EBE-8939-E3C9D101B25D}">
      <dgm:prSet/>
      <dgm:spPr/>
      <dgm:t>
        <a:bodyPr/>
        <a:lstStyle/>
        <a:p>
          <a:endParaRPr lang="ru-RU"/>
        </a:p>
      </dgm:t>
    </dgm:pt>
    <dgm:pt modelId="{F9F2CDC9-76C9-46B4-A183-538EDD48BBF8}" type="parTrans" cxnId="{39A4A7EB-1039-4C6C-9B37-3B858D45A116}">
      <dgm:prSet/>
      <dgm:spPr/>
      <dgm:t>
        <a:bodyPr/>
        <a:lstStyle/>
        <a:p>
          <a:endParaRPr lang="ru-RU"/>
        </a:p>
      </dgm:t>
    </dgm:pt>
    <dgm:pt modelId="{2E466E24-083A-49B9-9E64-9F55DF27E13B}">
      <dgm:prSet phldrT="[Текст]" custT="1"/>
      <dgm:spPr/>
      <dgm:t>
        <a:bodyPr/>
        <a:lstStyle/>
        <a:p>
          <a:r>
            <a:rPr lang="ru-RU" sz="2000" b="1" smtClean="0">
              <a:latin typeface="Times New Roman" pitchFamily="18" charset="0"/>
              <a:cs typeface="Times New Roman" pitchFamily="18" charset="0"/>
            </a:rPr>
            <a:t>2025 г. – 215 чел</a:t>
          </a:r>
          <a:endParaRPr lang="ru-RU" sz="2000" b="1">
            <a:latin typeface="Times New Roman" pitchFamily="18" charset="0"/>
            <a:cs typeface="Times New Roman" pitchFamily="18" charset="0"/>
          </a:endParaRPr>
        </a:p>
      </dgm:t>
    </dgm:pt>
    <dgm:pt modelId="{19DB21C7-2B9A-4F2B-AF7C-702D3E9B3E2C}" type="sibTrans" cxnId="{39A4A7EB-1039-4C6C-9B37-3B858D45A116}">
      <dgm:prSet/>
      <dgm:spPr/>
      <dgm:t>
        <a:bodyPr/>
        <a:lstStyle/>
        <a:p>
          <a:endParaRPr lang="ru-RU"/>
        </a:p>
      </dgm:t>
    </dgm:pt>
    <dgm:pt modelId="{B6845D1B-4ACC-4B61-88B2-FEEC3B7DE315}" type="sibTrans" cxnId="{D7B44AC9-FD78-495C-B6A8-65AB840DA5F6}">
      <dgm:prSet/>
      <dgm:spPr/>
      <dgm:t>
        <a:bodyPr/>
        <a:lstStyle/>
        <a:p>
          <a:endParaRPr lang="ru-RU"/>
        </a:p>
      </dgm:t>
    </dgm:pt>
    <dgm:pt modelId="{77DA0082-3FE4-4DC4-9B6A-98CD3BA19566}" type="pres">
      <dgm:prSet presAssocID="{D480749A-5235-4DF6-AE24-237C8D4E1F8A}" presName="Name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8D642D-23CA-4D60-9629-1C6E922BF440}" type="pres">
      <dgm:prSet presAssocID="{D98F5C29-241E-46EC-A038-B45609399D64}" presName="circle1" presStyleLbl="node1" presStyleCnt="2" custLinFactNeighborY="-7"/>
      <dgm:spPr>
        <a:solidFill>
          <a:srgbClr val="FF99CC"/>
        </a:solidFill>
      </dgm:spPr>
      <dgm:t>
        <a:bodyPr/>
        <a:lstStyle/>
        <a:p/>
      </dgm:t>
    </dgm:pt>
    <dgm:pt modelId="{90748080-CCFB-4805-A70C-8BE8614D318A}" type="pres">
      <dgm:prSet presAssocID="{D98F5C29-241E-46EC-A038-B45609399D64}" presName="space"/>
      <dgm:spPr/>
      <dgm:t>
        <a:bodyPr/>
        <a:lstStyle/>
        <a:p/>
      </dgm:t>
    </dgm:pt>
    <dgm:pt modelId="{2C46282E-D8AF-481B-A312-08B5CB159238}" type="pres">
      <dgm:prSet presAssocID="{D98F5C29-241E-46EC-A038-B45609399D64}" presName="rect1" presStyleLbl="alignAcc1" presStyleCnt="2" custScaleY="100000" custLinFactNeighborX="-548" custLinFactNeighborY="-5"/>
      <dgm:spPr/>
      <dgm:t>
        <a:bodyPr/>
        <a:lstStyle/>
        <a:p>
          <a:endParaRPr lang="ru-RU"/>
        </a:p>
      </dgm:t>
    </dgm:pt>
    <dgm:pt modelId="{ADB31DC9-380D-4B1D-BBD0-E9E890F403E9}" type="pres">
      <dgm:prSet presAssocID="{CC29AF44-7519-4DE3-B632-EDF6103ABD49}" presName="vertSpace2" presStyleLbl="node1" presStyleIdx="1" presStyleCnt="2"/>
      <dgm:spPr/>
      <dgm:t>
        <a:bodyPr/>
        <a:lstStyle/>
        <a:p/>
      </dgm:t>
    </dgm:pt>
    <dgm:pt modelId="{ADF8DC85-CF58-44E0-B8A9-43DE56BD1B03}" type="pres">
      <dgm:prSet presAssocID="{CC29AF44-7519-4DE3-B632-EDF6103ABD49}" presName="circle2" presStyleLbl="node1" presStyleIdx="1" presStyleCnt="2"/>
      <dgm:spPr>
        <a:solidFill>
          <a:srgbClr val="CCFF99"/>
        </a:solidFill>
      </dgm:spPr>
      <dgm:t>
        <a:bodyPr/>
        <a:lstStyle/>
        <a:p/>
      </dgm:t>
    </dgm:pt>
    <dgm:pt modelId="{61187301-BAA6-4217-9E96-6F4EB59C88CF}" type="pres">
      <dgm:prSet presAssocID="{CC29AF44-7519-4DE3-B632-EDF6103ABD49}" presName="rect2" presStyleLbl="alignAcc1" presStyleIdx="1" presStyleCnt="2" custLinFactNeighborX="-710" custLinFactNeighborY="1533"/>
      <dgm:spPr/>
      <dgm:t>
        <a:bodyPr/>
        <a:lstStyle/>
        <a:p>
          <a:endParaRPr lang="ru-RU"/>
        </a:p>
      </dgm:t>
    </dgm:pt>
    <dgm:pt modelId="{F3EBA2C5-D9E8-4BCF-A46D-520371894C91}" type="pres">
      <dgm:prSet presAssocID="{D98F5C29-241E-46EC-A038-B45609399D64}" presName="rect1ParTx" presStyleLbl="alignAcc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CA93EE-AD23-4DC6-94E7-90C3125FB1AA}" type="pres">
      <dgm:prSet presAssocID="{D98F5C29-241E-46EC-A038-B45609399D64}" presName="rect1ChTx" presStyleLbl="alignAcc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04173E-8B2D-4E24-BAA1-C47017206195}" type="pres">
      <dgm:prSet presAssocID="{CC29AF44-7519-4DE3-B632-EDF6103ABD49}" presName="rect2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765C82-8562-4BC8-931C-0B1500E53C61}" type="pres">
      <dgm:prSet presAssocID="{CC29AF44-7519-4DE3-B632-EDF6103ABD49}" presName="rect2ChTx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43B619-B78A-4821-BEA0-1AE3ED549ADD}" srcId="{D480749A-5235-4DF6-AE24-237C8D4E1F8A}" destId="{D98F5C29-241E-46EC-A038-B45609399D64}" srcOrd="0" destOrd="0" parTransId="{496F3CF2-F80A-41FA-86BE-01B20CF19192}" sibTransId="{5125BC6D-B1BC-4A2E-B4E9-7CAA0BBC9568}"/>
    <dgm:cxn modelId="{4B9AD1CC-7162-4074-AA0A-9FACA8CE4F00}" srcId="{D98F5C29-241E-46EC-A038-B45609399D64}" destId="{00BE8175-B8D1-4932-B3B1-45457F44D065}" srcOrd="0" destOrd="0" parTransId="{504EF35D-1D3F-41FC-9807-A4CF6D5220D5}" sibTransId="{F6538224-DBA3-4EC7-A3A3-2E5C1B4E4F64}"/>
    <dgm:cxn modelId="{18A62EE7-52B3-4FE4-8494-A192CAE8D91F}" srcId="{D98F5C29-241E-46EC-A038-B45609399D64}" destId="{7FC6AFE9-5617-4A2A-9F91-6C761ABC801B}" srcOrd="1" destOrd="0" parTransId="{28221908-859E-4604-AB54-D081F7F1AF7E}" sibTransId="{DB4AD3FE-A531-42C2-8B62-F433849D9A54}"/>
    <dgm:cxn modelId="{D7B44AC9-FD78-495C-B6A8-65AB840DA5F6}" srcId="{D480749A-5235-4DF6-AE24-237C8D4E1F8A}" destId="{CC29AF44-7519-4DE3-B632-EDF6103ABD49}" srcOrd="1" destOrd="0" parTransId="{3CCC255C-0F96-4D98-9440-06B71076522E}" sibTransId="{B6845D1B-4ACC-4B61-88B2-FEEC3B7DE315}"/>
    <dgm:cxn modelId="{39BB63F5-0DF7-4EBE-8939-E3C9D101B25D}" srcId="{CC29AF44-7519-4DE3-B632-EDF6103ABD49}" destId="{AEFA9A95-9D16-4E0D-9947-9EFCDDC7FF39}" srcOrd="0" destOrd="0" parTransId="{EB2C00EC-8BBB-4C27-A2F0-C4007770D5D6}" sibTransId="{FE44287D-958F-48A3-8D3B-2AE00CD16229}"/>
    <dgm:cxn modelId="{39A4A7EB-1039-4C6C-9B37-3B858D45A116}" srcId="{CC29AF44-7519-4DE3-B632-EDF6103ABD49}" destId="{2E466E24-083A-49B9-9E64-9F55DF27E13B}" srcOrd="1" destOrd="0" parTransId="{F9F2CDC9-76C9-46B4-A183-538EDD48BBF8}" sibTransId="{19DB21C7-2B9A-4F2B-AF7C-702D3E9B3E2C}"/>
    <dgm:cxn modelId="{CDC73837-F540-467C-890B-296120462E63}" type="presOf" srcId="{D480749A-5235-4DF6-AE24-237C8D4E1F8A}" destId="{77DA0082-3FE4-4DC4-9B6A-98CD3BA19566}" srcOrd="0" destOrd="0" presId="urn:microsoft.com/office/officeart/2005/8/layout/target3"/>
    <dgm:cxn modelId="{D0E2BEED-327A-4A9F-931A-EEAF1EB4ED45}" type="presParOf" srcId="{77DA0082-3FE4-4DC4-9B6A-98CD3BA19566}" destId="{B58D642D-23CA-4D60-9629-1C6E922BF440}" srcOrd="0" destOrd="0" presId="urn:microsoft.com/office/officeart/2005/8/layout/target3"/>
    <dgm:cxn modelId="{948705AC-1CB9-4C67-B95D-B7980821E992}" type="presParOf" srcId="{77DA0082-3FE4-4DC4-9B6A-98CD3BA19566}" destId="{90748080-CCFB-4805-A70C-8BE8614D318A}" srcOrd="1" destOrd="0" presId="urn:microsoft.com/office/officeart/2005/8/layout/target3"/>
    <dgm:cxn modelId="{800FCD0C-C295-4C67-BF67-7832DA63FB53}" type="presParOf" srcId="{77DA0082-3FE4-4DC4-9B6A-98CD3BA19566}" destId="{2C46282E-D8AF-481B-A312-08B5CB159238}" srcOrd="2" destOrd="0" presId="urn:microsoft.com/office/officeart/2005/8/layout/target3"/>
    <dgm:cxn modelId="{6E642C7F-EBF6-4294-8039-C619B4D74C5E}" type="presOf" srcId="{D98F5C29-241E-46EC-A038-B45609399D64}" destId="{2C46282E-D8AF-481B-A312-08B5CB159238}" srcOrd="0" destOrd="0" presId="urn:microsoft.com/office/officeart/2005/8/layout/target3"/>
    <dgm:cxn modelId="{07602E5B-8392-45DD-81BC-12D774316467}" type="presParOf" srcId="{77DA0082-3FE4-4DC4-9B6A-98CD3BA19566}" destId="{ADB31DC9-380D-4B1D-BBD0-E9E890F403E9}" srcOrd="3" destOrd="0" presId="urn:microsoft.com/office/officeart/2005/8/layout/target3"/>
    <dgm:cxn modelId="{2516B403-DFA6-4F55-B58C-934CC46DFE38}" type="presParOf" srcId="{77DA0082-3FE4-4DC4-9B6A-98CD3BA19566}" destId="{ADF8DC85-CF58-44E0-B8A9-43DE56BD1B03}" srcOrd="4" destOrd="0" presId="urn:microsoft.com/office/officeart/2005/8/layout/target3"/>
    <dgm:cxn modelId="{A4C71689-A228-4AC7-8E90-961F95CDE7B9}" type="presParOf" srcId="{77DA0082-3FE4-4DC4-9B6A-98CD3BA19566}" destId="{61187301-BAA6-4217-9E96-6F4EB59C88CF}" srcOrd="5" destOrd="0" presId="urn:microsoft.com/office/officeart/2005/8/layout/target3"/>
    <dgm:cxn modelId="{FD59B7C8-0A84-43EE-9170-FBA732D4831C}" type="presOf" srcId="{CC29AF44-7519-4DE3-B632-EDF6103ABD49}" destId="{61187301-BAA6-4217-9E96-6F4EB59C88CF}" srcOrd="0" destOrd="0" presId="urn:microsoft.com/office/officeart/2005/8/layout/target3"/>
    <dgm:cxn modelId="{96BCC4DE-C611-49BD-8AB9-9061F58A261C}" type="presParOf" srcId="{77DA0082-3FE4-4DC4-9B6A-98CD3BA19566}" destId="{F3EBA2C5-D9E8-4BCF-A46D-520371894C91}" srcOrd="6" destOrd="0" presId="urn:microsoft.com/office/officeart/2005/8/layout/target3"/>
    <dgm:cxn modelId="{D0923CF0-0998-45D5-B8A4-D155F115718D}" type="presOf" srcId="{D98F5C29-241E-46EC-A038-B45609399D64}" destId="{F3EBA2C5-D9E8-4BCF-A46D-520371894C91}" srcOrd="1" destOrd="0" presId="urn:microsoft.com/office/officeart/2005/8/layout/target3"/>
    <dgm:cxn modelId="{293BE0AA-C941-4C7D-9333-EA4B053EDDFD}" type="presParOf" srcId="{77DA0082-3FE4-4DC4-9B6A-98CD3BA19566}" destId="{F9CA93EE-AD23-4DC6-94E7-90C3125FB1AA}" srcOrd="7" destOrd="0" presId="urn:microsoft.com/office/officeart/2005/8/layout/target3"/>
    <dgm:cxn modelId="{2C1950A7-A5AC-456E-902D-17688A8B64A9}" type="presOf" srcId="{00BE8175-B8D1-4932-B3B1-45457F44D065}" destId="{F9CA93EE-AD23-4DC6-94E7-90C3125FB1AA}" srcOrd="0" destOrd="0" presId="urn:microsoft.com/office/officeart/2005/8/layout/target3"/>
    <dgm:cxn modelId="{5C56A29B-7904-4092-BD88-5B53A6457AAC}" type="presOf" srcId="{7FC6AFE9-5617-4A2A-9F91-6C761ABC801B}" destId="{F9CA93EE-AD23-4DC6-94E7-90C3125FB1AA}" srcOrd="0" destOrd="1" presId="urn:microsoft.com/office/officeart/2005/8/layout/target3"/>
    <dgm:cxn modelId="{2F15400D-567E-43FB-B917-AAB17FF693EA}" type="presParOf" srcId="{77DA0082-3FE4-4DC4-9B6A-98CD3BA19566}" destId="{CC04173E-8B2D-4E24-BAA1-C47017206195}" srcOrd="8" destOrd="0" presId="urn:microsoft.com/office/officeart/2005/8/layout/target3"/>
    <dgm:cxn modelId="{FFEBB3E9-8862-4F26-A8FC-04DDCCECD7A7}" type="presOf" srcId="{CC29AF44-7519-4DE3-B632-EDF6103ABD49}" destId="{CC04173E-8B2D-4E24-BAA1-C47017206195}" srcOrd="1" destOrd="0" presId="urn:microsoft.com/office/officeart/2005/8/layout/target3"/>
    <dgm:cxn modelId="{1BFE4D8E-EB6D-406C-A905-1B1BD3D7B8EC}" type="presParOf" srcId="{77DA0082-3FE4-4DC4-9B6A-98CD3BA19566}" destId="{88765C82-8562-4BC8-931C-0B1500E53C61}" srcOrd="9" destOrd="0" presId="urn:microsoft.com/office/officeart/2005/8/layout/target3"/>
    <dgm:cxn modelId="{3D38D3C0-14FB-47C2-85E8-3610BB987E30}" type="presOf" srcId="{AEFA9A95-9D16-4E0D-9947-9EFCDDC7FF39}" destId="{88765C82-8562-4BC8-931C-0B1500E53C61}" srcOrd="0" destOrd="0" presId="urn:microsoft.com/office/officeart/2005/8/layout/target3"/>
    <dgm:cxn modelId="{6C669B80-B3CD-4CC4-8C2B-1914A619F5EE}" type="presOf" srcId="{2E466E24-083A-49B9-9E64-9F55DF27E13B}" destId="{88765C82-8562-4BC8-931C-0B1500E53C61}" srcOrd="0" destOrd="1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4" minVer="http://schemas.openxmlformats.org/drawingml/2006/main"/>
    </a:ext>
  </dgm:extLst>
</dgm:dataModel>
</file>

<file path=ppt/diagrams/data2.xml><?xml version="1.0" encoding="utf-8"?>
<dgm:dataModel xmlns:a="http://schemas.openxmlformats.org/drawingml/2006/main" xmlns:r="http://schemas.openxmlformats.org/officeDocument/2006/relationships" xmlns:dgm="http://schemas.openxmlformats.org/drawingml/2006/diagram">
  <dgm:ptLst>
    <dgm:pt modelId="{839CB641-EBA9-46E9-9608-32031C6EF26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/>
      </dgm:t>
    </dgm:pt>
    <dgm:pt modelId="{DB283636-1C8C-4A38-9494-0A0260F1E59E}" type="parTrans" cxnId="{893EA93D-5151-4897-BFC9-95784E70D661}">
      <dgm:prSet/>
      <dgm:spPr/>
      <dgm:t>
        <a:bodyPr/>
        <a:lstStyle/>
        <a:p>
          <a:endParaRPr lang="ru-RU"/>
        </a:p>
      </dgm:t>
    </dgm:pt>
    <dgm:pt modelId="{28F6CFB4-3A45-4909-9514-656A2288D18B}">
      <dgm:prSet phldrT="[Текст]"/>
      <dgm:spPr>
        <a:solidFill>
          <a:srgbClr val="92D050"/>
        </a:solidFill>
      </dgm:spPr>
      <dgm:t>
        <a:bodyPr/>
        <a:lstStyle/>
        <a:p>
          <a:r>
            <a:rPr lang="ru-RU" smtClean="0"/>
            <a:t>Организация туров выходного дня, проведение экскурсий, походов, посещение музеев</a:t>
          </a:r>
          <a:endParaRPr lang="ru-RU"/>
        </a:p>
      </dgm:t>
    </dgm:pt>
    <dgm:pt modelId="{25EF1DA7-ED07-4C07-A4A0-61595AD87004}" type="sibTrans" cxnId="{893EA93D-5151-4897-BFC9-95784E70D661}">
      <dgm:prSet/>
      <dgm:spPr/>
      <dgm:t>
        <a:bodyPr/>
        <a:lstStyle/>
        <a:p>
          <a:endParaRPr lang="ru-RU"/>
        </a:p>
      </dgm:t>
    </dgm:pt>
    <dgm:pt modelId="{90E327A3-FB98-4FB0-BE48-4EFF7125E468}" type="parTrans" cxnId="{685B96C2-A03F-4ABD-8F6F-3A07ACAA1AE4}">
      <dgm:prSet/>
      <dgm:spPr/>
      <dgm:t>
        <a:bodyPr/>
        <a:lstStyle/>
        <a:p>
          <a:endParaRPr lang="ru-RU"/>
        </a:p>
      </dgm:t>
    </dgm:pt>
    <dgm:pt modelId="{F226C547-F54E-41F4-91F3-C6897A2C19E1}">
      <dgm:prSet phldrT="[Текст]"/>
      <dgm:spPr>
        <a:solidFill>
          <a:srgbClr val="FFFF00">
            <a:alpha val="83000"/>
          </a:srgbClr>
        </a:solidFill>
      </dgm:spPr>
      <dgm:t>
        <a:bodyPr/>
        <a:lstStyle/>
        <a:p>
          <a:r>
            <a:rPr lang="ru-RU" b="0" smtClean="0">
              <a:solidFill>
                <a:schemeClr val="accent2">
                  <a:lumMod val="75000"/>
                </a:schemeClr>
              </a:solidFill>
              <a:effectLst/>
            </a:rPr>
            <a:t>Организация Дней здоровья, семейного отдыха на природе с использованием спортинвентаря</a:t>
          </a:r>
          <a:endParaRPr lang="ru-RU" b="0">
            <a:solidFill>
              <a:schemeClr val="accent2">
                <a:lumMod val="75000"/>
              </a:schemeClr>
            </a:solidFill>
            <a:effectLst/>
          </a:endParaRPr>
        </a:p>
      </dgm:t>
    </dgm:pt>
    <dgm:pt modelId="{F66F70B5-004E-4173-81C3-1BC88C6EDD3C}" type="sibTrans" cxnId="{685B96C2-A03F-4ABD-8F6F-3A07ACAA1AE4}">
      <dgm:prSet/>
      <dgm:spPr/>
      <dgm:t>
        <a:bodyPr/>
        <a:lstStyle/>
        <a:p>
          <a:endParaRPr lang="ru-RU"/>
        </a:p>
      </dgm:t>
    </dgm:pt>
    <dgm:pt modelId="{21425F89-A24B-4E63-AF1D-FEC529E60551}" type="parTrans" cxnId="{9CE5C4E0-DB44-4AAF-96B1-E727C441A983}">
      <dgm:prSet/>
      <dgm:spPr/>
      <dgm:t>
        <a:bodyPr/>
        <a:lstStyle/>
        <a:p>
          <a:endParaRPr lang="ru-RU"/>
        </a:p>
      </dgm:t>
    </dgm:pt>
    <dgm:pt modelId="{B46C2EEA-00D5-4CAF-AF96-3ADE79886D4A}">
      <dgm:prSet phldrT="[Текст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mtClean="0"/>
            <a:t>Информационно – просветительские мероприятия для сотрудников по основам здорового образа жизни, в т.ч. с привлечением медицинских работников</a:t>
          </a:r>
          <a:endParaRPr lang="ru-RU"/>
        </a:p>
      </dgm:t>
    </dgm:pt>
    <dgm:pt modelId="{437A5E56-A77B-4FA8-9EF2-1527460A77DC}" type="sibTrans" cxnId="{9CE5C4E0-DB44-4AAF-96B1-E727C441A983}">
      <dgm:prSet/>
      <dgm:spPr/>
      <dgm:t>
        <a:bodyPr/>
        <a:lstStyle/>
        <a:p>
          <a:endParaRPr lang="ru-RU"/>
        </a:p>
      </dgm:t>
    </dgm:pt>
    <dgm:pt modelId="{AF732FFB-94F4-428B-ABC8-793335F1C9D9}" type="pres">
      <dgm:prSet presAssocID="{839CB641-EBA9-46E9-9608-32031C6EF260}" presName="linearFlow">
        <dgm:presLayoutVars>
          <dgm:dir/>
          <dgm:resizeHandles val="exact"/>
        </dgm:presLayoutVars>
      </dgm:prSet>
      <dgm:spPr/>
      <dgm:t>
        <a:bodyPr/>
        <a:lstStyle/>
        <a:p/>
      </dgm:t>
    </dgm:pt>
    <dgm:pt modelId="{B22C800C-D052-430F-819C-270B0D08DF91}" type="pres">
      <dgm:prSet presAssocID="{28F6CFB4-3A45-4909-9514-656A2288D18B}" presName="composite"/>
      <dgm:spPr/>
      <dgm:t>
        <a:bodyPr/>
        <a:lstStyle/>
        <a:p/>
      </dgm:t>
    </dgm:pt>
    <dgm:pt modelId="{40D45E49-EBA9-496E-A898-E66C35D5725E}" type="pres">
      <dgm:prSet presAssocID="{28F6CFB4-3A45-4909-9514-656A2288D18B}" presName="imgShp" presStyleLbl="fgImgPlace1" presStyleCnt="3" custScaleX="124676" custScaleY="121988" custLinFactNeighborX="18744" custLinFactNeighborY="-41"/>
      <dgm:spPr>
        <a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 l="-16000" r="-16000"/>
          </a:stretch>
        </a:blipFill>
      </dgm:spPr>
      <dgm:t>
        <a:bodyPr/>
        <a:lstStyle/>
        <a:p/>
      </dgm:t>
    </dgm:pt>
    <dgm:pt modelId="{A44D953F-B03F-47BB-BBB6-4EFAD49656C9}" type="pres">
      <dgm:prSet presAssocID="{28F6CFB4-3A45-4909-9514-656A2288D18B}" presName="txShp" presStyleLbl="node1" presStyleCnt="3" custScaleX="105622" custLinFactNeighborX="15618" custLinFactNeighborY="2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5D5AE0-0073-438E-966F-5FBEEE745DF6}" type="pres">
      <dgm:prSet presAssocID="{25EF1DA7-ED07-4C07-A4A0-61595AD87004}" presName="spacing"/>
      <dgm:spPr/>
      <dgm:t>
        <a:bodyPr/>
        <a:lstStyle/>
        <a:p/>
      </dgm:t>
    </dgm:pt>
    <dgm:pt modelId="{6F0E5419-AB80-4DBA-BBFE-078AD42AE544}" type="pres">
      <dgm:prSet presAssocID="{F226C547-F54E-41F4-91F3-C6897A2C19E1}" presName="composite"/>
      <dgm:spPr/>
      <dgm:t>
        <a:bodyPr/>
        <a:lstStyle/>
        <a:p/>
      </dgm:t>
    </dgm:pt>
    <dgm:pt modelId="{9AB21B92-457A-441A-88EB-A422ED3A1B01}" type="pres">
      <dgm:prSet presAssocID="{F226C547-F54E-41F4-91F3-C6897A2C19E1}" presName="imgShp" presStyleLbl="fgImgPlace1" presStyleIdx="1" presStyleCnt="3" custScaleX="131030" custScaleY="122797" custLinFactNeighborX="-74971" custLinFactNeighborY="-10909"/>
      <dgm:spPr>
        <a:blipFill rotWithShape="1">
          <a:blip r:embed="rId2"/>
          <a:stretch>
            <a:fillRect/>
          </a:stretch>
        </a:blipFill>
      </dgm:spPr>
      <dgm:t>
        <a:bodyPr/>
        <a:lstStyle/>
        <a:p/>
      </dgm:t>
    </dgm:pt>
    <dgm:pt modelId="{F155B109-79DC-4467-B6E6-34034B265B74}" type="pres">
      <dgm:prSet presAssocID="{F226C547-F54E-41F4-91F3-C6897A2C19E1}" presName="txShp" presStyleLbl="node1" presStyleIdx="1" presStyleCnt="3" custLinFactNeighborX="-4912" custLinFactNeighborY="-59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C682BA-C92F-4D54-8FBE-C3E7AB090B5E}" type="pres">
      <dgm:prSet presAssocID="{F66F70B5-004E-4173-81C3-1BC88C6EDD3C}" presName="spacing"/>
      <dgm:spPr/>
      <dgm:t>
        <a:bodyPr/>
        <a:lstStyle/>
        <a:p/>
      </dgm:t>
    </dgm:pt>
    <dgm:pt modelId="{8D61869E-E119-4475-996C-7495F1AABBA4}" type="pres">
      <dgm:prSet presAssocID="{B46C2EEA-00D5-4CAF-AF96-3ADE79886D4A}" presName="composite"/>
      <dgm:spPr/>
      <dgm:t>
        <a:bodyPr/>
        <a:lstStyle/>
        <a:p/>
      </dgm:t>
    </dgm:pt>
    <dgm:pt modelId="{C3CBD670-48A3-4746-B310-D2766409C039}" type="pres">
      <dgm:prSet presAssocID="{B46C2EEA-00D5-4CAF-AF96-3ADE79886D4A}" presName="imgShp" presStyleLbl="fgImgPlace1" presStyleIdx="2" presStyleCnt="3" custScaleX="133145" custScaleY="114899" custLinFactNeighborX="23000" custLinFactNeighborY="-9780"/>
      <dgm:spPr>
        <a:blipFill rotWithShape="1">
          <a:blip r:embed="rId3"/>
          <a:stretch>
            <a:fillRect/>
          </a:stretch>
        </a:blipFill>
      </dgm:spPr>
      <dgm:t>
        <a:bodyPr/>
        <a:lstStyle/>
        <a:p/>
      </dgm:t>
    </dgm:pt>
    <dgm:pt modelId="{DFD93F75-11EC-47DF-9A6E-7AB272DD9E4F}" type="pres">
      <dgm:prSet presAssocID="{B46C2EEA-00D5-4CAF-AF96-3ADE79886D4A}" presName="txShp" presStyleLbl="node1" presStyleIdx="2" presStyleCnt="3" custLinFactNeighborX="16837" custLinFactNeighborY="-18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3EA93D-5151-4897-BFC9-95784E70D661}" srcId="{839CB641-EBA9-46E9-9608-32031C6EF260}" destId="{28F6CFB4-3A45-4909-9514-656A2288D18B}" srcOrd="0" destOrd="0" parTransId="{DB283636-1C8C-4A38-9494-0A0260F1E59E}" sibTransId="{25EF1DA7-ED07-4C07-A4A0-61595AD87004}"/>
    <dgm:cxn modelId="{685B96C2-A03F-4ABD-8F6F-3A07ACAA1AE4}" srcId="{839CB641-EBA9-46E9-9608-32031C6EF260}" destId="{F226C547-F54E-41F4-91F3-C6897A2C19E1}" srcOrd="1" destOrd="0" parTransId="{90E327A3-FB98-4FB0-BE48-4EFF7125E468}" sibTransId="{F66F70B5-004E-4173-81C3-1BC88C6EDD3C}"/>
    <dgm:cxn modelId="{9CE5C4E0-DB44-4AAF-96B1-E727C441A983}" srcId="{839CB641-EBA9-46E9-9608-32031C6EF260}" destId="{B46C2EEA-00D5-4CAF-AF96-3ADE79886D4A}" srcOrd="2" destOrd="0" parTransId="{21425F89-A24B-4E63-AF1D-FEC529E60551}" sibTransId="{437A5E56-A77B-4FA8-9EF2-1527460A77DC}"/>
    <dgm:cxn modelId="{7D479021-F04B-42E2-8D1F-B34EB4E2D8CE}" type="presOf" srcId="{839CB641-EBA9-46E9-9608-32031C6EF260}" destId="{AF732FFB-94F4-428B-ABC8-793335F1C9D9}" srcOrd="0" destOrd="0" presId="urn:microsoft.com/office/officeart/2005/8/layout/vList3"/>
    <dgm:cxn modelId="{0C3A2CFC-E3DD-466C-8C65-AEB0177B054A}" type="presParOf" srcId="{AF732FFB-94F4-428B-ABC8-793335F1C9D9}" destId="{B22C800C-D052-430F-819C-270B0D08DF91}" srcOrd="0" destOrd="0" presId="urn:microsoft.com/office/officeart/2005/8/layout/vList3"/>
    <dgm:cxn modelId="{ED8B37E4-D91F-4276-8E32-E1671C11A6D6}" type="presParOf" srcId="{B22C800C-D052-430F-819C-270B0D08DF91}" destId="{40D45E49-EBA9-496E-A898-E66C35D5725E}" srcOrd="0" destOrd="0" presId="urn:microsoft.com/office/officeart/2005/8/layout/vList3"/>
    <dgm:cxn modelId="{FFF6E204-94CF-429D-A9A9-1C52287D3D21}" type="presParOf" srcId="{B22C800C-D052-430F-819C-270B0D08DF91}" destId="{A44D953F-B03F-47BB-BBB6-4EFAD49656C9}" srcOrd="1" destOrd="0" presId="urn:microsoft.com/office/officeart/2005/8/layout/vList3"/>
    <dgm:cxn modelId="{5B4707CA-B672-482D-ACBF-2FC7574B78DD}" type="presOf" srcId="{28F6CFB4-3A45-4909-9514-656A2288D18B}" destId="{A44D953F-B03F-47BB-BBB6-4EFAD49656C9}" srcOrd="0" destOrd="0" presId="urn:microsoft.com/office/officeart/2005/8/layout/vList3"/>
    <dgm:cxn modelId="{AF14F182-31FF-4E5F-80BB-CB796B8C7A74}" type="presParOf" srcId="{AF732FFB-94F4-428B-ABC8-793335F1C9D9}" destId="{C05D5AE0-0073-438E-966F-5FBEEE745DF6}" srcOrd="1" destOrd="0" presId="urn:microsoft.com/office/officeart/2005/8/layout/vList3"/>
    <dgm:cxn modelId="{807BBC17-5A9C-42EF-8D76-B90F069C2E3A}" type="presParOf" srcId="{AF732FFB-94F4-428B-ABC8-793335F1C9D9}" destId="{6F0E5419-AB80-4DBA-BBFE-078AD42AE544}" srcOrd="2" destOrd="0" presId="urn:microsoft.com/office/officeart/2005/8/layout/vList3"/>
    <dgm:cxn modelId="{51E962D6-D828-4E8E-AA42-AE1B23A9262C}" type="presParOf" srcId="{6F0E5419-AB80-4DBA-BBFE-078AD42AE544}" destId="{9AB21B92-457A-441A-88EB-A422ED3A1B01}" srcOrd="0" destOrd="0" presId="urn:microsoft.com/office/officeart/2005/8/layout/vList3"/>
    <dgm:cxn modelId="{4C311691-5521-4FA8-95C0-495D05E5C64C}" type="presParOf" srcId="{6F0E5419-AB80-4DBA-BBFE-078AD42AE544}" destId="{F155B109-79DC-4467-B6E6-34034B265B74}" srcOrd="1" destOrd="0" presId="urn:microsoft.com/office/officeart/2005/8/layout/vList3"/>
    <dgm:cxn modelId="{31C1AEE9-35C0-4960-BA19-57819550D760}" type="presOf" srcId="{F226C547-F54E-41F4-91F3-C6897A2C19E1}" destId="{F155B109-79DC-4467-B6E6-34034B265B74}" srcOrd="0" destOrd="0" presId="urn:microsoft.com/office/officeart/2005/8/layout/vList3"/>
    <dgm:cxn modelId="{993A5F89-376A-4944-AA5F-6714F4AE07C1}" type="presParOf" srcId="{AF732FFB-94F4-428B-ABC8-793335F1C9D9}" destId="{3EC682BA-C92F-4D54-8FBE-C3E7AB090B5E}" srcOrd="3" destOrd="0" presId="urn:microsoft.com/office/officeart/2005/8/layout/vList3"/>
    <dgm:cxn modelId="{D9664CC7-8919-4BC9-B549-EC611A5183D6}" type="presParOf" srcId="{AF732FFB-94F4-428B-ABC8-793335F1C9D9}" destId="{8D61869E-E119-4475-996C-7495F1AABBA4}" srcOrd="4" destOrd="0" presId="urn:microsoft.com/office/officeart/2005/8/layout/vList3"/>
    <dgm:cxn modelId="{E63595AA-FC22-4644-A867-6E04357FE801}" type="presParOf" srcId="{8D61869E-E119-4475-996C-7495F1AABBA4}" destId="{C3CBD670-48A3-4746-B310-D2766409C039}" srcOrd="0" destOrd="0" presId="urn:microsoft.com/office/officeart/2005/8/layout/vList3"/>
    <dgm:cxn modelId="{28F62C24-CDF8-4AF2-B526-03A9B9006243}" type="presParOf" srcId="{8D61869E-E119-4475-996C-7495F1AABBA4}" destId="{DFD93F75-11EC-47DF-9A6E-7AB272DD9E4F}" srcOrd="1" destOrd="0" presId="urn:microsoft.com/office/officeart/2005/8/layout/vList3"/>
    <dgm:cxn modelId="{A70912A8-74FF-4F39-B0FB-618EC1031A44}" type="presOf" srcId="{B46C2EEA-00D5-4CAF-AF96-3ADE79886D4A}" destId="{DFD93F75-11EC-47DF-9A6E-7AB272DD9E4F}" srcOrd="0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4" minVer="http://schemas.openxmlformats.org/drawingml/2006/main"/>
    </a:ext>
  </dgm:extLst>
</dgm:dataModel>
</file>

<file path=ppt/diagrams/data3.xml><?xml version="1.0" encoding="utf-8"?>
<dgm:dataModel xmlns:a="http://schemas.openxmlformats.org/drawingml/2006/main" xmlns:r="http://schemas.openxmlformats.org/officeDocument/2006/relationships" xmlns:dgm="http://schemas.openxmlformats.org/drawingml/2006/diagram">
  <dgm:ptLst>
    <dgm:pt modelId="{839CB641-EBA9-46E9-9608-32031C6EF26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/>
      </dgm:t>
    </dgm:pt>
    <dgm:pt modelId="{DB283636-1C8C-4A38-9494-0A0260F1E59E}" type="parTrans" cxnId="{97323CA1-E37B-416C-B429-677A66AD6999}">
      <dgm:prSet/>
      <dgm:spPr/>
      <dgm:t>
        <a:bodyPr/>
        <a:lstStyle/>
        <a:p>
          <a:endParaRPr lang="ru-RU"/>
        </a:p>
      </dgm:t>
    </dgm:pt>
    <dgm:pt modelId="{28F6CFB4-3A45-4909-9514-656A2288D18B}">
      <dgm:prSet phldrT="[Текст]"/>
      <dgm:spPr>
        <a:solidFill>
          <a:srgbClr val="92D050"/>
        </a:solidFill>
      </dgm:spPr>
      <dgm:t>
        <a:bodyPr/>
        <a:lstStyle/>
        <a:p>
          <a:r>
            <a:rPr lang="ru-RU" smtClean="0"/>
            <a:t>Занятие спортом в тренажёрном  зале учреждения, проведение тренировок по настольному теннису, шашкам и шахматам в свободное от  работы время </a:t>
          </a:r>
          <a:endParaRPr lang="ru-RU"/>
        </a:p>
      </dgm:t>
    </dgm:pt>
    <dgm:pt modelId="{25EF1DA7-ED07-4C07-A4A0-61595AD87004}" type="sibTrans" cxnId="{97323CA1-E37B-416C-B429-677A66AD6999}">
      <dgm:prSet/>
      <dgm:spPr/>
      <dgm:t>
        <a:bodyPr/>
        <a:lstStyle/>
        <a:p>
          <a:endParaRPr lang="ru-RU"/>
        </a:p>
      </dgm:t>
    </dgm:pt>
    <dgm:pt modelId="{90E327A3-FB98-4FB0-BE48-4EFF7125E468}" type="parTrans" cxnId="{7CBE913E-AFA4-4CCF-A624-8B98CA1077C2}">
      <dgm:prSet/>
      <dgm:spPr/>
      <dgm:t>
        <a:bodyPr/>
        <a:lstStyle/>
        <a:p>
          <a:endParaRPr lang="ru-RU"/>
        </a:p>
      </dgm:t>
    </dgm:pt>
    <dgm:pt modelId="{F226C547-F54E-41F4-91F3-C6897A2C19E1}">
      <dgm:prSet phldrT="[Текст]"/>
      <dgm:spPr>
        <a:solidFill>
          <a:srgbClr val="FFFF00">
            <a:alpha val="51000"/>
          </a:srgbClr>
        </a:solidFill>
      </dgm:spPr>
      <dgm:t>
        <a:bodyPr/>
        <a:lstStyle/>
        <a:p>
          <a:r>
            <a:rPr lang="ru-RU" smtClean="0">
              <a:solidFill>
                <a:schemeClr val="accent2">
                  <a:lumMod val="75000"/>
                </a:schemeClr>
              </a:solidFill>
            </a:rPr>
            <a:t>Проведение занятий и соревнований по волейболу</a:t>
          </a:r>
          <a:endParaRPr lang="ru-RU">
            <a:solidFill>
              <a:schemeClr val="accent2">
                <a:lumMod val="75000"/>
              </a:schemeClr>
            </a:solidFill>
          </a:endParaRPr>
        </a:p>
      </dgm:t>
    </dgm:pt>
    <dgm:pt modelId="{F66F70B5-004E-4173-81C3-1BC88C6EDD3C}" type="sibTrans" cxnId="{7CBE913E-AFA4-4CCF-A624-8B98CA1077C2}">
      <dgm:prSet/>
      <dgm:spPr/>
      <dgm:t>
        <a:bodyPr/>
        <a:lstStyle/>
        <a:p>
          <a:endParaRPr lang="ru-RU"/>
        </a:p>
      </dgm:t>
    </dgm:pt>
    <dgm:pt modelId="{21425F89-A24B-4E63-AF1D-FEC529E60551}" type="parTrans" cxnId="{D964FE37-693E-4A4D-854F-AD16A345EF9A}">
      <dgm:prSet/>
      <dgm:spPr/>
      <dgm:t>
        <a:bodyPr/>
        <a:lstStyle/>
        <a:p>
          <a:endParaRPr lang="ru-RU"/>
        </a:p>
      </dgm:t>
    </dgm:pt>
    <dgm:pt modelId="{B46C2EEA-00D5-4CAF-AF96-3ADE79886D4A}">
      <dgm:prSet phldrT="[Текст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mtClean="0"/>
            <a:t>Участие сотрудников в субботниках учреждения</a:t>
          </a:r>
          <a:endParaRPr lang="ru-RU"/>
        </a:p>
      </dgm:t>
    </dgm:pt>
    <dgm:pt modelId="{437A5E56-A77B-4FA8-9EF2-1527460A77DC}" type="sibTrans" cxnId="{D964FE37-693E-4A4D-854F-AD16A345EF9A}">
      <dgm:prSet/>
      <dgm:spPr/>
      <dgm:t>
        <a:bodyPr/>
        <a:lstStyle/>
        <a:p>
          <a:endParaRPr lang="ru-RU"/>
        </a:p>
      </dgm:t>
    </dgm:pt>
    <dgm:pt modelId="{AF732FFB-94F4-428B-ABC8-793335F1C9D9}" type="pres">
      <dgm:prSet presAssocID="{839CB641-EBA9-46E9-9608-32031C6EF260}" presName="linearFlow">
        <dgm:presLayoutVars>
          <dgm:dir/>
          <dgm:resizeHandles val="exact"/>
        </dgm:presLayoutVars>
      </dgm:prSet>
      <dgm:spPr/>
      <dgm:t>
        <a:bodyPr/>
        <a:lstStyle/>
        <a:p/>
      </dgm:t>
    </dgm:pt>
    <dgm:pt modelId="{B22C800C-D052-430F-819C-270B0D08DF91}" type="pres">
      <dgm:prSet presAssocID="{28F6CFB4-3A45-4909-9514-656A2288D18B}" presName="composite"/>
      <dgm:spPr/>
      <dgm:t>
        <a:bodyPr/>
        <a:lstStyle/>
        <a:p/>
      </dgm:t>
    </dgm:pt>
    <dgm:pt modelId="{40D45E49-EBA9-496E-A898-E66C35D5725E}" type="pres">
      <dgm:prSet presAssocID="{28F6CFB4-3A45-4909-9514-656A2288D18B}" presName="imgShp" presStyleLbl="fgImgPlace1" presStyleCnt="3" custScaleX="142323" custScaleY="123955" custLinFactNeighborX="-44388" custLinFactNeighborY="-214"/>
      <dgm:spPr>
        <a:blipFill rotWithShape="1">
          <a:blip r:embed="rId1"/>
          <a:stretch>
            <a:fillRect/>
          </a:stretch>
        </a:blipFill>
      </dgm:spPr>
      <dgm:t>
        <a:bodyPr/>
        <a:lstStyle/>
        <a:p/>
      </dgm:t>
    </dgm:pt>
    <dgm:pt modelId="{A44D953F-B03F-47BB-BBB6-4EFAD49656C9}" type="pres">
      <dgm:prSet presAssocID="{28F6CFB4-3A45-4909-9514-656A2288D18B}" presName="txShp" presStyleLbl="node1" presStyleCnt="3" custScaleX="105622" custLinFactNeighborX="872" custLinFactNeighborY="7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5D5AE0-0073-438E-966F-5FBEEE745DF6}" type="pres">
      <dgm:prSet presAssocID="{25EF1DA7-ED07-4C07-A4A0-61595AD87004}" presName="spacing"/>
      <dgm:spPr/>
      <dgm:t>
        <a:bodyPr/>
        <a:lstStyle/>
        <a:p/>
      </dgm:t>
    </dgm:pt>
    <dgm:pt modelId="{6F0E5419-AB80-4DBA-BBFE-078AD42AE544}" type="pres">
      <dgm:prSet presAssocID="{F226C547-F54E-41F4-91F3-C6897A2C19E1}" presName="composite"/>
      <dgm:spPr/>
      <dgm:t>
        <a:bodyPr/>
        <a:lstStyle/>
        <a:p/>
      </dgm:t>
    </dgm:pt>
    <dgm:pt modelId="{9AB21B92-457A-441A-88EB-A422ED3A1B01}" type="pres">
      <dgm:prSet presAssocID="{F226C547-F54E-41F4-91F3-C6897A2C19E1}" presName="imgShp" presStyleLbl="fgImgPlace1" presStyleIdx="1" presStyleCnt="3" custScaleX="146425" custScaleY="126063" custLinFactNeighborX="16880" custLinFactNeighborY="-12781"/>
      <dgm:spPr>
        <a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 l="-7000" r="-7000"/>
          </a:stretch>
        </a:blipFill>
      </dgm:spPr>
      <dgm:t>
        <a:bodyPr/>
        <a:lstStyle/>
        <a:p>
          <a:endParaRPr lang="ru-RU"/>
        </a:p>
      </dgm:t>
    </dgm:pt>
    <dgm:pt modelId="{F155B109-79DC-4467-B6E6-34034B265B74}" type="pres">
      <dgm:prSet presAssocID="{F226C547-F54E-41F4-91F3-C6897A2C19E1}" presName="txShp" presStyleLbl="node1" presStyleIdx="1" presStyleCnt="3" custLinFactNeighborX="16658" custLinFactNeighborY="-15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C682BA-C92F-4D54-8FBE-C3E7AB090B5E}" type="pres">
      <dgm:prSet presAssocID="{F66F70B5-004E-4173-81C3-1BC88C6EDD3C}" presName="spacing"/>
      <dgm:spPr/>
      <dgm:t>
        <a:bodyPr/>
        <a:lstStyle/>
        <a:p/>
      </dgm:t>
    </dgm:pt>
    <dgm:pt modelId="{8D61869E-E119-4475-996C-7495F1AABBA4}" type="pres">
      <dgm:prSet presAssocID="{B46C2EEA-00D5-4CAF-AF96-3ADE79886D4A}" presName="composite"/>
      <dgm:spPr/>
      <dgm:t>
        <a:bodyPr/>
        <a:lstStyle/>
        <a:p/>
      </dgm:t>
    </dgm:pt>
    <dgm:pt modelId="{C3CBD670-48A3-4746-B310-D2766409C039}" type="pres">
      <dgm:prSet presAssocID="{B46C2EEA-00D5-4CAF-AF96-3ADE79886D4A}" presName="imgShp" presStyleLbl="fgImgPlace1" presStyleIdx="2" presStyleCnt="3" custScaleX="137888" custScaleY="126361" custLinFactNeighborX="-78873" custLinFactNeighborY="-24513"/>
      <dgm:spPr>
        <a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 l="-16000" r="-16000"/>
          </a:stretch>
        </a:blipFill>
      </dgm:spPr>
      <dgm:t>
        <a:bodyPr/>
        <a:lstStyle/>
        <a:p>
          <a:endParaRPr lang="ru-RU"/>
        </a:p>
      </dgm:t>
    </dgm:pt>
    <dgm:pt modelId="{DFD93F75-11EC-47DF-9A6E-7AB272DD9E4F}" type="pres">
      <dgm:prSet presAssocID="{B46C2EEA-00D5-4CAF-AF96-3ADE79886D4A}" presName="txShp" presStyleLbl="node1" presStyleIdx="2" presStyleCnt="3" custScaleX="113416" custLinFactNeighborX="2609" custLinFactNeighborY="-19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323CA1-E37B-416C-B429-677A66AD6999}" srcId="{839CB641-EBA9-46E9-9608-32031C6EF260}" destId="{28F6CFB4-3A45-4909-9514-656A2288D18B}" srcOrd="0" destOrd="0" parTransId="{DB283636-1C8C-4A38-9494-0A0260F1E59E}" sibTransId="{25EF1DA7-ED07-4C07-A4A0-61595AD87004}"/>
    <dgm:cxn modelId="{7CBE913E-AFA4-4CCF-A624-8B98CA1077C2}" srcId="{839CB641-EBA9-46E9-9608-32031C6EF260}" destId="{F226C547-F54E-41F4-91F3-C6897A2C19E1}" srcOrd="1" destOrd="0" parTransId="{90E327A3-FB98-4FB0-BE48-4EFF7125E468}" sibTransId="{F66F70B5-004E-4173-81C3-1BC88C6EDD3C}"/>
    <dgm:cxn modelId="{D964FE37-693E-4A4D-854F-AD16A345EF9A}" srcId="{839CB641-EBA9-46E9-9608-32031C6EF260}" destId="{B46C2EEA-00D5-4CAF-AF96-3ADE79886D4A}" srcOrd="2" destOrd="0" parTransId="{21425F89-A24B-4E63-AF1D-FEC529E60551}" sibTransId="{437A5E56-A77B-4FA8-9EF2-1527460A77DC}"/>
    <dgm:cxn modelId="{A6A38A0C-01C4-4FBD-9370-CDB4DEE60575}" type="presOf" srcId="{839CB641-EBA9-46E9-9608-32031C6EF260}" destId="{AF732FFB-94F4-428B-ABC8-793335F1C9D9}" srcOrd="0" destOrd="0" presId="urn:microsoft.com/office/officeart/2005/8/layout/vList3"/>
    <dgm:cxn modelId="{CA3E2CB2-6786-487F-BC87-3EA063A15FA5}" type="presParOf" srcId="{AF732FFB-94F4-428B-ABC8-793335F1C9D9}" destId="{B22C800C-D052-430F-819C-270B0D08DF91}" srcOrd="0" destOrd="0" presId="urn:microsoft.com/office/officeart/2005/8/layout/vList3"/>
    <dgm:cxn modelId="{9ECE71D2-F817-4BC3-8525-CA9F5DF6A704}" type="presParOf" srcId="{B22C800C-D052-430F-819C-270B0D08DF91}" destId="{40D45E49-EBA9-496E-A898-E66C35D5725E}" srcOrd="0" destOrd="0" presId="urn:microsoft.com/office/officeart/2005/8/layout/vList3"/>
    <dgm:cxn modelId="{970C5BAB-A31C-4EC6-982F-CAD241BD42F4}" type="presParOf" srcId="{B22C800C-D052-430F-819C-270B0D08DF91}" destId="{A44D953F-B03F-47BB-BBB6-4EFAD49656C9}" srcOrd="1" destOrd="0" presId="urn:microsoft.com/office/officeart/2005/8/layout/vList3"/>
    <dgm:cxn modelId="{E0079216-5550-49DB-BC09-2FA64E9C2481}" type="presOf" srcId="{28F6CFB4-3A45-4909-9514-656A2288D18B}" destId="{A44D953F-B03F-47BB-BBB6-4EFAD49656C9}" srcOrd="0" destOrd="0" presId="urn:microsoft.com/office/officeart/2005/8/layout/vList3"/>
    <dgm:cxn modelId="{E4CACC9C-D906-4A51-B406-2D4EEC2FCD55}" type="presParOf" srcId="{AF732FFB-94F4-428B-ABC8-793335F1C9D9}" destId="{C05D5AE0-0073-438E-966F-5FBEEE745DF6}" srcOrd="1" destOrd="0" presId="urn:microsoft.com/office/officeart/2005/8/layout/vList3"/>
    <dgm:cxn modelId="{ED1EB5B7-126E-489C-9519-F62DF4025077}" type="presParOf" srcId="{AF732FFB-94F4-428B-ABC8-793335F1C9D9}" destId="{6F0E5419-AB80-4DBA-BBFE-078AD42AE544}" srcOrd="2" destOrd="0" presId="urn:microsoft.com/office/officeart/2005/8/layout/vList3"/>
    <dgm:cxn modelId="{F4298ADE-C7B3-49F1-A68F-19EB2522DFD6}" type="presParOf" srcId="{6F0E5419-AB80-4DBA-BBFE-078AD42AE544}" destId="{9AB21B92-457A-441A-88EB-A422ED3A1B01}" srcOrd="0" destOrd="0" presId="urn:microsoft.com/office/officeart/2005/8/layout/vList3"/>
    <dgm:cxn modelId="{EA582B7A-C8A4-4FB0-879A-4545B924B783}" type="presParOf" srcId="{6F0E5419-AB80-4DBA-BBFE-078AD42AE544}" destId="{F155B109-79DC-4467-B6E6-34034B265B74}" srcOrd="1" destOrd="0" presId="urn:microsoft.com/office/officeart/2005/8/layout/vList3"/>
    <dgm:cxn modelId="{B370065E-0649-4AB4-9686-CB0AFF1A1D13}" type="presOf" srcId="{F226C547-F54E-41F4-91F3-C6897A2C19E1}" destId="{F155B109-79DC-4467-B6E6-34034B265B74}" srcOrd="0" destOrd="0" presId="urn:microsoft.com/office/officeart/2005/8/layout/vList3"/>
    <dgm:cxn modelId="{DC2451BB-1009-4C69-ACE5-AAE0755BC4DD}" type="presParOf" srcId="{AF732FFB-94F4-428B-ABC8-793335F1C9D9}" destId="{3EC682BA-C92F-4D54-8FBE-C3E7AB090B5E}" srcOrd="3" destOrd="0" presId="urn:microsoft.com/office/officeart/2005/8/layout/vList3"/>
    <dgm:cxn modelId="{DE897C97-DA20-4B19-86B4-BDDF786E4AA0}" type="presParOf" srcId="{AF732FFB-94F4-428B-ABC8-793335F1C9D9}" destId="{8D61869E-E119-4475-996C-7495F1AABBA4}" srcOrd="4" destOrd="0" presId="urn:microsoft.com/office/officeart/2005/8/layout/vList3"/>
    <dgm:cxn modelId="{0ACC45A4-8CB7-4540-90A8-852964AF1A76}" type="presParOf" srcId="{8D61869E-E119-4475-996C-7495F1AABBA4}" destId="{C3CBD670-48A3-4746-B310-D2766409C039}" srcOrd="0" destOrd="0" presId="urn:microsoft.com/office/officeart/2005/8/layout/vList3"/>
    <dgm:cxn modelId="{497307CD-5A7D-43A0-BBFF-75108FAC13FE}" type="presParOf" srcId="{8D61869E-E119-4475-996C-7495F1AABBA4}" destId="{DFD93F75-11EC-47DF-9A6E-7AB272DD9E4F}" srcOrd="1" destOrd="0" presId="urn:microsoft.com/office/officeart/2005/8/layout/vList3"/>
    <dgm:cxn modelId="{570E168D-48B1-405D-B6C4-35ECB1DD0E9C}" type="presOf" srcId="{B46C2EEA-00D5-4CAF-AF96-3ADE79886D4A}" destId="{DFD93F75-11EC-47DF-9A6E-7AB272DD9E4F}" srcOrd="0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4" minVer="http://schemas.openxmlformats.org/drawingml/2006/main"/>
    </a:ext>
  </dgm:extLst>
</dgm:dataModel>
</file>

<file path=ppt/diagrams/drawing1.xml><?xml version="1.0" encoding="utf-8"?>
<dsp:drawing xmlns:a="http://schemas.openxmlformats.org/drawingml/2006/main" xmlns:r="http://schemas.openxmlformats.org/officeDocument/2006/relationships" xmlns:dsp="http://schemas.microsoft.com/office/drawing/2008/diagram">
  <dsp:spTree>
    <dsp:nvGrpSpPr>
      <dsp:cNvPr id="10244" name=""/>
      <dsp:cNvGrpSpPr/>
    </dsp:nvGrpSpPr>
    <dsp:grpSpPr/>
    <dsp:sp modelId="{B58D642D-23CA-4D60-9629-1C6E922BF440}">
      <dsp:nvSpPr>
        <dsp:cNvPr id="10245" name=""/>
        <dsp:cNvSpPr/>
      </dsp:nvSpPr>
      <dsp:spPr>
        <a:xfrm>
          <a:off x="0" y="-192"/>
          <a:ext cx="2752079" cy="2752079"/>
        </a:xfrm>
        <a:prstGeom prst="pie">
          <a:avLst>
            <a:gd name="adj1" fmla="val 5400000"/>
            <a:gd name="adj2" fmla="val 16200000"/>
          </a:avLst>
        </a:prstGeom>
        <a:solidFill>
          <a:srgbClr val="FF99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/>
        <a:lstStyle/>
        <a:p/>
      </dsp:txBody>
    </dsp:sp>
    <dsp:sp modelId="{2C46282E-D8AF-481B-A312-08B5CB159238}">
      <dsp:nvSpPr>
        <dsp:cNvPr id="10246" name=""/>
        <dsp:cNvSpPr/>
      </dsp:nvSpPr>
      <dsp:spPr>
        <a:xfrm>
          <a:off x="1337806" y="0"/>
          <a:ext cx="6976888" cy="2752079"/>
        </a:xfrm>
        <a:prstGeom prst="rect">
          <a:avLst/>
        </a:prstGeom>
        <a:solidFill>
          <a:srgbClr val="FF99CC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itchFamily="18" charset="0"/>
              <a:cs typeface="Times New Roman" pitchFamily="18" charset="0"/>
            </a:rPr>
            <a:t>Создание условий для ежегодной диспансеризации сотрудников, профетических медицинских осмотров </a:t>
          </a:r>
          <a:endParaRPr lang="ru-RU" sz="2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37806" y="0"/>
        <a:ext cx="3488444" cy="1307237"/>
      </dsp:txXfrm>
    </dsp:sp>
    <dsp:sp modelId="{ADF8DC85-CF58-44E0-B8A9-43DE56BD1B03}">
      <dsp:nvSpPr>
        <dsp:cNvPr id="10247" name=""/>
        <dsp:cNvSpPr/>
      </dsp:nvSpPr>
      <dsp:spPr>
        <a:xfrm>
          <a:off x="722420" y="1307237"/>
          <a:ext cx="1307238" cy="1307238"/>
        </a:xfrm>
        <a:prstGeom prst="pie">
          <a:avLst>
            <a:gd name="adj1" fmla="val 5400000"/>
            <a:gd name="adj2" fmla="val 16200000"/>
          </a:avLst>
        </a:prstGeom>
        <a:solidFill>
          <a:srgbClr val="CC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/>
        <a:lstStyle/>
        <a:p/>
      </dsp:txBody>
    </dsp:sp>
    <dsp:sp modelId="{61187301-BAA6-4217-9E96-6F4EB59C88CF}">
      <dsp:nvSpPr>
        <dsp:cNvPr id="10248" name=""/>
        <dsp:cNvSpPr/>
      </dsp:nvSpPr>
      <dsp:spPr>
        <a:xfrm>
          <a:off x="1326504" y="1327277"/>
          <a:ext cx="6976888" cy="1307238"/>
        </a:xfrm>
        <a:prstGeom prst="rect">
          <a:avLst/>
        </a:prstGeom>
        <a:solidFill>
          <a:srgbClr val="CCFF99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itchFamily="18" charset="0"/>
              <a:cs typeface="Times New Roman" pitchFamily="18" charset="0"/>
            </a:rPr>
            <a:t>Проведение ежегодной вакцинации против гриппа</a:t>
          </a:r>
          <a:endParaRPr lang="ru-RU" sz="2000" kern="1200">
            <a:latin typeface="Times New Roman" pitchFamily="18" charset="0"/>
            <a:cs typeface="Times New Roman" pitchFamily="18" charset="0"/>
          </a:endParaRPr>
        </a:p>
      </dsp:txBody>
      <dsp:txXfrm>
        <a:off x="1326504" y="1327277"/>
        <a:ext cx="3488444" cy="1307238"/>
      </dsp:txXfrm>
    </dsp:sp>
    <dsp:sp modelId="{F9CA93EE-AD23-4DC6-94E7-90C3125FB1AA}">
      <dsp:nvSpPr>
        <dsp:cNvPr id="10249" name=""/>
        <dsp:cNvSpPr/>
      </dsp:nvSpPr>
      <dsp:spPr>
        <a:xfrm>
          <a:off x="4864484" y="0"/>
          <a:ext cx="3488444" cy="130723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smtClean="0">
              <a:latin typeface="Times New Roman" pitchFamily="18" charset="0"/>
              <a:cs typeface="Times New Roman" pitchFamily="18" charset="0"/>
            </a:rPr>
            <a:t>2024 г. – 208 чел </a:t>
          </a:r>
          <a:endParaRPr lang="ru-RU" sz="24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smtClean="0">
              <a:latin typeface="Times New Roman" pitchFamily="18" charset="0"/>
              <a:cs typeface="Times New Roman" pitchFamily="18" charset="0"/>
            </a:rPr>
            <a:t>2025 г. – 215 чел</a:t>
          </a:r>
          <a:endParaRPr lang="ru-RU" sz="2400" b="1" kern="1200">
            <a:latin typeface="Times New Roman" pitchFamily="18" charset="0"/>
            <a:cs typeface="Times New Roman" pitchFamily="18" charset="0"/>
          </a:endParaRPr>
        </a:p>
      </dsp:txBody>
      <dsp:txXfrm>
        <a:off x="4864484" y="0"/>
        <a:ext cx="3488444" cy="1307237"/>
      </dsp:txXfrm>
    </dsp:sp>
    <dsp:sp modelId="{88765C82-8562-4BC8-931C-0B1500E53C61}">
      <dsp:nvSpPr>
        <dsp:cNvPr id="10250" name=""/>
        <dsp:cNvSpPr/>
      </dsp:nvSpPr>
      <dsp:spPr>
        <a:xfrm>
          <a:off x="4864484" y="1307237"/>
          <a:ext cx="3488444" cy="130723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smtClean="0">
              <a:latin typeface="Times New Roman" pitchFamily="18" charset="0"/>
              <a:cs typeface="Times New Roman" pitchFamily="18" charset="0"/>
            </a:rPr>
            <a:t>2024 г. – 208 чел </a:t>
          </a:r>
          <a:endParaRPr lang="ru-RU" sz="2000" b="1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smtClean="0">
              <a:latin typeface="Times New Roman" pitchFamily="18" charset="0"/>
              <a:cs typeface="Times New Roman" pitchFamily="18" charset="0"/>
            </a:rPr>
            <a:t>2025 г. – 215 чел</a:t>
          </a:r>
          <a:endParaRPr lang="ru-RU" sz="2000" b="1" kern="1200">
            <a:latin typeface="Times New Roman" pitchFamily="18" charset="0"/>
            <a:cs typeface="Times New Roman" pitchFamily="18" charset="0"/>
          </a:endParaRPr>
        </a:p>
      </dsp:txBody>
      <dsp:txXfrm>
        <a:off x="4864484" y="1307237"/>
        <a:ext cx="3488444" cy="1307238"/>
      </dsp:txXfrm>
    </dsp:sp>
  </dsp:spTree>
</dsp:drawing>
</file>

<file path=ppt/diagrams/drawing2.xml><?xml version="1.0" encoding="utf-8"?>
<dsp:drawing xmlns:a="http://schemas.openxmlformats.org/drawingml/2006/main" xmlns:r="http://schemas.openxmlformats.org/officeDocument/2006/relationships" xmlns:dsp="http://schemas.microsoft.com/office/drawing/2008/diagram">
  <dsp:spTree>
    <dsp:nvGrpSpPr>
      <dsp:cNvPr id="2053" name=""/>
      <dsp:cNvGrpSpPr/>
    </dsp:nvGrpSpPr>
    <dsp:grpSpPr/>
    <dsp:sp modelId="{A44D953F-B03F-47BB-BBB6-4EFAD49656C9}">
      <dsp:nvSpPr>
        <dsp:cNvPr id="2054" name=""/>
        <dsp:cNvSpPr/>
      </dsp:nvSpPr>
      <dsp:spPr>
        <a:xfrm rot="10800000">
          <a:off x="2441390" y="166612"/>
          <a:ext cx="5904354" cy="1270525"/>
        </a:xfrm>
        <a:prstGeom prst="homePlat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266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Организация туров выходного дня, проведение экскурсий, походов, посещение музеев</a:t>
          </a:r>
          <a:endParaRPr lang="ru-RU" sz="2000" kern="1200"/>
        </a:p>
      </dsp:txBody>
      <dsp:txXfrm rot="10800000">
        <a:off x="2759021" y="166612"/>
        <a:ext cx="5586723" cy="1270525"/>
      </dsp:txXfrm>
    </dsp:sp>
    <dsp:sp modelId="{40D45E49-EBA9-496E-A898-E66C35D5725E}">
      <dsp:nvSpPr>
        <dsp:cNvPr id="2055" name=""/>
        <dsp:cNvSpPr/>
      </dsp:nvSpPr>
      <dsp:spPr>
        <a:xfrm>
          <a:off x="1171596" y="0"/>
          <a:ext cx="1584039" cy="1549888"/>
        </a:xfrm>
        <a:prstGeom prst="ellipse">
          <a:avLst/>
        </a:prstGeom>
        <a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 l="-16000" r="-1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/>
        <a:lstStyle/>
        <a:p/>
      </dsp:txBody>
    </dsp:sp>
    <dsp:sp modelId="{F155B109-79DC-4467-B6E6-34034B265B74}">
      <dsp:nvSpPr>
        <dsp:cNvPr id="2056" name=""/>
        <dsp:cNvSpPr/>
      </dsp:nvSpPr>
      <dsp:spPr>
        <a:xfrm rot="10800000">
          <a:off x="1549635" y="1998788"/>
          <a:ext cx="5590080" cy="1270525"/>
        </a:xfrm>
        <a:prstGeom prst="homePlate">
          <a:avLst/>
        </a:prstGeom>
        <a:solidFill>
          <a:srgbClr val="FFFF00">
            <a:alpha val="83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266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smtClean="0">
              <a:solidFill>
                <a:schemeClr val="accent2">
                  <a:lumMod val="75000"/>
                </a:schemeClr>
              </a:solidFill>
              <a:effectLst/>
            </a:rPr>
            <a:t>Организация Дней здоровья, семейного отдыха на природе с использованием спортинвентаря</a:t>
          </a:r>
          <a:endParaRPr lang="ru-RU" sz="2000" b="0" kern="1200">
            <a:solidFill>
              <a:schemeClr val="accent2">
                <a:lumMod val="75000"/>
              </a:schemeClr>
            </a:solidFill>
            <a:effectLst/>
          </a:endParaRPr>
        </a:p>
      </dsp:txBody>
      <dsp:txXfrm rot="10800000">
        <a:off x="1867266" y="1998788"/>
        <a:ext cx="5272449" cy="1270525"/>
      </dsp:txXfrm>
    </dsp:sp>
    <dsp:sp modelId="{9AB21B92-457A-441A-88EB-A422ED3A1B01}">
      <dsp:nvSpPr>
        <dsp:cNvPr id="2057" name=""/>
        <dsp:cNvSpPr/>
      </dsp:nvSpPr>
      <dsp:spPr>
        <a:xfrm>
          <a:off x="39310" y="1790644"/>
          <a:ext cx="1664768" cy="1560166"/>
        </a:xfrm>
        <a:prstGeom prst="ellipse">
          <a:avLst/>
        </a:prstGeom>
        <a:blipFill rotWithShape="1">
          <a:blip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/>
        <a:lstStyle/>
        <a:p/>
      </dsp:txBody>
    </dsp:sp>
    <dsp:sp modelId="{DFD93F75-11EC-47DF-9A6E-7AB272DD9E4F}">
      <dsp:nvSpPr>
        <dsp:cNvPr id="2058" name=""/>
        <dsp:cNvSpPr/>
      </dsp:nvSpPr>
      <dsp:spPr>
        <a:xfrm rot="10800000">
          <a:off x="2772139" y="3733280"/>
          <a:ext cx="5590080" cy="1270525"/>
        </a:xfrm>
        <a:prstGeom prst="homePlat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266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Информационно – просветительские мероприятия для сотрудников по основам здорового образа жизни, в т.ч. с привлечением медицинских работников</a:t>
          </a:r>
          <a:endParaRPr lang="ru-RU" sz="2000" kern="1200"/>
        </a:p>
      </dsp:txBody>
      <dsp:txXfrm rot="10800000">
        <a:off x="3089770" y="3733280"/>
        <a:ext cx="5272449" cy="1270525"/>
      </dsp:txXfrm>
    </dsp:sp>
    <dsp:sp modelId="{C3CBD670-48A3-4746-B310-D2766409C039}">
      <dsp:nvSpPr>
        <dsp:cNvPr id="2059" name=""/>
        <dsp:cNvSpPr/>
      </dsp:nvSpPr>
      <dsp:spPr>
        <a:xfrm>
          <a:off x="1277338" y="3744416"/>
          <a:ext cx="1691640" cy="1459820"/>
        </a:xfrm>
        <a:prstGeom prst="ellipse">
          <a:avLst/>
        </a:prstGeom>
        <a:blipFill rotWithShape="1">
          <a:blip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/>
        <a:lstStyle/>
        <a:p/>
      </dsp:txBody>
    </dsp:sp>
  </dsp:spTree>
</dsp:drawing>
</file>

<file path=ppt/diagrams/drawing3.xml><?xml version="1.0" encoding="utf-8"?>
<dsp:drawing xmlns:a="http://schemas.openxmlformats.org/drawingml/2006/main" xmlns:r="http://schemas.openxmlformats.org/officeDocument/2006/relationships" xmlns:dsp="http://schemas.microsoft.com/office/drawing/2008/diagram">
  <dsp:spTree>
    <dsp:nvGrpSpPr>
      <dsp:cNvPr id="2053" name=""/>
      <dsp:cNvGrpSpPr/>
    </dsp:nvGrpSpPr>
    <dsp:grpSpPr/>
    <dsp:sp modelId="{A44D953F-B03F-47BB-BBB6-4EFAD49656C9}">
      <dsp:nvSpPr>
        <dsp:cNvPr id="2054" name=""/>
        <dsp:cNvSpPr/>
      </dsp:nvSpPr>
      <dsp:spPr>
        <a:xfrm rot="10800000">
          <a:off x="1659251" y="153617"/>
          <a:ext cx="5983095" cy="1185753"/>
        </a:xfrm>
        <a:prstGeom prst="homePlat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884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Занятие спортом в тренажёрном  зале учреждения, проведение тренировок по настольному теннису, шашкам и шахматам в свободное от  работы время </a:t>
          </a:r>
          <a:endParaRPr lang="ru-RU" sz="1800" kern="1200"/>
        </a:p>
      </dsp:txBody>
      <dsp:txXfrm rot="10800000">
        <a:off x="1955689" y="153617"/>
        <a:ext cx="5686657" cy="1185753"/>
      </dsp:txXfrm>
    </dsp:sp>
    <dsp:sp modelId="{40D45E49-EBA9-496E-A898-E66C35D5725E}">
      <dsp:nvSpPr>
        <dsp:cNvPr id="2055" name=""/>
        <dsp:cNvSpPr/>
      </dsp:nvSpPr>
      <dsp:spPr>
        <a:xfrm>
          <a:off x="398956" y="0"/>
          <a:ext cx="1687599" cy="1469800"/>
        </a:xfrm>
        <a:prstGeom prst="ellipse">
          <a:avLst/>
        </a:prstGeom>
        <a:blipFill rotWithShape="1">
          <a:blip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/>
        <a:lstStyle/>
        <a:p/>
      </dsp:txBody>
    </dsp:sp>
    <dsp:sp modelId="{F155B109-79DC-4467-B6E6-34034B265B74}">
      <dsp:nvSpPr>
        <dsp:cNvPr id="2056" name=""/>
        <dsp:cNvSpPr/>
      </dsp:nvSpPr>
      <dsp:spPr>
        <a:xfrm rot="10800000">
          <a:off x="2804478" y="1800945"/>
          <a:ext cx="5664629" cy="1185753"/>
        </a:xfrm>
        <a:prstGeom prst="homePlate">
          <a:avLst/>
        </a:prstGeom>
        <a:solidFill>
          <a:srgbClr val="FFFF00">
            <a:alpha val="51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884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solidFill>
                <a:schemeClr val="accent2">
                  <a:lumMod val="75000"/>
                </a:schemeClr>
              </a:solidFill>
            </a:rPr>
            <a:t>Проведение занятий и соревнований по волейболу</a:t>
          </a:r>
          <a:endParaRPr lang="ru-RU" sz="1800" kern="1200">
            <a:solidFill>
              <a:schemeClr val="accent2">
                <a:lumMod val="75000"/>
              </a:schemeClr>
            </a:solidFill>
          </a:endParaRPr>
        </a:p>
      </dsp:txBody>
      <dsp:txXfrm rot="10800000">
        <a:off x="3100916" y="1800945"/>
        <a:ext cx="5368191" cy="1185753"/>
      </dsp:txXfrm>
    </dsp:sp>
    <dsp:sp modelId="{9AB21B92-457A-441A-88EB-A422ED3A1B01}">
      <dsp:nvSpPr>
        <dsp:cNvPr id="2057" name=""/>
        <dsp:cNvSpPr/>
      </dsp:nvSpPr>
      <dsp:spPr>
        <a:xfrm>
          <a:off x="1192900" y="1674740"/>
          <a:ext cx="1736239" cy="1494795"/>
        </a:xfrm>
        <a:prstGeom prst="ellipse">
          <a:avLst/>
        </a:prstGeom>
        <a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/>
        <a:lstStyle/>
        <a:p/>
      </dsp:txBody>
    </dsp:sp>
    <dsp:sp modelId="{DFD93F75-11EC-47DF-9A6E-7AB272DD9E4F}">
      <dsp:nvSpPr>
        <dsp:cNvPr id="2058" name=""/>
        <dsp:cNvSpPr/>
      </dsp:nvSpPr>
      <dsp:spPr>
        <a:xfrm rot="10800000">
          <a:off x="1413373" y="3600394"/>
          <a:ext cx="6424596" cy="1185753"/>
        </a:xfrm>
        <a:prstGeom prst="homePlat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2884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Участие сотрудников в субботниках учреждения</a:t>
          </a:r>
          <a:endParaRPr lang="ru-RU" sz="1800" kern="1200"/>
        </a:p>
      </dsp:txBody>
      <dsp:txXfrm rot="10800000">
        <a:off x="1709811" y="3600394"/>
        <a:ext cx="6128158" cy="1185753"/>
      </dsp:txXfrm>
    </dsp:sp>
    <dsp:sp modelId="{C3CBD670-48A3-4746-B310-D2766409C039}">
      <dsp:nvSpPr>
        <dsp:cNvPr id="2059" name=""/>
        <dsp:cNvSpPr/>
      </dsp:nvSpPr>
      <dsp:spPr>
        <a:xfrm>
          <a:off x="0" y="3384379"/>
          <a:ext cx="1635011" cy="1498329"/>
        </a:xfrm>
        <a:prstGeom prst="ellipse">
          <a:avLst/>
        </a:prstGeom>
        <a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 l="-16000" r="-1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/>
        <a:lstStyle/>
        <a:p/>
      </dsp:txBody>
    </dsp:sp>
  </dsp:spTree>
</dsp:drawing>
</file>

<file path=ppt/diagrams/layout1.xml><?xml version="1.0" encoding="utf-8"?>
<dgm:layoutDef xmlns:a="http://schemas.openxmlformats.org/drawingml/2006/main" xmlns:r="http://schemas.openxmlformats.org/officeDocument/2006/relationships" xmlns:dgm="http://schemas.openxmlformats.org/drawingml/2006/diagram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type="pie" r:blip="">
              <dgm:adjLst>
                <dgm:adj idx="1" val="90"/>
                <dgm:adj idx="2" val="270"/>
              </dgm:adjLst>
            </dgm:shape>
          </dgm:if>
          <dgm:else name="Name25">
            <dgm:shape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r:blip="">
          <dgm:adjLst/>
        </dgm:shape>
        <dgm:presOf/>
        <dgm:constrLst/>
        <dgm:ruleLst/>
      </dgm:layoutNode>
      <dgm:layoutNode name="rect1" styleLbl="alignAcc1">
        <dgm:alg type="sp"/>
        <dgm:shape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type="pie" r:blip="">
              <dgm:adjLst>
                <dgm:adj idx="1" val="90"/>
                <dgm:adj idx="2" val="270"/>
              </dgm:adjLst>
            </dgm:shape>
          </dgm:if>
          <dgm:else name="Name29">
            <dgm:shape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type="pie" r:blip="">
              <dgm:adjLst>
                <dgm:adj idx="1" val="90"/>
                <dgm:adj idx="2" val="270"/>
              </dgm:adjLst>
            </dgm:shape>
          </dgm:if>
          <dgm:else name="Name33">
            <dgm:shape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type="pie" r:blip="">
              <dgm:adjLst>
                <dgm:adj idx="1" val="90"/>
                <dgm:adj idx="2" val="270"/>
              </dgm:adjLst>
            </dgm:shape>
          </dgm:if>
          <dgm:else name="Name37">
            <dgm:shape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type="pie" r:blip="">
              <dgm:adjLst>
                <dgm:adj idx="1" val="90"/>
                <dgm:adj idx="2" val="270"/>
              </dgm:adjLst>
            </dgm:shape>
          </dgm:if>
          <dgm:else name="Name41">
            <dgm:shape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type="pie" r:blip="">
              <dgm:adjLst>
                <dgm:adj idx="1" val="90"/>
                <dgm:adj idx="2" val="270"/>
              </dgm:adjLst>
            </dgm:shape>
          </dgm:if>
          <dgm:else name="Name45">
            <dgm:shape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type="pie" r:blip="">
              <dgm:adjLst>
                <dgm:adj idx="1" val="90"/>
                <dgm:adj idx="2" val="270"/>
              </dgm:adjLst>
            </dgm:shape>
          </dgm:if>
          <dgm:else name="Name49">
            <dgm:shape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/>
            </dgm:ruleLst>
          </dgm:layoutNode>
        </dgm:else>
      </dgm:choose>
    </dgm:forEach>
  </dgm:layoutNode>
</dgm:layoutDef>
</file>

<file path=ppt/diagrams/layout2.xml><?xml version="1.0" encoding="utf-8"?>
<dgm:layoutDef xmlns:a="http://schemas.openxmlformats.org/drawingml/2006/main" xmlns:r="http://schemas.openxmlformats.org/officeDocument/2006/relationships" xmlns:dgm="http://schemas.openxmlformats.org/drawingml/2006/diagram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rot="180" type="homePlate" r:blip="" zOrderOff="-1">
                <dgm:adjLst/>
              </dgm:shape>
            </dgm:if>
            <dgm:else name="Name6">
              <dgm:shape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/>
          </dgm:ruleLst>
        </dgm:layoutNode>
      </dgm:layoutNode>
      <dgm:forEach name="Name7" axis="followSib" ptType="sibTrans" cnt="1">
        <dgm:layoutNode name="spacing">
          <dgm:alg type="sp"/>
          <dgm:shape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a="http://schemas.openxmlformats.org/drawingml/2006/main" xmlns:r="http://schemas.openxmlformats.org/officeDocument/2006/relationships" xmlns:dgm="http://schemas.openxmlformats.org/drawingml/2006/diagram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rot="180" type="homePlate" r:blip="" zOrderOff="-1">
                <dgm:adjLst/>
              </dgm:shape>
            </dgm:if>
            <dgm:else name="Name6">
              <dgm:shape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/>
          </dgm:ruleLst>
        </dgm:layoutNode>
      </dgm:layoutNode>
      <dgm:forEach name="Name7" axis="followSib" ptType="sibTrans" cnt="1">
        <dgm:layoutNode name="spacing">
          <dgm:alg type="sp"/>
          <dgm:shape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a="http://schemas.openxmlformats.org/drawingml/2006/main" xmlns:dgm="http://schemas.openxmlformats.org/drawingml/2006/diagram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a="http://schemas.openxmlformats.org/drawingml/2006/main" xmlns:dgm="http://schemas.openxmlformats.org/drawingml/2006/diagram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a="http://schemas.openxmlformats.org/drawingml/2006/main" xmlns:dgm="http://schemas.openxmlformats.org/drawingml/2006/diagram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D65F18-FDE1-4ABE-A529-2AE3A91F7CB7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2014CA-B4FC-4364-902F-8D6577F13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232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2014CA-B4FC-4364-902F-8D6577F13BA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088183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35272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13688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418334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552063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372057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theme" Target="../theme/theme1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833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4" r:id="rId2"/>
    <p:sldLayoutId id="2147483846" r:id="rId3"/>
    <p:sldLayoutId id="2147483847" r:id="rId4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06.02.2026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22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jpeg" /><Relationship Id="rId4" Type="http://schemas.openxmlformats.org/officeDocument/2006/relationships/image" Target="../media/image2.jpeg" /><Relationship Id="rId5" Type="http://schemas.openxmlformats.org/officeDocument/2006/relationships/image" Target="../media/image3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2.jpeg" /><Relationship Id="rId3" Type="http://schemas.microsoft.com/office/2007/relationships/hdphoto" Target="../media/image33.wdp" /><Relationship Id="rId4" Type="http://schemas.openxmlformats.org/officeDocument/2006/relationships/image" Target="../media/image4.jpeg" /><Relationship Id="rId5" Type="http://schemas.openxmlformats.org/officeDocument/2006/relationships/image" Target="../media/image34.jpeg" /><Relationship Id="rId6" Type="http://schemas.openxmlformats.org/officeDocument/2006/relationships/image" Target="../media/image35.jpeg" /><Relationship Id="rId7" Type="http://schemas.openxmlformats.org/officeDocument/2006/relationships/image" Target="../media/image36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eg" /><Relationship Id="rId3" Type="http://schemas.openxmlformats.org/officeDocument/2006/relationships/image" Target="../media/image4.jpeg" /><Relationship Id="rId4" Type="http://schemas.openxmlformats.org/officeDocument/2006/relationships/image" Target="../media/image37.jpeg" /><Relationship Id="rId5" Type="http://schemas.openxmlformats.org/officeDocument/2006/relationships/image" Target="../media/image38.jpeg" /><Relationship Id="rId6" Type="http://schemas.openxmlformats.org/officeDocument/2006/relationships/image" Target="../media/image39.jpeg" /><Relationship Id="rId7" Type="http://schemas.openxmlformats.org/officeDocument/2006/relationships/image" Target="../media/image40.png" /><Relationship Id="rId8" Type="http://schemas.openxmlformats.org/officeDocument/2006/relationships/image" Target="../media/image41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48.jpeg" /><Relationship Id="rId2" Type="http://schemas.openxmlformats.org/officeDocument/2006/relationships/image" Target="../media/image2.jpeg" /><Relationship Id="rId3" Type="http://schemas.openxmlformats.org/officeDocument/2006/relationships/image" Target="../media/image4.jpeg" /><Relationship Id="rId4" Type="http://schemas.openxmlformats.org/officeDocument/2006/relationships/image" Target="../media/image42.jpeg" /><Relationship Id="rId5" Type="http://schemas.openxmlformats.org/officeDocument/2006/relationships/image" Target="../media/image43.jpeg" /><Relationship Id="rId6" Type="http://schemas.openxmlformats.org/officeDocument/2006/relationships/image" Target="../media/image44.jpeg" /><Relationship Id="rId7" Type="http://schemas.openxmlformats.org/officeDocument/2006/relationships/image" Target="../media/image45.jpeg" /><Relationship Id="rId8" Type="http://schemas.openxmlformats.org/officeDocument/2006/relationships/image" Target="../media/image46.jpeg" /><Relationship Id="rId9" Type="http://schemas.openxmlformats.org/officeDocument/2006/relationships/image" Target="../media/image47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9.jpeg" /><Relationship Id="rId3" Type="http://schemas.openxmlformats.org/officeDocument/2006/relationships/image" Target="../media/image50.jpeg" /><Relationship Id="rId4" Type="http://schemas.openxmlformats.org/officeDocument/2006/relationships/image" Target="../media/image51.jpeg" /><Relationship Id="rId5" Type="http://schemas.openxmlformats.org/officeDocument/2006/relationships/image" Target="../media/image52.jpeg" /><Relationship Id="rId6" Type="http://schemas.openxmlformats.org/officeDocument/2006/relationships/image" Target="../media/image53.jpeg" /><Relationship Id="rId7" Type="http://schemas.openxmlformats.org/officeDocument/2006/relationships/image" Target="../media/image54.jpeg" /><Relationship Id="rId8" Type="http://schemas.openxmlformats.org/officeDocument/2006/relationships/image" Target="../media/image2.jpeg" /><Relationship Id="rId9" Type="http://schemas.openxmlformats.org/officeDocument/2006/relationships/image" Target="../media/image6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eg" /><Relationship Id="rId3" Type="http://schemas.openxmlformats.org/officeDocument/2006/relationships/image" Target="../media/image6.jpeg" /><Relationship Id="rId4" Type="http://schemas.openxmlformats.org/officeDocument/2006/relationships/image" Target="../media/image55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eg" /><Relationship Id="rId3" Type="http://schemas.openxmlformats.org/officeDocument/2006/relationships/image" Target="../media/image6.jpeg" /><Relationship Id="rId4" Type="http://schemas.openxmlformats.org/officeDocument/2006/relationships/image" Target="../media/image56.jpeg" /><Relationship Id="rId5" Type="http://schemas.openxmlformats.org/officeDocument/2006/relationships/image" Target="../media/image57.jpeg" /><Relationship Id="rId6" Type="http://schemas.openxmlformats.org/officeDocument/2006/relationships/image" Target="../media/image58.jpeg" /><Relationship Id="rId7" Type="http://schemas.openxmlformats.org/officeDocument/2006/relationships/image" Target="../media/image59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eg" /><Relationship Id="rId3" Type="http://schemas.openxmlformats.org/officeDocument/2006/relationships/image" Target="../media/image6.jpeg" /><Relationship Id="rId4" Type="http://schemas.openxmlformats.org/officeDocument/2006/relationships/image" Target="../media/image60.jpeg" /><Relationship Id="rId5" Type="http://schemas.openxmlformats.org/officeDocument/2006/relationships/image" Target="../media/image61.jpeg" /><Relationship Id="rId6" Type="http://schemas.openxmlformats.org/officeDocument/2006/relationships/image" Target="../media/image62.jpeg" /><Relationship Id="rId7" Type="http://schemas.openxmlformats.org/officeDocument/2006/relationships/image" Target="../media/image63.jpeg" /><Relationship Id="rId8" Type="http://schemas.openxmlformats.org/officeDocument/2006/relationships/image" Target="../media/image64.jpeg" /><Relationship Id="rId9" Type="http://schemas.openxmlformats.org/officeDocument/2006/relationships/image" Target="../media/image65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eg" /><Relationship Id="rId3" Type="http://schemas.openxmlformats.org/officeDocument/2006/relationships/image" Target="../media/image6.jpeg" /><Relationship Id="rId4" Type="http://schemas.openxmlformats.org/officeDocument/2006/relationships/image" Target="../media/image66.jpeg" /><Relationship Id="rId5" Type="http://schemas.openxmlformats.org/officeDocument/2006/relationships/image" Target="../media/image67.jpeg" /><Relationship Id="rId6" Type="http://schemas.openxmlformats.org/officeDocument/2006/relationships/image" Target="../media/image68.jpeg" /><Relationship Id="rId7" Type="http://schemas.openxmlformats.org/officeDocument/2006/relationships/image" Target="../media/image69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.jpeg" /><Relationship Id="rId3" Type="http://schemas.openxmlformats.org/officeDocument/2006/relationships/image" Target="../media/image6.jpeg" /><Relationship Id="rId4" Type="http://schemas.openxmlformats.org/officeDocument/2006/relationships/image" Target="../media/image70.jpeg" /><Relationship Id="rId5" Type="http://schemas.openxmlformats.org/officeDocument/2006/relationships/image" Target="../media/image71.jpeg" /><Relationship Id="rId6" Type="http://schemas.openxmlformats.org/officeDocument/2006/relationships/image" Target="../media/image72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eg" /><Relationship Id="rId3" Type="http://schemas.openxmlformats.org/officeDocument/2006/relationships/image" Target="../media/image6.jpeg" /><Relationship Id="rId4" Type="http://schemas.openxmlformats.org/officeDocument/2006/relationships/image" Target="../media/image73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eg" /><Relationship Id="rId3" Type="http://schemas.openxmlformats.org/officeDocument/2006/relationships/image" Target="../media/image4.jpeg" /><Relationship Id="rId4" Type="http://schemas.openxmlformats.org/officeDocument/2006/relationships/image" Target="../media/image5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2.jpeg" /><Relationship Id="rId3" Type="http://schemas.openxmlformats.org/officeDocument/2006/relationships/image" Target="../media/image6.jpeg" /><Relationship Id="rId4" Type="http://schemas.microsoft.com/office/2007/relationships/diagramDrawing" Target="../diagrams/drawing1.xml" /><Relationship Id="rId5" Type="http://schemas.openxmlformats.org/officeDocument/2006/relationships/diagramData" Target="../diagrams/data1.xml" /><Relationship Id="rId6" Type="http://schemas.openxmlformats.org/officeDocument/2006/relationships/diagramLayout" Target="../diagrams/layout1.xml" /><Relationship Id="rId7" Type="http://schemas.openxmlformats.org/officeDocument/2006/relationships/diagramQuickStyle" Target="../diagrams/quickStyle1.xml" /><Relationship Id="rId8" Type="http://schemas.openxmlformats.org/officeDocument/2006/relationships/diagramColors" Target="../diagrams/colors1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eg" /><Relationship Id="rId3" Type="http://schemas.openxmlformats.org/officeDocument/2006/relationships/image" Target="../media/image4.jpeg" /><Relationship Id="rId4" Type="http://schemas.microsoft.com/office/2007/relationships/diagramDrawing" Target="../diagrams/drawing2.xml" /><Relationship Id="rId5" Type="http://schemas.openxmlformats.org/officeDocument/2006/relationships/diagramData" Target="../diagrams/data2.xml" /><Relationship Id="rId6" Type="http://schemas.openxmlformats.org/officeDocument/2006/relationships/diagramLayout" Target="../diagrams/layout2.xml" /><Relationship Id="rId7" Type="http://schemas.openxmlformats.org/officeDocument/2006/relationships/diagramQuickStyle" Target="../diagrams/quickStyle2.xml" /><Relationship Id="rId8" Type="http://schemas.openxmlformats.org/officeDocument/2006/relationships/diagramColors" Target="../diagrams/colors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14.png" /><Relationship Id="rId2" Type="http://schemas.openxmlformats.org/officeDocument/2006/relationships/image" Target="../media/image2.jpeg" /><Relationship Id="rId3" Type="http://schemas.openxmlformats.org/officeDocument/2006/relationships/image" Target="../media/image4.jpeg" /><Relationship Id="rId4" Type="http://schemas.microsoft.com/office/2007/relationships/diagramDrawing" Target="../diagrams/drawing3.xml" /><Relationship Id="rId5" Type="http://schemas.openxmlformats.org/officeDocument/2006/relationships/diagramData" Target="../diagrams/data3.xml" /><Relationship Id="rId6" Type="http://schemas.openxmlformats.org/officeDocument/2006/relationships/diagramLayout" Target="../diagrams/layout3.xml" /><Relationship Id="rId7" Type="http://schemas.openxmlformats.org/officeDocument/2006/relationships/diagramQuickStyle" Target="../diagrams/quickStyle3.xml" /><Relationship Id="rId8" Type="http://schemas.openxmlformats.org/officeDocument/2006/relationships/diagramColors" Target="../diagrams/colors3.xml" /><Relationship Id="rId9" Type="http://schemas.openxmlformats.org/officeDocument/2006/relationships/image" Target="../media/image13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eg" /><Relationship Id="rId3" Type="http://schemas.openxmlformats.org/officeDocument/2006/relationships/image" Target="../media/image4.jpeg" /><Relationship Id="rId4" Type="http://schemas.openxmlformats.org/officeDocument/2006/relationships/image" Target="../media/image15.jpeg" /><Relationship Id="rId5" Type="http://schemas.openxmlformats.org/officeDocument/2006/relationships/image" Target="../media/image16.jpeg" /><Relationship Id="rId6" Type="http://schemas.openxmlformats.org/officeDocument/2006/relationships/image" Target="../media/image17.jpeg" /><Relationship Id="rId7" Type="http://schemas.openxmlformats.org/officeDocument/2006/relationships/image" Target="../media/image18.jpeg" /><Relationship Id="rId8" Type="http://schemas.openxmlformats.org/officeDocument/2006/relationships/image" Target="../media/image19.jpeg" /><Relationship Id="rId9" Type="http://schemas.openxmlformats.org/officeDocument/2006/relationships/image" Target="../media/image20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eg" /><Relationship Id="rId3" Type="http://schemas.openxmlformats.org/officeDocument/2006/relationships/image" Target="../media/image4.jpeg" /><Relationship Id="rId4" Type="http://schemas.openxmlformats.org/officeDocument/2006/relationships/image" Target="../media/image21.jpeg" /><Relationship Id="rId5" Type="http://schemas.openxmlformats.org/officeDocument/2006/relationships/image" Target="../media/image22.jpeg" /><Relationship Id="rId6" Type="http://schemas.openxmlformats.org/officeDocument/2006/relationships/image" Target="../media/image23.jpeg" /><Relationship Id="rId7" Type="http://schemas.openxmlformats.org/officeDocument/2006/relationships/image" Target="../media/image24.jpeg" /><Relationship Id="rId8" Type="http://schemas.openxmlformats.org/officeDocument/2006/relationships/image" Target="../media/image25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eg" /><Relationship Id="rId3" Type="http://schemas.openxmlformats.org/officeDocument/2006/relationships/image" Target="../media/image4.jpeg" /><Relationship Id="rId4" Type="http://schemas.openxmlformats.org/officeDocument/2006/relationships/image" Target="../media/image8.jpeg" /><Relationship Id="rId5" Type="http://schemas.openxmlformats.org/officeDocument/2006/relationships/image" Target="../media/image26.jpeg" /><Relationship Id="rId6" Type="http://schemas.openxmlformats.org/officeDocument/2006/relationships/image" Target="../media/image27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jpeg" /><Relationship Id="rId3" Type="http://schemas.openxmlformats.org/officeDocument/2006/relationships/image" Target="../media/image4.jpeg" /><Relationship Id="rId4" Type="http://schemas.openxmlformats.org/officeDocument/2006/relationships/image" Target="../media/image28.jpeg" /><Relationship Id="rId5" Type="http://schemas.openxmlformats.org/officeDocument/2006/relationships/image" Target="../media/image29.jpeg" /><Relationship Id="rId6" Type="http://schemas.openxmlformats.org/officeDocument/2006/relationships/image" Target="../media/image30.jpeg" /><Relationship Id="rId7" Type="http://schemas.openxmlformats.org/officeDocument/2006/relationships/image" Target="../media/image31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5">
            <a:lumMod val="60000"/>
            <a:lumOff val="4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1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1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1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14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600" b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Министерство социальной защиты населения Республики Бурятия</a:t>
            </a:r>
            <a:br>
              <a:rPr lang="ru-RU" sz="1400" b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b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«Улан-Удэнский комплексный центр социального обслуживания населения «Доверие»</a:t>
            </a:r>
            <a:br>
              <a:rPr lang="ru-RU" sz="1800" b="1" smtClean="0">
                <a:latin typeface="Times New Roman" pitchFamily="18" charset="0"/>
                <a:cs typeface="Times New Roman" pitchFamily="18" charset="0"/>
              </a:rPr>
            </a:br>
            <a:br>
              <a:rPr lang="ru-RU" sz="18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Реализация корпоративной программы «Укрепление здоровья на рабочем месте»  АУСО «Улан-Удэнский КЦ «Доверие»</a:t>
            </a:r>
            <a:endParaRPr lang="ru-RU" sz="2200">
              <a:solidFill>
                <a:srgbClr val="0070C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771800" y="6093296"/>
            <a:ext cx="2520280" cy="648072"/>
          </a:xfrm>
        </p:spPr>
        <p:txBody>
          <a:bodyPr>
            <a:normAutofit fontScale="55000" lnSpcReduction="20000"/>
          </a:bodyPr>
          <a:lstStyle/>
          <a:p>
            <a:pPr algn="ctr"/>
            <a:endParaRPr lang="ru-RU" sz="1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9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9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Улан-Удэ, 2026 г </a:t>
            </a:r>
            <a:endParaRPr lang="ru-RU" sz="29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15684" y="0"/>
            <a:ext cx="926083" cy="76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6248"/>
            <a:ext cx="8286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943" y="2564904"/>
            <a:ext cx="8784975" cy="2952328"/>
          </a:xfrm>
          <a:prstGeom prst="rect">
            <a:avLst/>
          </a:prstGeom>
          <a:noFill/>
          <a:ln>
            <a:noFill/>
          </a:ln>
          <a:effectLst>
            <a:glow rad="342900">
              <a:schemeClr val="accent1">
                <a:alpha val="32000"/>
              </a:schemeClr>
            </a:glow>
            <a:outerShdw dist="35921" dir="2700000" algn="ctr" rotWithShape="0">
              <a:schemeClr val="bg2"/>
            </a:outerShdw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7122186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5">
            <a:lumMod val="60000"/>
            <a:lumOff val="4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-10248"/>
            <a:ext cx="828675" cy="749300"/>
          </a:xfrm>
          <a:prstGeom prst="rect">
            <a:avLst/>
          </a:prstGeom>
          <a:noFill/>
          <a:ln>
            <a:noFill/>
          </a:ln>
          <a:effectLst>
            <a:glow>
              <a:schemeClr val="accent1"/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6416" y="-10248"/>
            <a:ext cx="837872" cy="69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21843" y="188640"/>
            <a:ext cx="3416984" cy="2550424"/>
          </a:xfrm>
          <a:prstGeom prst="rect">
            <a:avLst/>
          </a:prstGeom>
          <a:noFill/>
          <a:ln>
            <a:noFill/>
          </a:ln>
          <a:effectLst>
            <a:glow rad="228600">
              <a:schemeClr val="bg1">
                <a:lumMod val="75000"/>
                <a:alpha val="52000"/>
              </a:schemeClr>
            </a:glow>
            <a:outerShdw blurRad="50800" dist="50800" dir="5400000" sx="1000" sy="1000" algn="ctr" rotWithShape="0">
              <a:schemeClr val="bg2"/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21843" y="2913773"/>
            <a:ext cx="4414653" cy="385157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lumMod val="75000"/>
                <a:alpha val="52000"/>
              </a:schemeClr>
            </a:glow>
            <a:outerShdw blurRad="50800" dist="50800" dir="5400000" sx="1000" sy="1000" algn="ctr" rotWithShape="0">
              <a:schemeClr val="bg2"/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192" y="2917037"/>
            <a:ext cx="4259896" cy="3836226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lumMod val="75000"/>
                <a:alpha val="52000"/>
              </a:schemeClr>
            </a:glow>
            <a:outerShdw sx="1000" sy="1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1225" y="511016"/>
            <a:ext cx="3258662" cy="2123658"/>
          </a:xfrm>
          <a:prstGeom prst="rect">
            <a:avLst/>
          </a:prstGeom>
          <a:noFill/>
          <a:effectLst>
            <a:glow rad="292100">
              <a:schemeClr val="accent1">
                <a:alpha val="29000"/>
              </a:schemeClr>
            </a:glow>
            <a:outerShdw blurRad="215900" dist="50800" dir="186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400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Выезд  отделами на Байкал </a:t>
            </a:r>
            <a:endParaRPr lang="ru-RU" sz="4400" b="1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044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5">
            <a:lumMod val="60000"/>
            <a:lumOff val="4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-10248"/>
            <a:ext cx="828675" cy="749300"/>
          </a:xfrm>
          <a:prstGeom prst="rect">
            <a:avLst/>
          </a:prstGeom>
          <a:noFill/>
          <a:ln>
            <a:noFill/>
          </a:ln>
          <a:effectLst>
            <a:outerShdw sx="1000" sy="1000" algn="ctr" rotWithShape="0">
              <a:schemeClr val="bg1">
                <a:lumMod val="8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6416" y="-10248"/>
            <a:ext cx="837872" cy="69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2924944"/>
            <a:ext cx="2524125" cy="3650555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lumMod val="65000"/>
                <a:alpha val="40000"/>
              </a:schemeClr>
            </a:glow>
            <a:outerShdw blurRad="215900" dist="127000" dir="420000" algn="ctr" rotWithShape="0">
              <a:schemeClr val="bg1">
                <a:lumMod val="85000"/>
                <a:alpha val="80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7824" y="2924944"/>
            <a:ext cx="2817280" cy="3735958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lumMod val="65000"/>
                <a:alpha val="40000"/>
              </a:schemeClr>
            </a:glow>
            <a:outerShdw blurRad="215900" dist="127000" dir="420000" algn="ctr" rotWithShape="0">
              <a:schemeClr val="bg1">
                <a:lumMod val="85000"/>
                <a:alpha val="80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4168" y="2901438"/>
            <a:ext cx="2834258" cy="3759464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lumMod val="65000"/>
                <a:alpha val="40000"/>
              </a:schemeClr>
            </a:glow>
            <a:outerShdw blurRad="215900" dist="127000" dir="420000" algn="ctr" rotWithShape="0">
              <a:schemeClr val="bg1">
                <a:lumMod val="85000"/>
                <a:alpha val="80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92453">
            <a:off x="818457" y="328416"/>
            <a:ext cx="3604110" cy="2384885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lumMod val="65000"/>
                <a:alpha val="40000"/>
              </a:schemeClr>
            </a:glow>
            <a:outerShdw blurRad="215900" dist="127000" dir="420000" algn="ctr" rotWithShape="0">
              <a:schemeClr val="bg1">
                <a:lumMod val="85000"/>
                <a:alpha val="80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9293" y="455787"/>
            <a:ext cx="3655236" cy="2151699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lumMod val="65000"/>
                <a:alpha val="40000"/>
              </a:schemeClr>
            </a:glow>
            <a:outerShdw blurRad="215900" dist="127000" dir="420000" algn="ctr" rotWithShape="0">
              <a:schemeClr val="bg1">
                <a:lumMod val="85000"/>
                <a:alpha val="80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55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5">
            <a:lumMod val="60000"/>
            <a:lumOff val="4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-10248"/>
            <a:ext cx="828675" cy="749300"/>
          </a:xfrm>
          <a:prstGeom prst="rect">
            <a:avLst/>
          </a:prstGeom>
          <a:noFill/>
          <a:ln>
            <a:noFill/>
          </a:ln>
          <a:effectLst>
            <a:glow>
              <a:srgbClr val="F4D996"/>
            </a:glow>
            <a:outerShdw dist="35921" sx="1000" sy="1000" algn="ctr" rotWithShape="0">
              <a:schemeClr val="bg2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6416" y="-10248"/>
            <a:ext cx="837872" cy="69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9429" y="165599"/>
            <a:ext cx="3088774" cy="2016224"/>
          </a:xfrm>
          <a:prstGeom prst="rect">
            <a:avLst/>
          </a:prstGeom>
          <a:noFill/>
          <a:ln>
            <a:noFill/>
          </a:ln>
          <a:effectLst>
            <a:glow rad="190500">
              <a:srgbClr val="F4D996">
                <a:alpha val="77000"/>
              </a:srgbClr>
            </a:glow>
            <a:outerShdw dist="35921" dir="2700000" algn="ctr" rotWithShape="0">
              <a:schemeClr val="bg2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2160" y="4404401"/>
            <a:ext cx="2962506" cy="2294348"/>
          </a:xfrm>
          <a:prstGeom prst="rect">
            <a:avLst/>
          </a:prstGeom>
          <a:noFill/>
          <a:ln>
            <a:noFill/>
          </a:ln>
          <a:effectLst>
            <a:glow rad="190500">
              <a:srgbClr val="F4D996">
                <a:alpha val="77000"/>
              </a:srgbClr>
            </a:glow>
            <a:outerShdw dist="35921" dir="2700000" algn="ctr" rotWithShape="0">
              <a:schemeClr val="bg2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2088" y="2438276"/>
            <a:ext cx="3128954" cy="1718432"/>
          </a:xfrm>
          <a:prstGeom prst="rect">
            <a:avLst/>
          </a:prstGeom>
          <a:noFill/>
          <a:ln>
            <a:noFill/>
          </a:ln>
          <a:effectLst>
            <a:glow rad="190500">
              <a:srgbClr val="F4D996">
                <a:alpha val="77000"/>
              </a:srgbClr>
            </a:glow>
            <a:outerShdw dist="35921" dir="2700000" algn="ctr" rotWithShape="0">
              <a:schemeClr val="bg2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57556" y="4404401"/>
            <a:ext cx="3038580" cy="2315777"/>
          </a:xfrm>
          <a:prstGeom prst="rect">
            <a:avLst/>
          </a:prstGeom>
          <a:noFill/>
          <a:ln>
            <a:noFill/>
          </a:ln>
          <a:effectLst>
            <a:glow rad="190500">
              <a:srgbClr val="F4D996">
                <a:alpha val="77000"/>
              </a:srgbClr>
            </a:glow>
            <a:outerShdw dist="35921" dir="2700000" algn="ctr" rotWithShape="0">
              <a:schemeClr val="bg2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1376" y="2438276"/>
            <a:ext cx="2720952" cy="1718432"/>
          </a:xfrm>
          <a:prstGeom prst="rect">
            <a:avLst/>
          </a:prstGeom>
          <a:noFill/>
          <a:ln>
            <a:noFill/>
          </a:ln>
          <a:effectLst>
            <a:glow rad="190500">
              <a:srgbClr val="F4D996">
                <a:alpha val="77000"/>
              </a:srgbClr>
            </a:glow>
            <a:outerShdw dist="35921" dir="2700000" algn="ctr" rotWithShape="0">
              <a:schemeClr val="bg2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1840" y="2438276"/>
            <a:ext cx="2372726" cy="1718432"/>
          </a:xfrm>
          <a:prstGeom prst="rect">
            <a:avLst/>
          </a:prstGeom>
          <a:noFill/>
          <a:ln>
            <a:noFill/>
          </a:ln>
          <a:effectLst>
            <a:glow rad="190500">
              <a:srgbClr val="F4D996">
                <a:alpha val="77000"/>
              </a:srgbClr>
            </a:glow>
            <a:outerShdw dist="35921" dir="2700000" algn="ctr" rotWithShape="0">
              <a:schemeClr val="bg2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4326" y="4404401"/>
            <a:ext cx="2342914" cy="2342914"/>
          </a:xfrm>
          <a:prstGeom prst="rect">
            <a:avLst/>
          </a:prstGeom>
          <a:noFill/>
          <a:ln>
            <a:noFill/>
          </a:ln>
          <a:effectLst>
            <a:glow rad="190500">
              <a:srgbClr val="F4D996">
                <a:alpha val="77000"/>
              </a:srgbClr>
            </a:glow>
            <a:outerShdw dist="35921" dir="2700000" algn="ctr" rotWithShape="0">
              <a:schemeClr val="bg2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99757" y="620688"/>
            <a:ext cx="4161139" cy="83099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FFC000"/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2400" b="1" smtClean="0">
                <a:solidFill>
                  <a:srgbClr val="FF3399"/>
                </a:solidFill>
              </a:rPr>
              <a:t>Фестиваль</a:t>
            </a:r>
          </a:p>
          <a:p>
            <a:pPr algn="ctr"/>
            <a:r>
              <a:rPr lang="ru-RU" sz="2400" b="1" smtClean="0">
                <a:solidFill>
                  <a:srgbClr val="FF3399"/>
                </a:solidFill>
              </a:rPr>
              <a:t> «Золотые россыпи Доверия»</a:t>
            </a:r>
            <a:endParaRPr lang="ru-RU" sz="2400" b="1">
              <a:solidFill>
                <a:srgbClr val="FF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294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5">
            <a:lumMod val="60000"/>
            <a:lumOff val="4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075" name="Picture 3" descr="C:\Users\Ok_1\Desktop\фото\attachment (2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7874" y="857356"/>
            <a:ext cx="2361766" cy="3147708"/>
          </a:xfrm>
          <a:prstGeom prst="rect">
            <a:avLst/>
          </a:prstGeom>
          <a:noFill/>
          <a:ln>
            <a:gradFill>
              <a:gsLst>
                <a:gs pos="3800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glow rad="88900">
              <a:srgbClr val="FFFF99">
                <a:alpha val="44000"/>
              </a:srgbClr>
            </a:glow>
            <a:outerShdw blurRad="444500" sx="1000" sy="1000" algn="ctr" rotWithShape="0">
              <a:srgbClr val="FF3399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Ok_1\Desktop\фото\attachment (7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5856" y="4077073"/>
            <a:ext cx="2752645" cy="2713263"/>
          </a:xfrm>
          <a:prstGeom prst="rect">
            <a:avLst/>
          </a:prstGeom>
          <a:noFill/>
          <a:ln>
            <a:gradFill>
              <a:gsLst>
                <a:gs pos="3800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glow rad="88900">
              <a:srgbClr val="FFFF99">
                <a:alpha val="44000"/>
              </a:srgbClr>
            </a:glow>
            <a:outerShdw blurRad="444500" sx="1000" sy="1000" algn="ctr" rotWithShape="0">
              <a:srgbClr val="FF3399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Ok_1\Desktop\фото\attachment (9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9789" y="4077073"/>
            <a:ext cx="2949851" cy="2713263"/>
          </a:xfrm>
          <a:prstGeom prst="rect">
            <a:avLst/>
          </a:prstGeom>
          <a:noFill/>
          <a:ln>
            <a:gradFill>
              <a:gsLst>
                <a:gs pos="3800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glow rad="88900">
              <a:srgbClr val="FFFF99">
                <a:alpha val="44000"/>
              </a:srgbClr>
            </a:glow>
            <a:outerShdw blurRad="444500" sx="1000" sy="1000" algn="ctr" rotWithShape="0">
              <a:srgbClr val="FF3399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Ok_1\Desktop\фото\attachment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88" y="857356"/>
            <a:ext cx="2359526" cy="3146034"/>
          </a:xfrm>
          <a:prstGeom prst="rect">
            <a:avLst/>
          </a:prstGeom>
          <a:noFill/>
          <a:ln>
            <a:gradFill>
              <a:gsLst>
                <a:gs pos="3800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glow rad="88900">
              <a:srgbClr val="FFFF99">
                <a:alpha val="44000"/>
              </a:srgbClr>
            </a:glow>
            <a:outerShdw blurRad="444500" sx="1000" sy="1000" algn="ctr" rotWithShape="0">
              <a:srgbClr val="FF3399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Ok_1\Desktop\фото\attachment (8)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32" y="4077073"/>
            <a:ext cx="3096344" cy="2713264"/>
          </a:xfrm>
          <a:prstGeom prst="rect">
            <a:avLst/>
          </a:prstGeom>
          <a:noFill/>
          <a:ln>
            <a:gradFill>
              <a:gsLst>
                <a:gs pos="3800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glow rad="88900">
              <a:srgbClr val="FFFF99">
                <a:alpha val="44000"/>
              </a:srgbClr>
            </a:glow>
            <a:outerShdw blurRad="444500" sx="1000" sy="1000" algn="ctr" rotWithShape="0">
              <a:srgbClr val="FF3399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Ok_1\Desktop\фото\attachment (5)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3768" y="857356"/>
            <a:ext cx="4176464" cy="3146034"/>
          </a:xfrm>
          <a:prstGeom prst="rect">
            <a:avLst/>
          </a:prstGeom>
          <a:noFill/>
          <a:ln>
            <a:gradFill>
              <a:gsLst>
                <a:gs pos="3800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glow rad="88900">
              <a:srgbClr val="FFFF99">
                <a:alpha val="44000"/>
              </a:srgbClr>
            </a:glow>
            <a:outerShdw blurRad="444500" sx="1000" sy="1000" algn="ctr" rotWithShape="0">
              <a:srgbClr val="FF3399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3432"/>
            <a:ext cx="8286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90049" y="-3432"/>
            <a:ext cx="84137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8675" y="109608"/>
            <a:ext cx="7604646" cy="52322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65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Коллективный выезд на Верхнюю Березовку </a:t>
            </a:r>
            <a:endParaRPr lang="ru-RU" sz="2800" b="1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013773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5">
            <a:lumMod val="60000"/>
            <a:lumOff val="4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" y="0"/>
            <a:ext cx="8286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90049" y="-3432"/>
            <a:ext cx="84137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318793"/>
            <a:ext cx="7857964" cy="1073408"/>
          </a:xfrm>
        </p:spPr>
        <p:txBody>
          <a:bodyPr>
            <a:normAutofit fontScale="90000"/>
          </a:bodyPr>
          <a:lstStyle/>
          <a:p>
            <a:r>
              <a:rPr lang="ru-RU" sz="220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АУСО «Улан-Удэнский комплексный центр социального обслуживания населения «Доверие» </a:t>
            </a:r>
            <a:br>
              <a:rPr lang="ru-RU" sz="220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приняли участие в программе </a:t>
            </a:r>
            <a:r>
              <a:rPr lang="ru-RU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«Человек идущий»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648200" y="1844824"/>
            <a:ext cx="4172272" cy="5013176"/>
          </a:xfrm>
        </p:spPr>
        <p:txBody>
          <a:bodyPr>
            <a:normAutofit fontScale="62500" lnSpcReduction="20000"/>
          </a:bodyPr>
          <a:lstStyle/>
          <a:p>
            <a:pPr>
              <a:buClr>
                <a:srgbClr val="FF3399"/>
              </a:buClr>
              <a:buFont typeface="Wingdings" pitchFamily="2" charset="2"/>
              <a:buChar char="v"/>
            </a:pP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Организатор программы — Общероссийская общественная организация «Лига здоровья нации» при поддержке Минспорта России. </a:t>
            </a:r>
            <a:endParaRPr lang="ru-RU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FF3399"/>
              </a:buClr>
              <a:buNone/>
            </a:pPr>
            <a:endParaRPr lang="ru-RU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FF3399"/>
              </a:buClr>
              <a:buFont typeface="Wingdings" pitchFamily="2" charset="2"/>
              <a:buChar char="v"/>
            </a:pP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направлена на повышение физической активности граждан, создание условий для выбора и ведения здорового образа жизни</a:t>
            </a:r>
            <a:r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Clr>
                <a:srgbClr val="FF3399"/>
              </a:buClr>
              <a:buNone/>
            </a:pPr>
            <a:endParaRPr lang="ru-RU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FF3399"/>
              </a:buClr>
              <a:buFont typeface="Wingdings" pitchFamily="2" charset="2"/>
              <a:buChar char="v"/>
            </a:pP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В основе программы лежат всероссийские соревнования по фоновой ходьбе (все шаги человека за день) среди студентов, трудовых коллективов, жителей муниципалитетов, пенсионеров, семейных команд и групп ЗОЖ в командном зачёте. </a:t>
            </a:r>
          </a:p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4542" y="1844824"/>
            <a:ext cx="4104456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9342419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5">
            <a:lumMod val="60000"/>
            <a:lumOff val="4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44" y="-3432"/>
            <a:ext cx="828675" cy="749300"/>
          </a:xfrm>
          <a:prstGeom prst="rect">
            <a:avLst/>
          </a:prstGeom>
          <a:noFill/>
          <a:ln>
            <a:noFill/>
          </a:ln>
          <a:effectLst>
            <a:glow>
              <a:schemeClr val="accent1"/>
            </a:glow>
            <a:outerShdw dist="35921" sx="1000" sy="1000" algn="ctr" rotWithShape="0">
              <a:schemeClr val="bg2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90049" y="-3432"/>
            <a:ext cx="84137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 descr="C:\Users\Ok_1\Desktop\фото\IMG_10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241" y="4507772"/>
            <a:ext cx="2912591" cy="2184443"/>
          </a:xfrm>
          <a:prstGeom prst="rect">
            <a:avLst/>
          </a:prstGeom>
          <a:noFill/>
          <a:effectLst>
            <a:glow>
              <a:schemeClr val="accent1"/>
            </a:glo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Ok_1\Desktop\фото\IMG_100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240" y="868248"/>
            <a:ext cx="2912592" cy="3496855"/>
          </a:xfrm>
          <a:prstGeom prst="rect">
            <a:avLst/>
          </a:prstGeom>
          <a:noFill/>
          <a:effectLst>
            <a:glow>
              <a:schemeClr val="accent1"/>
            </a:glo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Ok_1\Desktop\фото\IMG_100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4168" y="4507772"/>
            <a:ext cx="2949977" cy="2184445"/>
          </a:xfrm>
          <a:prstGeom prst="rect">
            <a:avLst/>
          </a:prstGeom>
          <a:noFill/>
          <a:effectLst>
            <a:glow>
              <a:schemeClr val="accent1"/>
            </a:glo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Ok_1\Desktop\фото\IMG_101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3848" y="4507772"/>
            <a:ext cx="2803715" cy="2155836"/>
          </a:xfrm>
          <a:prstGeom prst="rect">
            <a:avLst/>
          </a:prstGeom>
          <a:noFill/>
          <a:effectLst>
            <a:glow>
              <a:schemeClr val="accent1"/>
            </a:glo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10744" y="1052736"/>
            <a:ext cx="5146848" cy="2795958"/>
          </a:xfrm>
          <a:prstGeom prst="rect">
            <a:avLst/>
          </a:prstGeom>
          <a:noFill/>
          <a:effectLst>
            <a:glow>
              <a:schemeClr val="accent1"/>
            </a:glow>
            <a:outerShdw blurRad="50800" dist="50800" dir="5400000" algn="ctr" rotWithShape="0">
              <a:schemeClr val="bg1">
                <a:lumMod val="65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Психологи центра  проводят обучающие  семинары и тренинги по профессиональному выгоранию  и стрессоустойчивости с персоналом  </a:t>
            </a:r>
            <a:endParaRPr lang="ru-RU" sz="2400" b="1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72834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5">
            <a:lumMod val="60000"/>
            <a:lumOff val="4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" y="0"/>
            <a:ext cx="828675" cy="749300"/>
          </a:xfrm>
          <a:prstGeom prst="rect">
            <a:avLst/>
          </a:prstGeom>
          <a:noFill/>
          <a:ln>
            <a:noFill/>
          </a:ln>
          <a:effectLst>
            <a:glow>
              <a:schemeClr val="accent1"/>
            </a:glow>
            <a:outerShdw dist="35921" sx="1000" sy="1000" algn="ctr" rotWithShape="0">
              <a:schemeClr val="bg2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90049" y="-3432"/>
            <a:ext cx="84137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Ok_1\Desktop\фото\IMG_073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6932" y="4462975"/>
            <a:ext cx="2611729" cy="2206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Ok_1\Desktop\фото\cfabc2589fcfa9a50f8f901d16c39a38109433f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833" y="949953"/>
            <a:ext cx="3086099" cy="231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Ok_1\Desktop\фото\attachment (12)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34474" y="469003"/>
            <a:ext cx="2096643" cy="279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Ok_1\Desktop\фото\1e8065193fbd5eb4b4895dc768f12b989363cd5b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1750" y="4462975"/>
            <a:ext cx="2942185" cy="2206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Ok_1\Desktop\фото\7e92886db53399b8682effa3804dd14cb431d397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2407" y="4449239"/>
            <a:ext cx="2915149" cy="218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Ok_1\Desktop\фото\a1f0bfec0433e4529c311cb5ef0f8eab649cfdd7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82378" y="976257"/>
            <a:ext cx="3044957" cy="228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91229" y="3429000"/>
            <a:ext cx="5622565" cy="64633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ru-RU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Конкурс детских рисунков   «Моя любимая семья» </a:t>
            </a:r>
          </a:p>
          <a:p>
            <a:r>
              <a:rPr lang="ru-RU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приуроченный ко Дню  семьи, любви и верности</a:t>
            </a:r>
            <a:endParaRPr lang="ru-RU" b="1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4560" y="3451086"/>
            <a:ext cx="3526991" cy="646331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65000"/>
              </a:scheme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Поздравление первоклассников</a:t>
            </a:r>
          </a:p>
          <a:p>
            <a:pPr algn="ctr"/>
            <a:r>
              <a:rPr lang="ru-RU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с Днем знаний</a:t>
            </a:r>
            <a:endParaRPr lang="ru-RU" b="1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433332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5">
            <a:lumMod val="60000"/>
            <a:lumOff val="4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" y="0"/>
            <a:ext cx="8286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90049" y="-3432"/>
            <a:ext cx="84137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26305"/>
            <a:ext cx="739045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Участие АУСО «Улан-Удэнский комплексный центр социального обслуживания населения «Доверие» в городском конкурсе «Лучшая корпоративная программа укрепления здоровья на рабочем месте»</a:t>
            </a:r>
            <a:br>
              <a:rPr lang="ru-RU" sz="2000" b="1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b="1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Osod\Desktop\Копия Ольга\КОРПОРАТИВНОЕ ЗДОРОВЬЕ\2026\a630b389a25b673b05f49ba13a4cc0d8c35b3af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4498" y="4221088"/>
            <a:ext cx="4069152" cy="2607954"/>
          </a:xfrm>
          <a:prstGeom prst="rect">
            <a:avLst/>
          </a:prstGeom>
          <a:noFill/>
          <a:effectLst>
            <a:glow rad="342900">
              <a:schemeClr val="accent1">
                <a:alpha val="32000"/>
              </a:schemeClr>
            </a:glow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Osod\Desktop\Копия Ольга\КОРПОРАТИВНОЕ ЗДОРОВЬЕ\2026\3b73801a9fa9543d40661f95fc1712cd069cf86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5404" y="1349464"/>
            <a:ext cx="3877036" cy="2737620"/>
          </a:xfrm>
          <a:prstGeom prst="rect">
            <a:avLst/>
          </a:prstGeom>
          <a:noFill/>
          <a:effectLst>
            <a:glow rad="342900">
              <a:schemeClr val="accent1">
                <a:alpha val="33000"/>
              </a:schemeClr>
            </a:glow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Osod\Desktop\Копия Ольга\КОРПОРАТИВНОЕ ЗДОРОВЬЕ\2026\3766dc47f10f08cae04ecb5d9e7f4a12acf0110e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8809" y="1349464"/>
            <a:ext cx="4054841" cy="2737620"/>
          </a:xfrm>
          <a:prstGeom prst="rect">
            <a:avLst/>
          </a:prstGeom>
          <a:noFill/>
          <a:effectLst>
            <a:glow rad="342900">
              <a:schemeClr val="accent1">
                <a:alpha val="32000"/>
              </a:schemeClr>
            </a:glow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Osod\Desktop\Копия Ольга\КОРПОРАТИВНОЕ ЗДОРОВЬЕ\2026\8d35ceae6d702bb5587875cc044031707977c03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5404" y="4221088"/>
            <a:ext cx="3877036" cy="2607955"/>
          </a:xfrm>
          <a:prstGeom prst="rect">
            <a:avLst/>
          </a:prstGeom>
          <a:noFill/>
          <a:effectLst>
            <a:glow rad="342900">
              <a:schemeClr val="accent1">
                <a:alpha val="32000"/>
              </a:schemeClr>
            </a:glow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589181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5">
            <a:lumMod val="60000"/>
            <a:lumOff val="4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" y="0"/>
            <a:ext cx="8286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90049" y="-3432"/>
            <a:ext cx="84137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Osod\Desktop\Копия Ольга\КОРПОРАТИВНОЕ ЗДОРОВЬЕ\2026\5d247a6ec3eab7dcee3209c2743706f9d7170f5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8836" y="1359803"/>
            <a:ext cx="3849184" cy="2549798"/>
          </a:xfrm>
          <a:prstGeom prst="rect">
            <a:avLst/>
          </a:prstGeom>
          <a:noFill/>
          <a:effectLst>
            <a:glow rad="342900">
              <a:schemeClr val="accent1">
                <a:alpha val="32000"/>
              </a:schemeClr>
            </a:glow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Osod\Desktop\Копия Ольга\КОРПОРАТИВНОЕ ЗДОРОВЬЕ\2026\36ca8366590e66c0d6d679972e6d7d769d98c6f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8064" y="1386509"/>
            <a:ext cx="3346648" cy="5193167"/>
          </a:xfrm>
          <a:prstGeom prst="rect">
            <a:avLst/>
          </a:prstGeom>
          <a:noFill/>
          <a:effectLst>
            <a:glow rad="342900">
              <a:schemeClr val="accent1">
                <a:alpha val="32000"/>
              </a:schemeClr>
            </a:glow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Osod\Desktop\Копия Ольга\КОРПОРАТИВНОЕ ЗДОРОВЬЕ\2026\86d1885f08caef59e55523e6166ed97ca3457c8a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8836" y="4221088"/>
            <a:ext cx="3856847" cy="2331882"/>
          </a:xfrm>
          <a:prstGeom prst="rect">
            <a:avLst/>
          </a:prstGeom>
          <a:noFill/>
          <a:effectLst>
            <a:glow rad="342900">
              <a:schemeClr val="accent1">
                <a:alpha val="32000"/>
              </a:schemeClr>
            </a:glow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8836" y="116632"/>
            <a:ext cx="7055532" cy="1080120"/>
          </a:xfrm>
        </p:spPr>
        <p:txBody>
          <a:bodyPr>
            <a:noAutofit/>
          </a:bodyPr>
          <a:lstStyle/>
          <a:p>
            <a:r>
              <a:rPr lang="ru-RU" sz="2400" b="1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В номинации «Экосистема здоровья» победителем было признано АУСО «Улан-Удэнский комплексный центр социального обслуживания населения «Доверие</a:t>
            </a:r>
            <a:r>
              <a:rPr lang="ru-RU" sz="2400" b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» </a:t>
            </a:r>
            <a:endParaRPr lang="ru-RU" sz="2400" b="1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85838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5">
            <a:lumMod val="60000"/>
            <a:lumOff val="4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" y="0"/>
            <a:ext cx="828675" cy="749300"/>
          </a:xfrm>
          <a:prstGeom prst="rect">
            <a:avLst/>
          </a:prstGeom>
          <a:noFill/>
          <a:ln>
            <a:noFill/>
          </a:ln>
          <a:effectLst>
            <a:glow>
              <a:schemeClr val="accent1"/>
            </a:glow>
            <a:outerShdw dist="35921" sx="1000" sy="1000" algn="ctr" rotWithShape="0">
              <a:schemeClr val="bg2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90049" y="-3432"/>
            <a:ext cx="84137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20072" y="1844824"/>
            <a:ext cx="360040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Улан-Удэнским комплексным центром «Доверие»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продолжается реализация Плана  мероприятий корпоративной программы «Укрепление здоровья на рабочем месте»,  направленный на формирование корпоративной культуры и здоровья  сотрудников учреждения на 2025 – 2029 гг</a:t>
            </a: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Ok_1\Desktop\фото\IMG_8232_0x0_24b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8383" y="2204864"/>
            <a:ext cx="4773282" cy="3312368"/>
          </a:xfrm>
          <a:prstGeom prst="rect">
            <a:avLst/>
          </a:prstGeom>
          <a:noFill/>
          <a:effectLst>
            <a:glow rad="342900">
              <a:schemeClr val="accent1">
                <a:alpha val="32000"/>
              </a:schemeClr>
            </a:glow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37952" y="754486"/>
            <a:ext cx="8459216" cy="1289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рамках Соглашения с Правительством  РБ  «О социальном партнерстве в реализации корпоративного демографического стандарта для оказания поддержки работникам предприятий и организаций г. Улан-Удэ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63940" y="6309320"/>
            <a:ext cx="2064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.  Улан-Удэ, 2024 г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13239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5">
            <a:lumMod val="60000"/>
            <a:lumOff val="4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-10248"/>
            <a:ext cx="8286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6416" y="-10248"/>
            <a:ext cx="837872" cy="69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074472" y="-50860"/>
            <a:ext cx="7232848" cy="1470025"/>
          </a:xfrm>
          <a:effectLst>
            <a:glow rad="127000">
              <a:schemeClr val="accent1">
                <a:alpha val="99000"/>
              </a:schemeClr>
            </a:glow>
            <a:outerShdw blurRad="50800" dist="38100" dir="18900000" sx="64000" sy="64000" algn="b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2800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Основные цели корпоративно программы укрепления здоровья на рабочем месте: </a:t>
            </a:r>
            <a:endParaRPr lang="ru-RU" sz="3200" b="1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79512" y="1340768"/>
            <a:ext cx="8321016" cy="1633736"/>
          </a:xfrm>
        </p:spPr>
        <p:txBody>
          <a:bodyPr>
            <a:noAutofit/>
          </a:bodyPr>
          <a:lstStyle/>
          <a:p>
            <a:pPr marL="857250" lvl="1" indent="-457200" algn="just">
              <a:buClr>
                <a:srgbClr val="FF3399"/>
              </a:buClr>
              <a:buFont typeface="Wingdings" pitchFamily="2" charset="2"/>
              <a:buChar char="v"/>
            </a:pPr>
            <a:r>
              <a:rPr lang="ru-RU" sz="140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Сохранение и укрепление здоровья работников и профилактика заболеваний,  факторами риска которых является  низкая физическая активность, избыточный вес, курение, неправильное питание, высокое артериальное давление </a:t>
            </a:r>
          </a:p>
          <a:p>
            <a:pPr marL="857250" lvl="1" indent="-457200" algn="just">
              <a:buClr>
                <a:srgbClr val="FF3399"/>
              </a:buClr>
              <a:buFont typeface="Wingdings" pitchFamily="2" charset="2"/>
              <a:buChar char="v"/>
            </a:pPr>
            <a:r>
              <a:rPr lang="ru-RU" sz="140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 ценностных ориентаций и установок активной жизненной позиции </a:t>
            </a:r>
          </a:p>
          <a:p>
            <a:pPr marL="857250" lvl="1" indent="-457200" algn="just">
              <a:buClr>
                <a:srgbClr val="FF3399"/>
              </a:buClr>
              <a:buFont typeface="Wingdings" pitchFamily="2" charset="2"/>
              <a:buChar char="v"/>
            </a:pPr>
            <a:r>
              <a:rPr lang="ru-RU" sz="140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Позитивное изменение отношения работников к собственному здоровью</a:t>
            </a:r>
          </a:p>
          <a:p>
            <a:pPr marL="857250" lvl="1" indent="-457200" algn="just">
              <a:buClr>
                <a:srgbClr val="FF3399"/>
              </a:buClr>
              <a:buFont typeface="Wingdings" pitchFamily="2" charset="2"/>
              <a:buChar char="v"/>
            </a:pPr>
            <a:r>
              <a:rPr lang="ru-RU" sz="140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Снижение потерь, связанных с временной нетрудоспособностью сотрудников  </a:t>
            </a:r>
          </a:p>
          <a:p>
            <a:pPr marL="857250" lvl="1" indent="-457200" algn="just">
              <a:buClr>
                <a:srgbClr val="FF3399"/>
              </a:buClr>
              <a:buFont typeface="Wingdings" pitchFamily="2" charset="2"/>
              <a:buChar char="v"/>
            </a:pPr>
            <a:r>
              <a:rPr lang="ru-RU" sz="140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Улучшение психологического климата в коллективе </a:t>
            </a:r>
          </a:p>
          <a:p>
            <a:pPr marL="857250" lvl="1" indent="-457200" algn="just">
              <a:buClr>
                <a:srgbClr val="FF3399"/>
              </a:buClr>
              <a:buFont typeface="Wingdings" pitchFamily="2" charset="2"/>
              <a:buChar char="v"/>
            </a:pPr>
            <a:r>
              <a:rPr lang="ru-RU" sz="140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Профилактика утомляемости работников на рабочем месте и, как результат, повышение производительности труда, уменьшение восприимчивости к стрессу, уменьшение числа ошибок</a:t>
            </a:r>
          </a:p>
          <a:p>
            <a:pPr marL="400050" lvl="1" indent="0" algn="just">
              <a:buNone/>
            </a:pPr>
            <a:endParaRPr lang="ru-RU" sz="14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 algn="just">
              <a:buNone/>
            </a:pPr>
            <a:r>
              <a:rPr lang="ru-RU" sz="140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Всего работающих – 208  </a:t>
            </a:r>
          </a:p>
          <a:p>
            <a:pPr marL="400050" lvl="1" indent="0" algn="just">
              <a:buNone/>
            </a:pPr>
            <a:r>
              <a:rPr lang="ru-RU" sz="140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Женщин –  187</a:t>
            </a:r>
          </a:p>
          <a:p>
            <a:pPr marL="400050" lvl="1" indent="0" algn="just">
              <a:buNone/>
            </a:pPr>
            <a:r>
              <a:rPr lang="ru-RU" sz="140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Мужчин – 21</a:t>
            </a:r>
          </a:p>
          <a:p>
            <a:pPr marL="400050" lvl="1" indent="0" algn="just">
              <a:buNone/>
            </a:pPr>
            <a:r>
              <a:rPr lang="ru-RU" sz="140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работающих по возрасту:</a:t>
            </a:r>
          </a:p>
          <a:p>
            <a:pPr marL="400050" lvl="1" indent="0" algn="just">
              <a:buNone/>
            </a:pPr>
            <a:r>
              <a:rPr lang="ru-RU" sz="140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30 лет – 7 </a:t>
            </a:r>
          </a:p>
          <a:p>
            <a:pPr marL="400050" lvl="1" indent="0" algn="just">
              <a:buNone/>
            </a:pPr>
            <a:r>
              <a:rPr lang="ru-RU" sz="140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 30 лет до 39 – 26 </a:t>
            </a:r>
          </a:p>
          <a:p>
            <a:pPr marL="400050" lvl="1" indent="0" algn="just">
              <a:buNone/>
            </a:pPr>
            <a:r>
              <a:rPr lang="ru-RU" sz="140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40 – 49 лет –  64</a:t>
            </a:r>
          </a:p>
          <a:p>
            <a:pPr marL="400050" lvl="1" indent="0" algn="just">
              <a:buNone/>
            </a:pPr>
            <a:r>
              <a:rPr lang="ru-RU" sz="140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50 до 59 лет – 67</a:t>
            </a:r>
          </a:p>
          <a:p>
            <a:pPr marL="400050" lvl="1" indent="0" algn="just">
              <a:buNone/>
            </a:pPr>
            <a:r>
              <a:rPr lang="ru-RU" sz="140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60 до 65 лет – 28</a:t>
            </a:r>
          </a:p>
          <a:p>
            <a:pPr marL="400050" lvl="1" indent="0" algn="just">
              <a:buNone/>
            </a:pPr>
            <a:r>
              <a:rPr lang="ru-RU" sz="140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Свыше 65 лет – 14 </a:t>
            </a:r>
          </a:p>
          <a:p>
            <a:pPr marL="400050" lvl="1" indent="0" algn="just">
              <a:buNone/>
            </a:pPr>
            <a:endParaRPr lang="ru-RU" sz="140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 algn="just">
              <a:buNone/>
            </a:pPr>
            <a:r>
              <a:rPr lang="ru-RU" sz="140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00050" lvl="1" indent="0" algn="just">
              <a:buNone/>
            </a:pPr>
            <a:endParaRPr lang="ru-RU" sz="140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algn="just">
              <a:buNone/>
            </a:pPr>
            <a:endParaRPr lang="ru-RU" sz="140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algn="just">
              <a:buNone/>
            </a:pPr>
            <a:endParaRPr lang="ru-RU" sz="140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algn="just">
              <a:buNone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13353" y="3861048"/>
            <a:ext cx="3792255" cy="2621296"/>
          </a:xfrm>
          <a:prstGeom prst="rect">
            <a:avLst/>
          </a:prstGeom>
          <a:noFill/>
          <a:ln>
            <a:noFill/>
          </a:ln>
          <a:effectLst>
            <a:glow rad="342900">
              <a:schemeClr val="accent1">
                <a:alpha val="32000"/>
              </a:schemeClr>
            </a:glow>
            <a:outerShdw dist="35921" dir="2700000" algn="ctr" rotWithShape="0">
              <a:schemeClr val="bg2"/>
            </a:outerShdw>
            <a:softEdge rad="889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9367747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5">
            <a:lumMod val="60000"/>
            <a:lumOff val="4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" y="0"/>
            <a:ext cx="828675" cy="749300"/>
          </a:xfrm>
          <a:prstGeom prst="rect">
            <a:avLst/>
          </a:prstGeom>
          <a:noFill/>
          <a:ln>
            <a:noFill/>
          </a:ln>
          <a:effectLst>
            <a:glow>
              <a:schemeClr val="accent1"/>
            </a:glow>
            <a:outerShdw dist="35921" sx="1000" sy="1000" algn="ctr" rotWithShape="0">
              <a:schemeClr val="bg2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90049" y="-3432"/>
            <a:ext cx="84137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6" y="116150"/>
            <a:ext cx="647844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Программа  укрепления здоровья</a:t>
            </a:r>
          </a:p>
          <a:p>
            <a:pPr algn="ctr"/>
            <a:r>
              <a:rPr lang="ru-RU" sz="3200" b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 на рабочем месте </a:t>
            </a:r>
            <a:endParaRPr lang="ru-RU" sz="3200" b="1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99489" y="1196752"/>
            <a:ext cx="46822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абота о здоровье работников и их детей </a:t>
            </a:r>
            <a:endParaRPr lang="ru-RU" sz="20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630835368"/>
              </p:ext>
            </p:extLst>
          </p:nvPr>
        </p:nvGraphicFramePr>
        <p:xfrm>
          <a:off x="423643" y="1844824"/>
          <a:ext cx="8352928" cy="2752080"/>
        </p:xfrm>
        <a:graphic>
          <a:graphicData uri="http://schemas.openxmlformats.org/drawingml/2006/diagram">
            <dgm:relIds xmlns:dgm="http://schemas.openxmlformats.org/drawingml/2006/diagram" r:dm="rId5" r:lo="rId6" r:qs="rId7" r:cs="rId8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13712" y="4869160"/>
            <a:ext cx="781758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Кроме этого для контроля и сохранения здоровья сотрудников </a:t>
            </a:r>
          </a:p>
          <a:p>
            <a:pPr algn="ctr"/>
            <a:r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организованы:</a:t>
            </a:r>
          </a:p>
          <a:p>
            <a:pPr algn="ctr"/>
            <a:endParaRPr lang="ru-RU" smtClean="0">
              <a:solidFill>
                <a:prstClr val="black">
                  <a:lumMod val="85000"/>
                  <a:lumOff val="1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 Пункт измерения артериального давления,  оказание первой медицинской</a:t>
            </a:r>
          </a:p>
          <a:p>
            <a:r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 помощи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itchFamily="18" charset="0"/>
                <a:cs typeface="Times New Roman" pitchFamily="18" charset="0"/>
              </a:rPr>
              <a:t> Проведение ежедневного предрейсового осмотра </a:t>
            </a:r>
            <a:endParaRPr lang="ru-RU">
              <a:solidFill>
                <a:prstClr val="black">
                  <a:lumMod val="85000"/>
                  <a:lumOff val="1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725027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5">
            <a:lumMod val="60000"/>
            <a:lumOff val="4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-10248"/>
            <a:ext cx="8286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6416" y="-10248"/>
            <a:ext cx="837872" cy="69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043608" y="188640"/>
            <a:ext cx="7047682" cy="775624"/>
          </a:xfrm>
        </p:spPr>
        <p:txBody>
          <a:bodyPr>
            <a:noAutofit/>
          </a:bodyPr>
          <a:lstStyle/>
          <a:p>
            <a:r>
              <a:rPr lang="ru-RU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Мероприятия направление на укрепление здоровья на рабочем месте </a:t>
            </a:r>
            <a:endParaRPr lang="ru-RU" sz="28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31536" y="1412776"/>
            <a:ext cx="8321016" cy="1633736"/>
          </a:xfrm>
        </p:spPr>
        <p:txBody>
          <a:bodyPr>
            <a:noAutofit/>
          </a:bodyPr>
          <a:lstStyle/>
          <a:p>
            <a:pPr marL="400050" lvl="1" indent="0" algn="just">
              <a:buNone/>
            </a:pPr>
            <a:endParaRPr lang="ru-RU" sz="140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algn="just">
              <a:buNone/>
            </a:pPr>
            <a:endParaRPr lang="ru-RU" sz="140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algn="just">
              <a:buNone/>
            </a:pPr>
            <a:endParaRPr lang="ru-RU" sz="140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algn="just">
              <a:buNone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25" name="Схема 24"/>
          <p:cNvGraphicFramePr/>
          <p:nvPr>
            <p:extLst>
              <p:ext uri="{D42A27DB-BD31-4B8C-83A1-F6EECF244321}">
                <p14:modId xmlns:p14="http://schemas.microsoft.com/office/powerpoint/2010/main" val="3909938607"/>
              </p:ext>
            </p:extLst>
          </p:nvPr>
        </p:nvGraphicFramePr>
        <p:xfrm>
          <a:off x="414336" y="1268760"/>
          <a:ext cx="8406136" cy="5328592"/>
        </p:xfrm>
        <a:graphic>
          <a:graphicData uri="http://schemas.openxmlformats.org/drawingml/2006/diagram">
            <dgm:relIds xmlns:dgm="http://schemas.openxmlformats.org/drawingml/2006/diagram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427735663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5">
            <a:lumMod val="60000"/>
            <a:lumOff val="4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-10248"/>
            <a:ext cx="8286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6416" y="-10248"/>
            <a:ext cx="837872" cy="69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31536" y="1412776"/>
            <a:ext cx="8321016" cy="1633736"/>
          </a:xfrm>
        </p:spPr>
        <p:txBody>
          <a:bodyPr>
            <a:noAutofit/>
          </a:bodyPr>
          <a:lstStyle/>
          <a:p>
            <a:pPr marL="400050" lvl="1" indent="0" algn="just">
              <a:buNone/>
            </a:pPr>
            <a:endParaRPr lang="ru-RU" sz="140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algn="just">
              <a:buNone/>
            </a:pPr>
            <a:endParaRPr lang="ru-RU" sz="140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algn="just">
              <a:buNone/>
            </a:pPr>
            <a:endParaRPr lang="ru-RU" sz="140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algn="just">
              <a:buNone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aphicFrame>
        <p:nvGraphicFramePr>
          <p:cNvPr id="25" name="Схема 24"/>
          <p:cNvGraphicFramePr/>
          <p:nvPr>
            <p:extLst>
              <p:ext uri="{D42A27DB-BD31-4B8C-83A1-F6EECF244321}">
                <p14:modId xmlns:p14="http://schemas.microsoft.com/office/powerpoint/2010/main" val="37625170"/>
              </p:ext>
            </p:extLst>
          </p:nvPr>
        </p:nvGraphicFramePr>
        <p:xfrm>
          <a:off x="414336" y="116632"/>
          <a:ext cx="8518240" cy="5175908"/>
        </p:xfrm>
        <a:graphic>
          <a:graphicData uri="http://schemas.openxmlformats.org/drawingml/2006/diagram">
            <dgm:relIds xmlns:dgm="http://schemas.openxmlformats.org/drawingml/2006/diagram" r:dm="rId5" r:lo="rId6" r:qs="rId7" r:cs="rId8"/>
          </a:graphicData>
        </a:graphic>
      </p:graphicFrame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99864" y="5356083"/>
            <a:ext cx="5535613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3688" y="5114590"/>
            <a:ext cx="1736725" cy="150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1400357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tx2">
            <a:lumMod val="40000"/>
            <a:lumOff val="6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" y="-1842"/>
            <a:ext cx="8286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6416" y="-10248"/>
            <a:ext cx="837872" cy="69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31536" y="1412776"/>
            <a:ext cx="8321016" cy="1633736"/>
          </a:xfrm>
          <a:effectLst>
            <a:glow>
              <a:schemeClr val="accent6">
                <a:lumMod val="60000"/>
                <a:lumOff val="40000"/>
              </a:schemeClr>
            </a:glow>
            <a:softEdge rad="0"/>
          </a:effectLst>
        </p:spPr>
        <p:txBody>
          <a:bodyPr>
            <a:noAutofit/>
          </a:bodyPr>
          <a:lstStyle/>
          <a:p>
            <a:pPr marL="400050" lvl="1" indent="0" algn="just">
              <a:buNone/>
            </a:pPr>
            <a:endParaRPr lang="ru-RU" sz="140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algn="just">
              <a:buNone/>
            </a:pPr>
            <a:endParaRPr lang="ru-RU" sz="140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algn="just">
              <a:buNone/>
            </a:pPr>
            <a:endParaRPr lang="ru-RU" sz="140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algn="just">
              <a:buNone/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248" y="832055"/>
            <a:ext cx="2269869" cy="2807564"/>
          </a:xfrm>
          <a:prstGeom prst="rect">
            <a:avLst/>
          </a:prstGeom>
          <a:noFill/>
          <a:ln>
            <a:noFill/>
          </a:ln>
          <a:effectLst>
            <a:glow>
              <a:schemeClr val="accent6">
                <a:lumMod val="60000"/>
                <a:lumOff val="40000"/>
              </a:schemeClr>
            </a:glow>
            <a:outerShdw dist="35921" dir="2700000" algn="ctr" rotWithShape="0">
              <a:schemeClr val="bg2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99185" y="832054"/>
            <a:ext cx="4167023" cy="2807564"/>
          </a:xfrm>
          <a:prstGeom prst="rect">
            <a:avLst/>
          </a:prstGeom>
          <a:noFill/>
          <a:ln>
            <a:noFill/>
          </a:ln>
          <a:effectLst>
            <a:glow>
              <a:schemeClr val="accent6">
                <a:lumMod val="60000"/>
                <a:lumOff val="40000"/>
              </a:schemeClr>
            </a:glow>
            <a:outerShdw dist="35921" dir="2700000" algn="ctr" rotWithShape="0">
              <a:schemeClr val="bg2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28481" y="3717033"/>
            <a:ext cx="1999186" cy="3059792"/>
          </a:xfrm>
          <a:prstGeom prst="rect">
            <a:avLst/>
          </a:prstGeom>
          <a:noFill/>
          <a:ln>
            <a:noFill/>
          </a:ln>
          <a:effectLst>
            <a:glow>
              <a:schemeClr val="accent6">
                <a:lumMod val="60000"/>
                <a:lumOff val="40000"/>
              </a:schemeClr>
            </a:glow>
            <a:outerShdw dist="35921" dir="2700000" algn="ctr" rotWithShape="0">
              <a:schemeClr val="bg2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3" y="3717033"/>
            <a:ext cx="3075535" cy="3083791"/>
          </a:xfrm>
          <a:prstGeom prst="rect">
            <a:avLst/>
          </a:prstGeom>
          <a:noFill/>
          <a:ln>
            <a:noFill/>
          </a:ln>
          <a:effectLst>
            <a:glow>
              <a:schemeClr val="accent6">
                <a:lumMod val="60000"/>
                <a:lumOff val="40000"/>
              </a:schemeClr>
            </a:glow>
            <a:outerShdw dist="35921" dir="2700000" algn="ctr" rotWithShape="0">
              <a:schemeClr val="bg2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2080" y="3743933"/>
            <a:ext cx="3782037" cy="3032892"/>
          </a:xfrm>
          <a:prstGeom prst="rect">
            <a:avLst/>
          </a:prstGeom>
          <a:noFill/>
          <a:ln>
            <a:noFill/>
          </a:ln>
          <a:effectLst>
            <a:glow>
              <a:schemeClr val="accent6">
                <a:lumMod val="60000"/>
                <a:lumOff val="40000"/>
              </a:schemeClr>
            </a:glow>
            <a:outerShdw dist="35921" dir="2700000" algn="ctr" rotWithShape="0">
              <a:schemeClr val="bg2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967" y="804622"/>
            <a:ext cx="2417903" cy="2834996"/>
          </a:xfrm>
          <a:prstGeom prst="rect">
            <a:avLst/>
          </a:prstGeom>
          <a:noFill/>
          <a:ln>
            <a:noFill/>
          </a:ln>
          <a:effectLst>
            <a:glow>
              <a:schemeClr val="accent6">
                <a:lumMod val="60000"/>
                <a:lumOff val="40000"/>
              </a:schemeClr>
            </a:glow>
            <a:outerShdw dist="35921" dir="2700000" algn="ctr" rotWithShape="0">
              <a:schemeClr val="bg2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28674" y="54463"/>
            <a:ext cx="7708047" cy="70788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65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2000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корпоративного демографического </a:t>
            </a:r>
            <a:r>
              <a:rPr lang="ru-RU" sz="2000" b="1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стандарта </a:t>
            </a:r>
            <a:r>
              <a:rPr lang="ru-RU" sz="2000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</a:p>
          <a:p>
            <a:pPr algn="ctr"/>
            <a:r>
              <a:rPr lang="ru-RU" sz="2000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АУСО КЦ «Доверие» в 2025 г </a:t>
            </a:r>
            <a:endParaRPr lang="ru-RU" sz="2000" b="1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654954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5">
            <a:lumMod val="60000"/>
            <a:lumOff val="4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-10248"/>
            <a:ext cx="8286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6416" y="-10248"/>
            <a:ext cx="837872" cy="69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31536" y="1412776"/>
            <a:ext cx="8321016" cy="1633736"/>
          </a:xfrm>
          <a:effectLst>
            <a:glow rad="76200">
              <a:schemeClr val="accent1">
                <a:alpha val="20000"/>
              </a:schemeClr>
            </a:glow>
            <a:softEdge rad="63500"/>
          </a:effectLst>
        </p:spPr>
        <p:txBody>
          <a:bodyPr>
            <a:noAutofit/>
          </a:bodyPr>
          <a:lstStyle/>
          <a:p>
            <a:pPr marL="400050" lvl="1" indent="0" algn="just">
              <a:buNone/>
            </a:pPr>
            <a:endParaRPr lang="ru-RU" sz="140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algn="just">
              <a:buNone/>
            </a:pPr>
            <a:endParaRPr lang="ru-RU" sz="140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algn="just">
              <a:buNone/>
            </a:pPr>
            <a:endParaRPr lang="ru-RU" sz="1400" smtClean="0">
              <a:latin typeface="Times New Roman" pitchFamily="18" charset="0"/>
              <a:cs typeface="Times New Roman" pitchFamily="18" charset="0"/>
            </a:endParaRPr>
          </a:p>
          <a:p>
            <a:pPr marL="400050" lvl="1" indent="0" algn="just">
              <a:buNone/>
            </a:pPr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8674" y="90376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3200" b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июля - участие </a:t>
            </a:r>
            <a:r>
              <a:rPr lang="ru-RU" sz="3000" b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сотрудников</a:t>
            </a:r>
            <a:r>
              <a:rPr lang="en-US" sz="3000" b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Доверия</a:t>
            </a:r>
            <a:r>
              <a:rPr lang="ru-RU" sz="3200" b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зарядке на главной площади города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08140" y="1330787"/>
            <a:ext cx="3435180" cy="2580664"/>
          </a:xfrm>
          <a:prstGeom prst="rect">
            <a:avLst/>
          </a:prstGeom>
          <a:noFill/>
          <a:ln>
            <a:noFill/>
          </a:ln>
          <a:effectLst>
            <a:glow rad="76200">
              <a:schemeClr val="accent1">
                <a:alpha val="20000"/>
              </a:schemeClr>
            </a:glow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05" y="1299726"/>
            <a:ext cx="3503925" cy="2632309"/>
          </a:xfrm>
          <a:prstGeom prst="rect">
            <a:avLst/>
          </a:prstGeom>
          <a:noFill/>
          <a:ln>
            <a:noFill/>
          </a:ln>
          <a:effectLst>
            <a:glow rad="76200">
              <a:schemeClr val="accent1">
                <a:alpha val="20000"/>
              </a:schemeClr>
            </a:glow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05" y="4077072"/>
            <a:ext cx="3633090" cy="2723076"/>
          </a:xfrm>
          <a:prstGeom prst="rect">
            <a:avLst/>
          </a:prstGeom>
          <a:noFill/>
          <a:ln>
            <a:noFill/>
          </a:ln>
          <a:effectLst>
            <a:glow rad="76200">
              <a:schemeClr val="accent1">
                <a:alpha val="20000"/>
              </a:schemeClr>
            </a:glow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 descr="C:\Users\Ok_1\Desktop\фото\мериприятия\attachment (5)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2092" y="4214454"/>
            <a:ext cx="3427212" cy="2448311"/>
          </a:xfrm>
          <a:prstGeom prst="rect">
            <a:avLst/>
          </a:prstGeom>
          <a:noFill/>
          <a:effectLst>
            <a:glow rad="76200">
              <a:schemeClr val="accent1">
                <a:alpha val="20000"/>
              </a:schemeClr>
            </a:glo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7864" y="1988840"/>
            <a:ext cx="2668575" cy="3557318"/>
          </a:xfrm>
          <a:prstGeom prst="rect">
            <a:avLst/>
          </a:prstGeom>
          <a:noFill/>
          <a:ln>
            <a:noFill/>
          </a:ln>
          <a:effectLst>
            <a:glow rad="76200">
              <a:schemeClr val="accent1">
                <a:alpha val="20000"/>
              </a:schemeClr>
            </a:glow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3534249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5">
            <a:lumMod val="60000"/>
            <a:lumOff val="4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-10248"/>
            <a:ext cx="8286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6416" y="-10248"/>
            <a:ext cx="837872" cy="69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8674" y="90376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Летняя спартакиада </a:t>
            </a:r>
            <a:endParaRPr lang="ru-RU" sz="3200" b="1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31369" y="1094247"/>
            <a:ext cx="4103983" cy="5472608"/>
          </a:xfrm>
          <a:prstGeom prst="rect">
            <a:avLst/>
          </a:prstGeom>
          <a:noFill/>
          <a:ln>
            <a:noFill/>
          </a:ln>
          <a:effectLst>
            <a:glow rad="203200">
              <a:schemeClr val="accent1">
                <a:alpha val="48000"/>
              </a:schemeClr>
            </a:glow>
            <a:outerShdw dist="35921" dir="2700000" algn="ctr" rotWithShape="0">
              <a:schemeClr val="bg2"/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5016" y="959791"/>
            <a:ext cx="3649290" cy="2736304"/>
          </a:xfrm>
          <a:prstGeom prst="rect">
            <a:avLst/>
          </a:prstGeom>
          <a:noFill/>
          <a:ln>
            <a:noFill/>
          </a:ln>
          <a:effectLst>
            <a:glow rad="203200">
              <a:schemeClr val="accent1">
                <a:alpha val="48000"/>
              </a:schemeClr>
            </a:glow>
            <a:outerShdw dist="35921" dir="2700000" algn="ctr" rotWithShape="0">
              <a:schemeClr val="bg2"/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5016" y="4005064"/>
            <a:ext cx="3640114" cy="2561791"/>
          </a:xfrm>
          <a:prstGeom prst="rect">
            <a:avLst/>
          </a:prstGeom>
          <a:noFill/>
          <a:ln>
            <a:noFill/>
          </a:ln>
          <a:effectLst>
            <a:glow rad="203200">
              <a:schemeClr val="accent1">
                <a:alpha val="48000"/>
              </a:schemeClr>
            </a:glow>
            <a:outerShdw dist="35921" dir="2700000" algn="ctr" rotWithShape="0">
              <a:schemeClr val="bg2"/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0305415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5">
            <a:lumMod val="60000"/>
            <a:lumOff val="40000"/>
            <a:alpha val="7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-10248"/>
            <a:ext cx="8286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16416" y="-10248"/>
            <a:ext cx="837872" cy="69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209" y="710492"/>
            <a:ext cx="3947828" cy="2960871"/>
          </a:xfrm>
          <a:prstGeom prst="rect">
            <a:avLst/>
          </a:prstGeom>
          <a:noFill/>
          <a:ln>
            <a:noFill/>
          </a:ln>
          <a:effectLst>
            <a:glow rad="355600">
              <a:schemeClr val="accent1">
                <a:alpha val="48000"/>
              </a:schemeClr>
            </a:glow>
            <a:outerShdw dist="35921" dir="2700000" algn="ctr" rotWithShape="0">
              <a:schemeClr val="bg2"/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8648" y="3787290"/>
            <a:ext cx="3889229" cy="2916922"/>
          </a:xfrm>
          <a:prstGeom prst="rect">
            <a:avLst/>
          </a:prstGeom>
          <a:noFill/>
          <a:ln>
            <a:noFill/>
          </a:ln>
          <a:effectLst>
            <a:glow rad="355600">
              <a:schemeClr val="accent1">
                <a:alpha val="48000"/>
              </a:schemeClr>
            </a:glow>
            <a:outerShdw dist="35921" dir="2700000" algn="ctr" rotWithShape="0">
              <a:schemeClr val="bg2"/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3870146"/>
            <a:ext cx="4163352" cy="2815762"/>
          </a:xfrm>
          <a:prstGeom prst="rect">
            <a:avLst/>
          </a:prstGeom>
          <a:noFill/>
          <a:ln>
            <a:noFill/>
          </a:ln>
          <a:effectLst>
            <a:glow rad="355600">
              <a:schemeClr val="accent1">
                <a:alpha val="48000"/>
              </a:schemeClr>
            </a:glow>
            <a:outerShdw dist="35921" dir="2700000" algn="ctr" rotWithShape="0">
              <a:schemeClr val="bg2"/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1064" y="684154"/>
            <a:ext cx="4094287" cy="2980264"/>
          </a:xfrm>
          <a:prstGeom prst="rect">
            <a:avLst/>
          </a:prstGeom>
          <a:noFill/>
          <a:ln>
            <a:noFill/>
          </a:ln>
          <a:effectLst>
            <a:glow rad="355600">
              <a:schemeClr val="accent1">
                <a:alpha val="48000"/>
              </a:schemeClr>
            </a:glow>
            <a:outerShdw dist="35921" dir="2700000" algn="ctr" rotWithShape="0">
              <a:schemeClr val="bg2"/>
            </a:outerShdw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87767"/>
            <a:ext cx="7482946" cy="369332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75000"/>
                <a:alpha val="44000"/>
              </a:schemeClr>
            </a:outerShdw>
          </a:effectLst>
        </p:spPr>
        <p:txBody>
          <a:bodyPr wrap="none" rtlCol="0">
            <a:spAutoFit/>
          </a:bodyPr>
          <a:lstStyle/>
          <a:p>
            <a:r>
              <a:rPr lang="ru-RU" b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Каждый участок спортивной команды боролся за высокий результат </a:t>
            </a:r>
            <a:endParaRPr lang="ru-RU" b="1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20351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2.xml><?xml version="1.0" encoding="utf-8"?>
<a:theme xmlns:r="http://schemas.openxmlformats.org/officeDocument/2006/relationships"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3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(4:3)</PresentationFormat>
  <Paragraphs>68</Paragraphs>
  <Slides>19</Slides>
  <Notes>1</Notes>
  <TotalTime>1241</TotalTime>
  <HiddenSlides>0</HiddenSlides>
  <MMClips>0</MMClips>
  <ScaleCrop>0</ScaleCrop>
  <HeadingPairs>
    <vt:vector baseType="variant" size="6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baseType="lpstr" size="24">
      <vt:lpstr>Arial</vt:lpstr>
      <vt:lpstr>Calibri</vt:lpstr>
      <vt:lpstr>Times New Roman</vt:lpstr>
      <vt:lpstr>Wingdings</vt:lpstr>
      <vt:lpstr>Тема Office</vt:lpstr>
      <vt:lpstr>           Министерство социальной защиты населения Республики Бурятия     «Улан-Удэнский комплексный центр социального обслуживания населения «Доверие»Реализация корпоративной программы «Укрепление здоровья на рабочем месте»  АУСО «Улан-Удэнский КЦ «Доверие»</vt:lpstr>
      <vt:lpstr>Основные цели корпоративно программы укрепления здоровья на рабочем месте: </vt:lpstr>
      <vt:lpstr>PowerPoint Presentation</vt:lpstr>
      <vt:lpstr>Мероприятия направление на укрепление здоровья на рабочем месте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АУСО «Улан-Удэнский комплексный центр социального обслуживания населения «Доверие» приняли участие в программе «Человек идущий»</vt:lpstr>
      <vt:lpstr>PowerPoint Presentation</vt:lpstr>
      <vt:lpstr>PowerPoint Presentation</vt:lpstr>
      <vt:lpstr>PowerPoint Presentation</vt:lpstr>
      <vt:lpstr>В номинации «Экосистема здоровья» победителем было признано АУСО «Улан-Удэнский комплексный центр социального обслуживания населения «Доверие» 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10 июля Зарядка на главной площади города</dc:title>
  <dc:creator>Ok_1</dc:creator>
  <cp:lastModifiedBy>Osod</cp:lastModifiedBy>
  <cp:revision>123</cp:revision>
  <dcterms:created xsi:type="dcterms:W3CDTF">2025-10-29T02:10:58Z</dcterms:created>
  <dcterms:modified xsi:type="dcterms:W3CDTF">2026-02-06T05:03:48Z</dcterms:modified>
</cp:coreProperties>
</file>