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735763" cy="9866313"/>
  <p:custDataLst>
    <p:tags r:id="rId16"/>
  </p:custDataLst>
  <p:defaultTextStyle>
    <a:defPPr>
      <a:defRPr lang="ru-RU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 snapToGrid="0">
      <p:cViewPr varScale="1">
        <p:scale>
          <a:sx n="100" d="100"/>
          <a:sy n="100" d="100"/>
        </p:scale>
        <p:origin x="-840" y="-246"/>
      </p:cViewPr>
      <p:guideLst>
        <p:guide orient="horz" pos="2160"/>
        <p:guide pos="3840"/>
      </p:guideLst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1593613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2"/>
            <a:ext cx="2918831" cy="495028"/>
          </a:xfrm>
          <a:prstGeom prst="rect">
            <a:avLst/>
          </a:prstGeom>
        </p:spPr>
        <p:txBody>
          <a:bodyPr vert="horz" lIns="91420" tIns="45709" rIns="91420" bIns="4570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3146376" name="Дата 2"/>
          <p:cNvSpPr>
            <a:spLocks noGrp="1"/>
          </p:cNvSpPr>
          <p:nvPr>
            <p:ph type="dt" idx="1"/>
          </p:nvPr>
        </p:nvSpPr>
        <p:spPr bwMode="auto">
          <a:xfrm>
            <a:off x="3815375" y="2"/>
            <a:ext cx="2918831" cy="495028"/>
          </a:xfrm>
          <a:prstGeom prst="rect">
            <a:avLst/>
          </a:prstGeom>
        </p:spPr>
        <p:txBody>
          <a:bodyPr vert="horz" lIns="91420" tIns="45709" rIns="91420" bIns="45709" rtlCol="0"/>
          <a:lstStyle>
            <a:lvl1pPr algn="r">
              <a:defRPr sz="1200"/>
            </a:lvl1pPr>
          </a:lstStyle>
          <a:p>
            <a:pPr>
              <a:defRPr/>
            </a:pPr>
            <a:fld id="{1BE86759-DB2F-4050-ABC1-4DAE6D4C3BD2}" type="datetimeFigureOut">
              <a:rPr lang="ru-RU"/>
              <a:t>25.02.2026</a:t>
            </a:fld>
            <a:endParaRPr lang="ru-RU"/>
          </a:p>
        </p:txBody>
      </p:sp>
      <p:sp>
        <p:nvSpPr>
          <p:cNvPr id="837031995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900504341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3577" y="4748168"/>
            <a:ext cx="5388610" cy="3884861"/>
          </a:xfrm>
          <a:prstGeom prst="rect">
            <a:avLst/>
          </a:prstGeom>
        </p:spPr>
        <p:txBody>
          <a:bodyPr vert="horz" lIns="91420" tIns="45709" rIns="91420" bIns="45709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906171301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371288"/>
            <a:ext cx="2918831" cy="495026"/>
          </a:xfrm>
          <a:prstGeom prst="rect">
            <a:avLst/>
          </a:prstGeom>
        </p:spPr>
        <p:txBody>
          <a:bodyPr vert="horz" lIns="91420" tIns="45709" rIns="91420" bIns="4570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7700385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15375" y="9371288"/>
            <a:ext cx="2918831" cy="495026"/>
          </a:xfrm>
          <a:prstGeom prst="rect">
            <a:avLst/>
          </a:prstGeom>
        </p:spPr>
        <p:txBody>
          <a:bodyPr vert="horz" lIns="91420" tIns="45709" rIns="91420" bIns="45709" rtlCol="0" anchor="b"/>
          <a:lstStyle>
            <a:lvl1pPr algn="r">
              <a:defRPr sz="1200"/>
            </a:lvl1pPr>
          </a:lstStyle>
          <a:p>
            <a:pPr>
              <a:defRPr/>
            </a:pPr>
            <a:fld id="{96F61A50-AA86-4A41-A3A5-CD6C4707FAD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42063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900"/>
            <a:ext cx="5919787" cy="3330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412266689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2026722828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8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1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6" indent="-224381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8" indent="-224381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8" indent="-22438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50" indent="-22438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4" indent="-22438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DD239760-713C-4EC0-B5BC-C58B76281633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7327223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912831829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329472621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AE12416A-48FA-CE3D-CFE9-BFA14518997D}" type="slidenum">
              <a:rPr lang="ru-RU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875599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12760080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1197758588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651A1811-1DCB-D53A-BF0C-1AD4ECFD4F8E}" type="slidenum">
              <a:rPr lang="ru-RU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67601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2007088551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2111637211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949DB930-CB26-76DD-0788-2769CBC1A16B}" type="slidenum">
              <a:rPr lang="ru-RU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89490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1872469798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1226271299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B34B2761-E0C3-0365-147D-24D53FE9B3E3}" type="slidenum">
              <a:rPr lang="ru-RU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829504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1098211093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1448383774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81D7C0FB-AC73-99A4-CF0F-4F77032A0887}" type="slidenum">
              <a:rPr lang="ru-RU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34250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1995988851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312258504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6D478A5B-C485-1B49-9515-57413D00DF34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086621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1787522669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539643275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C97D8946-6950-4633-A8D3-64C65A0226C3}" type="slidenum">
              <a:rPr lang="ru-RU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0691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35854936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703131582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FBA00991-DE77-340B-FEBC-BA92419CE78F}" type="slidenum">
              <a:rPr lang="ru-RU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7012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1237384246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862300299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A67EFCB7-A02D-3D9B-EBE5-2FB64F20E05D}" type="slidenum">
              <a:rPr lang="ru-RU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6211987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668797582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951998924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AB39ABED-2658-2D21-CCBC-CEF54926BBB9}" type="slidenum">
              <a:rPr lang="ru-RU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9317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1243842414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618711575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7256CDB8-1052-A62F-55DE-411496F99321}" type="slidenum">
              <a:rPr lang="ru-RU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2468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31899"/>
            <a:ext cx="5919786" cy="333057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1479333412" name="Заметки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ru-RU"/>
              <a:t>Вариант слайда с разделами и использованием фотографии</a:t>
            </a:r>
            <a:endParaRPr/>
          </a:p>
        </p:txBody>
      </p:sp>
      <p:sp>
        <p:nvSpPr>
          <p:cNvPr id="1290036387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1pPr>
            <a:lvl2pPr marL="729236" indent="-280476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2pPr>
            <a:lvl3pPr marL="1121904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3pPr>
            <a:lvl4pPr marL="1570665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4pPr>
            <a:lvl5pPr marL="2019427" indent="-224380">
              <a:spcBef>
                <a:spcPct val="0"/>
              </a:spcBef>
              <a:defRPr sz="1200">
                <a:solidFill>
                  <a:schemeClr val="tx1"/>
                </a:solidFill>
                <a:latin typeface="Calibri"/>
              </a:defRPr>
            </a:lvl5pPr>
            <a:lvl6pPr marL="2468187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6pPr>
            <a:lvl7pPr marL="2916949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7pPr>
            <a:lvl8pPr marL="3365712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8pPr>
            <a:lvl9pPr marL="3814473" indent="-22438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ct val="0"/>
              </a:spcBef>
              <a:defRPr/>
            </a:pPr>
            <a:fld id="{7A26CD68-8705-B118-E861-A567018E9F95}" type="slidenum">
              <a:rPr lang="ru-RU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6113084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65391488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3536535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F76CF4A-0797-4CB8-9847-D46F9F2268A2}" type="datetime1">
              <a:rPr lang="ru-RU"/>
              <a:t>25.02.2026</a:t>
            </a:fld>
            <a:endParaRPr lang="ru-RU"/>
          </a:p>
        </p:txBody>
      </p:sp>
      <p:sp>
        <p:nvSpPr>
          <p:cNvPr id="129297591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1554370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89D297-643B-40AF-A305-E05B7D2E45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6086009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563306582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0973175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FC04CD-FD70-42F0-A458-CF0A092B64D5}" type="datetime1">
              <a:rPr lang="ru-RU"/>
              <a:t>25.02.2026</a:t>
            </a:fld>
            <a:endParaRPr lang="ru-RU"/>
          </a:p>
        </p:txBody>
      </p:sp>
      <p:sp>
        <p:nvSpPr>
          <p:cNvPr id="1485767680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1781185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89D297-643B-40AF-A305-E05B7D2E45A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hf hdr="0" ftr="0" dt="0"/>
  <p:txStyles>
    <p:titleStyle>
      <a:lvl1pPr algn="l" defTabSz="914400" rtl="0">
        <a:lnSpc>
          <a:spcPct val="90000"/>
        </a:lnSpc>
        <a:spcBef>
          <a:spcPct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png" /><Relationship Id="rId4" Type="http://schemas.openxmlformats.org/officeDocument/2006/relationships/image" Target="../media/image1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png" /><Relationship Id="rId4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png" /><Relationship Id="rId4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.png" /><Relationship Id="rId4" Type="http://schemas.openxmlformats.org/officeDocument/2006/relationships/image" Target="../media/image1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pn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png" /><Relationship Id="rId4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png" /><Relationship Id="rId4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pn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pn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pn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1122273" name="TextBox 20"/>
          <p:cNvSpPr txBox="1">
            <a:spLocks noChangeArrowheads="1"/>
          </p:cNvSpPr>
          <p:nvPr/>
        </p:nvSpPr>
        <p:spPr bwMode="auto">
          <a:xfrm>
            <a:off x="707175" y="2755962"/>
            <a:ext cx="11053874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Социально значимый проект «Онкопатруль+»</a:t>
            </a:r>
            <a:endParaRPr/>
          </a:p>
        </p:txBody>
      </p:sp>
      <p:sp>
        <p:nvSpPr>
          <p:cNvPr id="1030779446" name="TextBox 2"/>
          <p:cNvSpPr txBox="1"/>
          <p:nvPr/>
        </p:nvSpPr>
        <p:spPr bwMode="auto">
          <a:xfrm>
            <a:off x="1855142" y="267846"/>
            <a:ext cx="865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C0000"/>
                </a:solidFill>
              </a:rPr>
              <a:t>МИНИСТЕРСТВО ЗДРАВООХРАНЕНИЯ АСТРАХАНСКОЙ ОБЛАСТИ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071601587" name="Минус 7"/>
          <p:cNvSpPr/>
          <p:nvPr/>
        </p:nvSpPr>
        <p:spPr bwMode="auto">
          <a:xfrm>
            <a:off x="714375" y="802006"/>
            <a:ext cx="10934700" cy="45719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34157615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400"/>
            <a:ext cx="1098460" cy="1098025"/>
          </a:xfrm>
          <a:prstGeom prst="rect">
            <a:avLst/>
          </a:prstGeom>
        </p:spPr>
      </p:pic>
      <p:sp>
        <p:nvSpPr>
          <p:cNvPr id="683744609" name="Прямоугольник 9"/>
          <p:cNvSpPr/>
          <p:nvPr/>
        </p:nvSpPr>
        <p:spPr bwMode="auto">
          <a:xfrm>
            <a:off x="933450" y="1067485"/>
            <a:ext cx="10601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</a:rPr>
              <a:t>Государственное бюджетное учреждение здравоохранения Астраханской области 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</a:rPr>
              <a:t>«Областной клинический онкологический диспансер»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749695601" name="Picture 2" descr="Picture background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6229349"/>
            <a:ext cx="5715000" cy="628650"/>
          </a:xfrm>
          <a:prstGeom prst="rect">
            <a:avLst/>
          </a:prstGeom>
          <a:noFill/>
        </p:spPr>
      </p:pic>
      <p:pic>
        <p:nvPicPr>
          <p:cNvPr id="1023937731" name="Picture 2" descr="Picture background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05475" y="6229349"/>
            <a:ext cx="5715000" cy="628650"/>
          </a:xfrm>
          <a:prstGeom prst="rect">
            <a:avLst/>
          </a:prstGeom>
          <a:noFill/>
        </p:spPr>
      </p:pic>
      <p:pic>
        <p:nvPicPr>
          <p:cNvPr id="1974993802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r="86000"/>
          <a:stretch>
            <a:fillRect/>
          </a:stretch>
        </p:blipFill>
        <p:spPr bwMode="auto">
          <a:xfrm>
            <a:off x="11391900" y="6229349"/>
            <a:ext cx="800100" cy="628650"/>
          </a:xfrm>
          <a:prstGeom prst="rect">
            <a:avLst/>
          </a:prstGeom>
          <a:noFill/>
        </p:spPr>
      </p:pic>
      <p:sp>
        <p:nvSpPr>
          <p:cNvPr id="863209807" name="TextBox 12"/>
          <p:cNvSpPr txBox="1"/>
          <p:nvPr/>
        </p:nvSpPr>
        <p:spPr bwMode="auto">
          <a:xfrm>
            <a:off x="3560091" y="5865297"/>
            <a:ext cx="536937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srgbClr val="002060"/>
                </a:solidFill>
                <a:latin typeface="Calibri"/>
                <a:cs typeface="Calibri"/>
              </a:rPr>
              <a:t>Астрахань - 2026</a:t>
            </a:r>
            <a:endParaRPr lang="ru-RU" b="1" i="0" u="none" strike="noStrike" cap="none" spc="0">
              <a:ln>
                <a:noFill/>
              </a:ln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786729151" name="TextBox 13"/>
          <p:cNvSpPr txBox="1"/>
          <p:nvPr/>
        </p:nvSpPr>
        <p:spPr bwMode="auto">
          <a:xfrm>
            <a:off x="6322341" y="4255572"/>
            <a:ext cx="5369373" cy="129266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b="1">
                <a:solidFill>
                  <a:srgbClr val="002060"/>
                </a:solidFill>
                <a:latin typeface="Calibri"/>
                <a:cs typeface="Calibri"/>
              </a:rPr>
              <a:t>Главный врач </a:t>
            </a:r>
            <a:endParaRPr/>
          </a:p>
          <a:p>
            <a:pPr lvl="0" algn="r">
              <a:defRPr/>
            </a:pPr>
            <a:r>
              <a:rPr lang="ru-RU" b="1">
                <a:solidFill>
                  <a:srgbClr val="002060"/>
                </a:solidFill>
                <a:latin typeface="Calibri"/>
                <a:cs typeface="Calibri"/>
              </a:rPr>
              <a:t>ГБУЗ АО «Областной клинический </a:t>
            </a:r>
            <a:endParaRPr/>
          </a:p>
          <a:p>
            <a:pPr lvl="0" algn="r">
              <a:defRPr/>
            </a:pPr>
            <a:r>
              <a:rPr lang="ru-RU" b="1">
                <a:solidFill>
                  <a:srgbClr val="002060"/>
                </a:solidFill>
                <a:latin typeface="Calibri"/>
                <a:cs typeface="Calibri"/>
              </a:rPr>
              <a:t>онкологический диспансер»</a:t>
            </a:r>
            <a:endParaRPr/>
          </a:p>
          <a:p>
            <a:pPr lvl="0" algn="r">
              <a:defRPr/>
            </a:pPr>
            <a:r>
              <a:rPr lang="ru-RU" sz="2400" b="1">
                <a:solidFill>
                  <a:srgbClr val="002060"/>
                </a:solidFill>
                <a:latin typeface="Calibri"/>
                <a:cs typeface="Calibri"/>
              </a:rPr>
              <a:t>Нежинская Лиана Юрьевна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9788034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0374260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144479650" name="Прямоугольник 9"/>
          <p:cNvSpPr/>
          <p:nvPr/>
        </p:nvSpPr>
        <p:spPr bwMode="auto">
          <a:xfrm>
            <a:off x="991009" y="1300788"/>
            <a:ext cx="4870646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sz="2400" b="1" i="0" u="none" strike="noStrike" cap="none" spc="0">
                <a:solidFill>
                  <a:srgbClr val="002060"/>
                </a:solidFill>
                <a:latin typeface="Calibri"/>
                <a:cs typeface="Calibri"/>
              </a:rPr>
              <a:t>Освещение в СМИ:</a:t>
            </a:r>
            <a:endParaRPr sz="2000" b="1" i="0" u="none" strike="noStrike" cap="none" spc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953626306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79171098" name="TextBox 20"/>
          <p:cNvSpPr txBox="1">
            <a:spLocks noChangeArrowheads="1"/>
          </p:cNvSpPr>
          <p:nvPr/>
        </p:nvSpPr>
        <p:spPr bwMode="auto">
          <a:xfrm>
            <a:off x="594840" y="87496"/>
            <a:ext cx="1107727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Проект «Онкопатруль+»</a:t>
            </a:r>
            <a:endParaRPr/>
          </a:p>
        </p:txBody>
      </p:sp>
      <p:pic>
        <p:nvPicPr>
          <p:cNvPr id="811233453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9683" y="2268921"/>
            <a:ext cx="6517129" cy="3665884"/>
          </a:xfrm>
          <a:prstGeom prst="rect">
            <a:avLst/>
          </a:prstGeom>
        </p:spPr>
      </p:pic>
      <p:sp>
        <p:nvSpPr>
          <p:cNvPr id="1270760833" name=""/>
          <p:cNvSpPr txBox="1"/>
          <p:nvPr/>
        </p:nvSpPr>
        <p:spPr bwMode="auto">
          <a:xfrm>
            <a:off x="7658509" y="2958684"/>
            <a:ext cx="4215903" cy="22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За время реализации «Онкопатруль+» в СМИ и сети «интернет» вышло более 200 публикаций о проекте с охватом около 250 тысяч просмотров.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59254880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7841687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1658232288" name="Прямоугольник 9"/>
          <p:cNvSpPr/>
          <p:nvPr/>
        </p:nvSpPr>
        <p:spPr bwMode="auto">
          <a:xfrm>
            <a:off x="991009" y="1483848"/>
            <a:ext cx="1832450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sz="2400" b="1" i="0" u="none" strike="noStrike" cap="none" spc="0">
                <a:solidFill>
                  <a:srgbClr val="002060"/>
                </a:solidFill>
                <a:latin typeface="Calibri"/>
                <a:cs typeface="Calibri"/>
              </a:rPr>
              <a:t>Итоги:</a:t>
            </a:r>
            <a:endParaRPr sz="2000" b="1" i="0" u="none" strike="noStrike" cap="none" spc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222489719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42987516" name="TextBox 20"/>
          <p:cNvSpPr txBox="1">
            <a:spLocks noChangeArrowheads="1"/>
          </p:cNvSpPr>
          <p:nvPr/>
        </p:nvSpPr>
        <p:spPr bwMode="auto">
          <a:xfrm>
            <a:off x="594840" y="87496"/>
            <a:ext cx="1107727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Проект «Онкопатруль+»</a:t>
            </a:r>
            <a:endParaRPr/>
          </a:p>
        </p:txBody>
      </p:sp>
      <p:pic>
        <p:nvPicPr>
          <p:cNvPr id="1515237894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95516" y="1575288"/>
            <a:ext cx="3704920" cy="5342384"/>
          </a:xfrm>
          <a:prstGeom prst="rect">
            <a:avLst/>
          </a:prstGeom>
        </p:spPr>
      </p:pic>
      <p:sp>
        <p:nvSpPr>
          <p:cNvPr id="1455424070" name=""/>
          <p:cNvSpPr txBox="1"/>
          <p:nvPr/>
        </p:nvSpPr>
        <p:spPr bwMode="auto">
          <a:xfrm>
            <a:off x="1174182" y="2033220"/>
            <a:ext cx="6060002" cy="26521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 b="1">
                <a:solidFill>
                  <a:srgbClr val="002060"/>
                </a:solidFill>
              </a:rPr>
              <a:t>За время реализации проекта «Онкопатруль+» профилактическими мероприятиями было охвачено</a:t>
            </a:r>
            <a:endParaRPr sz="2000" b="1">
              <a:solidFill>
                <a:srgbClr val="002060"/>
              </a:solidFill>
            </a:endParaRPr>
          </a:p>
          <a:p>
            <a:pPr>
              <a:defRPr/>
            </a:pPr>
            <a:endParaRPr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sz="2000" b="1">
                <a:solidFill>
                  <a:srgbClr val="002060"/>
                </a:solidFill>
              </a:rPr>
              <a:t>В рамках акции «День онкологической безопасности»:</a:t>
            </a:r>
            <a:endParaRPr sz="2000" b="1">
              <a:solidFill>
                <a:srgbClr val="002060"/>
              </a:solidFill>
            </a:endParaRPr>
          </a:p>
          <a:p>
            <a:pPr>
              <a:defRPr/>
            </a:pPr>
            <a:endParaRPr sz="2400" b="1">
              <a:solidFill>
                <a:srgbClr val="E30707"/>
              </a:solidFill>
            </a:endParaRPr>
          </a:p>
          <a:p>
            <a:pPr>
              <a:defRPr/>
            </a:pPr>
            <a:r>
              <a:rPr sz="2400" b="1">
                <a:solidFill>
                  <a:srgbClr val="E30707"/>
                </a:solidFill>
              </a:rPr>
              <a:t>                     более 2000 пациентов</a:t>
            </a:r>
            <a:endParaRPr/>
          </a:p>
        </p:txBody>
      </p:sp>
      <p:sp>
        <p:nvSpPr>
          <p:cNvPr id="1904674885" name=""/>
          <p:cNvSpPr/>
          <p:nvPr/>
        </p:nvSpPr>
        <p:spPr bwMode="auto">
          <a:xfrm>
            <a:off x="1531730" y="4214586"/>
            <a:ext cx="860913" cy="582490"/>
          </a:xfrm>
          <a:prstGeom prst="chevro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53526659" name=""/>
          <p:cNvSpPr txBox="1"/>
          <p:nvPr/>
        </p:nvSpPr>
        <p:spPr bwMode="auto">
          <a:xfrm>
            <a:off x="1174182" y="5075212"/>
            <a:ext cx="4920051" cy="1341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 b="1">
                <a:solidFill>
                  <a:srgbClr val="002060"/>
                </a:solidFill>
              </a:rPr>
              <a:t>В рамках акции «Суббота для здоровья»:</a:t>
            </a:r>
            <a:endParaRPr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sz="2000" b="1">
                <a:solidFill>
                  <a:srgbClr val="002060"/>
                </a:solidFill>
              </a:rPr>
              <a:t>                    </a:t>
            </a:r>
            <a:endParaRPr sz="2000" b="1">
              <a:solidFill>
                <a:srgbClr val="002060"/>
              </a:solidFill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sz="2000" b="1">
                <a:solidFill>
                  <a:srgbClr val="002060"/>
                </a:solidFill>
              </a:rPr>
              <a:t>                       </a:t>
            </a:r>
            <a:r>
              <a:rPr sz="2200" b="1">
                <a:solidFill>
                  <a:srgbClr val="002060"/>
                </a:solidFill>
              </a:rPr>
              <a:t> </a:t>
            </a:r>
            <a:r>
              <a:rPr sz="2400" b="1">
                <a:solidFill>
                  <a:srgbClr val="002060"/>
                </a:solidFill>
              </a:rPr>
              <a:t> </a:t>
            </a:r>
            <a:r>
              <a:rPr sz="2400" b="1">
                <a:solidFill>
                  <a:srgbClr val="E30707"/>
                </a:solidFill>
              </a:rPr>
              <a:t>более 3500 жителей                                </a:t>
            </a:r>
            <a:endParaRPr sz="2400" b="1">
              <a:solidFill>
                <a:srgbClr val="E30707"/>
              </a:solidFill>
            </a:endParaRPr>
          </a:p>
        </p:txBody>
      </p:sp>
      <p:sp>
        <p:nvSpPr>
          <p:cNvPr id="1831911281" name=""/>
          <p:cNvSpPr/>
          <p:nvPr/>
        </p:nvSpPr>
        <p:spPr bwMode="auto">
          <a:xfrm>
            <a:off x="1531730" y="6046543"/>
            <a:ext cx="860913" cy="582489"/>
          </a:xfrm>
          <a:prstGeom prst="chevro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50092542" name=""/>
          <p:cNvSpPr txBox="1"/>
          <p:nvPr/>
        </p:nvSpPr>
        <p:spPr bwMode="auto">
          <a:xfrm>
            <a:off x="2712836" y="6337788"/>
            <a:ext cx="2895574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>
                <a:solidFill>
                  <a:srgbClr val="E30707"/>
                </a:solidFill>
                <a:latin typeface="Calibri"/>
                <a:ea typeface="Calibri"/>
                <a:cs typeface="Calibri"/>
              </a:rPr>
              <a:t>города и области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74917718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4210590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1200385751" name="Прямоугольник 9"/>
          <p:cNvSpPr/>
          <p:nvPr/>
        </p:nvSpPr>
        <p:spPr bwMode="auto">
          <a:xfrm>
            <a:off x="9178845" y="1483848"/>
            <a:ext cx="1832810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sz="2400" b="1" i="0" u="none" strike="noStrike" cap="none" spc="0">
                <a:solidFill>
                  <a:srgbClr val="002060"/>
                </a:solidFill>
                <a:latin typeface="Calibri"/>
                <a:cs typeface="Calibri"/>
              </a:rPr>
              <a:t>Итоги:</a:t>
            </a:r>
            <a:endParaRPr sz="2000" b="1" i="0" u="none" strike="noStrike" cap="none" spc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750953724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82628382" name="TextBox 20"/>
          <p:cNvSpPr txBox="1">
            <a:spLocks noChangeArrowheads="1"/>
          </p:cNvSpPr>
          <p:nvPr/>
        </p:nvSpPr>
        <p:spPr bwMode="auto">
          <a:xfrm>
            <a:off x="594840" y="87496"/>
            <a:ext cx="1107727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Проект «Онкопатруль+»</a:t>
            </a:r>
            <a:endParaRPr/>
          </a:p>
        </p:txBody>
      </p:sp>
      <p:pic>
        <p:nvPicPr>
          <p:cNvPr id="1543805787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7038" y="1575288"/>
            <a:ext cx="3962033" cy="5282711"/>
          </a:xfrm>
          <a:prstGeom prst="rect">
            <a:avLst/>
          </a:prstGeom>
        </p:spPr>
      </p:pic>
      <p:sp>
        <p:nvSpPr>
          <p:cNvPr id="1671409436" name=""/>
          <p:cNvSpPr txBox="1"/>
          <p:nvPr/>
        </p:nvSpPr>
        <p:spPr bwMode="auto">
          <a:xfrm>
            <a:off x="6866170" y="2122975"/>
            <a:ext cx="5009005" cy="1006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sz="2000" b="1">
                <a:solidFill>
                  <a:srgbClr val="002060"/>
                </a:solidFill>
              </a:rPr>
              <a:t>Лекциями и семинарами на тему ЗНО и профилактики онкологической патологии охвачено:</a:t>
            </a:r>
            <a:endParaRPr/>
          </a:p>
        </p:txBody>
      </p:sp>
      <p:sp>
        <p:nvSpPr>
          <p:cNvPr id="428778004" name=""/>
          <p:cNvSpPr/>
          <p:nvPr/>
        </p:nvSpPr>
        <p:spPr bwMode="auto">
          <a:xfrm>
            <a:off x="5543220" y="3429000"/>
            <a:ext cx="860913" cy="582489"/>
          </a:xfrm>
          <a:prstGeom prst="chevro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59990761" name=""/>
          <p:cNvSpPr txBox="1"/>
          <p:nvPr/>
        </p:nvSpPr>
        <p:spPr bwMode="auto">
          <a:xfrm>
            <a:off x="6844353" y="3491464"/>
            <a:ext cx="5031902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>
                <a:solidFill>
                  <a:srgbClr val="E30707"/>
                </a:solidFill>
              </a:rPr>
              <a:t>свыше 2500 учащихся</a:t>
            </a:r>
            <a:endParaRPr/>
          </a:p>
        </p:txBody>
      </p:sp>
      <p:sp>
        <p:nvSpPr>
          <p:cNvPr id="135757859" name=""/>
          <p:cNvSpPr txBox="1"/>
          <p:nvPr/>
        </p:nvSpPr>
        <p:spPr bwMode="auto">
          <a:xfrm>
            <a:off x="6883809" y="4576621"/>
            <a:ext cx="5047741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>
                <a:solidFill>
                  <a:srgbClr val="E30707"/>
                </a:solidFill>
              </a:rPr>
              <a:t>свыше 150 медицинских работников</a:t>
            </a:r>
            <a:endParaRPr/>
          </a:p>
        </p:txBody>
      </p:sp>
      <p:sp>
        <p:nvSpPr>
          <p:cNvPr id="1098402184" name=""/>
          <p:cNvSpPr/>
          <p:nvPr/>
        </p:nvSpPr>
        <p:spPr bwMode="auto">
          <a:xfrm>
            <a:off x="5543220" y="4642084"/>
            <a:ext cx="860913" cy="582489"/>
          </a:xfrm>
          <a:prstGeom prst="chevro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76856340" name=""/>
          <p:cNvSpPr/>
          <p:nvPr/>
        </p:nvSpPr>
        <p:spPr bwMode="auto">
          <a:xfrm>
            <a:off x="5543220" y="5836260"/>
            <a:ext cx="860913" cy="582489"/>
          </a:xfrm>
          <a:prstGeom prst="chevro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816180296" name=""/>
          <p:cNvSpPr txBox="1"/>
          <p:nvPr/>
        </p:nvSpPr>
        <p:spPr bwMode="auto">
          <a:xfrm>
            <a:off x="6866170" y="5789114"/>
            <a:ext cx="5065380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>
                <a:solidFill>
                  <a:srgbClr val="E30707"/>
                </a:solidFill>
              </a:rPr>
              <a:t>проведено порядка 30 мастер-классов с пациентами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5949966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94947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183317741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52280618" name="TextBox 20"/>
          <p:cNvSpPr txBox="1">
            <a:spLocks noChangeArrowheads="1"/>
          </p:cNvSpPr>
          <p:nvPr/>
        </p:nvSpPr>
        <p:spPr bwMode="auto">
          <a:xfrm>
            <a:off x="1538591" y="87496"/>
            <a:ext cx="845539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Благодарю за внимание!</a:t>
            </a:r>
            <a:endParaRPr/>
          </a:p>
        </p:txBody>
      </p:sp>
      <p:pic>
        <p:nvPicPr>
          <p:cNvPr id="1162622065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86549" y="1247930"/>
            <a:ext cx="9018899" cy="5683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478540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2428722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604586276" name="Прямоугольник 9"/>
          <p:cNvSpPr/>
          <p:nvPr/>
        </p:nvSpPr>
        <p:spPr bwMode="auto">
          <a:xfrm>
            <a:off x="933448" y="1067483"/>
            <a:ext cx="10975838" cy="253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ЦЕЛЬ:</a:t>
            </a:r>
            <a:endParaRPr lang="ru-RU" sz="20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endParaRPr lang="ru-RU" sz="2000" b="1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Проект направлен на сохранение здоровья молодежи Астраханской области путем формирования здорового образа жизни и онконастороженности у населения Астраханской области, в частности молодых граждан от 14 до 35 лет.</a:t>
            </a:r>
            <a:endParaRPr lang="ru-RU" sz="2000" b="1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  <a:defRPr/>
            </a:pP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127735406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105559449" name="TextBox 20"/>
          <p:cNvSpPr txBox="1">
            <a:spLocks noChangeArrowheads="1"/>
          </p:cNvSpPr>
          <p:nvPr/>
        </p:nvSpPr>
        <p:spPr bwMode="auto">
          <a:xfrm>
            <a:off x="594840" y="87496"/>
            <a:ext cx="1107727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Проект «Онкопатруль+»</a:t>
            </a:r>
            <a:endParaRPr/>
          </a:p>
        </p:txBody>
      </p:sp>
      <p:pic>
        <p:nvPicPr>
          <p:cNvPr id="59584154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26092" y="3064918"/>
            <a:ext cx="4894384" cy="3670788"/>
          </a:xfrm>
          <a:prstGeom prst="rect">
            <a:avLst/>
          </a:prstGeom>
        </p:spPr>
      </p:pic>
      <p:sp>
        <p:nvSpPr>
          <p:cNvPr id="1851898244" name=""/>
          <p:cNvSpPr txBox="1"/>
          <p:nvPr/>
        </p:nvSpPr>
        <p:spPr bwMode="auto">
          <a:xfrm>
            <a:off x="936056" y="3150576"/>
            <a:ext cx="6290395" cy="33836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8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 процессе реализации проекта повышается уровень взаимодействия между молодыми врачами до 35 лет и наставниками из числа опытных специалистов здравоохранения, уровень онконастороженности у молодых медицинских специалистов до 35 лет, работающих в отдаленных сельских муниципальных образованиях Астраханской области.</a:t>
            </a:r>
            <a:endParaRPr sz="1800" b="1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СРОКИ РЕАЛИЗАЦИИ: 2024 год — 2026 год.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8527621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0941385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2057107512" name="Прямоугольник 9"/>
          <p:cNvSpPr/>
          <p:nvPr/>
        </p:nvSpPr>
        <p:spPr bwMode="auto">
          <a:xfrm>
            <a:off x="559682" y="1114422"/>
            <a:ext cx="11794177" cy="521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18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             </a:t>
            </a:r>
            <a:r>
              <a:rPr lang="ru-RU" sz="18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АКТУАЛЬНОСТЬ:</a:t>
            </a:r>
            <a:endParaRPr lang="ru-RU" sz="2000" b="1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defRPr/>
            </a:pPr>
            <a:endParaRPr lang="ru-RU" sz="20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За 2025 год на территории Астраханской области впервые было выявлено 4 180 случая злокачественных новообразований (ЗНО). В сравнении с 2024 годом показатель заболеваемости (441,6 на 100 тыс. населения) увеличился на 5,2% или на 207 случаев. На ранних стадиях было выявлено 57,1% случаев ЗНО.</a:t>
            </a:r>
            <a:r>
              <a:rPr lang="ru-RU" sz="2000" b="1">
                <a:solidFill>
                  <a:srgbClr val="002060"/>
                </a:solidFill>
              </a:rPr>
              <a:t> </a:t>
            </a:r>
            <a:endParaRPr lang="ru-RU" sz="20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Данный проект направлен на увеличение выявляемости ЗНО на территории Астраханской области, повышение онкологической настороженности как со стороны медперсонала, так и пациентов</a:t>
            </a:r>
            <a:r>
              <a:rPr/>
              <a:t>, </a:t>
            </a:r>
            <a:r>
              <a:rPr sz="2000" b="1">
                <a:solidFill>
                  <a:srgbClr val="002060"/>
                </a:solidFill>
              </a:rPr>
              <a:t>улучшение информированности медицинских работников и населения о причинах возникновения онкологических заболеваний, о важности ранней диагностики, прохождении профилактических медицинских осмотров, диспансеризации, о видах специализированной медпомощи.</a:t>
            </a:r>
            <a:endParaRPr sz="2000" b="1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defRPr/>
            </a:pPr>
            <a:endParaRPr sz="2000" b="1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sz="1800" b="1">
                <a:solidFill>
                  <a:srgbClr val="002060"/>
                </a:solidFill>
              </a:rPr>
              <a:t>ЦЕЛЕВАЯ АУДИТОРИЯ:</a:t>
            </a:r>
            <a:endParaRPr lang="ru-RU" sz="2000" b="1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defRPr/>
            </a:pPr>
            <a:endParaRPr lang="ru-RU" sz="2000" b="1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sz="2000" b="1">
                <a:solidFill>
                  <a:srgbClr val="002060"/>
                </a:solidFill>
              </a:rPr>
              <a:t>Жители сельских районов, учащиеся средних и высших учебных заведений Астраханской области, трудовые коллективы,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молодые специалисты здравоохранения Астраханской области, работающие в отдаленных муниципальных образованиях</a:t>
            </a:r>
            <a:r>
              <a:rPr lang="ru-RU" sz="2000" b="1">
                <a:solidFill>
                  <a:srgbClr val="002060"/>
                </a:solidFill>
              </a:rPr>
              <a:t>.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49105725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59435024" name="TextBox 20"/>
          <p:cNvSpPr txBox="1">
            <a:spLocks noChangeArrowheads="1"/>
          </p:cNvSpPr>
          <p:nvPr/>
        </p:nvSpPr>
        <p:spPr bwMode="auto">
          <a:xfrm>
            <a:off x="594840" y="87496"/>
            <a:ext cx="1107727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Проект «Онкопатруль+»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97055894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9449553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1534067526" name="Прямоугольник 9"/>
          <p:cNvSpPr/>
          <p:nvPr/>
        </p:nvSpPr>
        <p:spPr bwMode="auto">
          <a:xfrm>
            <a:off x="148413" y="1263894"/>
            <a:ext cx="4856246" cy="560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2000" b="1">
                <a:solidFill>
                  <a:srgbClr val="002060"/>
                </a:solidFill>
              </a:rPr>
              <a:t>СПРАВКА:</a:t>
            </a:r>
            <a:endParaRPr lang="ru-RU" sz="2000" b="1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sz="1800" b="1">
                <a:solidFill>
                  <a:srgbClr val="002060"/>
                </a:solidFill>
              </a:rPr>
              <a:t>Проект реализуется под руководством главного врача ГБУЗ АО «Областной клинический онкологический диспансер» Нежинской Лианы Юрьевны. Основной исполнитель — руководитель Молодёжного совета учреждения, врач-патоморфолог Процко А.В.</a:t>
            </a:r>
            <a:endParaRPr sz="1800" b="1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sz="18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История проекта началась в 2024 году с инициативы руководства Областного клинического онкологического диспансера и Молодёжного совета. Этот проект одержал победу на Всероссийском конкурсе молодёжных проектов. Благодаря гранту Федерального агентства по делам молодёжи (Росмолодёжь) были созданы уникальные информационные материалы, мультимедийный контент, а также закуплено необходимое оборудование для проведения масштабной кампании.</a:t>
            </a:r>
            <a:endParaRPr sz="1600" b="1" i="0" u="none" strike="noStrike" cap="none" spc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851644709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28516570" name="TextBox 20"/>
          <p:cNvSpPr txBox="1">
            <a:spLocks noChangeArrowheads="1"/>
          </p:cNvSpPr>
          <p:nvPr/>
        </p:nvSpPr>
        <p:spPr bwMode="auto">
          <a:xfrm>
            <a:off x="594840" y="87496"/>
            <a:ext cx="1107727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Проект «Онкопатруль+»</a:t>
            </a:r>
            <a:endParaRPr/>
          </a:p>
        </p:txBody>
      </p:sp>
      <p:pic>
        <p:nvPicPr>
          <p:cNvPr id="1386662533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97472" y="1502019"/>
            <a:ext cx="7503908" cy="482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22346593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8485954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591835422" name="Прямоугольник 9"/>
          <p:cNvSpPr/>
          <p:nvPr/>
        </p:nvSpPr>
        <p:spPr bwMode="auto">
          <a:xfrm>
            <a:off x="3408894" y="1263894"/>
            <a:ext cx="4864166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400" b="1" i="0" u="none" strike="noStrike" cap="none" spc="0">
                <a:solidFill>
                  <a:srgbClr val="002060"/>
                </a:solidFill>
                <a:latin typeface="Calibri"/>
                <a:cs typeface="Calibri"/>
              </a:rPr>
              <a:t>География проекта:</a:t>
            </a:r>
            <a:endParaRPr sz="2000" b="1" i="0" u="none" strike="noStrike" cap="none" spc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885617533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0381663" name="TextBox 20"/>
          <p:cNvSpPr txBox="1">
            <a:spLocks noChangeArrowheads="1"/>
          </p:cNvSpPr>
          <p:nvPr/>
        </p:nvSpPr>
        <p:spPr bwMode="auto">
          <a:xfrm>
            <a:off x="594840" y="87496"/>
            <a:ext cx="1107727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Проект «Онкопатруль+»</a:t>
            </a:r>
            <a:endParaRPr/>
          </a:p>
        </p:txBody>
      </p:sp>
      <p:pic>
        <p:nvPicPr>
          <p:cNvPr id="973349978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76653" y="1831729"/>
            <a:ext cx="4024355" cy="4890720"/>
          </a:xfrm>
          <a:prstGeom prst="rect">
            <a:avLst/>
          </a:prstGeom>
        </p:spPr>
      </p:pic>
      <p:sp>
        <p:nvSpPr>
          <p:cNvPr id="1867406720" name=""/>
          <p:cNvSpPr txBox="1"/>
          <p:nvPr/>
        </p:nvSpPr>
        <p:spPr bwMode="auto">
          <a:xfrm>
            <a:off x="5423797" y="1831729"/>
            <a:ext cx="6852112" cy="445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Проект стартовал в отдаленном Черноярском районе и быстро расширил географию — лекции, мастер-классы и интерактивные мероприятия прошли в школах, колледжах и вузах Астрахани и области. Акции проходили в районных больницах и поликлиниках региона и на площадках Штаба общественной поддержки Единой России, в молодежном центре «Коса», а также в дни открытых дверей онкодиспансера.</a:t>
            </a:r>
            <a:endParaRPr sz="2200" b="1" i="0" u="none" strike="noStrike" cap="none" spc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ru-RU" sz="2200" b="1" i="0" u="none" strike="noStrike" cap="none" spc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Благодаря всесторонней поддержке проекта удалось реализовать масштабную информационную кампанию, направленную на профилактику онкологических заболеваний среди молодежи.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54365148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4880337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1201044250" name="Прямоугольник 9"/>
          <p:cNvSpPr/>
          <p:nvPr/>
        </p:nvSpPr>
        <p:spPr bwMode="auto">
          <a:xfrm>
            <a:off x="3408894" y="1263894"/>
            <a:ext cx="4864166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400" b="1" i="0" u="none" strike="noStrike" cap="none" spc="0">
                <a:solidFill>
                  <a:srgbClr val="002060"/>
                </a:solidFill>
                <a:latin typeface="Calibri"/>
                <a:cs typeface="Calibri"/>
              </a:rPr>
              <a:t>География проекта:</a:t>
            </a:r>
            <a:endParaRPr sz="2000" b="1" i="0" u="none" strike="noStrike" cap="none" spc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24178877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1200826" name="TextBox 20"/>
          <p:cNvSpPr txBox="1">
            <a:spLocks noChangeArrowheads="1"/>
          </p:cNvSpPr>
          <p:nvPr/>
        </p:nvSpPr>
        <p:spPr bwMode="auto">
          <a:xfrm>
            <a:off x="594840" y="87496"/>
            <a:ext cx="1107727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Проект «Онкопатруль+»</a:t>
            </a:r>
            <a:endParaRPr/>
          </a:p>
        </p:txBody>
      </p:sp>
      <p:pic>
        <p:nvPicPr>
          <p:cNvPr id="2133563151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4375" y="1996586"/>
            <a:ext cx="4599519" cy="3449639"/>
          </a:xfrm>
          <a:prstGeom prst="rect">
            <a:avLst/>
          </a:prstGeom>
        </p:spPr>
      </p:pic>
      <p:pic>
        <p:nvPicPr>
          <p:cNvPr id="1460471784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54336" y="1941408"/>
            <a:ext cx="4673089" cy="3504817"/>
          </a:xfrm>
          <a:prstGeom prst="rect">
            <a:avLst/>
          </a:prstGeom>
        </p:spPr>
      </p:pic>
      <p:sp>
        <p:nvSpPr>
          <p:cNvPr id="2127320509" name=""/>
          <p:cNvSpPr txBox="1"/>
          <p:nvPr/>
        </p:nvSpPr>
        <p:spPr bwMode="auto">
          <a:xfrm>
            <a:off x="2346489" y="5861538"/>
            <a:ext cx="7539256" cy="701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>
                <a:solidFill>
                  <a:srgbClr val="002060"/>
                </a:solidFill>
              </a:rPr>
              <a:t>Работа со студентами Астраханского государственного медицинского университета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71795082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81136708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1299618234" name="Прямоугольник 9"/>
          <p:cNvSpPr/>
          <p:nvPr/>
        </p:nvSpPr>
        <p:spPr bwMode="auto">
          <a:xfrm>
            <a:off x="3885144" y="1263894"/>
            <a:ext cx="4864166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400" b="1" i="0" u="none" strike="noStrike" cap="none" spc="0">
                <a:solidFill>
                  <a:srgbClr val="002060"/>
                </a:solidFill>
                <a:latin typeface="Calibri"/>
                <a:cs typeface="Calibri"/>
              </a:rPr>
              <a:t>География проекта:</a:t>
            </a:r>
            <a:endParaRPr sz="2000" b="1" i="0" u="none" strike="noStrike" cap="none" spc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626641984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67066913" name="TextBox 20"/>
          <p:cNvSpPr txBox="1">
            <a:spLocks noChangeArrowheads="1"/>
          </p:cNvSpPr>
          <p:nvPr/>
        </p:nvSpPr>
        <p:spPr bwMode="auto">
          <a:xfrm>
            <a:off x="594840" y="87496"/>
            <a:ext cx="1107727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Проект «Онкопатруль+»</a:t>
            </a:r>
            <a:endParaRPr/>
          </a:p>
        </p:txBody>
      </p:sp>
      <p:sp>
        <p:nvSpPr>
          <p:cNvPr id="1254965637" name=""/>
          <p:cNvSpPr txBox="1"/>
          <p:nvPr/>
        </p:nvSpPr>
        <p:spPr bwMode="auto">
          <a:xfrm>
            <a:off x="2686812" y="5790939"/>
            <a:ext cx="7575976" cy="1006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>
                <a:solidFill>
                  <a:srgbClr val="002060"/>
                </a:solidFill>
              </a:rPr>
              <a:t>Встреча с учащимися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Волго-Каспийского морского рыбопромышленного колледж</a:t>
            </a:r>
            <a:r>
              <a:rPr sz="2000" b="1">
                <a:solidFill>
                  <a:srgbClr val="002060"/>
                </a:solidFill>
              </a:rPr>
              <a:t>а</a:t>
            </a:r>
            <a:r>
              <a:rPr/>
              <a:t> </a:t>
            </a:r>
            <a:r>
              <a:rPr sz="2000" b="1">
                <a:solidFill>
                  <a:srgbClr val="002060"/>
                </a:solidFill>
              </a:rPr>
              <a:t>и сотрудниками УФСИН России по Астраханской области</a:t>
            </a:r>
            <a:endParaRPr/>
          </a:p>
        </p:txBody>
      </p:sp>
      <p:pic>
        <p:nvPicPr>
          <p:cNvPr id="146199912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83855" y="1941406"/>
            <a:ext cx="5212143" cy="3681215"/>
          </a:xfrm>
          <a:prstGeom prst="rect">
            <a:avLst/>
          </a:prstGeom>
        </p:spPr>
      </p:pic>
      <p:pic>
        <p:nvPicPr>
          <p:cNvPr id="1014945491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07072" y="1941406"/>
            <a:ext cx="4522271" cy="3681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64121717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8649867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857137688" name="Прямоугольник 9"/>
          <p:cNvSpPr/>
          <p:nvPr/>
        </p:nvSpPr>
        <p:spPr bwMode="auto">
          <a:xfrm>
            <a:off x="3885144" y="1263894"/>
            <a:ext cx="4864166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400" b="1" i="0" u="none" strike="noStrike" cap="none" spc="0">
                <a:solidFill>
                  <a:srgbClr val="002060"/>
                </a:solidFill>
                <a:latin typeface="Calibri"/>
                <a:cs typeface="Calibri"/>
              </a:rPr>
              <a:t>География проекта:</a:t>
            </a:r>
            <a:endParaRPr sz="2000" b="1" i="0" u="none" strike="noStrike" cap="none" spc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041430554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29415539" name="TextBox 20"/>
          <p:cNvSpPr txBox="1">
            <a:spLocks noChangeArrowheads="1"/>
          </p:cNvSpPr>
          <p:nvPr/>
        </p:nvSpPr>
        <p:spPr bwMode="auto">
          <a:xfrm>
            <a:off x="594840" y="87496"/>
            <a:ext cx="1107727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Проект «Онкопатруль+»</a:t>
            </a:r>
            <a:endParaRPr/>
          </a:p>
        </p:txBody>
      </p:sp>
      <p:sp>
        <p:nvSpPr>
          <p:cNvPr id="646305578" name=""/>
          <p:cNvSpPr txBox="1"/>
          <p:nvPr/>
        </p:nvSpPr>
        <p:spPr bwMode="auto">
          <a:xfrm>
            <a:off x="2513578" y="5769951"/>
            <a:ext cx="7607296" cy="701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>
                <a:solidFill>
                  <a:srgbClr val="002060"/>
                </a:solidFill>
              </a:rPr>
              <a:t>Работа с пациентами во время проведения акций «Суббота для здоровья» в ГБУЗ АО «ОКОД»</a:t>
            </a:r>
            <a:endParaRPr/>
          </a:p>
        </p:txBody>
      </p:sp>
      <p:pic>
        <p:nvPicPr>
          <p:cNvPr id="1306744928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29431" y="2027895"/>
            <a:ext cx="4779029" cy="3584271"/>
          </a:xfrm>
          <a:prstGeom prst="rect">
            <a:avLst/>
          </a:prstGeom>
        </p:spPr>
      </p:pic>
      <p:pic>
        <p:nvPicPr>
          <p:cNvPr id="59835266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86201" y="2027895"/>
            <a:ext cx="4707547" cy="3530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1689945" name="Минус 7"/>
          <p:cNvSpPr/>
          <p:nvPr/>
        </p:nvSpPr>
        <p:spPr bwMode="auto">
          <a:xfrm>
            <a:off x="714375" y="802005"/>
            <a:ext cx="10934699" cy="45718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62947608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53" y="16399"/>
            <a:ext cx="1098459" cy="1098024"/>
          </a:xfrm>
          <a:prstGeom prst="rect">
            <a:avLst/>
          </a:prstGeom>
        </p:spPr>
      </p:pic>
      <p:sp>
        <p:nvSpPr>
          <p:cNvPr id="1308171912" name="Прямоугольник 9"/>
          <p:cNvSpPr/>
          <p:nvPr/>
        </p:nvSpPr>
        <p:spPr bwMode="auto">
          <a:xfrm>
            <a:off x="3885144" y="1263894"/>
            <a:ext cx="4864166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400" b="1" i="0" u="none" strike="noStrike" cap="none" spc="0">
                <a:solidFill>
                  <a:srgbClr val="002060"/>
                </a:solidFill>
                <a:latin typeface="Calibri"/>
                <a:cs typeface="Calibri"/>
              </a:rPr>
              <a:t>География проекта:</a:t>
            </a:r>
            <a:endParaRPr sz="2000" b="1" i="0" u="none" strike="noStrike" cap="none" spc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545238498" name=""/>
          <p:cNvSpPr txBox="1"/>
          <p:nvPr/>
        </p:nvSpPr>
        <p:spPr bwMode="auto">
          <a:xfrm>
            <a:off x="8611009" y="1575288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0817930" name="TextBox 20"/>
          <p:cNvSpPr txBox="1">
            <a:spLocks noChangeArrowheads="1"/>
          </p:cNvSpPr>
          <p:nvPr/>
        </p:nvSpPr>
        <p:spPr bwMode="auto">
          <a:xfrm>
            <a:off x="594840" y="87496"/>
            <a:ext cx="11077273" cy="579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ru-RU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              Проект «Онкопатруль+»</a:t>
            </a:r>
            <a:endParaRPr/>
          </a:p>
        </p:txBody>
      </p:sp>
      <p:sp>
        <p:nvSpPr>
          <p:cNvPr id="1358636340" name=""/>
          <p:cNvSpPr txBox="1"/>
          <p:nvPr/>
        </p:nvSpPr>
        <p:spPr bwMode="auto">
          <a:xfrm>
            <a:off x="2346489" y="5442910"/>
            <a:ext cx="7698016" cy="1310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>
                <a:solidFill>
                  <a:srgbClr val="002060"/>
                </a:solidFill>
              </a:rPr>
              <a:t>Методическая работа с сотрудниками районных медицинских организаций и проведение мастер-класса с пациентами по самообследованию молочной железы во время выездов в рамках акций «День онкологической безопасности»</a:t>
            </a:r>
            <a:endParaRPr/>
          </a:p>
        </p:txBody>
      </p:sp>
      <p:pic>
        <p:nvPicPr>
          <p:cNvPr id="7071537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52583" y="2051537"/>
            <a:ext cx="5102473" cy="3132259"/>
          </a:xfrm>
          <a:prstGeom prst="rect">
            <a:avLst/>
          </a:prstGeom>
        </p:spPr>
      </p:pic>
      <p:pic>
        <p:nvPicPr>
          <p:cNvPr id="638352831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70817" y="2051537"/>
            <a:ext cx="5024290" cy="3182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59</Paragraphs>
  <Slides>13</Slides>
  <Notes>13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7">
      <vt:lpstr>Arial</vt:lpstr>
      <vt:lpstr>Calibri Light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Балашева Екатерина Владиславовна</dc:creator>
  <cp:revision>2963</cp:revision>
  <dcterms:created xsi:type="dcterms:W3CDTF">2021-07-06T11:55:49Z</dcterms:created>
  <dcterms:modified xsi:type="dcterms:W3CDTF">2026-03-05T06:54:48Z</dcterms:modified>
</cp:coreProperties>
</file>