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11"/>
    <a:srgbClr val="B5CE1D"/>
    <a:srgbClr val="2C336B"/>
    <a:srgbClr val="F47E3E"/>
    <a:srgbClr val="75CF82"/>
    <a:srgbClr val="4AA725"/>
    <a:srgbClr val="F2F2F2"/>
    <a:srgbClr val="098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9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8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8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4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1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0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9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386F-98E4-4D70-A028-11F654929363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FA1A-C6D5-4197-BA70-32E9082B4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9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863186" y="2317461"/>
            <a:ext cx="1347229" cy="2218932"/>
          </a:xfrm>
          <a:prstGeom prst="rect">
            <a:avLst/>
          </a:prstGeom>
          <a:solidFill>
            <a:srgbClr val="B5C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43" y="1606398"/>
            <a:ext cx="5431637" cy="36306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r="-1" b="15332"/>
          <a:stretch/>
        </p:blipFill>
        <p:spPr>
          <a:xfrm>
            <a:off x="6921387" y="2317461"/>
            <a:ext cx="3941799" cy="2223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18" y="286748"/>
            <a:ext cx="1869897" cy="18698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95418" y="0"/>
            <a:ext cx="2318400" cy="2317461"/>
          </a:xfrm>
          <a:prstGeom prst="rect">
            <a:avLst/>
          </a:prstGeom>
          <a:solidFill>
            <a:srgbClr val="2C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8167" t="3156" r="34289" b="17427"/>
          <a:stretch/>
        </p:blipFill>
        <p:spPr>
          <a:xfrm>
            <a:off x="10150867" y="4536393"/>
            <a:ext cx="2085654" cy="23216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85768" y="4540539"/>
            <a:ext cx="2318400" cy="2317461"/>
          </a:xfrm>
          <a:prstGeom prst="rect">
            <a:avLst/>
          </a:prstGeom>
          <a:solidFill>
            <a:srgbClr val="F47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35044" y="2873038"/>
            <a:ext cx="5756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0" dirty="0" smtClean="0">
                <a:solidFill>
                  <a:srgbClr val="2C336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ДИАОРИЕНТИРОВАНИЕ 2025</a:t>
            </a:r>
            <a:endParaRPr lang="ru-RU" sz="4000" kern="100" dirty="0">
              <a:solidFill>
                <a:srgbClr val="2C336B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5149" y="2316549"/>
            <a:ext cx="1346400" cy="2221200"/>
          </a:xfrm>
          <a:prstGeom prst="rect">
            <a:avLst/>
          </a:prstGeom>
          <a:solidFill>
            <a:srgbClr val="75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413818" y="2317461"/>
            <a:ext cx="1347229" cy="2218932"/>
          </a:xfrm>
          <a:prstGeom prst="rect">
            <a:avLst/>
          </a:prstGeom>
          <a:solidFill>
            <a:srgbClr val="B5C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461" y="201546"/>
            <a:ext cx="5431637" cy="62657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78" y="2398180"/>
            <a:ext cx="1869897" cy="18698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95418" y="0"/>
            <a:ext cx="2318400" cy="2317461"/>
          </a:xfrm>
          <a:prstGeom prst="rect">
            <a:avLst/>
          </a:prstGeom>
          <a:solidFill>
            <a:srgbClr val="2C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85768" y="4540539"/>
            <a:ext cx="2318400" cy="2317461"/>
          </a:xfrm>
          <a:prstGeom prst="rect">
            <a:avLst/>
          </a:prstGeom>
          <a:solidFill>
            <a:srgbClr val="F47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9772" y="1355146"/>
            <a:ext cx="5756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0" dirty="0" smtClean="0">
                <a:solidFill>
                  <a:srgbClr val="2C336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ДИАОРИЕНТИРОВАНИЕ 2025</a:t>
            </a:r>
            <a:endParaRPr lang="ru-RU" sz="4000" kern="100" dirty="0">
              <a:solidFill>
                <a:srgbClr val="2C336B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4867" y="2317461"/>
            <a:ext cx="1346400" cy="2221200"/>
          </a:xfrm>
          <a:prstGeom prst="rect">
            <a:avLst/>
          </a:prstGeom>
          <a:solidFill>
            <a:srgbClr val="75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44758" y="3911223"/>
            <a:ext cx="5756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0" dirty="0" smtClean="0">
                <a:solidFill>
                  <a:srgbClr val="2C336B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ПОБЕДИТЕЛЕЙ</a:t>
            </a:r>
            <a:endParaRPr lang="ru-RU" sz="4000" kern="100" dirty="0">
              <a:solidFill>
                <a:srgbClr val="2C336B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19" y="327484"/>
            <a:ext cx="6191250" cy="1038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0" y="1734154"/>
            <a:ext cx="4648200" cy="1095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322" y="1910367"/>
            <a:ext cx="4714875" cy="742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095" y="3566419"/>
            <a:ext cx="6010275" cy="2085975"/>
          </a:xfrm>
          <a:prstGeom prst="rect">
            <a:avLst/>
          </a:prstGeom>
        </p:spPr>
      </p:pic>
      <p:sp>
        <p:nvSpPr>
          <p:cNvPr id="9" name="Крест 8"/>
          <p:cNvSpPr/>
          <p:nvPr/>
        </p:nvSpPr>
        <p:spPr>
          <a:xfrm>
            <a:off x="6104313" y="997528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93" y="526127"/>
            <a:ext cx="6267450" cy="133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61556"/>
            <a:ext cx="12192000" cy="3815542"/>
          </a:xfrm>
          <a:prstGeom prst="rect">
            <a:avLst/>
          </a:prstGeom>
          <a:solidFill>
            <a:srgbClr val="75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Феномен утренней зари</a:t>
            </a:r>
          </a:p>
          <a:p>
            <a:pPr algn="ctr"/>
            <a:endParaRPr lang="ru-RU" sz="1000" b="1" dirty="0" smtClean="0">
              <a:solidFill>
                <a:schemeClr val="accent2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dirty="0"/>
              <a:t>именно на ранние утренние часы приходится пик выработки </a:t>
            </a:r>
            <a:r>
              <a:rPr lang="ru-RU" dirty="0" err="1"/>
              <a:t>контринсулярных</a:t>
            </a:r>
            <a:r>
              <a:rPr lang="ru-RU" dirty="0"/>
              <a:t> гормонов организма – таких как кортизол, гормон роста, глюкагон, адреналин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/>
              <a:t>Физиологический ритм выработки гормонов в организме устроен так, чтобы именно в утренние часы, к началу дня, печень начала выбрасывать больше глюкозы, тем самым предоставив организму энергию </a:t>
            </a:r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для </a:t>
            </a:r>
            <a:r>
              <a:rPr lang="ru-RU" sz="2800" b="1" dirty="0">
                <a:solidFill>
                  <a:schemeClr val="accent2"/>
                </a:solidFill>
              </a:rPr>
              <a:t>свершения всего </a:t>
            </a:r>
            <a:r>
              <a:rPr lang="ru-RU" sz="2800" b="1" dirty="0" smtClean="0">
                <a:solidFill>
                  <a:schemeClr val="accent2"/>
                </a:solidFill>
              </a:rPr>
              <a:t>задуманного!</a:t>
            </a:r>
            <a:endParaRPr lang="ru-RU" sz="4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Крест 5"/>
          <p:cNvSpPr/>
          <p:nvPr/>
        </p:nvSpPr>
        <p:spPr>
          <a:xfrm>
            <a:off x="6096000" y="1529542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3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" y="221846"/>
            <a:ext cx="5627024" cy="1406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83" y="1972714"/>
            <a:ext cx="5572125" cy="2619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683" y="4940185"/>
            <a:ext cx="5495925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407" y="52062"/>
            <a:ext cx="6198263" cy="1572556"/>
          </a:xfrm>
          <a:prstGeom prst="rect">
            <a:avLst/>
          </a:prstGeom>
        </p:spPr>
      </p:pic>
      <p:sp>
        <p:nvSpPr>
          <p:cNvPr id="6" name="Крест 5"/>
          <p:cNvSpPr/>
          <p:nvPr/>
        </p:nvSpPr>
        <p:spPr>
          <a:xfrm>
            <a:off x="2430088" y="1205343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10377054" y="1205344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99" y="1624618"/>
            <a:ext cx="5220392" cy="50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55" y="394508"/>
            <a:ext cx="6210300" cy="1181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37" y="1749222"/>
            <a:ext cx="4267200" cy="2295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5" y="4396393"/>
            <a:ext cx="4229100" cy="217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025" y="4815493"/>
            <a:ext cx="4638675" cy="1752600"/>
          </a:xfrm>
          <a:prstGeom prst="rect">
            <a:avLst/>
          </a:prstGeom>
        </p:spPr>
      </p:pic>
      <p:sp>
        <p:nvSpPr>
          <p:cNvPr id="6" name="Крест 5"/>
          <p:cNvSpPr/>
          <p:nvPr/>
        </p:nvSpPr>
        <p:spPr>
          <a:xfrm>
            <a:off x="7862453" y="1206383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2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32" y="418061"/>
            <a:ext cx="6334125" cy="1333500"/>
          </a:xfrm>
          <a:prstGeom prst="rect">
            <a:avLst/>
          </a:prstGeom>
        </p:spPr>
      </p:pic>
      <p:sp>
        <p:nvSpPr>
          <p:cNvPr id="3" name="Крест 2"/>
          <p:cNvSpPr/>
          <p:nvPr/>
        </p:nvSpPr>
        <p:spPr>
          <a:xfrm>
            <a:off x="8606445" y="1379911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32" y="3263265"/>
            <a:ext cx="4591050" cy="3257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0451" y="1751559"/>
            <a:ext cx="4804756" cy="1288473"/>
          </a:xfrm>
          <a:prstGeom prst="rect">
            <a:avLst/>
          </a:prstGeom>
          <a:solidFill>
            <a:srgbClr val="75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Г</a:t>
            </a:r>
            <a:r>
              <a:rPr lang="ru-RU" sz="5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ликоген</a:t>
            </a:r>
            <a:endParaRPr lang="ru-RU" sz="4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7782" y="1751559"/>
            <a:ext cx="4804756" cy="12884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Глюкагон</a:t>
            </a:r>
            <a:endParaRPr lang="ru-RU" sz="4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840" y="3183880"/>
            <a:ext cx="4048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Гликоген – это углевод (класс полисахаридов), накапливается в человеческом организме в печени и в мышцах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Запасы гликогена хранятся в печени и мышечной ткани. В печени гликогенов около 5% от её массы. В мышцах – около 1-2%, т.е. больше, чем в печени. Всего в теле человека около 400г. Важно то, что трансформироваться в глюкозу может практически только гликоген, накопленный в печени.</a:t>
            </a:r>
          </a:p>
        </p:txBody>
      </p:sp>
    </p:spTree>
    <p:extLst>
      <p:ext uri="{BB962C8B-B14F-4D97-AF65-F5344CB8AC3E}">
        <p14:creationId xmlns:p14="http://schemas.microsoft.com/office/powerpoint/2010/main" val="116332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495" y="296488"/>
            <a:ext cx="6286500" cy="1676400"/>
          </a:xfrm>
          <a:prstGeom prst="rect">
            <a:avLst/>
          </a:prstGeom>
        </p:spPr>
      </p:pic>
      <p:sp>
        <p:nvSpPr>
          <p:cNvPr id="3" name="Крест 2"/>
          <p:cNvSpPr/>
          <p:nvPr/>
        </p:nvSpPr>
        <p:spPr>
          <a:xfrm>
            <a:off x="7392787" y="1479663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0" y="2950845"/>
            <a:ext cx="4495800" cy="2419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152408"/>
            <a:ext cx="3600000" cy="3600000"/>
          </a:xfrm>
          <a:prstGeom prst="rect">
            <a:avLst/>
          </a:prstGeom>
          <a:solidFill>
            <a:srgbClr val="75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главной причиной повышенного образования кетоновых тел является выраженный дефицит в организме </a:t>
            </a:r>
            <a:r>
              <a:rPr lang="ru-RU" sz="2000" dirty="0" smtClean="0"/>
              <a:t>инсулина</a:t>
            </a:r>
            <a:r>
              <a:rPr lang="ru-RU" sz="2000" dirty="0"/>
              <a:t> </a:t>
            </a:r>
            <a:r>
              <a:rPr lang="ru-RU" sz="2000" dirty="0" smtClean="0"/>
              <a:t>и недостаток глюкозы</a:t>
            </a:r>
            <a:endParaRPr lang="ru-RU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92000" y="2063739"/>
            <a:ext cx="3600000" cy="3600000"/>
          </a:xfrm>
          <a:prstGeom prst="rect">
            <a:avLst/>
          </a:prstGeom>
          <a:solidFill>
            <a:srgbClr val="75C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Различные заболевания, преимущественно воспалительного характера, могут привести к ухудшению состояния больного сахарным диабетом. В этом случае требуются значительное увеличение суточной дозы инсулина</a:t>
            </a:r>
            <a:endParaRPr lang="ru-RU" sz="2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996463">
            <a:off x="8470668" y="1650073"/>
            <a:ext cx="972589" cy="397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318215">
            <a:off x="3764430" y="1399607"/>
            <a:ext cx="474802" cy="1058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3402619">
            <a:off x="4393731" y="1291084"/>
            <a:ext cx="512620" cy="2209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37" y="351560"/>
            <a:ext cx="6591300" cy="1333500"/>
          </a:xfrm>
          <a:prstGeom prst="rect">
            <a:avLst/>
          </a:prstGeom>
        </p:spPr>
      </p:pic>
      <p:sp>
        <p:nvSpPr>
          <p:cNvPr id="3" name="Крест 2"/>
          <p:cNvSpPr/>
          <p:nvPr/>
        </p:nvSpPr>
        <p:spPr>
          <a:xfrm>
            <a:off x="8365376" y="1197030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2" y="2226304"/>
            <a:ext cx="4362450" cy="320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176" y="1927629"/>
            <a:ext cx="7010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Глюкоза в  организме выполняет важнейшие функции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Это прежде всего основной источник энергии для многих клеток: </a:t>
            </a:r>
            <a:endParaRPr lang="ru-RU" dirty="0" smtClean="0"/>
          </a:p>
          <a:p>
            <a:r>
              <a:rPr lang="ru-RU" dirty="0" smtClean="0"/>
              <a:t>мышечных</a:t>
            </a:r>
            <a:r>
              <a:rPr lang="ru-RU" dirty="0"/>
              <a:t>, жировых, клеток печени. </a:t>
            </a:r>
            <a:endParaRPr lang="ru-RU" dirty="0" smtClean="0"/>
          </a:p>
          <a:p>
            <a:r>
              <a:rPr lang="ru-RU" dirty="0" smtClean="0"/>
              <a:t>Поступает </a:t>
            </a:r>
            <a:r>
              <a:rPr lang="ru-RU" dirty="0"/>
              <a:t>глюкоза в организм с некоторыми компонентами </a:t>
            </a:r>
            <a:r>
              <a:rPr lang="ru-RU" dirty="0" smtClean="0"/>
              <a:t>пищи,</a:t>
            </a:r>
          </a:p>
          <a:p>
            <a:r>
              <a:rPr lang="ru-RU" dirty="0" smtClean="0"/>
              <a:t> </a:t>
            </a:r>
            <a:r>
              <a:rPr lang="ru-RU" dirty="0"/>
              <a:t>а также из печени, где имеется ее запас в виде гликогена. </a:t>
            </a:r>
            <a:endParaRPr lang="ru-RU" dirty="0" smtClean="0"/>
          </a:p>
          <a:p>
            <a:r>
              <a:rPr lang="ru-RU" dirty="0" smtClean="0"/>
              <a:t>Оба </a:t>
            </a:r>
            <a:r>
              <a:rPr lang="ru-RU" dirty="0"/>
              <a:t>эти источника доставляют глюкозу в кровь, </a:t>
            </a:r>
            <a:endParaRPr lang="ru-RU" dirty="0" smtClean="0"/>
          </a:p>
          <a:p>
            <a:r>
              <a:rPr lang="ru-RU" dirty="0" smtClean="0"/>
              <a:t>откуда </a:t>
            </a:r>
            <a:r>
              <a:rPr lang="ru-RU" dirty="0"/>
              <a:t>она распределяется по клеткам всего организма.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самостоятельно глюкоза проникнуть в клетки не может.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необходим инсулин, </a:t>
            </a:r>
            <a:endParaRPr lang="ru-RU" dirty="0" smtClean="0"/>
          </a:p>
          <a:p>
            <a:r>
              <a:rPr lang="ru-RU" dirty="0" smtClean="0"/>
              <a:t>который </a:t>
            </a:r>
            <a:r>
              <a:rPr lang="ru-RU" dirty="0"/>
              <a:t>часто сравнивают с ключом, открывающим клетки 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/>
              <a:t>  делающим их  доступными для </a:t>
            </a:r>
            <a:r>
              <a:rPr lang="ru-RU" dirty="0" smtClean="0"/>
              <a:t>глюкозы. </a:t>
            </a:r>
          </a:p>
          <a:p>
            <a:r>
              <a:rPr lang="ru-RU" dirty="0" smtClean="0"/>
              <a:t>Поступление </a:t>
            </a:r>
            <a:r>
              <a:rPr lang="ru-RU" dirty="0"/>
              <a:t>глюкозы в  клетки с  помощью инсулина </a:t>
            </a:r>
            <a:endParaRPr lang="ru-RU" dirty="0" smtClean="0"/>
          </a:p>
          <a:p>
            <a:r>
              <a:rPr lang="ru-RU" dirty="0" smtClean="0"/>
              <a:t>приводит </a:t>
            </a:r>
            <a:r>
              <a:rPr lang="ru-RU" dirty="0"/>
              <a:t>к  понижению ее  уровня в  крови. </a:t>
            </a:r>
            <a:endParaRPr lang="ru-RU" dirty="0" smtClean="0"/>
          </a:p>
          <a:p>
            <a:r>
              <a:rPr lang="ru-RU" dirty="0" smtClean="0"/>
              <a:t>Именно </a:t>
            </a:r>
            <a:r>
              <a:rPr lang="ru-RU" dirty="0"/>
              <a:t>в  этом и  состоит </a:t>
            </a:r>
            <a:r>
              <a:rPr lang="ru-RU" dirty="0" err="1"/>
              <a:t>сахароснижающее</a:t>
            </a:r>
            <a:r>
              <a:rPr lang="ru-RU" dirty="0"/>
              <a:t> действие инсулина. </a:t>
            </a:r>
            <a:endParaRPr lang="ru-RU" dirty="0" smtClean="0"/>
          </a:p>
          <a:p>
            <a:r>
              <a:rPr lang="ru-RU" dirty="0" smtClean="0"/>
              <a:t>Никакого </a:t>
            </a:r>
            <a:r>
              <a:rPr lang="ru-RU" dirty="0"/>
              <a:t>сжигания, расщепления глюкозы непосредственно в  крови </a:t>
            </a:r>
            <a:endParaRPr lang="ru-RU" dirty="0" smtClean="0"/>
          </a:p>
          <a:p>
            <a:r>
              <a:rPr lang="ru-RU" dirty="0" smtClean="0"/>
              <a:t>не</a:t>
            </a:r>
            <a:r>
              <a:rPr lang="ru-RU" dirty="0"/>
              <a:t> </a:t>
            </a:r>
            <a:r>
              <a:rPr lang="ru-RU" dirty="0" smtClean="0"/>
              <a:t>происходит!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74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21" y="760942"/>
            <a:ext cx="6296025" cy="1085850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4750109" y="1510296"/>
            <a:ext cx="207818" cy="191193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96" y="1846792"/>
            <a:ext cx="3419475" cy="1047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28" y="3261784"/>
            <a:ext cx="3952410" cy="302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738" y="2023534"/>
            <a:ext cx="71723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03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350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#никогданесдавайся</dc:title>
  <dc:creator>Анастасия Курганович</dc:creator>
  <cp:lastModifiedBy>Владимир</cp:lastModifiedBy>
  <cp:revision>75</cp:revision>
  <dcterms:created xsi:type="dcterms:W3CDTF">2023-07-25T09:09:59Z</dcterms:created>
  <dcterms:modified xsi:type="dcterms:W3CDTF">2026-01-28T21:41:08Z</dcterms:modified>
</cp:coreProperties>
</file>